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61" r:id="rId6"/>
    <p:sldId id="274" r:id="rId7"/>
    <p:sldId id="284" r:id="rId8"/>
    <p:sldId id="264" r:id="rId9"/>
    <p:sldId id="276" r:id="rId10"/>
    <p:sldId id="278" r:id="rId11"/>
    <p:sldId id="277" r:id="rId12"/>
    <p:sldId id="279" r:id="rId13"/>
    <p:sldId id="283" r:id="rId14"/>
    <p:sldId id="280" r:id="rId15"/>
    <p:sldId id="285" r:id="rId16"/>
    <p:sldId id="260"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CC0000"/>
    <a:srgbClr val="00CC00"/>
    <a:srgbClr val="9933FF"/>
    <a:srgbClr val="0000FF"/>
    <a:srgbClr val="360036"/>
    <a:srgbClr val="660033"/>
    <a:srgbClr val="640064"/>
    <a:srgbClr val="660066"/>
    <a:srgbClr val="42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77098" autoAdjust="0"/>
  </p:normalViewPr>
  <p:slideViewPr>
    <p:cSldViewPr>
      <p:cViewPr varScale="1">
        <p:scale>
          <a:sx n="66" d="100"/>
          <a:sy n="66" d="100"/>
        </p:scale>
        <p:origin x="1939"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46" d="100"/>
          <a:sy n="46" d="100"/>
        </p:scale>
        <p:origin x="2728"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ng Zi Ren /CSF" userId="8d9c3e3e-b9a6-4a15-9cd7-52b3397b26db" providerId="ADAL" clId="{1F60ADDC-1CD1-4C23-9214-2D32658BC76F}"/>
    <pc:docChg chg="modSld">
      <pc:chgData name="Yong Zi Ren /CSF" userId="8d9c3e3e-b9a6-4a15-9cd7-52b3397b26db" providerId="ADAL" clId="{1F60ADDC-1CD1-4C23-9214-2D32658BC76F}" dt="2021-07-13T01:14:09.925" v="43" actId="20577"/>
      <pc:docMkLst>
        <pc:docMk/>
      </pc:docMkLst>
      <pc:sldChg chg="modSp mod">
        <pc:chgData name="Yong Zi Ren /CSF" userId="8d9c3e3e-b9a6-4a15-9cd7-52b3397b26db" providerId="ADAL" clId="{1F60ADDC-1CD1-4C23-9214-2D32658BC76F}" dt="2021-07-13T01:14:09.925" v="43" actId="20577"/>
        <pc:sldMkLst>
          <pc:docMk/>
          <pc:sldMk cId="630865021" sldId="284"/>
        </pc:sldMkLst>
        <pc:spChg chg="mod">
          <ac:chgData name="Yong Zi Ren /CSF" userId="8d9c3e3e-b9a6-4a15-9cd7-52b3397b26db" providerId="ADAL" clId="{1F60ADDC-1CD1-4C23-9214-2D32658BC76F}" dt="2021-07-13T01:14:09.925" v="43" actId="20577"/>
          <ac:spMkLst>
            <pc:docMk/>
            <pc:sldMk cId="630865021" sldId="284"/>
            <ac:spMk id="3" creationId="{DBBD08DD-F370-4670-B2A8-73B104A50A6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7/13/2021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everyone! You know all those python programs that you wrote and saved onto your computer’s hard disk? Those programs are actually stored in what is known as a file, and the cool thing about files is that after you switch off your computer and turn it back on, everything you wrote is still there. </a:t>
            </a:r>
          </a:p>
          <a:p>
            <a:endParaRPr lang="en-US" dirty="0"/>
          </a:p>
          <a:p>
            <a:r>
              <a:rPr lang="en-US" dirty="0"/>
              <a:t>Files can store all kinds of information, from python programs and PowerPoint presentations to sound clips and movies. In this lesson, we will discover how python programs can both read from and write to a file, so that you can do lots of nifty stuff. This is known as file input/output, but all the cool kids call it “File I/O” for short. </a:t>
            </a:r>
          </a:p>
        </p:txBody>
      </p:sp>
      <p:sp>
        <p:nvSpPr>
          <p:cNvPr id="4" name="Slide Number Placeholder 3"/>
          <p:cNvSpPr>
            <a:spLocks noGrp="1"/>
          </p:cNvSpPr>
          <p:nvPr>
            <p:ph type="sldNum" sz="quarter" idx="5"/>
          </p:nvPr>
        </p:nvSpPr>
        <p:spPr/>
        <p:txBody>
          <a:bodyPr/>
          <a:lstStyle/>
          <a:p>
            <a:fld id="{26B286DB-C50B-484C-A5B6-2AE944CA4CB5}" type="slidenum">
              <a:rPr lang="en-US" smtClean="0"/>
              <a:pPr/>
              <a:t>1</a:t>
            </a:fld>
            <a:endParaRPr lang="en-US"/>
          </a:p>
        </p:txBody>
      </p:sp>
    </p:spTree>
    <p:extLst>
      <p:ext uri="{BB962C8B-B14F-4D97-AF65-F5344CB8AC3E}">
        <p14:creationId xmlns:p14="http://schemas.microsoft.com/office/powerpoint/2010/main" val="286507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end this lesson, let’s examine what is actually stored in a text file a little more closely. Suppose we have a text file called earnings.csv containing this text. “csv” stands for comma-separated values, which is a simple standard format that says that the values in the file are separated by commas. In this case, we have the top 3 professional esports earners, like N0tail who has made 6.9 million US dollars playing DOTA2. Wait, is this right? 7 million bucks playing a video game? I’m in the wrong job.</a:t>
            </a:r>
          </a:p>
          <a:p>
            <a:endParaRPr lang="en-US" dirty="0"/>
          </a:p>
          <a:p>
            <a:r>
              <a:rPr lang="en-US" dirty="0"/>
              <a:t>Anyway, to get a better understanding of what is contained in a text file, let’s run this program. If you recall, split() is a string function that creates a list out of a string by separating each item using the given delimiter character. In this case, we specify a comma as the character, so this code will open the file, read each line, create a list out of each line using split and print out the result. And of course, we close the file afterwards.</a:t>
            </a:r>
          </a:p>
          <a:p>
            <a:endParaRPr lang="en-US" dirty="0"/>
          </a:p>
          <a:p>
            <a:r>
              <a:rPr lang="en-US" dirty="0"/>
              <a:t>This is the output. You will see that each line is split into 2 items. Note that both items are strings, which you can tell by the single quotes. So if you want to read an integer or a float from a file, you must remember to convert it to the correct type afterwards. The other thing to note is that the second item ends with a backslash-n, which is the escape sequence for enter. It is important to remember that text files always have this invisible end-of-line character at the end of every line, because this will affect how you code.</a:t>
            </a:r>
          </a:p>
        </p:txBody>
      </p:sp>
      <p:sp>
        <p:nvSpPr>
          <p:cNvPr id="4" name="Slide Number Placeholder 3"/>
          <p:cNvSpPr>
            <a:spLocks noGrp="1"/>
          </p:cNvSpPr>
          <p:nvPr>
            <p:ph type="sldNum" sz="quarter" idx="5"/>
          </p:nvPr>
        </p:nvSpPr>
        <p:spPr/>
        <p:txBody>
          <a:bodyPr/>
          <a:lstStyle/>
          <a:p>
            <a:fld id="{26B286DB-C50B-484C-A5B6-2AE944CA4CB5}" type="slidenum">
              <a:rPr lang="en-US" smtClean="0"/>
              <a:pPr/>
              <a:t>12</a:t>
            </a:fld>
            <a:endParaRPr lang="en-US"/>
          </a:p>
        </p:txBody>
      </p:sp>
    </p:spTree>
    <p:extLst>
      <p:ext uri="{BB962C8B-B14F-4D97-AF65-F5344CB8AC3E}">
        <p14:creationId xmlns:p14="http://schemas.microsoft.com/office/powerpoint/2010/main" val="2333201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all there really is to it. With a little imagination, you can do a lot with just text files, saving your information to disk and reading it again later. To do so, you just need to use python’s native open function with the correct mode, either read mode for reading files, write mode for creating new files or overwriting old files, or append mode to add more text to the end of an existing file. You can use a for loop to read a file line by line, or the read or </a:t>
            </a:r>
            <a:r>
              <a:rPr lang="en-US" dirty="0" err="1"/>
              <a:t>readline</a:t>
            </a:r>
            <a:r>
              <a:rPr lang="en-US" dirty="0"/>
              <a:t> functions to read parts of a file. As for writing to a file, just use the write function. And always remember to close the file when you’re done.</a:t>
            </a:r>
          </a:p>
          <a:p>
            <a:endParaRPr lang="en-US" dirty="0"/>
          </a:p>
          <a:p>
            <a:r>
              <a:rPr lang="en-US" dirty="0"/>
              <a:t>By the way, do you know what is a dinosaur’s </a:t>
            </a:r>
            <a:r>
              <a:rPr lang="en-US" dirty="0" err="1"/>
              <a:t>favourite</a:t>
            </a:r>
            <a:r>
              <a:rPr lang="en-US" dirty="0"/>
              <a:t> type of file? A </a:t>
            </a:r>
            <a:r>
              <a:rPr lang="en-US" dirty="0" err="1"/>
              <a:t>rar</a:t>
            </a:r>
            <a:r>
              <a:rPr lang="en-US" dirty="0"/>
              <a:t> file. </a:t>
            </a:r>
          </a:p>
        </p:txBody>
      </p:sp>
      <p:sp>
        <p:nvSpPr>
          <p:cNvPr id="4" name="Slide Number Placeholder 3"/>
          <p:cNvSpPr>
            <a:spLocks noGrp="1"/>
          </p:cNvSpPr>
          <p:nvPr>
            <p:ph type="sldNum" sz="quarter" idx="5"/>
          </p:nvPr>
        </p:nvSpPr>
        <p:spPr/>
        <p:txBody>
          <a:bodyPr/>
          <a:lstStyle/>
          <a:p>
            <a:fld id="{26B286DB-C50B-484C-A5B6-2AE944CA4CB5}" type="slidenum">
              <a:rPr lang="en-US" smtClean="0"/>
              <a:pPr/>
              <a:t>13</a:t>
            </a:fld>
            <a:endParaRPr lang="en-US"/>
          </a:p>
        </p:txBody>
      </p:sp>
    </p:spTree>
    <p:extLst>
      <p:ext uri="{BB962C8B-B14F-4D97-AF65-F5344CB8AC3E}">
        <p14:creationId xmlns:p14="http://schemas.microsoft.com/office/powerpoint/2010/main" val="165141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lot of different kinds of files, and we won’t be able to cover everything there is to learn about files in this lesson. Instead, we will focus primarily on text files, which are files that contain characters. Specifically, we will learn how you can access a text file using the open() function, so that you can read text from it and write text to it.</a:t>
            </a:r>
          </a:p>
        </p:txBody>
      </p:sp>
      <p:sp>
        <p:nvSpPr>
          <p:cNvPr id="4" name="Slide Number Placeholder 3"/>
          <p:cNvSpPr>
            <a:spLocks noGrp="1"/>
          </p:cNvSpPr>
          <p:nvPr>
            <p:ph type="sldNum" sz="quarter" idx="5"/>
          </p:nvPr>
        </p:nvSpPr>
        <p:spPr/>
        <p:txBody>
          <a:bodyPr/>
          <a:lstStyle/>
          <a:p>
            <a:fld id="{26B286DB-C50B-484C-A5B6-2AE944CA4CB5}" type="slidenum">
              <a:rPr lang="en-US" smtClean="0"/>
              <a:pPr/>
              <a:t>2</a:t>
            </a:fld>
            <a:endParaRPr lang="en-US"/>
          </a:p>
        </p:txBody>
      </p:sp>
    </p:spTree>
    <p:extLst>
      <p:ext uri="{BB962C8B-B14F-4D97-AF65-F5344CB8AC3E}">
        <p14:creationId xmlns:p14="http://schemas.microsoft.com/office/powerpoint/2010/main" val="286591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file is either a text file or a binary file depending on the information that it contains.</a:t>
            </a:r>
          </a:p>
          <a:p>
            <a:endParaRPr lang="en-US" dirty="0"/>
          </a:p>
          <a:p>
            <a:r>
              <a:rPr lang="en-US" dirty="0"/>
              <a:t>Text files contains lines of text, and are usually human-readable, so you could open a text file with a text editor like Notepad and be able to read and understand what it says. Each line consists of a sequence of characters, which could be letters, numbers, symbols or certain special characters. And at the end of each line, there is usually a end-of-line (or EOL) character to signify the end of the line. If this is all a file contains, it’s a text file.</a:t>
            </a:r>
          </a:p>
          <a:p>
            <a:endParaRPr lang="en-US" dirty="0"/>
          </a:p>
          <a:p>
            <a:r>
              <a:rPr lang="en-US" dirty="0"/>
              <a:t>A binary file is essentially a non-text file. Instead of containing human-readable characters, it contains a sequence of bytes, which is essentially a binary code made of a bunch of ones and zeros. In general, you can’t just open a binary file with a text editor to see what the file contains. Instead, you need some specialized program that understands the file’s structure to make sense of the information. For example, image files are binary files stored in a specific format, such as jpg or bmp. If you open an image file with a text editor, it won’t work. To see the image, you will need a special program such as MS Paint that can understand the file format in order to display the image.</a:t>
            </a:r>
          </a:p>
        </p:txBody>
      </p:sp>
      <p:sp>
        <p:nvSpPr>
          <p:cNvPr id="4" name="Slide Number Placeholder 3"/>
          <p:cNvSpPr>
            <a:spLocks noGrp="1"/>
          </p:cNvSpPr>
          <p:nvPr>
            <p:ph type="sldNum" sz="quarter" idx="5"/>
          </p:nvPr>
        </p:nvSpPr>
        <p:spPr/>
        <p:txBody>
          <a:bodyPr/>
          <a:lstStyle/>
          <a:p>
            <a:fld id="{26B286DB-C50B-484C-A5B6-2AE944CA4CB5}" type="slidenum">
              <a:rPr lang="en-US" smtClean="0"/>
              <a:pPr/>
              <a:t>3</a:t>
            </a:fld>
            <a:endParaRPr lang="en-US"/>
          </a:p>
        </p:txBody>
      </p:sp>
    </p:spTree>
    <p:extLst>
      <p:ext uri="{BB962C8B-B14F-4D97-AF65-F5344CB8AC3E}">
        <p14:creationId xmlns:p14="http://schemas.microsoft.com/office/powerpoint/2010/main" val="746209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do a quick activity to make sure you understand the difference between a text file and a binary file. The extension of a file, which are the letters after the dot at the end of the filename, indicates the type of file it is. For the following common file formats, state whether they are a type of text file or a type of binary file. You have movie files like </a:t>
            </a:r>
            <a:r>
              <a:rPr lang="en-US" dirty="0" err="1"/>
              <a:t>avi</a:t>
            </a:r>
            <a:r>
              <a:rPr lang="en-US" dirty="0"/>
              <a:t>, mov or mpg; program code like your python files, C files or C++ files; configuration files that often have extensions like </a:t>
            </a:r>
            <a:r>
              <a:rPr lang="en-US" dirty="0" err="1"/>
              <a:t>cfg</a:t>
            </a:r>
            <a:r>
              <a:rPr lang="en-US" dirty="0"/>
              <a:t> or </a:t>
            </a:r>
            <a:r>
              <a:rPr lang="en-US" dirty="0" err="1"/>
              <a:t>ini</a:t>
            </a:r>
            <a:r>
              <a:rPr lang="en-US" dirty="0"/>
              <a:t>; MS Office files such as your Word, Excel or PowerPoint documents; and your hypertext files such as html or </a:t>
            </a:r>
            <a:r>
              <a:rPr lang="en-US" dirty="0" err="1"/>
              <a:t>css</a:t>
            </a:r>
            <a:r>
              <a:rPr lang="en-US" dirty="0"/>
              <a:t>. What do you think?</a:t>
            </a:r>
          </a:p>
        </p:txBody>
      </p:sp>
      <p:sp>
        <p:nvSpPr>
          <p:cNvPr id="4" name="Slide Number Placeholder 3"/>
          <p:cNvSpPr>
            <a:spLocks noGrp="1"/>
          </p:cNvSpPr>
          <p:nvPr>
            <p:ph type="sldNum" sz="quarter" idx="5"/>
          </p:nvPr>
        </p:nvSpPr>
        <p:spPr/>
        <p:txBody>
          <a:bodyPr/>
          <a:lstStyle/>
          <a:p>
            <a:fld id="{26B286DB-C50B-484C-A5B6-2AE944CA4CB5}" type="slidenum">
              <a:rPr lang="en-US" smtClean="0"/>
              <a:pPr/>
              <a:t>4</a:t>
            </a:fld>
            <a:endParaRPr lang="en-US"/>
          </a:p>
        </p:txBody>
      </p:sp>
    </p:spTree>
    <p:extLst>
      <p:ext uri="{BB962C8B-B14F-4D97-AF65-F5344CB8AC3E}">
        <p14:creationId xmlns:p14="http://schemas.microsoft.com/office/powerpoint/2010/main" val="2200232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let’s see how python handles files, specifically text files.</a:t>
            </a:r>
          </a:p>
          <a:p>
            <a:endParaRPr lang="en-US" dirty="0"/>
          </a:p>
          <a:p>
            <a:r>
              <a:rPr lang="en-US" dirty="0"/>
              <a:t>The first thing that we need to do is to have something that tells the program which file we are trying to access. For this purpose, python has the built-in function called open(), which returns a file object. The file object provides a bunch of useful functions that we can use to manipulate the file. Let’s see how this works.</a:t>
            </a:r>
          </a:p>
        </p:txBody>
      </p:sp>
      <p:sp>
        <p:nvSpPr>
          <p:cNvPr id="4" name="Slide Number Placeholder 3"/>
          <p:cNvSpPr>
            <a:spLocks noGrp="1"/>
          </p:cNvSpPr>
          <p:nvPr>
            <p:ph type="sldNum" sz="quarter" idx="5"/>
          </p:nvPr>
        </p:nvSpPr>
        <p:spPr/>
        <p:txBody>
          <a:bodyPr/>
          <a:lstStyle/>
          <a:p>
            <a:fld id="{26B286DB-C50B-484C-A5B6-2AE944CA4CB5}" type="slidenum">
              <a:rPr lang="en-US" smtClean="0"/>
              <a:pPr/>
              <a:t>5</a:t>
            </a:fld>
            <a:endParaRPr lang="en-US"/>
          </a:p>
        </p:txBody>
      </p:sp>
    </p:spTree>
    <p:extLst>
      <p:ext uri="{BB962C8B-B14F-4D97-AF65-F5344CB8AC3E}">
        <p14:creationId xmlns:p14="http://schemas.microsoft.com/office/powerpoint/2010/main" val="1100507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open function takes in two parameters, both of which are strings. The first parameter is the name of the file to open, while the second parameter is the mode of operation. Assuming nothing goes wrong, the open function will return a file object, which you can assign to a variable as usual.</a:t>
            </a:r>
          </a:p>
          <a:p>
            <a:endParaRPr lang="en-US" dirty="0"/>
          </a:p>
          <a:p>
            <a:r>
              <a:rPr lang="en-US" dirty="0"/>
              <a:t>The filename is pretty straightforward: it’s just the name of the file. If the file is in the same directory as the python program file, then you just need to provide the filename, but if it is in some other directory, you will need to give the full pathname. </a:t>
            </a:r>
          </a:p>
          <a:p>
            <a:endParaRPr lang="en-US" dirty="0"/>
          </a:p>
          <a:p>
            <a:r>
              <a:rPr lang="en-US" dirty="0"/>
              <a:t>The second parameter is the mode, which describes what you are going to do with the file. There are several available modes, but at this point we will look at the three most common ones. Read mode, represented by the letter r, is used when you only want to read the file without changing its contents. Write mode, denoted by w, is used when you want to write to a file, and any existing file with the same name will be erased. However, if you do not wish to erase the existing file but want to add on to the file, then you should instead use append mode, represented by the letter a. In this mode, anything you write will be added to the end of the existing file.</a:t>
            </a:r>
          </a:p>
          <a:p>
            <a:endParaRPr lang="en-US" dirty="0"/>
          </a:p>
          <a:p>
            <a:r>
              <a:rPr lang="en-US" dirty="0"/>
              <a:t>For example, suppose you have a file called “todolist.txt” that resides in the PRG1_data folder in D drive, and you want to read this file. Here is what you might do. Since the file is not in the same directory as the python program file, you will need to provide the full path. One common practice is to have a separate string variable that contains the path, in this case it’s d double backslash PRg1_data double backslash. Why double backslash? Remember when we were talking about escape characters for strings? Well, the escape character for the backslash character is two backslash characters. Crazy, I know. Anyway, with the path variable properly initialized, we can use path + “todolist.txt” to create the full pathname for the file as the first argument to the open function. Since we want to read the file, the second argument is “r” for read mode. Finally, we assign the result of the function to our variable datafile.</a:t>
            </a:r>
          </a:p>
          <a:p>
            <a:endParaRPr lang="en-US" dirty="0"/>
          </a:p>
          <a:p>
            <a:r>
              <a:rPr lang="en-US" dirty="0"/>
              <a:t>Let’s look at the python code example: it opens and reads a file “todolist.txt” in the directory “c:\</a:t>
            </a:r>
            <a:r>
              <a:rPr lang="en-US" dirty="0" err="1"/>
              <a:t>TodoList</a:t>
            </a:r>
            <a:r>
              <a:rPr lang="en-US" dirty="0"/>
              <a:t>” and display the file contents. Notice that double backslash ( \\ ) is used in the path. This is because ( \T ) is treated as the tab special character ( \t ) and error is raised of invalid address. As long as there is a single backslash ( \ ) in the filename, you need to replace it with double backslash ( \\ ) to prevent the characters in the filename string to be treated as special character.   </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6</a:t>
            </a:fld>
            <a:endParaRPr lang="en-US"/>
          </a:p>
        </p:txBody>
      </p:sp>
    </p:spTree>
    <p:extLst>
      <p:ext uri="{BB962C8B-B14F-4D97-AF65-F5344CB8AC3E}">
        <p14:creationId xmlns:p14="http://schemas.microsoft.com/office/powerpoint/2010/main" val="77663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we’ve obtained the file object. What can we do with it? Quite a lot, actually. First, let’s see how we can read text from the file.</a:t>
            </a:r>
          </a:p>
          <a:p>
            <a:endParaRPr lang="en-US" dirty="0"/>
          </a:p>
          <a:p>
            <a:r>
              <a:rPr lang="en-US" dirty="0"/>
              <a:t>The simplest way to read a file is to use a for loop. Suppose you have a file object called datafile, you can use a for loop to read it line by line. In each iteration, the variable line will contain a single line in the file, which includes the end-of-line character. So if you want to print out the line, you will have to specify the end character as an empty string, otherwise you will have an extra blank line between each line. Try it and see.</a:t>
            </a:r>
          </a:p>
          <a:p>
            <a:endParaRPr lang="en-US" dirty="0"/>
          </a:p>
          <a:p>
            <a:r>
              <a:rPr lang="en-US" dirty="0"/>
              <a:t>There are times where you do not wish to read the entire file line by line, and python provides some other ways to read a file. Given the file object, the read function will grab the entire file and return it as a single gigantic string. Or you could specify the number of characters to extract, so </a:t>
            </a:r>
            <a:r>
              <a:rPr lang="en-US" dirty="0" err="1"/>
              <a:t>file.read</a:t>
            </a:r>
            <a:r>
              <a:rPr lang="en-US" dirty="0"/>
              <a:t>(5) would read and return the next five characters from the file as a string. You could also use </a:t>
            </a:r>
            <a:r>
              <a:rPr lang="en-US" dirty="0" err="1"/>
              <a:t>readline</a:t>
            </a:r>
            <a:r>
              <a:rPr lang="en-US" dirty="0"/>
              <a:t>() to return the next line of the file. Note that the file object keeps track of the position of the file that was last read, so if you call </a:t>
            </a:r>
            <a:r>
              <a:rPr lang="en-US" dirty="0" err="1"/>
              <a:t>readline</a:t>
            </a:r>
            <a:r>
              <a:rPr lang="en-US" dirty="0"/>
              <a:t> several times, each call will return the next line. </a:t>
            </a:r>
          </a:p>
        </p:txBody>
      </p:sp>
      <p:sp>
        <p:nvSpPr>
          <p:cNvPr id="4" name="Slide Number Placeholder 3"/>
          <p:cNvSpPr>
            <a:spLocks noGrp="1"/>
          </p:cNvSpPr>
          <p:nvPr>
            <p:ph type="sldNum" sz="quarter" idx="5"/>
          </p:nvPr>
        </p:nvSpPr>
        <p:spPr/>
        <p:txBody>
          <a:bodyPr/>
          <a:lstStyle/>
          <a:p>
            <a:fld id="{26B286DB-C50B-484C-A5B6-2AE944CA4CB5}" type="slidenum">
              <a:rPr lang="en-US" smtClean="0"/>
              <a:pPr/>
              <a:t>7</a:t>
            </a:fld>
            <a:endParaRPr lang="en-US"/>
          </a:p>
        </p:txBody>
      </p:sp>
    </p:spTree>
    <p:extLst>
      <p:ext uri="{BB962C8B-B14F-4D97-AF65-F5344CB8AC3E}">
        <p14:creationId xmlns:p14="http://schemas.microsoft.com/office/powerpoint/2010/main" val="3521776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Writing text to a file is also pretty easy. As usual, the first thing you need to do is to obtain the proper file object, except that you need to set the correct mode. If you wish to create a new file or overwrite an existing file with the same filename, use write mode denoted by the letter w. In this case, if there is an existing file called joke.txt in the PRG1_data directory, it will be erased and become an empty file.</a:t>
            </a:r>
          </a:p>
          <a:p>
            <a:endParaRPr lang="en-US" dirty="0"/>
          </a:p>
          <a:p>
            <a:r>
              <a:rPr lang="en-US" dirty="0"/>
              <a:t>Once you have the file object, just use the write function to write text to the file. The write function only accepts string arguments, and it will write the string to the file. Note that if you want to advance to the next line, you have to put in backslash-n at the end of the line, which is the escape sequence for end-of-line.</a:t>
            </a:r>
          </a:p>
          <a:p>
            <a:endParaRPr lang="en-US" dirty="0"/>
          </a:p>
          <a:p>
            <a:r>
              <a:rPr lang="en-US" dirty="0"/>
              <a:t>What if you want to add on to the file rather than replace it? Then you should call the open function using the append mode, denoted by the letter a. In this case, datafile will also refer to the file joke.txt, but the old data will remain. Subsequent calls to the write function will instead add the text to the end of the file.</a:t>
            </a:r>
          </a:p>
        </p:txBody>
      </p:sp>
      <p:sp>
        <p:nvSpPr>
          <p:cNvPr id="4" name="Slide Number Placeholder 3"/>
          <p:cNvSpPr>
            <a:spLocks noGrp="1"/>
          </p:cNvSpPr>
          <p:nvPr>
            <p:ph type="sldNum" sz="quarter" idx="5"/>
          </p:nvPr>
        </p:nvSpPr>
        <p:spPr/>
        <p:txBody>
          <a:bodyPr/>
          <a:lstStyle/>
          <a:p>
            <a:fld id="{26B286DB-C50B-484C-A5B6-2AE944CA4CB5}" type="slidenum">
              <a:rPr lang="en-US" smtClean="0"/>
              <a:pPr/>
              <a:t>9</a:t>
            </a:fld>
            <a:endParaRPr lang="en-US"/>
          </a:p>
        </p:txBody>
      </p:sp>
    </p:spTree>
    <p:extLst>
      <p:ext uri="{BB962C8B-B14F-4D97-AF65-F5344CB8AC3E}">
        <p14:creationId xmlns:p14="http://schemas.microsoft.com/office/powerpoint/2010/main" val="395397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did you notice an extra line of code that I added to the previous slide? What’s this </a:t>
            </a:r>
            <a:r>
              <a:rPr lang="en-US" dirty="0" err="1"/>
              <a:t>file.close</a:t>
            </a:r>
            <a:r>
              <a:rPr lang="en-US" dirty="0"/>
              <a:t>() business? Well, the close() function (surprise, surprise) closes the file. This tells the program that we are done reading or writing to the file and to finalize all the changes. A closed file object cannot be read or written to anymore.</a:t>
            </a:r>
          </a:p>
          <a:p>
            <a:endParaRPr lang="en-US" dirty="0"/>
          </a:p>
          <a:p>
            <a:r>
              <a:rPr lang="en-US" dirty="0"/>
              <a:t>Python automatically closes a file when its file object is reassigned to another file, but it is always a good practice to use the close() function to close a file explicitly once you are done with it. There are many reasons why this is a good idea. One reason is that when writing to a file, the data may not be written to disk until the file is closed. The data is often held in memory and doesn’t actually write to the hard drive until the file is closed. Another reason is, some operating systems treat open files as locked and private. While you have a file open, other programs cannot open it and therefore can’t even read the data. Also, the data of an open file is normally held in a temporary memory location. When you close the file, it frees up the memory so that it can used for other purposes.</a:t>
            </a:r>
          </a:p>
          <a:p>
            <a:endParaRPr lang="en-US" dirty="0"/>
          </a:p>
          <a:p>
            <a:r>
              <a:rPr lang="en-US" dirty="0"/>
              <a:t>The moral of the story is: close your files once you’re done with them. Don’t be lazy.</a:t>
            </a:r>
          </a:p>
        </p:txBody>
      </p:sp>
      <p:sp>
        <p:nvSpPr>
          <p:cNvPr id="4" name="Slide Number Placeholder 3"/>
          <p:cNvSpPr>
            <a:spLocks noGrp="1"/>
          </p:cNvSpPr>
          <p:nvPr>
            <p:ph type="sldNum" sz="quarter" idx="5"/>
          </p:nvPr>
        </p:nvSpPr>
        <p:spPr/>
        <p:txBody>
          <a:bodyPr/>
          <a:lstStyle/>
          <a:p>
            <a:fld id="{26B286DB-C50B-484C-A5B6-2AE944CA4CB5}" type="slidenum">
              <a:rPr lang="en-US" smtClean="0"/>
              <a:pPr/>
              <a:t>10</a:t>
            </a:fld>
            <a:endParaRPr lang="en-US"/>
          </a:p>
        </p:txBody>
      </p:sp>
    </p:spTree>
    <p:extLst>
      <p:ext uri="{BB962C8B-B14F-4D97-AF65-F5344CB8AC3E}">
        <p14:creationId xmlns:p14="http://schemas.microsoft.com/office/powerpoint/2010/main" val="650262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6001643"/>
          </a:xfrm>
          <a:prstGeom prst="rect">
            <a:avLst/>
          </a:prstGeom>
          <a:solidFill>
            <a:schemeClr val="bg1">
              <a:lumMod val="85000"/>
            </a:schemeClr>
          </a:solidFill>
        </p:spPr>
        <p:txBody>
          <a:bodyPr wrap="square" rtlCol="0">
            <a:spAutoFit/>
          </a:bodyPr>
          <a:lstStyle/>
          <a:p>
            <a:pPr algn="ctr"/>
            <a:endParaRPr lang="en-US" sz="3600" b="1" dirty="0">
              <a:solidFill>
                <a:schemeClr val="tx1"/>
              </a:solidFill>
            </a:endParaRPr>
          </a:p>
          <a:p>
            <a:pPr algn="ctr"/>
            <a:r>
              <a:rPr lang="en-US" sz="3600" b="1" dirty="0">
                <a:solidFill>
                  <a:schemeClr val="tx1"/>
                </a:solidFill>
              </a:rPr>
              <a:t>PRG1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200" b="1" dirty="0">
                <a:solidFill>
                  <a:schemeClr val="tx1"/>
                </a:solidFill>
              </a:rPr>
              <a:t>13</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a:t>&lt;&lt;Title&gt;&gt;</a:t>
            </a:r>
            <a:endParaRPr lang="en-US" dirty="0"/>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2" name="Rectangle 14">
            <a:extLst>
              <a:ext uri="{FF2B5EF4-FFF2-40B4-BE49-F238E27FC236}">
                <a16:creationId xmlns:a16="http://schemas.microsoft.com/office/drawing/2014/main" id="{4BCBBCF7-962F-4E69-AB7A-0922310FEDCE}"/>
              </a:ext>
            </a:extLst>
          </p:cNvPr>
          <p:cNvSpPr>
            <a:spLocks noChangeArrowheads="1"/>
          </p:cNvSpPr>
          <p:nvPr userDrawn="1"/>
        </p:nvSpPr>
        <p:spPr bwMode="auto">
          <a:xfrm>
            <a:off x="2895600" y="3429000"/>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400" b="1" dirty="0">
                <a:latin typeface="Arial Narrow" pitchFamily="34" charset="0"/>
              </a:rPr>
              <a:t>Programming I (PRG1)</a:t>
            </a:r>
          </a:p>
          <a:p>
            <a:pPr algn="ctr">
              <a:lnSpc>
                <a:spcPct val="90000"/>
              </a:lnSpc>
              <a:spcBef>
                <a:spcPct val="20000"/>
              </a:spcBef>
              <a:buClr>
                <a:schemeClr val="tx2"/>
              </a:buClr>
              <a:buSzPct val="140000"/>
              <a:buFont typeface="Wingdings" pitchFamily="2" charset="2"/>
              <a:buNone/>
              <a:defRPr/>
            </a:pPr>
            <a:r>
              <a:rPr kumimoji="1" lang="en-GB" sz="20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dirty="0">
                <a:latin typeface="Arial Narrow" pitchFamily="34" charset="0"/>
              </a:rPr>
              <a:t>Diploma in Data Science</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baseline="0" dirty="0">
                <a:latin typeface="Arial Narrow" pitchFamily="34" charset="0"/>
              </a:rPr>
              <a:t>Diploma in Cybersecurity &amp; Digital Forensics</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baseline="0" dirty="0">
                <a:latin typeface="Arial Narrow" pitchFamily="34" charset="0"/>
              </a:rPr>
              <a:t>Diploma in Immersive Media</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baseline="0" dirty="0">
                <a:latin typeface="Arial Narrow" pitchFamily="34" charset="0"/>
              </a:rPr>
              <a:t>Common ICT Programme</a:t>
            </a:r>
          </a:p>
          <a:p>
            <a:pPr algn="ctr">
              <a:lnSpc>
                <a:spcPct val="90000"/>
              </a:lnSpc>
              <a:spcBef>
                <a:spcPct val="20000"/>
              </a:spcBef>
              <a:buClr>
                <a:schemeClr val="tx2"/>
              </a:buClr>
              <a:buSzPct val="140000"/>
              <a:buFont typeface="Wingdings" pitchFamily="2" charset="2"/>
              <a:buNone/>
              <a:defRPr/>
            </a:pPr>
            <a:r>
              <a:rPr kumimoji="1" lang="en-GB" sz="2000">
                <a:latin typeface="Arial Narrow" pitchFamily="34" charset="0"/>
              </a:rPr>
              <a:t>Year 1 (2021/22), Semester 1</a:t>
            </a:r>
            <a:endParaRPr kumimoji="1" lang="en-GB" sz="4800" dirty="0">
              <a:effectLst>
                <a:outerShdw blurRad="38100" dist="38100" dir="2700000" algn="tl">
                  <a:srgbClr val="C0C0C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lvl1pPr>
              <a:defRPr b="1">
                <a:solidFill>
                  <a:srgbClr val="660033"/>
                </a:solidFill>
                <a:latin typeface="Arial Narrow" panose="020B0606020202030204" pitchFamily="34" charset="0"/>
              </a:defRPr>
            </a:lvl1pPr>
            <a:lvl2pPr>
              <a:defRPr>
                <a:solidFill>
                  <a:srgbClr val="660033"/>
                </a:solidFill>
                <a:latin typeface="Arial Narrow" panose="020B0606020202030204" pitchFamily="34" charset="0"/>
              </a:defRPr>
            </a:lvl2pPr>
            <a:lvl3pPr>
              <a:defRPr>
                <a:solidFill>
                  <a:srgbClr val="660033"/>
                </a:solidFill>
                <a:latin typeface="Arial Narrow" panose="020B0606020202030204" pitchFamily="34" charset="0"/>
              </a:defRPr>
            </a:lvl3pPr>
            <a:lvl4pPr>
              <a:defRPr>
                <a:solidFill>
                  <a:srgbClr val="660033"/>
                </a:solidFill>
                <a:latin typeface="Arial Narrow" panose="020B0606020202030204" pitchFamily="34" charset="0"/>
              </a:defRPr>
            </a:lvl4pPr>
            <a:lvl5pPr>
              <a:defRPr>
                <a:solidFill>
                  <a:srgbClr val="660033"/>
                </a:solidFill>
                <a:latin typeface="Arial Narrow" panose="020B0606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3"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 name="Rectangle 16"/>
          <p:cNvSpPr>
            <a:spLocks noChangeArrowheads="1"/>
          </p:cNvSpPr>
          <p:nvPr userDrawn="1"/>
        </p:nvSpPr>
        <p:spPr bwMode="auto">
          <a:xfrm>
            <a:off x="1308013"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a:latin typeface="Arial Narrow" pitchFamily="34" charset="0"/>
              </a:rPr>
              <a:t>Diploma in IT/DS/CSF/IM/CICTP</a:t>
            </a:r>
            <a:br>
              <a:rPr lang="en-US" altLang="en-US" sz="1200">
                <a:latin typeface="Arial Narrow" pitchFamily="34" charset="0"/>
              </a:rPr>
            </a:br>
            <a:r>
              <a:rPr lang="en-US" altLang="en-US" sz="1200">
                <a:latin typeface="Arial Narrow" pitchFamily="34" charset="0"/>
              </a:rPr>
              <a:t>PRG1 AY21/22, Sem 1</a:t>
            </a:r>
            <a:endParaRPr lang="en-US" altLang="en-US" sz="1200" dirty="0">
              <a:latin typeface="Arial Narrow" pitchFamily="34" charset="0"/>
            </a:endParaRPr>
          </a:p>
        </p:txBody>
      </p:sp>
      <p:pic>
        <p:nvPicPr>
          <p:cNvPr id="13" name="Picture 22" descr="School of IC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a:t>
            </a:r>
            <a:r>
              <a:rPr lang="en-US"/>
              <a:t>: 02/07/2021</a:t>
            </a:r>
            <a:endParaRPr lang="en-US" dirty="0"/>
          </a:p>
        </p:txBody>
      </p:sp>
      <p:sp>
        <p:nvSpPr>
          <p:cNvPr id="15" name="Rectangle 15"/>
          <p:cNvSpPr txBox="1">
            <a:spLocks noChangeArrowheads="1"/>
          </p:cNvSpPr>
          <p:nvPr userDrawn="1"/>
        </p:nvSpPr>
        <p:spPr bwMode="auto">
          <a:xfrm>
            <a:off x="7086600" y="6275387"/>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Lecture</a:t>
            </a:r>
            <a:r>
              <a:rPr lang="en-US" baseline="0" dirty="0"/>
              <a:t> 9</a:t>
            </a:r>
            <a:br>
              <a:rPr lang="en-US" baseline="0" dirty="0"/>
            </a:br>
            <a:r>
              <a:rPr lang="en-US" baseline="0" dirty="0"/>
              <a:t>Slide </a:t>
            </a:r>
            <a:fld id="{D684DC87-7C2B-4413-A3B2-900CE8D7D012}" type="slidenum">
              <a:rPr lang="en-US" baseline="0" smtClean="0"/>
              <a:t>‹#›</a:t>
            </a:fld>
            <a:endParaRPr lang="en-US" dirty="0"/>
          </a:p>
        </p:txBody>
      </p:sp>
      <p:sp>
        <p:nvSpPr>
          <p:cNvPr id="4" name="MSIPCMContentMarking" descr="{&quot;HashCode&quot;:-1818968269,&quot;Placement&quot;:&quot;Header&quot;,&quot;Top&quot;:0.0,&quot;Left&quot;:0.0,&quot;SlideWidth&quot;:720,&quot;SlideHeight&quot;:540}">
            <a:extLst>
              <a:ext uri="{FF2B5EF4-FFF2-40B4-BE49-F238E27FC236}">
                <a16:creationId xmlns:a16="http://schemas.microsoft.com/office/drawing/2014/main" id="{00013EB9-8746-45D8-81FE-1ED772C08227}"/>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SzPct val="80000"/>
        <a:buFont typeface="Wingdings" panose="05000000000000000000" pitchFamily="2" charset="2"/>
        <a:buChar char="q"/>
        <a:defRPr sz="2800" b="1">
          <a:solidFill>
            <a:srgbClr val="640064"/>
          </a:solidFill>
          <a:latin typeface="Arial Narrow" panose="020B0606020202030204" pitchFamily="34" charset="0"/>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Font typeface="Wingdings" panose="05000000000000000000" pitchFamily="2" charset="2"/>
        <a:buChar char="ü"/>
        <a:defRPr sz="2000">
          <a:solidFill>
            <a:srgbClr val="640064"/>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40064"/>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40064"/>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p:txBody>
          <a:bodyPr/>
          <a:lstStyle/>
          <a:p>
            <a:r>
              <a:rPr lang="en-GB" dirty="0"/>
              <a:t>File I/O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a:latin typeface="Courier New" panose="02070309020205020404" pitchFamily="49" charset="0"/>
                <a:cs typeface="Courier New" panose="02070309020205020404" pitchFamily="49" charset="0"/>
              </a:rPr>
              <a:t>close()</a:t>
            </a:r>
          </a:p>
        </p:txBody>
      </p:sp>
      <p:sp>
        <p:nvSpPr>
          <p:cNvPr id="3" name="Content Placeholder 2"/>
          <p:cNvSpPr>
            <a:spLocks noGrp="1"/>
          </p:cNvSpPr>
          <p:nvPr>
            <p:ph idx="1"/>
          </p:nvPr>
        </p:nvSpPr>
        <p:spPr/>
        <p:txBody>
          <a:bodyPr/>
          <a:lstStyle/>
          <a:p>
            <a:r>
              <a:rPr lang="en-US" dirty="0"/>
              <a:t>Closes the opened file</a:t>
            </a:r>
          </a:p>
          <a:p>
            <a:pPr marL="0" indent="0">
              <a:spcBef>
                <a:spcPts val="0"/>
              </a:spcBef>
              <a:buNone/>
            </a:pPr>
            <a:r>
              <a:rPr lang="en-US" b="0" dirty="0"/>
              <a:t>	</a:t>
            </a:r>
            <a:r>
              <a:rPr lang="en-US" sz="2000" b="0" dirty="0">
                <a:latin typeface="Calibri" panose="020F0502020204030204" pitchFamily="34" charset="0"/>
                <a:cs typeface="Calibri" panose="020F0502020204030204" pitchFamily="34" charset="0"/>
              </a:rPr>
              <a:t>	</a:t>
            </a:r>
            <a:r>
              <a:rPr lang="en-US" sz="2000" dirty="0">
                <a:solidFill>
                  <a:schemeClr val="tx1"/>
                </a:solidFill>
                <a:latin typeface="Courier New" panose="02070309020205020404" pitchFamily="49" charset="0"/>
                <a:cs typeface="Courier New" panose="02070309020205020404" pitchFamily="49" charset="0"/>
              </a:rPr>
              <a:t>file = open("filename.txt", "r")</a:t>
            </a:r>
          </a:p>
          <a:p>
            <a:pPr marL="0"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file.close</a:t>
            </a:r>
            <a:r>
              <a:rPr lang="en-US" sz="2000" dirty="0">
                <a:solidFill>
                  <a:schemeClr val="tx1"/>
                </a:solidFill>
                <a:latin typeface="Courier New" panose="02070309020205020404" pitchFamily="49" charset="0"/>
                <a:cs typeface="Courier New" panose="02070309020205020404" pitchFamily="49" charset="0"/>
              </a:rPr>
              <a:t>()</a:t>
            </a:r>
          </a:p>
          <a:p>
            <a:pPr marL="0" indent="0">
              <a:buNone/>
            </a:pPr>
            <a:endParaRPr lang="en-US" b="0" dirty="0"/>
          </a:p>
          <a:p>
            <a:r>
              <a:rPr lang="en-US" dirty="0"/>
              <a:t>A closed file cannot be read or written to anymore</a:t>
            </a:r>
          </a:p>
          <a:p>
            <a:r>
              <a:rPr lang="en-US" dirty="0"/>
              <a:t>Python automatically closes a file when the reference object of a file is reassigned to another file. </a:t>
            </a:r>
          </a:p>
          <a:p>
            <a:r>
              <a:rPr lang="en-US" dirty="0"/>
              <a:t>It is a good practice to use the close() method to close a file.</a:t>
            </a:r>
          </a:p>
        </p:txBody>
      </p:sp>
    </p:spTree>
    <p:extLst>
      <p:ext uri="{BB962C8B-B14F-4D97-AF65-F5344CB8AC3E}">
        <p14:creationId xmlns:p14="http://schemas.microsoft.com/office/powerpoint/2010/main" val="260201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3BF0-EFC9-4581-93C9-C519D3F75C07}"/>
              </a:ext>
            </a:extLst>
          </p:cNvPr>
          <p:cNvSpPr>
            <a:spLocks noGrp="1"/>
          </p:cNvSpPr>
          <p:nvPr>
            <p:ph type="title"/>
          </p:nvPr>
        </p:nvSpPr>
        <p:spPr/>
        <p:txBody>
          <a:bodyPr/>
          <a:lstStyle/>
          <a:p>
            <a:r>
              <a:rPr lang="en-SG" dirty="0"/>
              <a:t>Activity 3</a:t>
            </a:r>
          </a:p>
        </p:txBody>
      </p:sp>
      <p:sp>
        <p:nvSpPr>
          <p:cNvPr id="3" name="Content Placeholder 2">
            <a:extLst>
              <a:ext uri="{FF2B5EF4-FFF2-40B4-BE49-F238E27FC236}">
                <a16:creationId xmlns:a16="http://schemas.microsoft.com/office/drawing/2014/main" id="{79DD51E8-08D2-4E67-BF1E-95D3E9C85987}"/>
              </a:ext>
            </a:extLst>
          </p:cNvPr>
          <p:cNvSpPr>
            <a:spLocks noGrp="1"/>
          </p:cNvSpPr>
          <p:nvPr>
            <p:ph idx="1"/>
          </p:nvPr>
        </p:nvSpPr>
        <p:spPr>
          <a:xfrm>
            <a:off x="76200" y="884238"/>
            <a:ext cx="8991600" cy="4830762"/>
          </a:xfrm>
        </p:spPr>
        <p:txBody>
          <a:bodyPr/>
          <a:lstStyle/>
          <a:p>
            <a:r>
              <a:rPr lang="en-US" dirty="0"/>
              <a:t>A coffee shop’s prices is given in the following list:</a:t>
            </a:r>
          </a:p>
          <a:p>
            <a:endParaRPr lang="en-US" dirty="0"/>
          </a:p>
          <a:p>
            <a:endParaRPr lang="en-US" dirty="0"/>
          </a:p>
          <a:p>
            <a:endParaRPr lang="en-US" dirty="0"/>
          </a:p>
          <a:p>
            <a:r>
              <a:rPr lang="en-US" dirty="0"/>
              <a:t>Write a python program to read this list and create a text file called </a:t>
            </a:r>
            <a:r>
              <a:rPr lang="en-US" dirty="0">
                <a:latin typeface="Courier New" panose="02070309020205020404" pitchFamily="49" charset="0"/>
                <a:cs typeface="Courier New" panose="02070309020205020404" pitchFamily="49" charset="0"/>
              </a:rPr>
              <a:t>prices.txt</a:t>
            </a:r>
            <a:r>
              <a:rPr lang="en-US" dirty="0"/>
              <a:t> that contains the following text:</a:t>
            </a:r>
          </a:p>
          <a:p>
            <a:pPr marL="0" indent="0">
              <a:buNone/>
            </a:pPr>
            <a:r>
              <a:rPr lang="en-US" dirty="0"/>
              <a:t>	</a:t>
            </a:r>
            <a:endParaRPr lang="en-SG" dirty="0"/>
          </a:p>
          <a:p>
            <a:endParaRPr lang="en-SG" dirty="0"/>
          </a:p>
        </p:txBody>
      </p:sp>
      <p:sp>
        <p:nvSpPr>
          <p:cNvPr id="5" name="TextBox 4">
            <a:extLst>
              <a:ext uri="{FF2B5EF4-FFF2-40B4-BE49-F238E27FC236}">
                <a16:creationId xmlns:a16="http://schemas.microsoft.com/office/drawing/2014/main" id="{50C8CD08-879B-4A7E-AB80-BF0AB88129A7}"/>
              </a:ext>
            </a:extLst>
          </p:cNvPr>
          <p:cNvSpPr txBox="1"/>
          <p:nvPr/>
        </p:nvSpPr>
        <p:spPr>
          <a:xfrm>
            <a:off x="1716533" y="1447800"/>
            <a:ext cx="4871847" cy="1200329"/>
          </a:xfrm>
          <a:prstGeom prst="rect">
            <a:avLst/>
          </a:prstGeom>
          <a:solidFill>
            <a:schemeClr val="bg1"/>
          </a:solidFill>
          <a:ln>
            <a:solidFill>
              <a:schemeClr val="tx1"/>
            </a:solidFill>
          </a:ln>
        </p:spPr>
        <p:txBody>
          <a:bodyPr wrap="none" rtlCol="0">
            <a:spAutoFit/>
          </a:bodyPr>
          <a:lstStyle/>
          <a:p>
            <a:r>
              <a:rPr lang="en-US" dirty="0">
                <a:latin typeface="Courier New" panose="02070309020205020404" pitchFamily="49" charset="0"/>
                <a:cs typeface="Courier New" panose="02070309020205020404" pitchFamily="49" charset="0"/>
              </a:rPr>
              <a:t>prices = [ ["kopi", 0.4],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teh</a:t>
            </a:r>
            <a:r>
              <a:rPr lang="en-US" dirty="0">
                <a:latin typeface="Courier New" panose="02070309020205020404" pitchFamily="49" charset="0"/>
                <a:cs typeface="Courier New" panose="02070309020205020404" pitchFamily="49" charset="0"/>
              </a:rPr>
              <a:t>", 0.4], \</a:t>
            </a:r>
          </a:p>
          <a:p>
            <a:r>
              <a:rPr lang="en-US" dirty="0">
                <a:latin typeface="Courier New" panose="02070309020205020404" pitchFamily="49" charset="0"/>
                <a:cs typeface="Courier New" panose="02070309020205020404" pitchFamily="49" charset="0"/>
              </a:rPr>
              <a:t>           ["milo", 0.5], \</a:t>
            </a:r>
          </a:p>
          <a:p>
            <a:r>
              <a:rPr lang="en-US" dirty="0">
                <a:latin typeface="Courier New" panose="02070309020205020404" pitchFamily="49" charset="0"/>
                <a:cs typeface="Courier New" panose="02070309020205020404" pitchFamily="49" charset="0"/>
              </a:rPr>
              <a:t>           ["soft drinks", 1.20] ]</a:t>
            </a:r>
          </a:p>
        </p:txBody>
      </p:sp>
      <p:sp>
        <p:nvSpPr>
          <p:cNvPr id="6" name="TextBox 5">
            <a:extLst>
              <a:ext uri="{FF2B5EF4-FFF2-40B4-BE49-F238E27FC236}">
                <a16:creationId xmlns:a16="http://schemas.microsoft.com/office/drawing/2014/main" id="{A2E08718-6345-4370-8EB7-0BC6E3354D3D}"/>
              </a:ext>
            </a:extLst>
          </p:cNvPr>
          <p:cNvSpPr txBox="1"/>
          <p:nvPr/>
        </p:nvSpPr>
        <p:spPr>
          <a:xfrm>
            <a:off x="2819400" y="4038600"/>
            <a:ext cx="2666114" cy="1200329"/>
          </a:xfrm>
          <a:prstGeom prst="rect">
            <a:avLst/>
          </a:prstGeom>
          <a:solidFill>
            <a:schemeClr val="bg1"/>
          </a:solidFill>
          <a:ln>
            <a:solidFill>
              <a:schemeClr val="tx1"/>
            </a:solidFill>
          </a:ln>
        </p:spPr>
        <p:txBody>
          <a:bodyPr wrap="none" rtlCol="0">
            <a:spAutoFit/>
          </a:bodyPr>
          <a:lstStyle/>
          <a:p>
            <a:r>
              <a:rPr lang="en-US" dirty="0">
                <a:latin typeface="Courier New" panose="02070309020205020404" pitchFamily="49" charset="0"/>
                <a:cs typeface="Courier New" panose="02070309020205020404" pitchFamily="49" charset="0"/>
              </a:rPr>
              <a:t>kopi: $0.40</a:t>
            </a:r>
          </a:p>
          <a:p>
            <a:r>
              <a:rPr lang="en-US" dirty="0" err="1">
                <a:latin typeface="Courier New" panose="02070309020205020404" pitchFamily="49" charset="0"/>
                <a:cs typeface="Courier New" panose="02070309020205020404" pitchFamily="49" charset="0"/>
              </a:rPr>
              <a:t>teh</a:t>
            </a:r>
            <a:r>
              <a:rPr lang="en-US" dirty="0">
                <a:latin typeface="Courier New" panose="02070309020205020404" pitchFamily="49" charset="0"/>
                <a:cs typeface="Courier New" panose="02070309020205020404" pitchFamily="49" charset="0"/>
              </a:rPr>
              <a:t>: $0.40</a:t>
            </a:r>
          </a:p>
          <a:p>
            <a:r>
              <a:rPr lang="en-US" dirty="0">
                <a:latin typeface="Courier New" panose="02070309020205020404" pitchFamily="49" charset="0"/>
                <a:cs typeface="Courier New" panose="02070309020205020404" pitchFamily="49" charset="0"/>
              </a:rPr>
              <a:t>milo: $0.50</a:t>
            </a:r>
          </a:p>
          <a:p>
            <a:r>
              <a:rPr lang="en-US" dirty="0">
                <a:latin typeface="Courier New" panose="02070309020205020404" pitchFamily="49" charset="0"/>
                <a:cs typeface="Courier New" panose="02070309020205020404" pitchFamily="49" charset="0"/>
              </a:rPr>
              <a:t>soft drinks: $1.20</a:t>
            </a:r>
          </a:p>
        </p:txBody>
      </p:sp>
    </p:spTree>
    <p:extLst>
      <p:ext uri="{BB962C8B-B14F-4D97-AF65-F5344CB8AC3E}">
        <p14:creationId xmlns:p14="http://schemas.microsoft.com/office/powerpoint/2010/main" val="897652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63C4-228F-4D07-B21E-311DE4224A1A}"/>
              </a:ext>
            </a:extLst>
          </p:cNvPr>
          <p:cNvSpPr>
            <a:spLocks noGrp="1"/>
          </p:cNvSpPr>
          <p:nvPr>
            <p:ph type="title"/>
          </p:nvPr>
        </p:nvSpPr>
        <p:spPr/>
        <p:txBody>
          <a:bodyPr/>
          <a:lstStyle/>
          <a:p>
            <a:r>
              <a:rPr lang="en-SG" dirty="0"/>
              <a:t>What is Stored in a Text File?</a:t>
            </a:r>
          </a:p>
        </p:txBody>
      </p:sp>
      <p:sp>
        <p:nvSpPr>
          <p:cNvPr id="3" name="Content Placeholder 2">
            <a:extLst>
              <a:ext uri="{FF2B5EF4-FFF2-40B4-BE49-F238E27FC236}">
                <a16:creationId xmlns:a16="http://schemas.microsoft.com/office/drawing/2014/main" id="{F47E9D79-03C1-415D-883C-45236537D396}"/>
              </a:ext>
            </a:extLst>
          </p:cNvPr>
          <p:cNvSpPr>
            <a:spLocks noGrp="1"/>
          </p:cNvSpPr>
          <p:nvPr>
            <p:ph idx="1"/>
          </p:nvPr>
        </p:nvSpPr>
        <p:spPr/>
        <p:txBody>
          <a:bodyPr/>
          <a:lstStyle/>
          <a:p>
            <a:r>
              <a:rPr lang="en-SG" dirty="0"/>
              <a:t>Suppose we have a text file </a:t>
            </a:r>
            <a:r>
              <a:rPr lang="en-SG" dirty="0">
                <a:latin typeface="Courier New" panose="02070309020205020404" pitchFamily="49" charset="0"/>
                <a:cs typeface="Courier New" panose="02070309020205020404" pitchFamily="49" charset="0"/>
              </a:rPr>
              <a:t>earnings.csv</a:t>
            </a:r>
            <a:r>
              <a:rPr lang="en-SG" dirty="0"/>
              <a:t> :</a:t>
            </a:r>
          </a:p>
          <a:p>
            <a:endParaRPr lang="en-SG" dirty="0"/>
          </a:p>
          <a:p>
            <a:pPr marL="0" indent="0">
              <a:buNone/>
            </a:pPr>
            <a:endParaRPr lang="en-SG" dirty="0"/>
          </a:p>
          <a:p>
            <a:r>
              <a:rPr lang="en-SG" dirty="0"/>
              <a:t>Let’s run this program:</a:t>
            </a:r>
          </a:p>
          <a:p>
            <a:endParaRPr lang="en-SG" dirty="0"/>
          </a:p>
          <a:p>
            <a:endParaRPr lang="en-SG" dirty="0"/>
          </a:p>
          <a:p>
            <a:endParaRPr lang="en-SG" dirty="0"/>
          </a:p>
          <a:p>
            <a:r>
              <a:rPr lang="en-SG" dirty="0"/>
              <a:t>Output:</a:t>
            </a:r>
          </a:p>
        </p:txBody>
      </p:sp>
      <p:pic>
        <p:nvPicPr>
          <p:cNvPr id="4" name="Picture 3">
            <a:extLst>
              <a:ext uri="{FF2B5EF4-FFF2-40B4-BE49-F238E27FC236}">
                <a16:creationId xmlns:a16="http://schemas.microsoft.com/office/drawing/2014/main" id="{59245218-FD18-4AC8-A544-F54CA4AEABCC}"/>
              </a:ext>
            </a:extLst>
          </p:cNvPr>
          <p:cNvPicPr>
            <a:picLocks noChangeAspect="1"/>
          </p:cNvPicPr>
          <p:nvPr/>
        </p:nvPicPr>
        <p:blipFill>
          <a:blip r:embed="rId3"/>
          <a:stretch>
            <a:fillRect/>
          </a:stretch>
        </p:blipFill>
        <p:spPr>
          <a:xfrm>
            <a:off x="642937" y="1371600"/>
            <a:ext cx="2100264" cy="1091241"/>
          </a:xfrm>
          <a:prstGeom prst="rect">
            <a:avLst/>
          </a:prstGeom>
          <a:ln>
            <a:solidFill>
              <a:schemeClr val="tx1"/>
            </a:solidFill>
          </a:ln>
        </p:spPr>
      </p:pic>
      <p:pic>
        <p:nvPicPr>
          <p:cNvPr id="5" name="Picture 4">
            <a:extLst>
              <a:ext uri="{FF2B5EF4-FFF2-40B4-BE49-F238E27FC236}">
                <a16:creationId xmlns:a16="http://schemas.microsoft.com/office/drawing/2014/main" id="{2189DBF7-A6C6-4FDC-8E06-A6269961EA9E}"/>
              </a:ext>
            </a:extLst>
          </p:cNvPr>
          <p:cNvPicPr>
            <a:picLocks noChangeAspect="1"/>
          </p:cNvPicPr>
          <p:nvPr/>
        </p:nvPicPr>
        <p:blipFill>
          <a:blip r:embed="rId4"/>
          <a:stretch>
            <a:fillRect/>
          </a:stretch>
        </p:blipFill>
        <p:spPr>
          <a:xfrm>
            <a:off x="642937" y="2971254"/>
            <a:ext cx="4614863" cy="1382709"/>
          </a:xfrm>
          <a:prstGeom prst="rect">
            <a:avLst/>
          </a:prstGeom>
          <a:ln>
            <a:solidFill>
              <a:schemeClr val="tx1"/>
            </a:solidFill>
          </a:ln>
        </p:spPr>
      </p:pic>
      <p:pic>
        <p:nvPicPr>
          <p:cNvPr id="6" name="Picture 5">
            <a:extLst>
              <a:ext uri="{FF2B5EF4-FFF2-40B4-BE49-F238E27FC236}">
                <a16:creationId xmlns:a16="http://schemas.microsoft.com/office/drawing/2014/main" id="{67355905-3EAE-4942-A45C-30E397567701}"/>
              </a:ext>
            </a:extLst>
          </p:cNvPr>
          <p:cNvPicPr>
            <a:picLocks noChangeAspect="1"/>
          </p:cNvPicPr>
          <p:nvPr/>
        </p:nvPicPr>
        <p:blipFill>
          <a:blip r:embed="rId5"/>
          <a:stretch>
            <a:fillRect/>
          </a:stretch>
        </p:blipFill>
        <p:spPr>
          <a:xfrm>
            <a:off x="616835" y="5029200"/>
            <a:ext cx="3726565" cy="793863"/>
          </a:xfrm>
          <a:prstGeom prst="rect">
            <a:avLst/>
          </a:prstGeom>
          <a:ln>
            <a:solidFill>
              <a:schemeClr val="tx1"/>
            </a:solidFill>
          </a:ln>
        </p:spPr>
      </p:pic>
    </p:spTree>
    <p:extLst>
      <p:ext uri="{BB962C8B-B14F-4D97-AF65-F5344CB8AC3E}">
        <p14:creationId xmlns:p14="http://schemas.microsoft.com/office/powerpoint/2010/main" val="391154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defRPr/>
            </a:pPr>
            <a:r>
              <a:rPr lang="en-US"/>
              <a:t>Summary</a:t>
            </a:r>
          </a:p>
        </p:txBody>
      </p:sp>
      <p:sp>
        <p:nvSpPr>
          <p:cNvPr id="8196" name="Rectangle 6"/>
          <p:cNvSpPr>
            <a:spLocks noGrp="1" noChangeArrowheads="1"/>
          </p:cNvSpPr>
          <p:nvPr>
            <p:ph type="body" idx="1"/>
          </p:nvPr>
        </p:nvSpPr>
        <p:spPr>
          <a:xfrm>
            <a:off x="228600" y="990600"/>
            <a:ext cx="8229600" cy="4876800"/>
          </a:xfrm>
        </p:spPr>
        <p:txBody>
          <a:bodyPr/>
          <a:lstStyle/>
          <a:p>
            <a:r>
              <a:rPr lang="en-US" altLang="en-US" sz="2400" dirty="0"/>
              <a:t>In Python, you do not need to import a library in order to read and write files. It is handled natively in the language with the built-in </a:t>
            </a:r>
            <a:r>
              <a:rPr lang="en-US" altLang="en-US" sz="2400" dirty="0">
                <a:latin typeface="Courier New" panose="02070309020205020404" pitchFamily="49" charset="0"/>
                <a:cs typeface="Courier New" panose="02070309020205020404" pitchFamily="49" charset="0"/>
              </a:rPr>
              <a:t>open</a:t>
            </a:r>
            <a:r>
              <a:rPr lang="en-US" altLang="en-US" sz="2400" dirty="0"/>
              <a:t> function</a:t>
            </a:r>
          </a:p>
          <a:p>
            <a:pPr lvl="1"/>
            <a:r>
              <a:rPr lang="en-US" altLang="en-US" sz="2000" dirty="0"/>
              <a:t>Read mode (‘r’); </a:t>
            </a:r>
          </a:p>
          <a:p>
            <a:pPr lvl="1"/>
            <a:r>
              <a:rPr lang="en-US" altLang="en-US" sz="2000" dirty="0"/>
              <a:t>Write mode (‘w’)</a:t>
            </a:r>
          </a:p>
          <a:p>
            <a:pPr lvl="1"/>
            <a:r>
              <a:rPr lang="en-US" altLang="en-US" sz="2000" dirty="0"/>
              <a:t>Append mode (‘a’)</a:t>
            </a:r>
          </a:p>
          <a:p>
            <a:endParaRPr lang="en-US" altLang="en-US" sz="2400" dirty="0"/>
          </a:p>
          <a:p>
            <a:r>
              <a:rPr lang="en-US" altLang="en-US" sz="2400" dirty="0"/>
              <a:t>Use a for loop, </a:t>
            </a:r>
            <a:r>
              <a:rPr lang="en-US" altLang="en-US" sz="2400" dirty="0">
                <a:latin typeface="Courier New" panose="02070309020205020404" pitchFamily="49" charset="0"/>
                <a:cs typeface="Courier New" panose="02070309020205020404" pitchFamily="49" charset="0"/>
              </a:rPr>
              <a:t>read()</a:t>
            </a:r>
            <a:r>
              <a:rPr lang="en-US" altLang="en-US" sz="2400" dirty="0"/>
              <a:t> or </a:t>
            </a:r>
            <a:r>
              <a:rPr lang="en-US" altLang="en-US" sz="2400" dirty="0" err="1">
                <a:latin typeface="Courier New" panose="02070309020205020404" pitchFamily="49" charset="0"/>
                <a:cs typeface="Courier New" panose="02070309020205020404" pitchFamily="49" charset="0"/>
              </a:rPr>
              <a:t>readline</a:t>
            </a:r>
            <a:r>
              <a:rPr lang="en-US" altLang="en-US" sz="2400" dirty="0">
                <a:latin typeface="Courier New" panose="02070309020205020404" pitchFamily="49" charset="0"/>
                <a:cs typeface="Courier New" panose="02070309020205020404" pitchFamily="49" charset="0"/>
              </a:rPr>
              <a:t>()</a:t>
            </a:r>
            <a:r>
              <a:rPr lang="en-US" altLang="en-US" sz="2400" dirty="0"/>
              <a:t> to read a file</a:t>
            </a:r>
          </a:p>
          <a:p>
            <a:endParaRPr lang="en-US" altLang="en-US" sz="2400" dirty="0"/>
          </a:p>
          <a:p>
            <a:r>
              <a:rPr lang="en-US" altLang="en-US" sz="2400" dirty="0"/>
              <a:t>Use </a:t>
            </a:r>
            <a:r>
              <a:rPr lang="en-US" altLang="en-US" sz="2400" dirty="0">
                <a:latin typeface="Courier New" panose="02070309020205020404" pitchFamily="49" charset="0"/>
                <a:cs typeface="Courier New" panose="02070309020205020404" pitchFamily="49" charset="0"/>
              </a:rPr>
              <a:t>write()</a:t>
            </a:r>
            <a:r>
              <a:rPr lang="en-US" altLang="en-US" sz="2400" dirty="0"/>
              <a:t> to write to a file</a:t>
            </a:r>
          </a:p>
          <a:p>
            <a:endParaRPr lang="en-US" altLang="en-US" sz="2400" dirty="0"/>
          </a:p>
          <a:p>
            <a:r>
              <a:rPr lang="en-US" altLang="en-US" sz="2400" dirty="0"/>
              <a:t>Remember to </a:t>
            </a:r>
            <a:r>
              <a:rPr lang="en-US" altLang="en-US" sz="2400" dirty="0">
                <a:latin typeface="Courier New" panose="02070309020205020404" pitchFamily="49" charset="0"/>
                <a:cs typeface="Courier New" panose="02070309020205020404" pitchFamily="49" charset="0"/>
              </a:rPr>
              <a:t>close()</a:t>
            </a:r>
            <a:r>
              <a:rPr lang="en-US" altLang="en-US" sz="2400" dirty="0"/>
              <a:t> the file when you’re done</a:t>
            </a:r>
          </a:p>
          <a:p>
            <a:endParaRPr lang="en-US" altLang="en-US" sz="2400" dirty="0"/>
          </a:p>
          <a:p>
            <a:endParaRPr lang="en-US" altLang="en-US" sz="2000" dirty="0"/>
          </a:p>
          <a:p>
            <a:endParaRPr lang="en-US" altLang="en-US" sz="2000" dirty="0"/>
          </a:p>
        </p:txBody>
      </p:sp>
    </p:spTree>
    <p:extLst>
      <p:ext uri="{BB962C8B-B14F-4D97-AF65-F5344CB8AC3E}">
        <p14:creationId xmlns:p14="http://schemas.microsoft.com/office/powerpoint/2010/main" val="354794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0" indent="0">
              <a:buNone/>
            </a:pPr>
            <a:r>
              <a:rPr lang="en-US" dirty="0"/>
              <a:t>At the end of this lecture, you will ….</a:t>
            </a:r>
          </a:p>
          <a:p>
            <a:pPr marL="0" indent="0">
              <a:buNone/>
            </a:pPr>
            <a:endParaRPr lang="en-US" dirty="0"/>
          </a:p>
          <a:p>
            <a:r>
              <a:rPr lang="en-US" dirty="0"/>
              <a:t>Be able to read and write </a:t>
            </a:r>
            <a:r>
              <a:rPr lang="en-US" b="1" dirty="0"/>
              <a:t>text </a:t>
            </a:r>
            <a:r>
              <a:rPr lang="en-US" dirty="0"/>
              <a:t>files</a:t>
            </a:r>
          </a:p>
          <a:p>
            <a:pPr lvl="1"/>
            <a:r>
              <a:rPr lang="en-US" dirty="0"/>
              <a:t>Build in </a:t>
            </a:r>
            <a:r>
              <a:rPr lang="en-US" dirty="0">
                <a:latin typeface="Courier New" panose="02070309020205020404" pitchFamily="49" charset="0"/>
                <a:cs typeface="Courier New" panose="02070309020205020404" pitchFamily="49" charset="0"/>
              </a:rPr>
              <a:t>open()</a:t>
            </a:r>
            <a:r>
              <a:rPr lang="en-US" dirty="0">
                <a:cs typeface="Courier New" panose="02070309020205020404" pitchFamily="49" charset="0"/>
              </a:rPr>
              <a:t> </a:t>
            </a:r>
            <a:r>
              <a:rPr lang="en-US" dirty="0"/>
              <a:t>function in Python</a:t>
            </a:r>
          </a:p>
          <a:p>
            <a:pPr lvl="1"/>
            <a:r>
              <a:rPr lang="en-US" dirty="0"/>
              <a:t>Read files</a:t>
            </a:r>
          </a:p>
          <a:p>
            <a:pPr lvl="1"/>
            <a:r>
              <a:rPr lang="en-US" dirty="0"/>
              <a:t>Write files</a:t>
            </a:r>
          </a:p>
          <a:p>
            <a:pPr marL="0" indent="0">
              <a:buNone/>
            </a:pPr>
            <a:endParaRPr lang="en-US" dirty="0"/>
          </a:p>
          <a:p>
            <a:endParaRPr lang="en-US" dirty="0"/>
          </a:p>
        </p:txBody>
      </p:sp>
    </p:spTree>
    <p:extLst>
      <p:ext uri="{BB962C8B-B14F-4D97-AF65-F5344CB8AC3E}">
        <p14:creationId xmlns:p14="http://schemas.microsoft.com/office/powerpoint/2010/main" val="353156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6DBC-8BE2-488E-ABD0-2C39245C9B40}"/>
              </a:ext>
            </a:extLst>
          </p:cNvPr>
          <p:cNvSpPr>
            <a:spLocks noGrp="1"/>
          </p:cNvSpPr>
          <p:nvPr>
            <p:ph type="title"/>
          </p:nvPr>
        </p:nvSpPr>
        <p:spPr/>
        <p:txBody>
          <a:bodyPr/>
          <a:lstStyle/>
          <a:p>
            <a:r>
              <a:rPr lang="en-SG" dirty="0"/>
              <a:t>File Type</a:t>
            </a:r>
          </a:p>
        </p:txBody>
      </p:sp>
      <p:sp>
        <p:nvSpPr>
          <p:cNvPr id="3" name="Content Placeholder 2">
            <a:extLst>
              <a:ext uri="{FF2B5EF4-FFF2-40B4-BE49-F238E27FC236}">
                <a16:creationId xmlns:a16="http://schemas.microsoft.com/office/drawing/2014/main" id="{34E2BD84-2F6C-4A64-88A1-A9E14D9D8F04}"/>
              </a:ext>
            </a:extLst>
          </p:cNvPr>
          <p:cNvSpPr>
            <a:spLocks noGrp="1"/>
          </p:cNvSpPr>
          <p:nvPr>
            <p:ph idx="1"/>
          </p:nvPr>
        </p:nvSpPr>
        <p:spPr>
          <a:xfrm>
            <a:off x="76200" y="884238"/>
            <a:ext cx="8610600" cy="4983162"/>
          </a:xfrm>
        </p:spPr>
        <p:txBody>
          <a:bodyPr/>
          <a:lstStyle/>
          <a:p>
            <a:r>
              <a:rPr lang="en-US" dirty="0"/>
              <a:t>A file is categorized as either </a:t>
            </a:r>
            <a:r>
              <a:rPr lang="en-US" b="1" u="sng" dirty="0">
                <a:solidFill>
                  <a:srgbClr val="FF0000"/>
                </a:solidFill>
              </a:rPr>
              <a:t>text</a:t>
            </a:r>
            <a:r>
              <a:rPr lang="en-US" dirty="0"/>
              <a:t> or </a:t>
            </a:r>
            <a:r>
              <a:rPr lang="en-US" b="1" u="sng" dirty="0">
                <a:solidFill>
                  <a:srgbClr val="FF0000"/>
                </a:solidFill>
              </a:rPr>
              <a:t>binary</a:t>
            </a:r>
            <a:r>
              <a:rPr lang="en-US" dirty="0"/>
              <a:t>, and the difference between the two file types is important  </a:t>
            </a:r>
            <a:endParaRPr lang="en-US" u="sng" dirty="0"/>
          </a:p>
          <a:p>
            <a:r>
              <a:rPr lang="en-US" b="1" u="sng" dirty="0">
                <a:solidFill>
                  <a:srgbClr val="360036"/>
                </a:solidFill>
              </a:rPr>
              <a:t>Text files</a:t>
            </a:r>
            <a:r>
              <a:rPr lang="en-US" b="1" dirty="0">
                <a:solidFill>
                  <a:srgbClr val="360036"/>
                </a:solidFill>
              </a:rPr>
              <a:t> </a:t>
            </a:r>
          </a:p>
          <a:p>
            <a:pPr lvl="1"/>
            <a:r>
              <a:rPr lang="en-US" dirty="0"/>
              <a:t>Structured as a sequence of lines, where each line includes a sequence of characters</a:t>
            </a:r>
          </a:p>
          <a:p>
            <a:pPr lvl="1"/>
            <a:r>
              <a:rPr lang="en-US" dirty="0"/>
              <a:t>Each line is terminated with a special character, called the </a:t>
            </a:r>
            <a:r>
              <a:rPr lang="en-US" u="sng" dirty="0"/>
              <a:t>EOL</a:t>
            </a:r>
            <a:r>
              <a:rPr lang="en-US" dirty="0"/>
              <a:t> or </a:t>
            </a:r>
            <a:r>
              <a:rPr lang="en-US" b="1" dirty="0"/>
              <a:t>End of Line</a:t>
            </a:r>
            <a:r>
              <a:rPr lang="en-US" dirty="0"/>
              <a:t> character</a:t>
            </a:r>
          </a:p>
          <a:p>
            <a:r>
              <a:rPr lang="en-US" b="1" u="sng" dirty="0">
                <a:solidFill>
                  <a:srgbClr val="360036"/>
                </a:solidFill>
              </a:rPr>
              <a:t>Binary files</a:t>
            </a:r>
            <a:r>
              <a:rPr lang="en-US" b="1" dirty="0">
                <a:solidFill>
                  <a:srgbClr val="360036"/>
                </a:solidFill>
              </a:rPr>
              <a:t> </a:t>
            </a:r>
          </a:p>
          <a:p>
            <a:pPr lvl="1"/>
            <a:r>
              <a:rPr lang="en-US" dirty="0"/>
              <a:t>Consists of a sequence of bytes</a:t>
            </a:r>
          </a:p>
          <a:p>
            <a:pPr lvl="1"/>
            <a:r>
              <a:rPr lang="en-US" dirty="0"/>
              <a:t>Can only be processed by an application that understands the file’s structure</a:t>
            </a:r>
            <a:endParaRPr lang="en-SG" dirty="0"/>
          </a:p>
        </p:txBody>
      </p:sp>
    </p:spTree>
    <p:extLst>
      <p:ext uri="{BB962C8B-B14F-4D97-AF65-F5344CB8AC3E}">
        <p14:creationId xmlns:p14="http://schemas.microsoft.com/office/powerpoint/2010/main" val="89093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C6F7-6CC0-4DB8-B496-9D09BEAE7DB1}"/>
              </a:ext>
            </a:extLst>
          </p:cNvPr>
          <p:cNvSpPr>
            <a:spLocks noGrp="1"/>
          </p:cNvSpPr>
          <p:nvPr>
            <p:ph type="title"/>
          </p:nvPr>
        </p:nvSpPr>
        <p:spPr/>
        <p:txBody>
          <a:bodyPr/>
          <a:lstStyle/>
          <a:p>
            <a:r>
              <a:rPr lang="en-SG" dirty="0"/>
              <a:t>Activity 1</a:t>
            </a:r>
            <a:endParaRPr lang="en-SG" b="0" i="1" dirty="0"/>
          </a:p>
        </p:txBody>
      </p:sp>
      <p:sp>
        <p:nvSpPr>
          <p:cNvPr id="3" name="Content Placeholder 2">
            <a:extLst>
              <a:ext uri="{FF2B5EF4-FFF2-40B4-BE49-F238E27FC236}">
                <a16:creationId xmlns:a16="http://schemas.microsoft.com/office/drawing/2014/main" id="{DBBD08DD-F370-4670-B2A8-73B104A50A66}"/>
              </a:ext>
            </a:extLst>
          </p:cNvPr>
          <p:cNvSpPr>
            <a:spLocks noGrp="1"/>
          </p:cNvSpPr>
          <p:nvPr>
            <p:ph idx="1"/>
          </p:nvPr>
        </p:nvSpPr>
        <p:spPr/>
        <p:txBody>
          <a:bodyPr/>
          <a:lstStyle/>
          <a:p>
            <a:r>
              <a:rPr lang="en-SG" dirty="0"/>
              <a:t>Text or Binary File?</a:t>
            </a:r>
          </a:p>
          <a:p>
            <a:endParaRPr lang="en-SG" dirty="0"/>
          </a:p>
          <a:p>
            <a:pPr lvl="1">
              <a:buFont typeface="Wingdings" panose="05000000000000000000" pitchFamily="2" charset="2"/>
              <a:buChar char="ü"/>
            </a:pPr>
            <a:r>
              <a:rPr lang="en-SG" dirty="0"/>
              <a:t>Movie files, e.g., .</a:t>
            </a:r>
            <a:r>
              <a:rPr lang="en-SG" dirty="0" err="1"/>
              <a:t>avi</a:t>
            </a:r>
            <a:r>
              <a:rPr lang="en-SG" dirty="0"/>
              <a:t>, .mov, .mpg (binary)</a:t>
            </a:r>
          </a:p>
          <a:p>
            <a:pPr lvl="1">
              <a:buFont typeface="Wingdings" panose="05000000000000000000" pitchFamily="2" charset="2"/>
              <a:buChar char="ü"/>
            </a:pPr>
            <a:r>
              <a:rPr lang="en-SG" dirty="0"/>
              <a:t>Program code, </a:t>
            </a:r>
            <a:r>
              <a:rPr lang="en-SG" dirty="0" err="1"/>
              <a:t>e.g</a:t>
            </a:r>
            <a:r>
              <a:rPr lang="en-SG" dirty="0"/>
              <a:t>, .</a:t>
            </a:r>
            <a:r>
              <a:rPr lang="en-SG" dirty="0" err="1"/>
              <a:t>py</a:t>
            </a:r>
            <a:r>
              <a:rPr lang="en-SG" dirty="0"/>
              <a:t>, .c, .</a:t>
            </a:r>
            <a:r>
              <a:rPr lang="en-SG" dirty="0" err="1"/>
              <a:t>cpp</a:t>
            </a:r>
            <a:r>
              <a:rPr lang="en-SG" dirty="0"/>
              <a:t> (text)</a:t>
            </a:r>
          </a:p>
          <a:p>
            <a:pPr lvl="1">
              <a:buFont typeface="Wingdings" panose="05000000000000000000" pitchFamily="2" charset="2"/>
              <a:buChar char="ü"/>
            </a:pPr>
            <a:r>
              <a:rPr lang="en-SG" dirty="0"/>
              <a:t>Configuration files, e.g., .</a:t>
            </a:r>
            <a:r>
              <a:rPr lang="en-SG" dirty="0" err="1"/>
              <a:t>cfg</a:t>
            </a:r>
            <a:r>
              <a:rPr lang="en-SG" dirty="0"/>
              <a:t>, .</a:t>
            </a:r>
            <a:r>
              <a:rPr lang="en-SG" dirty="0" err="1"/>
              <a:t>ini</a:t>
            </a:r>
            <a:r>
              <a:rPr lang="en-SG" dirty="0"/>
              <a:t> (text)</a:t>
            </a:r>
          </a:p>
          <a:p>
            <a:pPr lvl="1">
              <a:buFont typeface="Wingdings" panose="05000000000000000000" pitchFamily="2" charset="2"/>
              <a:buChar char="ü"/>
            </a:pPr>
            <a:r>
              <a:rPr lang="en-SG" dirty="0"/>
              <a:t>MS Office files, e.g., .docx, .xlsx, .pptx (binary)</a:t>
            </a:r>
          </a:p>
          <a:p>
            <a:pPr lvl="1">
              <a:buFont typeface="Wingdings" panose="05000000000000000000" pitchFamily="2" charset="2"/>
              <a:buChar char="ü"/>
            </a:pPr>
            <a:r>
              <a:rPr lang="en-SG" dirty="0"/>
              <a:t>Hypertext files, e.g., .html, .</a:t>
            </a:r>
            <a:r>
              <a:rPr lang="en-SG" dirty="0" err="1"/>
              <a:t>css</a:t>
            </a:r>
            <a:r>
              <a:rPr lang="en-SG" dirty="0"/>
              <a:t> </a:t>
            </a:r>
            <a:r>
              <a:rPr lang="en-SG"/>
              <a:t>(text)</a:t>
            </a:r>
            <a:endParaRPr lang="en-SG" dirty="0"/>
          </a:p>
          <a:p>
            <a:pPr marL="0" indent="0">
              <a:buNone/>
            </a:pPr>
            <a:endParaRPr lang="en-SG" dirty="0"/>
          </a:p>
          <a:p>
            <a:endParaRPr lang="en-SG" dirty="0"/>
          </a:p>
          <a:p>
            <a:endParaRPr lang="en-SG" dirty="0"/>
          </a:p>
        </p:txBody>
      </p:sp>
    </p:spTree>
    <p:extLst>
      <p:ext uri="{BB962C8B-B14F-4D97-AF65-F5344CB8AC3E}">
        <p14:creationId xmlns:p14="http://schemas.microsoft.com/office/powerpoint/2010/main" val="63086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8FAF-F994-498A-8BC8-9ADCED74E237}"/>
              </a:ext>
            </a:extLst>
          </p:cNvPr>
          <p:cNvSpPr>
            <a:spLocks noGrp="1"/>
          </p:cNvSpPr>
          <p:nvPr>
            <p:ph type="title"/>
          </p:nvPr>
        </p:nvSpPr>
        <p:spPr/>
        <p:txBody>
          <a:bodyPr/>
          <a:lstStyle/>
          <a:p>
            <a:r>
              <a:rPr lang="en-SG" dirty="0"/>
              <a:t>File I/O</a:t>
            </a:r>
          </a:p>
        </p:txBody>
      </p:sp>
      <p:sp>
        <p:nvSpPr>
          <p:cNvPr id="3" name="Content Placeholder 2">
            <a:extLst>
              <a:ext uri="{FF2B5EF4-FFF2-40B4-BE49-F238E27FC236}">
                <a16:creationId xmlns:a16="http://schemas.microsoft.com/office/drawing/2014/main" id="{C31AD86A-B6C5-4ECA-9369-0E0731CCFA99}"/>
              </a:ext>
            </a:extLst>
          </p:cNvPr>
          <p:cNvSpPr>
            <a:spLocks noGrp="1"/>
          </p:cNvSpPr>
          <p:nvPr>
            <p:ph idx="1"/>
          </p:nvPr>
        </p:nvSpPr>
        <p:spPr>
          <a:xfrm>
            <a:off x="76200" y="884238"/>
            <a:ext cx="8153400" cy="4983162"/>
          </a:xfrm>
        </p:spPr>
        <p:txBody>
          <a:bodyPr/>
          <a:lstStyle/>
          <a:p>
            <a:r>
              <a:rPr lang="en-SG" sz="2800" b="1" dirty="0">
                <a:solidFill>
                  <a:srgbClr val="C00000"/>
                </a:solidFill>
                <a:latin typeface="Courier New" panose="02070309020205020404" pitchFamily="49" charset="0"/>
                <a:cs typeface="Courier New" panose="02070309020205020404" pitchFamily="49" charset="0"/>
              </a:rPr>
              <a:t>open</a:t>
            </a:r>
            <a:r>
              <a:rPr lang="en-SG" sz="2800" dirty="0">
                <a:latin typeface="Courier New" panose="02070309020205020404" pitchFamily="49" charset="0"/>
                <a:cs typeface="Courier New" panose="02070309020205020404" pitchFamily="49" charset="0"/>
              </a:rPr>
              <a:t> </a:t>
            </a:r>
            <a:r>
              <a:rPr lang="en-SG" sz="2800" dirty="0"/>
              <a:t>function is a </a:t>
            </a:r>
            <a:r>
              <a:rPr lang="en-SG" dirty="0"/>
              <a:t>Python built-in function that returns </a:t>
            </a:r>
            <a:r>
              <a:rPr lang="en-SG" sz="2800" dirty="0"/>
              <a:t>a </a:t>
            </a:r>
            <a:r>
              <a:rPr lang="en-SG" sz="2800" u="sng" dirty="0"/>
              <a:t>file object</a:t>
            </a:r>
            <a:r>
              <a:rPr lang="en-SG" sz="2800" dirty="0"/>
              <a:t>.</a:t>
            </a:r>
          </a:p>
          <a:p>
            <a:pPr marL="0" indent="0">
              <a:buNone/>
            </a:pPr>
            <a:endParaRPr lang="en-US" dirty="0"/>
          </a:p>
          <a:p>
            <a:r>
              <a:rPr lang="en-US" i="1" dirty="0"/>
              <a:t>File objects contain methods and attributes that can be used to collect </a:t>
            </a:r>
            <a:r>
              <a:rPr lang="en-US" i="1" u="sng" dirty="0"/>
              <a:t>information about the file</a:t>
            </a:r>
            <a:r>
              <a:rPr lang="en-US" i="1" dirty="0"/>
              <a:t> and can be used to </a:t>
            </a:r>
            <a:r>
              <a:rPr lang="en-US" i="1" u="sng" dirty="0"/>
              <a:t>manipulate</a:t>
            </a:r>
            <a:r>
              <a:rPr lang="en-US" i="1" dirty="0"/>
              <a:t> the file.</a:t>
            </a:r>
          </a:p>
          <a:p>
            <a:pPr marL="0" indent="0">
              <a:buNone/>
            </a:pPr>
            <a:endParaRPr lang="en-SG" sz="2800" dirty="0"/>
          </a:p>
        </p:txBody>
      </p:sp>
    </p:spTree>
    <p:extLst>
      <p:ext uri="{BB962C8B-B14F-4D97-AF65-F5344CB8AC3E}">
        <p14:creationId xmlns:p14="http://schemas.microsoft.com/office/powerpoint/2010/main" val="420057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B921-D36D-4255-BD77-FCEFCF0633C1}"/>
              </a:ext>
            </a:extLst>
          </p:cNvPr>
          <p:cNvSpPr>
            <a:spLocks noGrp="1"/>
          </p:cNvSpPr>
          <p:nvPr>
            <p:ph type="title"/>
          </p:nvPr>
        </p:nvSpPr>
        <p:spPr/>
        <p:txBody>
          <a:bodyPr/>
          <a:lstStyle/>
          <a:p>
            <a:r>
              <a:rPr lang="en-SG" dirty="0">
                <a:latin typeface="Courier New" panose="02070309020205020404" pitchFamily="49" charset="0"/>
                <a:cs typeface="Courier New" panose="02070309020205020404" pitchFamily="49" charset="0"/>
              </a:rPr>
              <a:t>open() </a:t>
            </a:r>
            <a:r>
              <a:rPr lang="en-SG" dirty="0"/>
              <a:t>function</a:t>
            </a:r>
          </a:p>
        </p:txBody>
      </p:sp>
      <p:sp>
        <p:nvSpPr>
          <p:cNvPr id="3" name="Content Placeholder 2">
            <a:extLst>
              <a:ext uri="{FF2B5EF4-FFF2-40B4-BE49-F238E27FC236}">
                <a16:creationId xmlns:a16="http://schemas.microsoft.com/office/drawing/2014/main" id="{88B858C1-B894-4A10-BB16-B2B48D1D8A06}"/>
              </a:ext>
            </a:extLst>
          </p:cNvPr>
          <p:cNvSpPr>
            <a:spLocks noGrp="1"/>
          </p:cNvSpPr>
          <p:nvPr>
            <p:ph idx="1"/>
          </p:nvPr>
        </p:nvSpPr>
        <p:spPr/>
        <p:txBody>
          <a:bodyPr/>
          <a:lstStyle/>
          <a:p>
            <a:r>
              <a:rPr lang="en-SG" dirty="0"/>
              <a:t>Usage </a:t>
            </a:r>
            <a:r>
              <a:rPr lang="en-SG" sz="2400" b="1" dirty="0" err="1">
                <a:solidFill>
                  <a:schemeClr val="tx1"/>
                </a:solidFill>
                <a:latin typeface="Courier New" panose="02070309020205020404" pitchFamily="49" charset="0"/>
                <a:cs typeface="Courier New" panose="02070309020205020404" pitchFamily="49" charset="0"/>
              </a:rPr>
              <a:t>file_object</a:t>
            </a:r>
            <a:r>
              <a:rPr lang="en-SG" sz="2400" b="1" dirty="0">
                <a:solidFill>
                  <a:schemeClr val="tx1"/>
                </a:solidFill>
                <a:latin typeface="Courier New" panose="02070309020205020404" pitchFamily="49" charset="0"/>
                <a:cs typeface="Courier New" panose="02070309020205020404" pitchFamily="49" charset="0"/>
              </a:rPr>
              <a:t> = open("filename", "</a:t>
            </a:r>
            <a:r>
              <a:rPr lang="en-SG" sz="2400" b="1" dirty="0">
                <a:solidFill>
                  <a:srgbClr val="C00000"/>
                </a:solidFill>
                <a:latin typeface="Courier New" panose="02070309020205020404" pitchFamily="49" charset="0"/>
                <a:cs typeface="Courier New" panose="02070309020205020404" pitchFamily="49" charset="0"/>
              </a:rPr>
              <a:t>mode</a:t>
            </a:r>
            <a:r>
              <a:rPr lang="en-SG" sz="2400" b="1" dirty="0">
                <a:solidFill>
                  <a:schemeClr val="tx1"/>
                </a:solidFill>
                <a:latin typeface="Courier New" panose="02070309020205020404" pitchFamily="49" charset="0"/>
                <a:cs typeface="Courier New" panose="02070309020205020404" pitchFamily="49" charset="0"/>
              </a:rPr>
              <a:t>")</a:t>
            </a:r>
          </a:p>
          <a:p>
            <a:r>
              <a:rPr lang="en-US" dirty="0"/>
              <a:t>The </a:t>
            </a:r>
            <a:r>
              <a:rPr lang="en-US" b="1" dirty="0">
                <a:solidFill>
                  <a:srgbClr val="C00000"/>
                </a:solidFill>
                <a:latin typeface="Courier New" panose="02070309020205020404" pitchFamily="49" charset="0"/>
                <a:cs typeface="Courier New" panose="02070309020205020404" pitchFamily="49" charset="0"/>
              </a:rPr>
              <a:t>modes</a:t>
            </a:r>
            <a:r>
              <a:rPr lang="en-US" dirty="0"/>
              <a:t> are (not exhaustive): </a:t>
            </a:r>
          </a:p>
          <a:p>
            <a:pPr lvl="1"/>
            <a:r>
              <a:rPr lang="en-US" sz="1800" b="1" dirty="0">
                <a:solidFill>
                  <a:srgbClr val="C00000"/>
                </a:solidFill>
                <a:latin typeface="Courier New" panose="02070309020205020404" pitchFamily="49" charset="0"/>
                <a:cs typeface="Courier New" panose="02070309020205020404" pitchFamily="49" charset="0"/>
              </a:rPr>
              <a:t>'r'</a:t>
            </a:r>
            <a:r>
              <a:rPr lang="en-US" sz="1800" dirty="0">
                <a:latin typeface="Courier New" panose="02070309020205020404" pitchFamily="49" charset="0"/>
                <a:cs typeface="Courier New" panose="02070309020205020404" pitchFamily="49" charset="0"/>
              </a:rPr>
              <a:t> </a:t>
            </a:r>
            <a:r>
              <a:rPr lang="en-US" sz="1800" dirty="0"/>
              <a:t>– Read mode - used when the file is only being read </a:t>
            </a:r>
          </a:p>
          <a:p>
            <a:pPr lvl="1"/>
            <a:r>
              <a:rPr lang="en-US" sz="1800" dirty="0">
                <a:solidFill>
                  <a:srgbClr val="C00000"/>
                </a:solidFill>
                <a:latin typeface="Courier New" panose="02070309020205020404" pitchFamily="49" charset="0"/>
                <a:cs typeface="Courier New" panose="02070309020205020404" pitchFamily="49" charset="0"/>
              </a:rPr>
              <a:t>'</a:t>
            </a:r>
            <a:r>
              <a:rPr lang="en-US" sz="1800" b="1" dirty="0">
                <a:solidFill>
                  <a:srgbClr val="C00000"/>
                </a:solidFill>
                <a:latin typeface="Courier New" panose="02070309020205020404" pitchFamily="49" charset="0"/>
                <a:cs typeface="Courier New" panose="02070309020205020404" pitchFamily="49" charset="0"/>
              </a:rPr>
              <a:t>w</a:t>
            </a:r>
            <a:r>
              <a:rPr lang="en-US" sz="1800" dirty="0">
                <a:solidFill>
                  <a:srgbClr val="C00000"/>
                </a:solidFill>
                <a:latin typeface="Courier New" panose="02070309020205020404" pitchFamily="49" charset="0"/>
                <a:cs typeface="Courier New" panose="02070309020205020404" pitchFamily="49" charset="0"/>
              </a:rPr>
              <a:t>' </a:t>
            </a:r>
            <a:r>
              <a:rPr lang="en-US" sz="1800" dirty="0"/>
              <a:t>– Write mode - used to edit and write new information to the file </a:t>
            </a:r>
          </a:p>
          <a:p>
            <a:pPr marL="457200" lvl="1" indent="0">
              <a:buNone/>
            </a:pPr>
            <a:r>
              <a:rPr lang="en-US" sz="1800" dirty="0"/>
              <a:t>                    (any existing files with the same name will be erased when this mode is activated) </a:t>
            </a:r>
          </a:p>
          <a:p>
            <a:pPr lvl="1"/>
            <a:r>
              <a:rPr lang="en-US" sz="1800" b="1" dirty="0">
                <a:solidFill>
                  <a:srgbClr val="C00000"/>
                </a:solidFill>
                <a:latin typeface="Courier New" panose="02070309020205020404" pitchFamily="49" charset="0"/>
                <a:cs typeface="Courier New" panose="02070309020205020404" pitchFamily="49" charset="0"/>
              </a:rPr>
              <a:t>'a’</a:t>
            </a:r>
            <a:r>
              <a:rPr lang="en-US" sz="1800" dirty="0"/>
              <a:t>   – Append mode - used to add new data to the end of the file; the old data is not removed</a:t>
            </a:r>
          </a:p>
          <a:p>
            <a:pPr marL="457200" lvl="1" indent="0">
              <a:buNone/>
            </a:pPr>
            <a:r>
              <a:rPr lang="en-US" sz="1800" dirty="0"/>
              <a:t> </a:t>
            </a:r>
            <a:endParaRPr lang="en-SG" sz="3200" dirty="0">
              <a:latin typeface="Courier New" panose="02070309020205020404" pitchFamily="49" charset="0"/>
              <a:cs typeface="Courier New" panose="02070309020205020404" pitchFamily="49" charset="0"/>
            </a:endParaRPr>
          </a:p>
          <a:p>
            <a:r>
              <a:rPr lang="en-SG" dirty="0"/>
              <a:t>Example, to read a file </a:t>
            </a:r>
            <a:r>
              <a:rPr lang="en-SG" dirty="0">
                <a:solidFill>
                  <a:srgbClr val="C00000"/>
                </a:solidFill>
                <a:latin typeface="Courier New" panose="02070309020205020404" pitchFamily="49" charset="0"/>
                <a:cs typeface="Courier New" panose="02070309020205020404" pitchFamily="49" charset="0"/>
              </a:rPr>
              <a:t>todolist.txt</a:t>
            </a:r>
          </a:p>
        </p:txBody>
      </p:sp>
      <p:pic>
        <p:nvPicPr>
          <p:cNvPr id="5" name="Picture 4">
            <a:extLst>
              <a:ext uri="{FF2B5EF4-FFF2-40B4-BE49-F238E27FC236}">
                <a16:creationId xmlns:a16="http://schemas.microsoft.com/office/drawing/2014/main" id="{1F6BC7FD-2548-42F5-9161-B170620A1904}"/>
              </a:ext>
            </a:extLst>
          </p:cNvPr>
          <p:cNvPicPr>
            <a:picLocks noChangeAspect="1"/>
          </p:cNvPicPr>
          <p:nvPr/>
        </p:nvPicPr>
        <p:blipFill>
          <a:blip r:embed="rId3"/>
          <a:stretch>
            <a:fillRect/>
          </a:stretch>
        </p:blipFill>
        <p:spPr>
          <a:xfrm>
            <a:off x="381000" y="4267200"/>
            <a:ext cx="5334000" cy="674478"/>
          </a:xfrm>
          <a:prstGeom prst="rect">
            <a:avLst/>
          </a:prstGeom>
          <a:ln>
            <a:solidFill>
              <a:schemeClr val="tx1"/>
            </a:solidFill>
          </a:ln>
        </p:spPr>
      </p:pic>
      <p:pic>
        <p:nvPicPr>
          <p:cNvPr id="7" name="Picture 6">
            <a:extLst>
              <a:ext uri="{FF2B5EF4-FFF2-40B4-BE49-F238E27FC236}">
                <a16:creationId xmlns:a16="http://schemas.microsoft.com/office/drawing/2014/main" id="{22391858-5120-4C46-8840-A5FB1F65C041}"/>
              </a:ext>
            </a:extLst>
          </p:cNvPr>
          <p:cNvPicPr>
            <a:picLocks noChangeAspect="1"/>
          </p:cNvPicPr>
          <p:nvPr/>
        </p:nvPicPr>
        <p:blipFill>
          <a:blip r:embed="rId4"/>
          <a:stretch>
            <a:fillRect/>
          </a:stretch>
        </p:blipFill>
        <p:spPr>
          <a:xfrm>
            <a:off x="6477000" y="4091886"/>
            <a:ext cx="1954383" cy="1440072"/>
          </a:xfrm>
          <a:prstGeom prst="rect">
            <a:avLst/>
          </a:prstGeom>
          <a:ln>
            <a:solidFill>
              <a:schemeClr val="tx1"/>
            </a:solidFill>
          </a:ln>
        </p:spPr>
      </p:pic>
    </p:spTree>
    <p:extLst>
      <p:ext uri="{BB962C8B-B14F-4D97-AF65-F5344CB8AC3E}">
        <p14:creationId xmlns:p14="http://schemas.microsoft.com/office/powerpoint/2010/main" val="298898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7527-A5EC-4B65-8456-29CC04271354}"/>
              </a:ext>
            </a:extLst>
          </p:cNvPr>
          <p:cNvSpPr>
            <a:spLocks noGrp="1"/>
          </p:cNvSpPr>
          <p:nvPr>
            <p:ph type="title"/>
          </p:nvPr>
        </p:nvSpPr>
        <p:spPr/>
        <p:txBody>
          <a:bodyPr/>
          <a:lstStyle/>
          <a:p>
            <a:r>
              <a:rPr lang="en-SG" dirty="0"/>
              <a:t>Reading Text from a File</a:t>
            </a:r>
          </a:p>
        </p:txBody>
      </p:sp>
      <p:sp>
        <p:nvSpPr>
          <p:cNvPr id="3" name="Content Placeholder 2">
            <a:extLst>
              <a:ext uri="{FF2B5EF4-FFF2-40B4-BE49-F238E27FC236}">
                <a16:creationId xmlns:a16="http://schemas.microsoft.com/office/drawing/2014/main" id="{92894C1F-2721-406B-9D87-8050EA4FA1F7}"/>
              </a:ext>
            </a:extLst>
          </p:cNvPr>
          <p:cNvSpPr>
            <a:spLocks noGrp="1"/>
          </p:cNvSpPr>
          <p:nvPr>
            <p:ph idx="1"/>
          </p:nvPr>
        </p:nvSpPr>
        <p:spPr/>
        <p:txBody>
          <a:bodyPr/>
          <a:lstStyle/>
          <a:p>
            <a:r>
              <a:rPr lang="en-US" dirty="0"/>
              <a:t>Using a for loop to read a file:</a:t>
            </a:r>
          </a:p>
          <a:p>
            <a:endParaRPr lang="en-US" dirty="0"/>
          </a:p>
          <a:p>
            <a:endParaRPr lang="en-US" dirty="0"/>
          </a:p>
          <a:p>
            <a:endParaRPr lang="en-US" dirty="0"/>
          </a:p>
          <a:p>
            <a:r>
              <a:rPr lang="en-US" dirty="0"/>
              <a:t>Other ways to read a text file in Python</a:t>
            </a:r>
          </a:p>
          <a:p>
            <a:pPr lvl="1">
              <a:buFont typeface="Wingdings" panose="05000000000000000000" pitchFamily="2" charset="2"/>
              <a:buChar char="ü"/>
            </a:pPr>
            <a:r>
              <a:rPr lang="en-US" sz="2000" b="1" dirty="0" err="1">
                <a:solidFill>
                  <a:srgbClr val="C00000"/>
                </a:solidFill>
                <a:latin typeface="Courier New" panose="02070309020205020404" pitchFamily="49" charset="0"/>
                <a:cs typeface="Courier New" panose="02070309020205020404" pitchFamily="49" charset="0"/>
              </a:rPr>
              <a:t>file.read</a:t>
            </a:r>
            <a:r>
              <a:rPr lang="en-US" sz="2000" b="1" dirty="0">
                <a:solidFill>
                  <a:srgbClr val="C00000"/>
                </a:solidFill>
                <a:latin typeface="Courier New" panose="02070309020205020404" pitchFamily="49" charset="0"/>
                <a:cs typeface="Courier New" panose="02070309020205020404" pitchFamily="49" charset="0"/>
              </a:rPr>
              <a:t>() </a:t>
            </a:r>
            <a:r>
              <a:rPr lang="en-US" sz="1800" dirty="0"/>
              <a:t>- extract a string that contains all characters in the file.</a:t>
            </a:r>
            <a:endParaRPr lang="en-US" sz="2800" dirty="0"/>
          </a:p>
          <a:p>
            <a:pPr lvl="1">
              <a:buFont typeface="Wingdings" panose="05000000000000000000" pitchFamily="2" charset="2"/>
              <a:buChar char="ü"/>
            </a:pPr>
            <a:r>
              <a:rPr lang="en-US" sz="2000" b="1" dirty="0" err="1">
                <a:solidFill>
                  <a:srgbClr val="C00000"/>
                </a:solidFill>
                <a:latin typeface="Courier New" panose="02070309020205020404" pitchFamily="49" charset="0"/>
                <a:cs typeface="Courier New" panose="02070309020205020404" pitchFamily="49" charset="0"/>
              </a:rPr>
              <a:t>file.read</a:t>
            </a:r>
            <a:r>
              <a:rPr lang="en-US" sz="2000" b="1" dirty="0">
                <a:solidFill>
                  <a:srgbClr val="C00000"/>
                </a:solidFill>
                <a:latin typeface="Courier New" panose="02070309020205020404" pitchFamily="49" charset="0"/>
                <a:cs typeface="Courier New" panose="02070309020205020404" pitchFamily="49" charset="0"/>
              </a:rPr>
              <a:t>(5)</a:t>
            </a:r>
            <a:r>
              <a:rPr lang="en-US" sz="2000" dirty="0"/>
              <a:t> </a:t>
            </a:r>
            <a:r>
              <a:rPr lang="en-US" sz="1800" dirty="0"/>
              <a:t>- read the next </a:t>
            </a:r>
            <a:r>
              <a:rPr lang="en-US" sz="1800" b="1" dirty="0"/>
              <a:t>five </a:t>
            </a:r>
            <a:r>
              <a:rPr lang="en-US" sz="1800" dirty="0"/>
              <a:t>characters of stored data and return it as a string.</a:t>
            </a:r>
          </a:p>
          <a:p>
            <a:pPr lvl="1">
              <a:buFont typeface="Wingdings" panose="05000000000000000000" pitchFamily="2" charset="2"/>
              <a:buChar char="ü"/>
            </a:pPr>
            <a:r>
              <a:rPr lang="en-US" sz="2000" b="1" dirty="0" err="1">
                <a:solidFill>
                  <a:srgbClr val="C00000"/>
                </a:solidFill>
                <a:latin typeface="Courier New" panose="02070309020205020404" pitchFamily="49" charset="0"/>
                <a:cs typeface="Courier New" panose="02070309020205020404" pitchFamily="49" charset="0"/>
              </a:rPr>
              <a:t>file.readline</a:t>
            </a:r>
            <a:r>
              <a:rPr lang="en-US" sz="2000" b="1" dirty="0">
                <a:solidFill>
                  <a:srgbClr val="C00000"/>
                </a:solidFill>
                <a:latin typeface="Courier New" panose="02070309020205020404" pitchFamily="49" charset="0"/>
                <a:cs typeface="Courier New" panose="02070309020205020404" pitchFamily="49" charset="0"/>
              </a:rPr>
              <a:t>() </a:t>
            </a:r>
            <a:r>
              <a:rPr lang="en-US" sz="1800" dirty="0">
                <a:latin typeface="+mj-lt"/>
                <a:cs typeface="Courier New" panose="02070309020205020404" pitchFamily="49" charset="0"/>
              </a:rPr>
              <a:t>- </a:t>
            </a:r>
            <a:r>
              <a:rPr lang="en-US" sz="1800" dirty="0"/>
              <a:t>return the next line of the file</a:t>
            </a:r>
          </a:p>
        </p:txBody>
      </p:sp>
      <p:pic>
        <p:nvPicPr>
          <p:cNvPr id="5" name="Picture 4">
            <a:extLst>
              <a:ext uri="{FF2B5EF4-FFF2-40B4-BE49-F238E27FC236}">
                <a16:creationId xmlns:a16="http://schemas.microsoft.com/office/drawing/2014/main" id="{B1CD55C0-C11D-40D0-A0D8-7721CF648579}"/>
              </a:ext>
            </a:extLst>
          </p:cNvPr>
          <p:cNvPicPr>
            <a:picLocks noChangeAspect="1"/>
          </p:cNvPicPr>
          <p:nvPr/>
        </p:nvPicPr>
        <p:blipFill>
          <a:blip r:embed="rId3"/>
          <a:stretch>
            <a:fillRect/>
          </a:stretch>
        </p:blipFill>
        <p:spPr>
          <a:xfrm>
            <a:off x="609601" y="1524001"/>
            <a:ext cx="4572000" cy="741180"/>
          </a:xfrm>
          <a:prstGeom prst="rect">
            <a:avLst/>
          </a:prstGeom>
          <a:ln>
            <a:solidFill>
              <a:schemeClr val="tx1"/>
            </a:solidFill>
          </a:ln>
        </p:spPr>
      </p:pic>
    </p:spTree>
    <p:extLst>
      <p:ext uri="{BB962C8B-B14F-4D97-AF65-F5344CB8AC3E}">
        <p14:creationId xmlns:p14="http://schemas.microsoft.com/office/powerpoint/2010/main" val="3955093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A0B6-7A31-409C-B863-C7BEA6A93CAA}"/>
              </a:ext>
            </a:extLst>
          </p:cNvPr>
          <p:cNvSpPr>
            <a:spLocks noGrp="1"/>
          </p:cNvSpPr>
          <p:nvPr>
            <p:ph type="title"/>
          </p:nvPr>
        </p:nvSpPr>
        <p:spPr/>
        <p:txBody>
          <a:bodyPr/>
          <a:lstStyle/>
          <a:p>
            <a:r>
              <a:rPr lang="en-SG" dirty="0"/>
              <a:t>Activity 2</a:t>
            </a:r>
          </a:p>
        </p:txBody>
      </p:sp>
      <p:sp>
        <p:nvSpPr>
          <p:cNvPr id="3" name="Content Placeholder 2">
            <a:extLst>
              <a:ext uri="{FF2B5EF4-FFF2-40B4-BE49-F238E27FC236}">
                <a16:creationId xmlns:a16="http://schemas.microsoft.com/office/drawing/2014/main" id="{07651129-0733-4DE6-AF23-9E045D3EB7D1}"/>
              </a:ext>
            </a:extLst>
          </p:cNvPr>
          <p:cNvSpPr>
            <a:spLocks noGrp="1"/>
          </p:cNvSpPr>
          <p:nvPr>
            <p:ph idx="1"/>
          </p:nvPr>
        </p:nvSpPr>
        <p:spPr/>
        <p:txBody>
          <a:bodyPr/>
          <a:lstStyle/>
          <a:p>
            <a:r>
              <a:rPr lang="en-SG" dirty="0"/>
              <a:t>Create a text file called </a:t>
            </a:r>
            <a:r>
              <a:rPr lang="en-SG" dirty="0">
                <a:latin typeface="Courier New" panose="02070309020205020404" pitchFamily="49" charset="0"/>
                <a:cs typeface="Courier New" panose="02070309020205020404" pitchFamily="49" charset="0"/>
              </a:rPr>
              <a:t>todolist.txt</a:t>
            </a:r>
            <a:r>
              <a:rPr lang="en-SG" dirty="0">
                <a:latin typeface="+mn-lt"/>
                <a:cs typeface="Courier New" panose="02070309020205020404" pitchFamily="49" charset="0"/>
              </a:rPr>
              <a:t> </a:t>
            </a:r>
            <a:r>
              <a:rPr lang="en-SG" dirty="0"/>
              <a:t>using </a:t>
            </a:r>
            <a:r>
              <a:rPr lang="en-SG" b="1" dirty="0"/>
              <a:t>Notepad that contains the following text:</a:t>
            </a:r>
          </a:p>
          <a:p>
            <a:endParaRPr lang="en-SG" dirty="0"/>
          </a:p>
          <a:p>
            <a:endParaRPr lang="en-SG" dirty="0"/>
          </a:p>
          <a:p>
            <a:endParaRPr lang="en-SG" dirty="0"/>
          </a:p>
          <a:p>
            <a:pPr marL="0" indent="0">
              <a:buNone/>
            </a:pPr>
            <a:endParaRPr lang="en-SG" dirty="0"/>
          </a:p>
          <a:p>
            <a:r>
              <a:rPr lang="en-SG" dirty="0"/>
              <a:t>Save the file in a known directory, e.g., </a:t>
            </a:r>
            <a:r>
              <a:rPr lang="en-SG" dirty="0">
                <a:latin typeface="Courier New" panose="02070309020205020404" pitchFamily="49" charset="0"/>
                <a:cs typeface="Courier New" panose="02070309020205020404" pitchFamily="49" charset="0"/>
              </a:rPr>
              <a:t>d:\PRG1_data\todolist.txt</a:t>
            </a:r>
            <a:endParaRPr lang="en-SG" dirty="0"/>
          </a:p>
          <a:p>
            <a:r>
              <a:rPr lang="en-SG" dirty="0"/>
              <a:t>Write a python program to read the file line by line and print the contents of the file to screen</a:t>
            </a:r>
          </a:p>
          <a:p>
            <a:endParaRPr lang="en-SG" dirty="0"/>
          </a:p>
        </p:txBody>
      </p:sp>
      <p:sp>
        <p:nvSpPr>
          <p:cNvPr id="6" name="TextBox 5">
            <a:extLst>
              <a:ext uri="{FF2B5EF4-FFF2-40B4-BE49-F238E27FC236}">
                <a16:creationId xmlns:a16="http://schemas.microsoft.com/office/drawing/2014/main" id="{0FBE261D-103C-4D11-87DD-B52FB7D80F54}"/>
              </a:ext>
            </a:extLst>
          </p:cNvPr>
          <p:cNvSpPr txBox="1"/>
          <p:nvPr/>
        </p:nvSpPr>
        <p:spPr>
          <a:xfrm>
            <a:off x="2267523" y="1905000"/>
            <a:ext cx="4608954" cy="1938992"/>
          </a:xfrm>
          <a:prstGeom prst="rect">
            <a:avLst/>
          </a:prstGeom>
          <a:solidFill>
            <a:schemeClr val="bg1"/>
          </a:solidFill>
          <a:ln>
            <a:solidFill>
              <a:schemeClr val="tx1"/>
            </a:solidFill>
          </a:ln>
        </p:spPr>
        <p:txBody>
          <a:bodyPr wrap="none" rtlCol="0">
            <a:spAutoFit/>
          </a:bodyPr>
          <a:lstStyle/>
          <a:p>
            <a:r>
              <a:rPr lang="en-US" sz="2400" dirty="0">
                <a:latin typeface="Courier New" panose="02070309020205020404" pitchFamily="49" charset="0"/>
                <a:cs typeface="Courier New" panose="02070309020205020404" pitchFamily="49" charset="0"/>
              </a:rPr>
              <a:t>To do:</a:t>
            </a:r>
          </a:p>
          <a:p>
            <a:r>
              <a:rPr lang="en-US" sz="2400" dirty="0">
                <a:latin typeface="Courier New" panose="02070309020205020404" pitchFamily="49" charset="0"/>
                <a:cs typeface="Courier New" panose="02070309020205020404" pitchFamily="49" charset="0"/>
              </a:rPr>
              <a:t>- Prepare lecture slides</a:t>
            </a:r>
          </a:p>
          <a:p>
            <a:r>
              <a:rPr lang="en-US" sz="2400" dirty="0">
                <a:latin typeface="Courier New" panose="02070309020205020404" pitchFamily="49" charset="0"/>
                <a:cs typeface="Courier New" panose="02070309020205020404" pitchFamily="49" charset="0"/>
              </a:rPr>
              <a:t>- Narrate lecture slides</a:t>
            </a:r>
          </a:p>
          <a:p>
            <a:r>
              <a:rPr lang="en-US" sz="2400" dirty="0">
                <a:latin typeface="Courier New" panose="02070309020205020404" pitchFamily="49" charset="0"/>
                <a:cs typeface="Courier New" panose="02070309020205020404" pitchFamily="49" charset="0"/>
              </a:rPr>
              <a:t>- Laugh at jokes</a:t>
            </a:r>
          </a:p>
          <a:p>
            <a:r>
              <a:rPr lang="en-US" sz="2400" dirty="0">
                <a:latin typeface="Courier New" panose="02070309020205020404" pitchFamily="49" charset="0"/>
                <a:cs typeface="Courier New" panose="02070309020205020404" pitchFamily="49" charset="0"/>
              </a:rPr>
              <a:t>- Upload to </a:t>
            </a:r>
            <a:r>
              <a:rPr lang="en-US" sz="2400" dirty="0" err="1">
                <a:latin typeface="Courier New" panose="02070309020205020404" pitchFamily="49" charset="0"/>
                <a:cs typeface="Courier New" panose="02070309020205020404" pitchFamily="49" charset="0"/>
              </a:rPr>
              <a:t>MeL</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009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63C4-228F-4D07-B21E-311DE4224A1A}"/>
              </a:ext>
            </a:extLst>
          </p:cNvPr>
          <p:cNvSpPr>
            <a:spLocks noGrp="1"/>
          </p:cNvSpPr>
          <p:nvPr>
            <p:ph type="title"/>
          </p:nvPr>
        </p:nvSpPr>
        <p:spPr/>
        <p:txBody>
          <a:bodyPr/>
          <a:lstStyle/>
          <a:p>
            <a:r>
              <a:rPr lang="en-SG" dirty="0"/>
              <a:t>Writing Text to a File</a:t>
            </a:r>
          </a:p>
        </p:txBody>
      </p:sp>
      <p:sp>
        <p:nvSpPr>
          <p:cNvPr id="3" name="Content Placeholder 2">
            <a:extLst>
              <a:ext uri="{FF2B5EF4-FFF2-40B4-BE49-F238E27FC236}">
                <a16:creationId xmlns:a16="http://schemas.microsoft.com/office/drawing/2014/main" id="{F47E9D79-03C1-415D-883C-45236537D396}"/>
              </a:ext>
            </a:extLst>
          </p:cNvPr>
          <p:cNvSpPr>
            <a:spLocks noGrp="1"/>
          </p:cNvSpPr>
          <p:nvPr>
            <p:ph idx="1"/>
          </p:nvPr>
        </p:nvSpPr>
        <p:spPr/>
        <p:txBody>
          <a:bodyPr/>
          <a:lstStyle/>
          <a:p>
            <a:r>
              <a:rPr lang="en-SG" dirty="0"/>
              <a:t>Creating a new file or overwriting an old file:</a:t>
            </a:r>
          </a:p>
          <a:p>
            <a:endParaRPr lang="en-SG" dirty="0"/>
          </a:p>
          <a:p>
            <a:endParaRPr lang="en-SG" dirty="0"/>
          </a:p>
          <a:p>
            <a:r>
              <a:rPr lang="en-SG" dirty="0"/>
              <a:t>Writing to a file:</a:t>
            </a:r>
          </a:p>
          <a:p>
            <a:endParaRPr lang="en-SG" dirty="0"/>
          </a:p>
          <a:p>
            <a:endParaRPr lang="en-SG" dirty="0"/>
          </a:p>
          <a:p>
            <a:r>
              <a:rPr lang="en-SG" dirty="0"/>
              <a:t>Appending to an existing file:</a:t>
            </a:r>
          </a:p>
        </p:txBody>
      </p:sp>
      <p:pic>
        <p:nvPicPr>
          <p:cNvPr id="8" name="Picture 7">
            <a:extLst>
              <a:ext uri="{FF2B5EF4-FFF2-40B4-BE49-F238E27FC236}">
                <a16:creationId xmlns:a16="http://schemas.microsoft.com/office/drawing/2014/main" id="{A654966E-B204-4660-8349-8D73BB9917E4}"/>
              </a:ext>
            </a:extLst>
          </p:cNvPr>
          <p:cNvPicPr>
            <a:picLocks noChangeAspect="1"/>
          </p:cNvPicPr>
          <p:nvPr/>
        </p:nvPicPr>
        <p:blipFill>
          <a:blip r:embed="rId3"/>
          <a:stretch>
            <a:fillRect/>
          </a:stretch>
        </p:blipFill>
        <p:spPr>
          <a:xfrm>
            <a:off x="282615" y="1443618"/>
            <a:ext cx="5410200" cy="484401"/>
          </a:xfrm>
          <a:prstGeom prst="rect">
            <a:avLst/>
          </a:prstGeom>
          <a:ln>
            <a:solidFill>
              <a:schemeClr val="tx1"/>
            </a:solidFill>
          </a:ln>
        </p:spPr>
      </p:pic>
      <p:pic>
        <p:nvPicPr>
          <p:cNvPr id="9" name="Picture 8">
            <a:extLst>
              <a:ext uri="{FF2B5EF4-FFF2-40B4-BE49-F238E27FC236}">
                <a16:creationId xmlns:a16="http://schemas.microsoft.com/office/drawing/2014/main" id="{52DFB9BB-FBC5-4BC0-9FC1-F796B13C0F63}"/>
              </a:ext>
            </a:extLst>
          </p:cNvPr>
          <p:cNvPicPr>
            <a:picLocks noChangeAspect="1"/>
          </p:cNvPicPr>
          <p:nvPr/>
        </p:nvPicPr>
        <p:blipFill>
          <a:blip r:embed="rId4"/>
          <a:stretch>
            <a:fillRect/>
          </a:stretch>
        </p:blipFill>
        <p:spPr>
          <a:xfrm>
            <a:off x="282615" y="2971800"/>
            <a:ext cx="7946985" cy="492883"/>
          </a:xfrm>
          <a:prstGeom prst="rect">
            <a:avLst/>
          </a:prstGeom>
          <a:ln>
            <a:solidFill>
              <a:schemeClr val="tx1"/>
            </a:solidFill>
          </a:ln>
        </p:spPr>
      </p:pic>
      <p:pic>
        <p:nvPicPr>
          <p:cNvPr id="10" name="Picture 9">
            <a:extLst>
              <a:ext uri="{FF2B5EF4-FFF2-40B4-BE49-F238E27FC236}">
                <a16:creationId xmlns:a16="http://schemas.microsoft.com/office/drawing/2014/main" id="{F284565B-1C6D-48B7-AB0C-30EDFC4EC741}"/>
              </a:ext>
            </a:extLst>
          </p:cNvPr>
          <p:cNvPicPr>
            <a:picLocks noChangeAspect="1"/>
          </p:cNvPicPr>
          <p:nvPr/>
        </p:nvPicPr>
        <p:blipFill>
          <a:blip r:embed="rId5"/>
          <a:stretch>
            <a:fillRect/>
          </a:stretch>
        </p:blipFill>
        <p:spPr>
          <a:xfrm>
            <a:off x="282615" y="4541843"/>
            <a:ext cx="5279985" cy="724463"/>
          </a:xfrm>
          <a:prstGeom prst="rect">
            <a:avLst/>
          </a:prstGeom>
          <a:ln>
            <a:solidFill>
              <a:schemeClr val="tx1"/>
            </a:solidFill>
          </a:ln>
        </p:spPr>
      </p:pic>
    </p:spTree>
    <p:extLst>
      <p:ext uri="{BB962C8B-B14F-4D97-AF65-F5344CB8AC3E}">
        <p14:creationId xmlns:p14="http://schemas.microsoft.com/office/powerpoint/2010/main" val="362304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bookType xmlns="f4407af8-144a-4308-aaa4-a8ba72c23ab9" xsi:nil="true"/>
    <FolderType xmlns="f4407af8-144a-4308-aaa4-a8ba72c23ab9" xsi:nil="true"/>
    <Student_Groups xmlns="f4407af8-144a-4308-aaa4-a8ba72c23ab9">
      <UserInfo>
        <DisplayName/>
        <AccountId xsi:nil="true"/>
        <AccountType/>
      </UserInfo>
    </Student_Groups>
    <Students xmlns="f4407af8-144a-4308-aaa4-a8ba72c23ab9">
      <UserInfo>
        <DisplayName/>
        <AccountId xsi:nil="true"/>
        <AccountType/>
      </UserInfo>
    </Students>
    <Self_Registration_Enabled xmlns="f4407af8-144a-4308-aaa4-a8ba72c23ab9" xsi:nil="true"/>
    <Has_Teacher_Only_SectionGroup xmlns="f4407af8-144a-4308-aaa4-a8ba72c23ab9" xsi:nil="true"/>
    <AppVersion xmlns="f4407af8-144a-4308-aaa4-a8ba72c23ab9" xsi:nil="true"/>
    <Invited_Students xmlns="f4407af8-144a-4308-aaa4-a8ba72c23ab9" xsi:nil="true"/>
    <DefaultSectionNames xmlns="f4407af8-144a-4308-aaa4-a8ba72c23ab9" xsi:nil="true"/>
    <Is_Collaboration_Space_Locked xmlns="f4407af8-144a-4308-aaa4-a8ba72c23ab9" xsi:nil="true"/>
    <Templates xmlns="f4407af8-144a-4308-aaa4-a8ba72c23ab9" xsi:nil="true"/>
    <Self_Registration_Enabled0 xmlns="f4407af8-144a-4308-aaa4-a8ba72c23ab9" xsi:nil="true"/>
    <Teachers xmlns="f4407af8-144a-4308-aaa4-a8ba72c23ab9">
      <UserInfo>
        <DisplayName/>
        <AccountId xsi:nil="true"/>
        <AccountType/>
      </UserInfo>
    </Teachers>
    <Invited_Teachers xmlns="f4407af8-144a-4308-aaa4-a8ba72c23ab9" xsi:nil="true"/>
    <Owner xmlns="f4407af8-144a-4308-aaa4-a8ba72c23ab9">
      <UserInfo>
        <DisplayName/>
        <AccountId xsi:nil="true"/>
        <AccountType/>
      </UserInfo>
    </Owner>
    <CultureName xmlns="f4407af8-144a-4308-aaa4-a8ba72c23ab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A7A6A3EF9E8EC4E8032DDFD89201933" ma:contentTypeVersion="29" ma:contentTypeDescription="Create a new document." ma:contentTypeScope="" ma:versionID="852f74929c636a36340b6768b8f8ed72">
  <xsd:schema xmlns:xsd="http://www.w3.org/2001/XMLSchema" xmlns:xs="http://www.w3.org/2001/XMLSchema" xmlns:p="http://schemas.microsoft.com/office/2006/metadata/properties" xmlns:ns3="eecd0fa6-dda0-4396-8345-c7ff09955019" xmlns:ns4="f4407af8-144a-4308-aaa4-a8ba72c23ab9" targetNamespace="http://schemas.microsoft.com/office/2006/metadata/properties" ma:root="true" ma:fieldsID="257c227f063d3c7b945c4b7bae8b2e4d" ns3:_="" ns4:_="">
    <xsd:import namespace="eecd0fa6-dda0-4396-8345-c7ff09955019"/>
    <xsd:import namespace="f4407af8-144a-4308-aaa4-a8ba72c23ab9"/>
    <xsd:element name="properties">
      <xsd:complexType>
        <xsd:sequence>
          <xsd:element name="documentManagement">
            <xsd:complexType>
              <xsd:all>
                <xsd:element ref="ns3:SharedWithUsers" minOccurs="0"/>
                <xsd:element ref="ns3:SharedWithDetails" minOccurs="0"/>
                <xsd:element ref="ns3:SharingHintHash" minOccurs="0"/>
                <xsd:element ref="ns4:NotebookType" minOccurs="0"/>
                <xsd:element ref="ns4:FolderType" minOccurs="0"/>
                <xsd:element ref="ns4:Owner" minOccurs="0"/>
                <xsd:element ref="ns4:DefaultSectionNames"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Templates" minOccurs="0"/>
                <xsd:element ref="ns4:CultureName" minOccurs="0"/>
                <xsd:element ref="ns4:Self_Registration_Enabled0" minOccurs="0"/>
                <xsd:element ref="ns4:Has_Teacher_Only_SectionGroup" minOccurs="0"/>
                <xsd:element ref="ns4:Is_Collaboration_Space_Locked"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cd0fa6-dda0-4396-8345-c7ff099550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407af8-144a-4308-aaa4-a8ba72c23ab9" elementFormDefault="qualified">
    <xsd:import namespace="http://schemas.microsoft.com/office/2006/documentManagement/types"/>
    <xsd:import namespace="http://schemas.microsoft.com/office/infopath/2007/PartnerControls"/>
    <xsd:element name="NotebookType" ma:index="11" nillable="true" ma:displayName="Notebook Type" ma:internalName="NotebookType">
      <xsd:simpleType>
        <xsd:restriction base="dms:Text"/>
      </xsd:simpleType>
    </xsd:element>
    <xsd:element name="FolderType" ma:index="12" nillable="true" ma:displayName="Folder Type" ma:internalName="FolderType">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4" nillable="true" ma:displayName="Default Section Names" ma:internalName="DefaultSectionNames">
      <xsd:simpleType>
        <xsd:restriction base="dms:Note">
          <xsd:maxLength value="255"/>
        </xsd:restriction>
      </xsd:simpleType>
    </xsd:element>
    <xsd:element name="AppVersion" ma:index="15" nillable="true" ma:displayName="App Version" ma:internalName="AppVersion">
      <xsd:simpleType>
        <xsd:restriction base="dms:Text"/>
      </xsd:simpleType>
    </xsd:element>
    <xsd:element name="Teachers" ma:index="16"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7"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8"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9" nillable="true" ma:displayName="Invited Teachers" ma:internalName="Invited_Teachers">
      <xsd:simpleType>
        <xsd:restriction base="dms:Note">
          <xsd:maxLength value="255"/>
        </xsd:restriction>
      </xsd:simpleType>
    </xsd:element>
    <xsd:element name="Invited_Students" ma:index="20" nillable="true" ma:displayName="Invited Students" ma:internalName="Invited_Students">
      <xsd:simpleType>
        <xsd:restriction base="dms:Note">
          <xsd:maxLength value="255"/>
        </xsd:restriction>
      </xsd:simpleType>
    </xsd:element>
    <xsd:element name="Self_Registration_Enabled" ma:index="21" nillable="true" ma:displayName="Self_Registration_Enabled" ma:internalName="Self_Registration_Enabled">
      <xsd:simpleType>
        <xsd:restriction base="dms:Boolean"/>
      </xsd:simpleType>
    </xsd:element>
    <xsd:element name="Templates" ma:index="22" nillable="true" ma:displayName="Templates" ma:internalName="Templates">
      <xsd:simpleType>
        <xsd:restriction base="dms:Note">
          <xsd:maxLength value="255"/>
        </xsd:restriction>
      </xsd:simpleType>
    </xsd:element>
    <xsd:element name="CultureName" ma:index="23" nillable="true" ma:displayName="Culture Name" ma:internalName="CultureName">
      <xsd:simpleType>
        <xsd:restriction base="dms:Text"/>
      </xsd:simpleType>
    </xsd:element>
    <xsd:element name="Self_Registration_Enabled0" ma:index="24" nillable="true" ma:displayName="Self Registration Enabled" ma:internalName="Self_Registration_Enabled0">
      <xsd:simpleType>
        <xsd:restriction base="dms:Boolean"/>
      </xsd:simpleType>
    </xsd:element>
    <xsd:element name="Has_Teacher_Only_SectionGroup" ma:index="25" nillable="true" ma:displayName="Has Teacher Only SectionGroup" ma:internalName="Has_Teacher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MediaServiceMetadata" ma:index="27" nillable="true" ma:displayName="MediaServiceMetadata" ma:hidden="true" ma:internalName="MediaServiceMetadata" ma:readOnly="true">
      <xsd:simpleType>
        <xsd:restriction base="dms:Note"/>
      </xsd:simpleType>
    </xsd:element>
    <xsd:element name="MediaServiceFastMetadata" ma:index="28" nillable="true" ma:displayName="MediaServiceFastMetadata" ma:hidden="true" ma:internalName="MediaServiceFastMetadata" ma:readOnly="true">
      <xsd:simpleType>
        <xsd:restriction base="dms:Note"/>
      </xsd:simpleType>
    </xsd:element>
    <xsd:element name="MediaServiceDateTaken" ma:index="29" nillable="true" ma:displayName="MediaServiceDateTaken" ma:hidden="true" ma:internalName="MediaServiceDateTaken" ma:readOnly="true">
      <xsd:simpleType>
        <xsd:restriction base="dms:Text"/>
      </xsd:simpleType>
    </xsd:element>
    <xsd:element name="MediaServiceAutoTags" ma:index="30" nillable="true" ma:displayName="Tags" ma:internalName="MediaServiceAutoTags" ma:readOnly="true">
      <xsd:simpleType>
        <xsd:restriction base="dms:Text"/>
      </xsd:simpleType>
    </xsd:element>
    <xsd:element name="MediaServiceLocation" ma:index="31" nillable="true" ma:displayName="Location" ma:internalName="MediaServiceLocation" ma:readOnly="true">
      <xsd:simpleType>
        <xsd:restriction base="dms:Text"/>
      </xsd:simpleType>
    </xsd:element>
    <xsd:element name="MediaServiceOCR" ma:index="32" nillable="true" ma:displayName="Extracted Text" ma:internalName="MediaServiceOCR" ma:readOnly="true">
      <xsd:simpleType>
        <xsd:restriction base="dms:Note">
          <xsd:maxLength value="255"/>
        </xsd:restriction>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AutoKeyPoints" ma:index="35" nillable="true" ma:displayName="MediaServiceAutoKeyPoints" ma:hidden="true" ma:internalName="MediaServiceAutoKeyPoints" ma:readOnly="true">
      <xsd:simpleType>
        <xsd:restriction base="dms:Note"/>
      </xsd:simpleType>
    </xsd:element>
    <xsd:element name="MediaServiceKeyPoints" ma:index="3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8B89FB-B2B1-4EEC-819B-FB167A5F1702}">
  <ds:schemaRefs>
    <ds:schemaRef ds:uri="http://schemas.microsoft.com/office/2006/metadata/properties"/>
    <ds:schemaRef ds:uri="http://schemas.microsoft.com/office/infopath/2007/PartnerControls"/>
    <ds:schemaRef ds:uri="f4407af8-144a-4308-aaa4-a8ba72c23ab9"/>
  </ds:schemaRefs>
</ds:datastoreItem>
</file>

<file path=customXml/itemProps2.xml><?xml version="1.0" encoding="utf-8"?>
<ds:datastoreItem xmlns:ds="http://schemas.openxmlformats.org/officeDocument/2006/customXml" ds:itemID="{03894E18-46B2-4E0F-AECF-E2C778653D19}">
  <ds:schemaRefs>
    <ds:schemaRef ds:uri="http://schemas.microsoft.com/sharepoint/v3/contenttype/forms"/>
  </ds:schemaRefs>
</ds:datastoreItem>
</file>

<file path=customXml/itemProps3.xml><?xml version="1.0" encoding="utf-8"?>
<ds:datastoreItem xmlns:ds="http://schemas.openxmlformats.org/officeDocument/2006/customXml" ds:itemID="{AA1ADE73-7498-405C-ADE9-2A9E31124E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cd0fa6-dda0-4396-8345-c7ff09955019"/>
    <ds:schemaRef ds:uri="f4407af8-144a-4308-aaa4-a8ba72c23a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6209</TotalTime>
  <Words>3297</Words>
  <Application>Microsoft Office PowerPoint</Application>
  <PresentationFormat>On-screen Show (4:3)</PresentationFormat>
  <Paragraphs>170</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Narrow</vt:lpstr>
      <vt:lpstr>Calibri</vt:lpstr>
      <vt:lpstr>Courier New</vt:lpstr>
      <vt:lpstr>Wingdings</vt:lpstr>
      <vt:lpstr>Default Design</vt:lpstr>
      <vt:lpstr>PowerPoint Presentation</vt:lpstr>
      <vt:lpstr>Objectives</vt:lpstr>
      <vt:lpstr>File Type</vt:lpstr>
      <vt:lpstr>Activity 1</vt:lpstr>
      <vt:lpstr>File I/O</vt:lpstr>
      <vt:lpstr>open() function</vt:lpstr>
      <vt:lpstr>Reading Text from a File</vt:lpstr>
      <vt:lpstr>Activity 2</vt:lpstr>
      <vt:lpstr>Writing Text to a File</vt:lpstr>
      <vt:lpstr>File close()</vt:lpstr>
      <vt:lpstr>Activity 3</vt:lpstr>
      <vt:lpstr>What is Stored in a Text File?</vt:lpstr>
      <vt:lpstr>Summary</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Yong Zi Ren /CSF</cp:lastModifiedBy>
  <cp:revision>533</cp:revision>
  <dcterms:created xsi:type="dcterms:W3CDTF">2010-03-15T07:19:17Z</dcterms:created>
  <dcterms:modified xsi:type="dcterms:W3CDTF">2021-07-13T01:14:18Z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0x010100BA7A6A3EF9E8EC4E8032DDFD89201933</vt:lpwstr>
  </property>
  <property fmtid="{D5CDD505-2E9C-101B-9397-08002B2CF9AE}" pid="3" name="MSIP_Label_30286cb9-b49f-4646-87a5-340028348160_Enabled">
    <vt:lpwstr>true</vt:lpwstr>
  </property>
  <property fmtid="{D5CDD505-2E9C-101B-9397-08002B2CF9AE}" pid="4" name="MSIP_Label_30286cb9-b49f-4646-87a5-340028348160_SetDate">
    <vt:lpwstr>2021-07-02T02:10:36Z</vt:lpwstr>
  </property>
  <property fmtid="{D5CDD505-2E9C-101B-9397-08002B2CF9AE}" pid="5" name="MSIP_Label_30286cb9-b49f-4646-87a5-340028348160_Method">
    <vt:lpwstr>Standard</vt:lpwstr>
  </property>
  <property fmtid="{D5CDD505-2E9C-101B-9397-08002B2CF9AE}" pid="6" name="MSIP_Label_30286cb9-b49f-4646-87a5-340028348160_Name">
    <vt:lpwstr>30286cb9-b49f-4646-87a5-340028348160</vt:lpwstr>
  </property>
  <property fmtid="{D5CDD505-2E9C-101B-9397-08002B2CF9AE}" pid="7" name="MSIP_Label_30286cb9-b49f-4646-87a5-340028348160_SiteId">
    <vt:lpwstr>cba9e115-3016-4462-a1ab-a565cba0cdf1</vt:lpwstr>
  </property>
  <property fmtid="{D5CDD505-2E9C-101B-9397-08002B2CF9AE}" pid="8" name="MSIP_Label_30286cb9-b49f-4646-87a5-340028348160_ActionId">
    <vt:lpwstr>ed6774b1-92b3-48ac-9a54-5958ba59557b</vt:lpwstr>
  </property>
  <property fmtid="{D5CDD505-2E9C-101B-9397-08002B2CF9AE}" pid="9" name="MSIP_Label_30286cb9-b49f-4646-87a5-340028348160_ContentBits">
    <vt:lpwstr>1</vt:lpwstr>
  </property>
</Properties>
</file>