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56" r:id="rId5"/>
    <p:sldId id="261" r:id="rId6"/>
    <p:sldId id="312" r:id="rId7"/>
    <p:sldId id="287" r:id="rId8"/>
    <p:sldId id="289" r:id="rId9"/>
    <p:sldId id="291" r:id="rId10"/>
    <p:sldId id="310" r:id="rId11"/>
    <p:sldId id="311" r:id="rId12"/>
    <p:sldId id="309" r:id="rId13"/>
    <p:sldId id="313" r:id="rId14"/>
    <p:sldId id="314" r:id="rId15"/>
    <p:sldId id="315" r:id="rId16"/>
    <p:sldId id="316" r:id="rId17"/>
    <p:sldId id="322" r:id="rId18"/>
    <p:sldId id="317" r:id="rId19"/>
    <p:sldId id="323" r:id="rId20"/>
    <p:sldId id="319" r:id="rId21"/>
    <p:sldId id="324" r:id="rId22"/>
    <p:sldId id="328" r:id="rId23"/>
    <p:sldId id="329" r:id="rId24"/>
    <p:sldId id="330" r:id="rId25"/>
    <p:sldId id="292" r:id="rId26"/>
    <p:sldId id="325" r:id="rId27"/>
    <p:sldId id="326" r:id="rId28"/>
    <p:sldId id="327" r:id="rId29"/>
    <p:sldId id="332" r:id="rId30"/>
    <p:sldId id="334" r:id="rId31"/>
    <p:sldId id="260"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FF3300"/>
    <a:srgbClr val="660033"/>
    <a:srgbClr val="CC0000"/>
    <a:srgbClr val="FF66FF"/>
    <a:srgbClr val="CC00FF"/>
    <a:srgbClr val="360036"/>
    <a:srgbClr val="E78E35"/>
    <a:srgbClr val="DEA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76214" autoAdjust="0"/>
  </p:normalViewPr>
  <p:slideViewPr>
    <p:cSldViewPr>
      <p:cViewPr varScale="1">
        <p:scale>
          <a:sx n="51" d="100"/>
          <a:sy n="51" d="100"/>
        </p:scale>
        <p:origin x="1724"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46" d="100"/>
          <a:sy n="46" d="100"/>
        </p:scale>
        <p:origin x="2728"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7/2/2021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If you have been keeping up with all the lessons so far, you are now pretty proficient with the fundamentals of programming in general, and programming with Python in particular. You know about data types, variables, expressions and operations. You also know about sequential execution, selection using if-else, loops using while and for, and how to write functions. Most of these principles are not specific to Python and can be applied to whatever programming language you happen to be using.</a:t>
            </a:r>
          </a:p>
          <a:p>
            <a:endParaRPr lang="en-US" dirty="0"/>
          </a:p>
          <a:p>
            <a:r>
              <a:rPr lang="en-US" dirty="0"/>
              <a:t>In this lesson, we will talk about two built-in structures that are specific to Python. You are already familiar with how Python handles lists and strings. Today, we will examine two other structures, namely tuples and dictionaries.</a:t>
            </a:r>
          </a:p>
        </p:txBody>
      </p:sp>
      <p:sp>
        <p:nvSpPr>
          <p:cNvPr id="4" name="Slide Number Placeholder 3"/>
          <p:cNvSpPr>
            <a:spLocks noGrp="1"/>
          </p:cNvSpPr>
          <p:nvPr>
            <p:ph type="sldNum" sz="quarter" idx="5"/>
          </p:nvPr>
        </p:nvSpPr>
        <p:spPr/>
        <p:txBody>
          <a:bodyPr/>
          <a:lstStyle/>
          <a:p>
            <a:fld id="{26B286DB-C50B-484C-A5B6-2AE944CA4CB5}" type="slidenum">
              <a:rPr lang="en-US" smtClean="0"/>
              <a:pPr/>
              <a:t>1</a:t>
            </a:fld>
            <a:endParaRPr lang="en-US"/>
          </a:p>
        </p:txBody>
      </p:sp>
    </p:spTree>
    <p:extLst>
      <p:ext uri="{BB962C8B-B14F-4D97-AF65-F5344CB8AC3E}">
        <p14:creationId xmlns:p14="http://schemas.microsoft.com/office/powerpoint/2010/main" val="240393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we are going to go straight to talking about the Dictionary structure, which is honestly pretty darn cool. You know how for a list, its indexes are sequential, going from 0, 1, 2 and so on? That’s pretty useful, but for dictionaries, their indexes can be pretty much anything. It’s like if you were looking for the definition of a word in dictionary dot com, all you need to do is type the word into the text box and dictionary dot com will retrieve the definition for you. That’s what a dictionary does – it retrieves the information stored at a particular index, and that index could be almost anything, not just an integer.</a:t>
            </a:r>
          </a:p>
        </p:txBody>
      </p:sp>
      <p:sp>
        <p:nvSpPr>
          <p:cNvPr id="4" name="Slide Number Placeholder 3"/>
          <p:cNvSpPr>
            <a:spLocks noGrp="1"/>
          </p:cNvSpPr>
          <p:nvPr>
            <p:ph type="sldNum" sz="quarter" idx="5"/>
          </p:nvPr>
        </p:nvSpPr>
        <p:spPr/>
        <p:txBody>
          <a:bodyPr/>
          <a:lstStyle/>
          <a:p>
            <a:fld id="{26B286DB-C50B-484C-A5B6-2AE944CA4CB5}" type="slidenum">
              <a:rPr lang="en-US" smtClean="0"/>
              <a:pPr/>
              <a:t>10</a:t>
            </a:fld>
            <a:endParaRPr lang="en-US"/>
          </a:p>
        </p:txBody>
      </p:sp>
    </p:spTree>
    <p:extLst>
      <p:ext uri="{BB962C8B-B14F-4D97-AF65-F5344CB8AC3E}">
        <p14:creationId xmlns:p14="http://schemas.microsoft.com/office/powerpoint/2010/main" val="4184840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wanted to store the phone numbers of our friends in a structure. One way we could do this is to maintain two lists. The first list could contain the list of our friends’ names, so in this example, Peter is at index zero, David is at index 1, and so on. Then we have a second list that contains all the phone numbers, and we match the numbers to the index. So since Peter is at index 0, the phone number at index zero is Peter’s number. While this works, it’s pretty clumsy. We have to make sure that the two lists are always synchronized, and in order to find the phone number of a particular person, we will have to look through the friends list, find the index, then go to the corresponding index in the phones list to find the phone number. There has got to be a better way.</a:t>
            </a:r>
          </a:p>
          <a:p>
            <a:endParaRPr lang="en-US" dirty="0"/>
          </a:p>
          <a:p>
            <a:r>
              <a:rPr lang="en-US" dirty="0"/>
              <a:t>And there is. We could instead store the information in a dictionary, which would look something like this. You see that the dictionary contains key-value pairs. In this example, the keys are the friends’ names, and the values are the phone numbers, all neatly placed in a single structure. Also, the entries have no numerical index unlike the lists. And here’s the cool thing. We can just use the person’s name as the index in order to directly retrieve the phone number.</a:t>
            </a:r>
          </a:p>
          <a:p>
            <a:endParaRPr lang="en-US" dirty="0"/>
          </a:p>
          <a:p>
            <a:r>
              <a:rPr lang="en-US" dirty="0"/>
              <a:t>In summary, a dictionary is like a list, except that the indices do not have to be integers starting from zero. They can instead be other types, like strings, floats, tuples, whatever. Also, the items in a dictionary are unordered, so there is no concept of one entry being before or after another. They are just associated with their key. </a:t>
            </a:r>
          </a:p>
        </p:txBody>
      </p:sp>
      <p:sp>
        <p:nvSpPr>
          <p:cNvPr id="4" name="Slide Number Placeholder 3"/>
          <p:cNvSpPr>
            <a:spLocks noGrp="1"/>
          </p:cNvSpPr>
          <p:nvPr>
            <p:ph type="sldNum" sz="quarter" idx="5"/>
          </p:nvPr>
        </p:nvSpPr>
        <p:spPr/>
        <p:txBody>
          <a:bodyPr/>
          <a:lstStyle/>
          <a:p>
            <a:fld id="{26B286DB-C50B-484C-A5B6-2AE944CA4CB5}" type="slidenum">
              <a:rPr lang="en-US" smtClean="0"/>
              <a:pPr/>
              <a:t>11</a:t>
            </a:fld>
            <a:endParaRPr lang="en-US"/>
          </a:p>
        </p:txBody>
      </p:sp>
    </p:spTree>
    <p:extLst>
      <p:ext uri="{BB962C8B-B14F-4D97-AF65-F5344CB8AC3E}">
        <p14:creationId xmlns:p14="http://schemas.microsoft.com/office/powerpoint/2010/main" val="2336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how do you create a dictionary? Well, a list uses square brackets, and a tuple uses round brackets. Since they already </a:t>
            </a:r>
            <a:r>
              <a:rPr lang="en-US" dirty="0" err="1"/>
              <a:t>chope</a:t>
            </a:r>
            <a:r>
              <a:rPr lang="en-US" dirty="0"/>
              <a:t> those, a dictionary uses curly brackets, also called braces. So you would create an empty dictionary like this.</a:t>
            </a:r>
          </a:p>
          <a:p>
            <a:endParaRPr lang="en-US" dirty="0"/>
          </a:p>
          <a:p>
            <a:r>
              <a:rPr lang="en-US" dirty="0"/>
              <a:t>To put stuff into a dictionary, you will need to put in both the key and the value, like in this example. The key is what you search the dictionary for, and the value is the information that you want to retrieve. Each entry in a dictionary is therefore a key-value pair, separated with a colon. Here, Peter is the key, and his phone number is the value. If you have multiple entries, you will separate each entry with a comma, just like for lists and tuples.</a:t>
            </a:r>
          </a:p>
          <a:p>
            <a:endParaRPr lang="en-US" dirty="0"/>
          </a:p>
          <a:p>
            <a:r>
              <a:rPr lang="en-US" dirty="0"/>
              <a:t>It bears repeating that the items in the dictionary are unordered. Even though it looks like Peter is before David in this example, that’s not the case. In fact, when you traverse a dictionary, the sequence of traversal may be different from the order of creation. Essentially, you can never assume a particular sequence of entries in a dictionary.</a:t>
            </a:r>
          </a:p>
        </p:txBody>
      </p:sp>
      <p:sp>
        <p:nvSpPr>
          <p:cNvPr id="4" name="Slide Number Placeholder 3"/>
          <p:cNvSpPr>
            <a:spLocks noGrp="1"/>
          </p:cNvSpPr>
          <p:nvPr>
            <p:ph type="sldNum" sz="quarter" idx="5"/>
          </p:nvPr>
        </p:nvSpPr>
        <p:spPr/>
        <p:txBody>
          <a:bodyPr/>
          <a:lstStyle/>
          <a:p>
            <a:fld id="{26B286DB-C50B-484C-A5B6-2AE944CA4CB5}" type="slidenum">
              <a:rPr lang="en-US" smtClean="0"/>
              <a:pPr/>
              <a:t>12</a:t>
            </a:fld>
            <a:endParaRPr lang="en-US"/>
          </a:p>
        </p:txBody>
      </p:sp>
    </p:spTree>
    <p:extLst>
      <p:ext uri="{BB962C8B-B14F-4D97-AF65-F5344CB8AC3E}">
        <p14:creationId xmlns:p14="http://schemas.microsoft.com/office/powerpoint/2010/main" val="1910083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created a dictionary, how do you access the values stored in it? One way is to use the subscript operator, which is the square bracket that you are familiar with when dealing with lists. You know how for a list, you could use the square bracket to get the value at, say, index 3? For a dictionary, you would use the square bracket to get the value at, say, key ‘Hafiz’ or ‘Peter’. So if the key is a string, you would have a string inside the square brackets.</a:t>
            </a:r>
          </a:p>
          <a:p>
            <a:endParaRPr lang="en-US" dirty="0"/>
          </a:p>
          <a:p>
            <a:r>
              <a:rPr lang="en-US" dirty="0"/>
              <a:t>When using this subscript operator, if the key does not exist, Python will raise a </a:t>
            </a:r>
            <a:r>
              <a:rPr lang="en-US" dirty="0" err="1"/>
              <a:t>KeyError</a:t>
            </a:r>
            <a:r>
              <a:rPr lang="en-US" dirty="0"/>
              <a:t> and crash.</a:t>
            </a:r>
          </a:p>
        </p:txBody>
      </p:sp>
      <p:sp>
        <p:nvSpPr>
          <p:cNvPr id="4" name="Slide Number Placeholder 3"/>
          <p:cNvSpPr>
            <a:spLocks noGrp="1"/>
          </p:cNvSpPr>
          <p:nvPr>
            <p:ph type="sldNum" sz="quarter" idx="5"/>
          </p:nvPr>
        </p:nvSpPr>
        <p:spPr/>
        <p:txBody>
          <a:bodyPr/>
          <a:lstStyle/>
          <a:p>
            <a:fld id="{26B286DB-C50B-484C-A5B6-2AE944CA4CB5}" type="slidenum">
              <a:rPr lang="en-US" smtClean="0"/>
              <a:pPr/>
              <a:t>13</a:t>
            </a:fld>
            <a:endParaRPr lang="en-US"/>
          </a:p>
        </p:txBody>
      </p:sp>
    </p:spTree>
    <p:extLst>
      <p:ext uri="{BB962C8B-B14F-4D97-AF65-F5344CB8AC3E}">
        <p14:creationId xmlns:p14="http://schemas.microsoft.com/office/powerpoint/2010/main" val="399191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instead of using the subscript operator, you can use the get function. This is almost identical to using square brackets, with one crucial difference: if the key does not exist in the dictionary, it will return None instead of raising a </a:t>
            </a:r>
            <a:r>
              <a:rPr lang="en-US" dirty="0" err="1"/>
              <a:t>KeyError</a:t>
            </a:r>
            <a:r>
              <a:rPr lang="en-US" dirty="0"/>
              <a:t>. Depending on your program, this may be more suitable in order to avoid your program crashing.</a:t>
            </a:r>
          </a:p>
        </p:txBody>
      </p:sp>
      <p:sp>
        <p:nvSpPr>
          <p:cNvPr id="4" name="Slide Number Placeholder 3"/>
          <p:cNvSpPr>
            <a:spLocks noGrp="1"/>
          </p:cNvSpPr>
          <p:nvPr>
            <p:ph type="sldNum" sz="quarter" idx="5"/>
          </p:nvPr>
        </p:nvSpPr>
        <p:spPr/>
        <p:txBody>
          <a:bodyPr/>
          <a:lstStyle/>
          <a:p>
            <a:fld id="{26B286DB-C50B-484C-A5B6-2AE944CA4CB5}" type="slidenum">
              <a:rPr lang="en-US" smtClean="0"/>
              <a:pPr/>
              <a:t>14</a:t>
            </a:fld>
            <a:endParaRPr lang="en-US"/>
          </a:p>
        </p:txBody>
      </p:sp>
    </p:spTree>
    <p:extLst>
      <p:ext uri="{BB962C8B-B14F-4D97-AF65-F5344CB8AC3E}">
        <p14:creationId xmlns:p14="http://schemas.microsoft.com/office/powerpoint/2010/main" val="1920667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 a new entry into a dictionary, all you need to do is assign the new value using the subscript operator and the equal sign. For example, you might want to add a new entry for John into the phonebook, and this is how you would do it. Pretty simple.</a:t>
            </a:r>
          </a:p>
        </p:txBody>
      </p:sp>
      <p:sp>
        <p:nvSpPr>
          <p:cNvPr id="4" name="Slide Number Placeholder 3"/>
          <p:cNvSpPr>
            <a:spLocks noGrp="1"/>
          </p:cNvSpPr>
          <p:nvPr>
            <p:ph type="sldNum" sz="quarter" idx="5"/>
          </p:nvPr>
        </p:nvSpPr>
        <p:spPr/>
        <p:txBody>
          <a:bodyPr/>
          <a:lstStyle/>
          <a:p>
            <a:fld id="{26B286DB-C50B-484C-A5B6-2AE944CA4CB5}" type="slidenum">
              <a:rPr lang="en-US" smtClean="0"/>
              <a:pPr/>
              <a:t>15</a:t>
            </a:fld>
            <a:endParaRPr lang="en-US"/>
          </a:p>
        </p:txBody>
      </p:sp>
    </p:spTree>
    <p:extLst>
      <p:ext uri="{BB962C8B-B14F-4D97-AF65-F5344CB8AC3E}">
        <p14:creationId xmlns:p14="http://schemas.microsoft.com/office/powerpoint/2010/main" val="3247133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would use the same method to update an existing value in the dictionary. In this example, Janet’s new phone number is updated in the dictionary. Python does not give any warning that you are overwriting an old value, you will have to keep track of that yourself.</a:t>
            </a:r>
          </a:p>
        </p:txBody>
      </p:sp>
      <p:sp>
        <p:nvSpPr>
          <p:cNvPr id="4" name="Slide Number Placeholder 3"/>
          <p:cNvSpPr>
            <a:spLocks noGrp="1"/>
          </p:cNvSpPr>
          <p:nvPr>
            <p:ph type="sldNum" sz="quarter" idx="5"/>
          </p:nvPr>
        </p:nvSpPr>
        <p:spPr/>
        <p:txBody>
          <a:bodyPr/>
          <a:lstStyle/>
          <a:p>
            <a:fld id="{26B286DB-C50B-484C-A5B6-2AE944CA4CB5}" type="slidenum">
              <a:rPr lang="en-US" smtClean="0"/>
              <a:pPr/>
              <a:t>16</a:t>
            </a:fld>
            <a:endParaRPr lang="en-US"/>
          </a:p>
        </p:txBody>
      </p:sp>
    </p:spTree>
    <p:extLst>
      <p:ext uri="{BB962C8B-B14F-4D97-AF65-F5344CB8AC3E}">
        <p14:creationId xmlns:p14="http://schemas.microsoft.com/office/powerpoint/2010/main" val="3191190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remove an item from the dictionary, you can use the pop() function. The pop function has two parameters, although the second one is optional. The first parameter is the key of the entry to pop, and the second parameter is known as the default value. If the key exists in the dictionary, it will removed and the function will return the corresponding value. So in this example, the entry for Janet is removed, and the corresponding value is returned.</a:t>
            </a:r>
          </a:p>
          <a:p>
            <a:endParaRPr lang="en-US" dirty="0"/>
          </a:p>
          <a:p>
            <a:r>
              <a:rPr lang="en-US" dirty="0"/>
              <a:t>If the key is not found, it will return the default value instead. So since the key ‘Jolene’ is in the dictionary, the specified default value of None is returned.</a:t>
            </a:r>
          </a:p>
        </p:txBody>
      </p:sp>
      <p:sp>
        <p:nvSpPr>
          <p:cNvPr id="4" name="Slide Number Placeholder 3"/>
          <p:cNvSpPr>
            <a:spLocks noGrp="1"/>
          </p:cNvSpPr>
          <p:nvPr>
            <p:ph type="sldNum" sz="quarter" idx="5"/>
          </p:nvPr>
        </p:nvSpPr>
        <p:spPr/>
        <p:txBody>
          <a:bodyPr/>
          <a:lstStyle/>
          <a:p>
            <a:fld id="{26B286DB-C50B-484C-A5B6-2AE944CA4CB5}" type="slidenum">
              <a:rPr lang="en-US" smtClean="0"/>
              <a:pPr/>
              <a:t>17</a:t>
            </a:fld>
            <a:endParaRPr lang="en-US"/>
          </a:p>
        </p:txBody>
      </p:sp>
    </p:spTree>
    <p:extLst>
      <p:ext uri="{BB962C8B-B14F-4D97-AF65-F5344CB8AC3E}">
        <p14:creationId xmlns:p14="http://schemas.microsoft.com/office/powerpoint/2010/main" val="671706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if you do not specify a default value and the key is not found, Python will raise a </a:t>
            </a:r>
            <a:r>
              <a:rPr lang="en-US" dirty="0" err="1"/>
              <a:t>KeyError</a:t>
            </a:r>
            <a:r>
              <a:rPr lang="en-US" dirty="0"/>
              <a:t>. If you don’t want this to happen, make sure you specify a default value.</a:t>
            </a:r>
          </a:p>
        </p:txBody>
      </p:sp>
      <p:sp>
        <p:nvSpPr>
          <p:cNvPr id="4" name="Slide Number Placeholder 3"/>
          <p:cNvSpPr>
            <a:spLocks noGrp="1"/>
          </p:cNvSpPr>
          <p:nvPr>
            <p:ph type="sldNum" sz="quarter" idx="5"/>
          </p:nvPr>
        </p:nvSpPr>
        <p:spPr/>
        <p:txBody>
          <a:bodyPr/>
          <a:lstStyle/>
          <a:p>
            <a:fld id="{26B286DB-C50B-484C-A5B6-2AE944CA4CB5}" type="slidenum">
              <a:rPr lang="en-US" smtClean="0"/>
              <a:pPr/>
              <a:t>18</a:t>
            </a:fld>
            <a:endParaRPr lang="en-US"/>
          </a:p>
        </p:txBody>
      </p:sp>
    </p:spTree>
    <p:extLst>
      <p:ext uri="{BB962C8B-B14F-4D97-AF65-F5344CB8AC3E}">
        <p14:creationId xmlns:p14="http://schemas.microsoft.com/office/powerpoint/2010/main" val="1274458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see how you can iterate through a dictionary. This is slightly more complex than for a list, because each entry consist of two parts – the key and the value.</a:t>
            </a:r>
          </a:p>
          <a:p>
            <a:endParaRPr lang="en-US" dirty="0"/>
          </a:p>
          <a:p>
            <a:r>
              <a:rPr lang="en-US" dirty="0"/>
              <a:t>First, let’s see what happens when you just use a for loop to iterate through the dictionary itself. In this example, we see that the index n takes the values of each key in the dictionary. This is an important concept to remember: when you use a for loop to iterate through a dictionary, you get the keys, NOT the values.</a:t>
            </a:r>
          </a:p>
        </p:txBody>
      </p:sp>
      <p:sp>
        <p:nvSpPr>
          <p:cNvPr id="4" name="Slide Number Placeholder 3"/>
          <p:cNvSpPr>
            <a:spLocks noGrp="1"/>
          </p:cNvSpPr>
          <p:nvPr>
            <p:ph type="sldNum" sz="quarter" idx="5"/>
          </p:nvPr>
        </p:nvSpPr>
        <p:spPr/>
        <p:txBody>
          <a:bodyPr/>
          <a:lstStyle/>
          <a:p>
            <a:fld id="{26B286DB-C50B-484C-A5B6-2AE944CA4CB5}" type="slidenum">
              <a:rPr lang="en-US" smtClean="0"/>
              <a:pPr/>
              <a:t>19</a:t>
            </a:fld>
            <a:endParaRPr lang="en-US"/>
          </a:p>
        </p:txBody>
      </p:sp>
    </p:spTree>
    <p:extLst>
      <p:ext uri="{BB962C8B-B14F-4D97-AF65-F5344CB8AC3E}">
        <p14:creationId xmlns:p14="http://schemas.microsoft.com/office/powerpoint/2010/main" val="442516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already understand how to use a list in Python. You can store multiple pieces of data in a list and access them using the square bracket operator. You </a:t>
            </a:r>
            <a:r>
              <a:rPr lang="en-US" dirty="0" err="1"/>
              <a:t>xan</a:t>
            </a:r>
            <a:r>
              <a:rPr lang="en-US" dirty="0"/>
              <a:t> </a:t>
            </a:r>
            <a:r>
              <a:rPr lang="en-US" dirty="0" err="1"/>
              <a:t>alsoadd</a:t>
            </a:r>
            <a:r>
              <a:rPr lang="en-US" dirty="0"/>
              <a:t> and remove items from a list, and use a for loop to traverse a list. So a list is pretty flexible and is one of the most common ways to organize multiple items together in Python. On the other hand, sometimes it is better to use some other structure. In this lesson, we cover tuples and dictionaries, which are two other ways to organize multiple items in Python.</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2122937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how do you get the values then? Easy. Just use the keys in the subscript operator to get the values, like this.</a:t>
            </a:r>
          </a:p>
        </p:txBody>
      </p:sp>
      <p:sp>
        <p:nvSpPr>
          <p:cNvPr id="4" name="Slide Number Placeholder 3"/>
          <p:cNvSpPr>
            <a:spLocks noGrp="1"/>
          </p:cNvSpPr>
          <p:nvPr>
            <p:ph type="sldNum" sz="quarter" idx="5"/>
          </p:nvPr>
        </p:nvSpPr>
        <p:spPr/>
        <p:txBody>
          <a:bodyPr/>
          <a:lstStyle/>
          <a:p>
            <a:fld id="{26B286DB-C50B-484C-A5B6-2AE944CA4CB5}" type="slidenum">
              <a:rPr lang="en-US" smtClean="0"/>
              <a:pPr/>
              <a:t>20</a:t>
            </a:fld>
            <a:endParaRPr lang="en-US"/>
          </a:p>
        </p:txBody>
      </p:sp>
    </p:spTree>
    <p:extLst>
      <p:ext uri="{BB962C8B-B14F-4D97-AF65-F5344CB8AC3E}">
        <p14:creationId xmlns:p14="http://schemas.microsoft.com/office/powerpoint/2010/main" val="2511567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the dictionary provides a function called values() that returns the list of values in the dictionary, and you can use a for loop to iterate through this list as usual. In this case, you will not know what are the keys associated to these values.</a:t>
            </a:r>
          </a:p>
        </p:txBody>
      </p:sp>
      <p:sp>
        <p:nvSpPr>
          <p:cNvPr id="4" name="Slide Number Placeholder 3"/>
          <p:cNvSpPr>
            <a:spLocks noGrp="1"/>
          </p:cNvSpPr>
          <p:nvPr>
            <p:ph type="sldNum" sz="quarter" idx="5"/>
          </p:nvPr>
        </p:nvSpPr>
        <p:spPr/>
        <p:txBody>
          <a:bodyPr/>
          <a:lstStyle/>
          <a:p>
            <a:fld id="{26B286DB-C50B-484C-A5B6-2AE944CA4CB5}" type="slidenum">
              <a:rPr lang="en-US" smtClean="0"/>
              <a:pPr/>
              <a:t>21</a:t>
            </a:fld>
            <a:endParaRPr lang="en-US"/>
          </a:p>
        </p:txBody>
      </p:sp>
    </p:spTree>
    <p:extLst>
      <p:ext uri="{BB962C8B-B14F-4D97-AF65-F5344CB8AC3E}">
        <p14:creationId xmlns:p14="http://schemas.microsoft.com/office/powerpoint/2010/main" val="3356410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in operator to check if a particular key is in the dictionary. So in this example, you can check if Janet or Jolene is in the phonebook. Note that the in operator works on the keys, not the values.</a:t>
            </a:r>
          </a:p>
          <a:p>
            <a:endParaRPr lang="en-US" dirty="0"/>
          </a:p>
          <a:p>
            <a:r>
              <a:rPr lang="en-US" dirty="0"/>
              <a:t>The </a:t>
            </a:r>
            <a:r>
              <a:rPr lang="en-US" dirty="0" err="1"/>
              <a:t>len</a:t>
            </a:r>
            <a:r>
              <a:rPr lang="en-US" dirty="0"/>
              <a:t>() function works exactly the same as for a list - it returns the total number of entries in the dictionary.</a:t>
            </a:r>
          </a:p>
        </p:txBody>
      </p:sp>
      <p:sp>
        <p:nvSpPr>
          <p:cNvPr id="4" name="Slide Number Placeholder 3"/>
          <p:cNvSpPr>
            <a:spLocks noGrp="1"/>
          </p:cNvSpPr>
          <p:nvPr>
            <p:ph type="sldNum" sz="quarter" idx="5"/>
          </p:nvPr>
        </p:nvSpPr>
        <p:spPr/>
        <p:txBody>
          <a:bodyPr/>
          <a:lstStyle/>
          <a:p>
            <a:fld id="{26B286DB-C50B-484C-A5B6-2AE944CA4CB5}" type="slidenum">
              <a:rPr lang="en-US" smtClean="0"/>
              <a:pPr/>
              <a:t>22</a:t>
            </a:fld>
            <a:endParaRPr lang="en-US"/>
          </a:p>
        </p:txBody>
      </p:sp>
    </p:spTree>
    <p:extLst>
      <p:ext uri="{BB962C8B-B14F-4D97-AF65-F5344CB8AC3E}">
        <p14:creationId xmlns:p14="http://schemas.microsoft.com/office/powerpoint/2010/main" val="3395099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we will finish up by taking a look at the functions provided by the dictionary structure. You have already seen these two </a:t>
            </a:r>
            <a:r>
              <a:rPr lang="en-US" dirty="0" err="1"/>
              <a:t>functons</a:t>
            </a:r>
            <a:r>
              <a:rPr lang="en-US" dirty="0"/>
              <a:t>. The get function is an alternative to using the subscript operator and never raises a </a:t>
            </a:r>
            <a:r>
              <a:rPr lang="en-US" dirty="0" err="1"/>
              <a:t>KeyError</a:t>
            </a:r>
            <a:r>
              <a:rPr lang="en-US" dirty="0"/>
              <a:t>, while the pop function removes an entry from the dictionary.</a:t>
            </a:r>
          </a:p>
        </p:txBody>
      </p:sp>
      <p:sp>
        <p:nvSpPr>
          <p:cNvPr id="4" name="Slide Number Placeholder 3"/>
          <p:cNvSpPr>
            <a:spLocks noGrp="1"/>
          </p:cNvSpPr>
          <p:nvPr>
            <p:ph type="sldNum" sz="quarter" idx="5"/>
          </p:nvPr>
        </p:nvSpPr>
        <p:spPr/>
        <p:txBody>
          <a:bodyPr/>
          <a:lstStyle/>
          <a:p>
            <a:fld id="{26B286DB-C50B-484C-A5B6-2AE944CA4CB5}" type="slidenum">
              <a:rPr lang="en-US" smtClean="0"/>
              <a:pPr/>
              <a:t>23</a:t>
            </a:fld>
            <a:endParaRPr lang="en-US"/>
          </a:p>
        </p:txBody>
      </p:sp>
    </p:spTree>
    <p:extLst>
      <p:ext uri="{BB962C8B-B14F-4D97-AF65-F5344CB8AC3E}">
        <p14:creationId xmlns:p14="http://schemas.microsoft.com/office/powerpoint/2010/main" val="1625786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update() function is useful when you want to combine two dictionaries. It will update the entries in a dictionary with the items from another dictionary. If the key from the other dictionary exists in this dictionary, it will update the value. If the key is not found in this dictionary, then the key and value will be added to this dictionary as a new item.</a:t>
            </a:r>
          </a:p>
          <a:p>
            <a:endParaRPr lang="en-US" dirty="0"/>
          </a:p>
          <a:p>
            <a:r>
              <a:rPr lang="en-US" dirty="0"/>
              <a:t>The copy() function creates a new dictionary with all the items in this dictionary.</a:t>
            </a:r>
          </a:p>
        </p:txBody>
      </p:sp>
      <p:sp>
        <p:nvSpPr>
          <p:cNvPr id="4" name="Slide Number Placeholder 3"/>
          <p:cNvSpPr>
            <a:spLocks noGrp="1"/>
          </p:cNvSpPr>
          <p:nvPr>
            <p:ph type="sldNum" sz="quarter" idx="5"/>
          </p:nvPr>
        </p:nvSpPr>
        <p:spPr/>
        <p:txBody>
          <a:bodyPr/>
          <a:lstStyle/>
          <a:p>
            <a:fld id="{26B286DB-C50B-484C-A5B6-2AE944CA4CB5}" type="slidenum">
              <a:rPr lang="en-US" smtClean="0"/>
              <a:pPr/>
              <a:t>24</a:t>
            </a:fld>
            <a:endParaRPr lang="en-US"/>
          </a:p>
        </p:txBody>
      </p:sp>
    </p:spTree>
    <p:extLst>
      <p:ext uri="{BB962C8B-B14F-4D97-AF65-F5344CB8AC3E}">
        <p14:creationId xmlns:p14="http://schemas.microsoft.com/office/powerpoint/2010/main" val="2955679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the list of keys in the dictionary, use the keys() function. Similarly, the values() function returns the list of values.</a:t>
            </a:r>
          </a:p>
          <a:p>
            <a:endParaRPr lang="en-US" dirty="0"/>
          </a:p>
          <a:p>
            <a:r>
              <a:rPr lang="en-US" dirty="0"/>
              <a:t>Finally, the clear() function removes all items from the dictionary, leaving you with an empty dictionary.</a:t>
            </a:r>
          </a:p>
        </p:txBody>
      </p:sp>
      <p:sp>
        <p:nvSpPr>
          <p:cNvPr id="4" name="Slide Number Placeholder 3"/>
          <p:cNvSpPr>
            <a:spLocks noGrp="1"/>
          </p:cNvSpPr>
          <p:nvPr>
            <p:ph type="sldNum" sz="quarter" idx="5"/>
          </p:nvPr>
        </p:nvSpPr>
        <p:spPr/>
        <p:txBody>
          <a:bodyPr/>
          <a:lstStyle/>
          <a:p>
            <a:fld id="{26B286DB-C50B-484C-A5B6-2AE944CA4CB5}" type="slidenum">
              <a:rPr lang="en-US" smtClean="0"/>
              <a:pPr/>
              <a:t>25</a:t>
            </a:fld>
            <a:endParaRPr lang="en-US"/>
          </a:p>
        </p:txBody>
      </p:sp>
    </p:spTree>
    <p:extLst>
      <p:ext uri="{BB962C8B-B14F-4D97-AF65-F5344CB8AC3E}">
        <p14:creationId xmlns:p14="http://schemas.microsoft.com/office/powerpoint/2010/main" val="3886651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end our lesson with a couple of activities. In this first activity, create the given csv file called colors.csv. This is a list of people and their </a:t>
            </a:r>
            <a:r>
              <a:rPr lang="en-US" dirty="0" err="1"/>
              <a:t>favourite</a:t>
            </a:r>
            <a:r>
              <a:rPr lang="en-US" dirty="0"/>
              <a:t> </a:t>
            </a:r>
            <a:r>
              <a:rPr lang="en-US" dirty="0" err="1"/>
              <a:t>colours</a:t>
            </a:r>
            <a:r>
              <a:rPr lang="en-US" dirty="0"/>
              <a:t>.</a:t>
            </a:r>
          </a:p>
          <a:p>
            <a:endParaRPr lang="en-US" dirty="0"/>
          </a:p>
          <a:p>
            <a:r>
              <a:rPr lang="en-US" dirty="0"/>
              <a:t>Once you’ve done that, write a python program to crate a dictionary called </a:t>
            </a:r>
            <a:r>
              <a:rPr lang="en-US" dirty="0" err="1"/>
              <a:t>colors_dict</a:t>
            </a:r>
            <a:r>
              <a:rPr lang="en-US" dirty="0"/>
              <a:t> that contains the names as the key and the </a:t>
            </a:r>
            <a:r>
              <a:rPr lang="en-US" dirty="0" err="1"/>
              <a:t>favourite</a:t>
            </a:r>
            <a:r>
              <a:rPr lang="en-US" dirty="0"/>
              <a:t> </a:t>
            </a:r>
            <a:r>
              <a:rPr lang="en-US" dirty="0" err="1"/>
              <a:t>colour</a:t>
            </a:r>
            <a:r>
              <a:rPr lang="en-US" dirty="0"/>
              <a:t> as the value.</a:t>
            </a:r>
          </a:p>
          <a:p>
            <a:endParaRPr lang="en-US" dirty="0"/>
          </a:p>
          <a:p>
            <a:r>
              <a:rPr lang="en-US" dirty="0"/>
              <a:t>Next, create another dictionary called </a:t>
            </a:r>
            <a:r>
              <a:rPr lang="en-US" dirty="0" err="1"/>
              <a:t>new_colors</a:t>
            </a:r>
            <a:r>
              <a:rPr lang="en-US" dirty="0"/>
              <a:t> which is the inversion of </a:t>
            </a:r>
            <a:r>
              <a:rPr lang="en-US" dirty="0" err="1"/>
              <a:t>colors_dict</a:t>
            </a:r>
            <a:r>
              <a:rPr lang="en-US" dirty="0"/>
              <a:t>. In </a:t>
            </a:r>
            <a:r>
              <a:rPr lang="en-US" dirty="0" err="1"/>
              <a:t>new_colors</a:t>
            </a:r>
            <a:r>
              <a:rPr lang="en-US" dirty="0"/>
              <a:t>, the key is the color, and the value is a list containing all the people who has that color as their </a:t>
            </a:r>
            <a:r>
              <a:rPr lang="en-US" dirty="0" err="1"/>
              <a:t>favourite</a:t>
            </a:r>
            <a:r>
              <a:rPr lang="en-US" dirty="0"/>
              <a:t> color.</a:t>
            </a:r>
          </a:p>
          <a:p>
            <a:endParaRPr lang="en-US" dirty="0"/>
          </a:p>
          <a:p>
            <a:r>
              <a:rPr lang="en-US" dirty="0"/>
              <a:t>Finally, print out </a:t>
            </a:r>
            <a:r>
              <a:rPr lang="en-US" dirty="0" err="1"/>
              <a:t>new_colors</a:t>
            </a:r>
            <a:r>
              <a:rPr lang="en-US" dirty="0"/>
              <a:t>.</a:t>
            </a:r>
          </a:p>
        </p:txBody>
      </p:sp>
      <p:sp>
        <p:nvSpPr>
          <p:cNvPr id="4" name="Slide Number Placeholder 3"/>
          <p:cNvSpPr>
            <a:spLocks noGrp="1"/>
          </p:cNvSpPr>
          <p:nvPr>
            <p:ph type="sldNum" sz="quarter" idx="5"/>
          </p:nvPr>
        </p:nvSpPr>
        <p:spPr/>
        <p:txBody>
          <a:bodyPr/>
          <a:lstStyle/>
          <a:p>
            <a:fld id="{26B286DB-C50B-484C-A5B6-2AE944CA4CB5}" type="slidenum">
              <a:rPr lang="en-US" smtClean="0"/>
              <a:pPr/>
              <a:t>26</a:t>
            </a:fld>
            <a:endParaRPr lang="en-US"/>
          </a:p>
        </p:txBody>
      </p:sp>
    </p:spTree>
    <p:extLst>
      <p:ext uri="{BB962C8B-B14F-4D97-AF65-F5344CB8AC3E}">
        <p14:creationId xmlns:p14="http://schemas.microsoft.com/office/powerpoint/2010/main" val="3142283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final activity, write a program that prompts the user to enter a sentence. The program then counts the number of occurrences of each letter in the sentence, saving the results in a dictionary called letters. You should only count the alphabets (A to Z), and also handle upper and lowercase letters. Finally, display the number of occurrences of each letter as shown in the example.</a:t>
            </a:r>
          </a:p>
        </p:txBody>
      </p:sp>
      <p:sp>
        <p:nvSpPr>
          <p:cNvPr id="4" name="Slide Number Placeholder 3"/>
          <p:cNvSpPr>
            <a:spLocks noGrp="1"/>
          </p:cNvSpPr>
          <p:nvPr>
            <p:ph type="sldNum" sz="quarter" idx="5"/>
          </p:nvPr>
        </p:nvSpPr>
        <p:spPr/>
        <p:txBody>
          <a:bodyPr/>
          <a:lstStyle/>
          <a:p>
            <a:fld id="{26B286DB-C50B-484C-A5B6-2AE944CA4CB5}" type="slidenum">
              <a:rPr lang="en-US" smtClean="0"/>
              <a:pPr/>
              <a:t>27</a:t>
            </a:fld>
            <a:endParaRPr lang="en-US"/>
          </a:p>
        </p:txBody>
      </p:sp>
    </p:spTree>
    <p:extLst>
      <p:ext uri="{BB962C8B-B14F-4D97-AF65-F5344CB8AC3E}">
        <p14:creationId xmlns:p14="http://schemas.microsoft.com/office/powerpoint/2010/main" val="3374118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are done. You now have two more useful tools in your programming arsenal. A tuple is more efficient than a list, and is what you should use if the items you are storing will never change. A dictionary is similar to list in that it stored items using an index, but it’s index does not have to be an integer, and the items stored are unordered. For certain applications, a dictionary can be much more convenient than a list.</a:t>
            </a:r>
          </a:p>
          <a:p>
            <a:endParaRPr lang="en-US" dirty="0"/>
          </a:p>
          <a:p>
            <a:r>
              <a:rPr lang="en-US" dirty="0"/>
              <a:t>Congratulations, you have made it through the final lesson in this run of Programming I, and you’ve learned a lot. In the beginning, you might have thought that programming was how it was depicted in the movies, where geeky guys in dark rooms type furiously on the keyboard while neon green text scrolls up the screen. Now, you know that programming is really just coming up with a solution to a problem and telling the computer what you want it to do in a language that it understands. In fact, you now have the ability to write a full-fledged program that receives input, does computations, and reads and writes files, all tied together in a logical algorithm with selection statements, loops and functions.</a:t>
            </a:r>
          </a:p>
          <a:p>
            <a:endParaRPr lang="en-US" dirty="0"/>
          </a:p>
          <a:p>
            <a:r>
              <a:rPr lang="en-US" dirty="0"/>
              <a:t>Yep, I just described what you need to do for your assignment. That’s the final boss you have to defeat. Have fun coding!</a:t>
            </a:r>
          </a:p>
        </p:txBody>
      </p:sp>
      <p:sp>
        <p:nvSpPr>
          <p:cNvPr id="4" name="Slide Number Placeholder 3"/>
          <p:cNvSpPr>
            <a:spLocks noGrp="1"/>
          </p:cNvSpPr>
          <p:nvPr>
            <p:ph type="sldNum" sz="quarter" idx="5"/>
          </p:nvPr>
        </p:nvSpPr>
        <p:spPr/>
        <p:txBody>
          <a:bodyPr/>
          <a:lstStyle/>
          <a:p>
            <a:fld id="{26B286DB-C50B-484C-A5B6-2AE944CA4CB5}" type="slidenum">
              <a:rPr lang="en-US" smtClean="0"/>
              <a:pPr/>
              <a:t>28</a:t>
            </a:fld>
            <a:endParaRPr lang="en-US"/>
          </a:p>
        </p:txBody>
      </p:sp>
    </p:spTree>
    <p:extLst>
      <p:ext uri="{BB962C8B-B14F-4D97-AF65-F5344CB8AC3E}">
        <p14:creationId xmlns:p14="http://schemas.microsoft.com/office/powerpoint/2010/main" val="123247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with the tuple, which is a reasonably simple structure. It can be pronounced “</a:t>
            </a:r>
            <a:r>
              <a:rPr lang="en-US" dirty="0" err="1"/>
              <a:t>tupple</a:t>
            </a:r>
            <a:r>
              <a:rPr lang="en-US" dirty="0"/>
              <a:t>” or “</a:t>
            </a:r>
            <a:r>
              <a:rPr lang="en-US" dirty="0" err="1"/>
              <a:t>toople</a:t>
            </a:r>
            <a:r>
              <a:rPr lang="en-US" dirty="0"/>
              <a:t>”. Either will work. Or eye-</a:t>
            </a:r>
            <a:r>
              <a:rPr lang="en-US" dirty="0" err="1"/>
              <a:t>ther</a:t>
            </a:r>
            <a:r>
              <a:rPr lang="en-US" dirty="0"/>
              <a:t>. English is weird.</a:t>
            </a:r>
          </a:p>
        </p:txBody>
      </p:sp>
      <p:sp>
        <p:nvSpPr>
          <p:cNvPr id="4" name="Slide Number Placeholder 3"/>
          <p:cNvSpPr>
            <a:spLocks noGrp="1"/>
          </p:cNvSpPr>
          <p:nvPr>
            <p:ph type="sldNum" sz="quarter" idx="5"/>
          </p:nvPr>
        </p:nvSpPr>
        <p:spPr/>
        <p:txBody>
          <a:bodyPr/>
          <a:lstStyle/>
          <a:p>
            <a:fld id="{26B286DB-C50B-484C-A5B6-2AE944CA4CB5}" type="slidenum">
              <a:rPr lang="en-US" smtClean="0"/>
              <a:pPr/>
              <a:t>3</a:t>
            </a:fld>
            <a:endParaRPr lang="en-US"/>
          </a:p>
        </p:txBody>
      </p:sp>
    </p:spTree>
    <p:extLst>
      <p:ext uri="{BB962C8B-B14F-4D97-AF65-F5344CB8AC3E}">
        <p14:creationId xmlns:p14="http://schemas.microsoft.com/office/powerpoint/2010/main" val="337740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tuple? Honestly, tuples are very similar to lists except that lists are mutable whereas tuples are immutable. That’s just a fancy way of saying that the items in a list can be modified, but items in a tuple cannot. What this means is that there are some things that you can do to a list that you can’t do to a tuple.</a:t>
            </a:r>
          </a:p>
          <a:p>
            <a:endParaRPr lang="en-US" dirty="0"/>
          </a:p>
          <a:p>
            <a:r>
              <a:rPr lang="en-US" dirty="0"/>
              <a:t>If that’s the case, why would we use a tuple instead of list? There are a couple of reasons. Sometimes you don’t want the data to be modified. If the values in the collection are not supposed to be changed, then you should use a tuple instead of a list to prevent accidental modification. Also, program execution is generally faster when using a tuple compared to an equivalent list. This is probably not going to be noticeable when the list or tuple is small, but could be significant when handling large amounts of data.</a:t>
            </a:r>
          </a:p>
          <a:p>
            <a:endParaRPr lang="en-US" dirty="0"/>
          </a:p>
          <a:p>
            <a:r>
              <a:rPr lang="en-US" dirty="0"/>
              <a:t>In other words, if the items in the structure won’t change, use a tuple instead of a list.</a:t>
            </a:r>
          </a:p>
        </p:txBody>
      </p:sp>
      <p:sp>
        <p:nvSpPr>
          <p:cNvPr id="4" name="Slide Number Placeholder 3"/>
          <p:cNvSpPr>
            <a:spLocks noGrp="1"/>
          </p:cNvSpPr>
          <p:nvPr>
            <p:ph type="sldNum" sz="quarter" idx="5"/>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513817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create a tuple in Python? It’s pretty much the same as for a list, except that while we use square brackets for a list, we use round brackets (also called parentheses) for a tuple.</a:t>
            </a:r>
          </a:p>
          <a:p>
            <a:endParaRPr lang="en-US" dirty="0"/>
          </a:p>
          <a:p>
            <a:r>
              <a:rPr lang="en-US" dirty="0"/>
              <a:t>Well, that’s the simple explanation. The full story is a bit more subtle, because you can even define a tuple without brackets, like tup2 in the given example.</a:t>
            </a:r>
          </a:p>
          <a:p>
            <a:endParaRPr lang="en-US" dirty="0"/>
          </a:p>
          <a:p>
            <a:r>
              <a:rPr lang="en-US" dirty="0"/>
              <a:t>One last detail: if you are creating a tuple with 1 value in it, you need to include a comma as shown here for tup4. Otherwise, Python will not know that you intend to create a tuple, so tup5 is actually the integer 50, not the tuple containing the integer 50.</a:t>
            </a:r>
          </a:p>
        </p:txBody>
      </p:sp>
      <p:sp>
        <p:nvSpPr>
          <p:cNvPr id="4" name="Slide Number Placeholder 3"/>
          <p:cNvSpPr>
            <a:spLocks noGrp="1"/>
          </p:cNvSpPr>
          <p:nvPr>
            <p:ph type="sldNum" sz="quarter" idx="5"/>
          </p:nvPr>
        </p:nvSpPr>
        <p:spPr/>
        <p:txBody>
          <a:bodyPr/>
          <a:lstStyle/>
          <a:p>
            <a:fld id="{26B286DB-C50B-484C-A5B6-2AE944CA4CB5}" type="slidenum">
              <a:rPr lang="en-US" smtClean="0"/>
              <a:pPr/>
              <a:t>5</a:t>
            </a:fld>
            <a:endParaRPr lang="en-US"/>
          </a:p>
        </p:txBody>
      </p:sp>
    </p:spTree>
    <p:extLst>
      <p:ext uri="{BB962C8B-B14F-4D97-AF65-F5344CB8AC3E}">
        <p14:creationId xmlns:p14="http://schemas.microsoft.com/office/powerpoint/2010/main" val="291765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Other than that, most of what you learned about lists applies to tuples. To access an element in a tuple, you use the same square bracket operator. So you can retrieve an element by using a single index, use a negative index to count from the back, or slice up a tuple using a colon in the square brackets.</a:t>
            </a:r>
          </a:p>
        </p:txBody>
      </p:sp>
      <p:sp>
        <p:nvSpPr>
          <p:cNvPr id="4" name="Slide Number Placeholder 3"/>
          <p:cNvSpPr>
            <a:spLocks noGrp="1"/>
          </p:cNvSpPr>
          <p:nvPr>
            <p:ph type="sldNum" sz="quarter" idx="5"/>
          </p:nvPr>
        </p:nvSpPr>
        <p:spPr/>
        <p:txBody>
          <a:bodyPr/>
          <a:lstStyle/>
          <a:p>
            <a:fld id="{26B286DB-C50B-484C-A5B6-2AE944CA4CB5}" type="slidenum">
              <a:rPr lang="en-US" smtClean="0"/>
              <a:pPr/>
              <a:t>6</a:t>
            </a:fld>
            <a:endParaRPr lang="en-US"/>
          </a:p>
        </p:txBody>
      </p:sp>
    </p:spTree>
    <p:extLst>
      <p:ext uri="{BB962C8B-B14F-4D97-AF65-F5344CB8AC3E}">
        <p14:creationId xmlns:p14="http://schemas.microsoft.com/office/powerpoint/2010/main" val="3166210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about updating the values? You can’t. Don’t try. Python will scold you with an error message, because like we said, tuples are immutable.</a:t>
            </a:r>
          </a:p>
          <a:p>
            <a:endParaRPr lang="en-US" dirty="0"/>
          </a:p>
          <a:p>
            <a:r>
              <a:rPr lang="en-US" dirty="0"/>
              <a:t>Specifically, here is a list of functions that are available in a list, but they are not available in a tuple. These are all functions that change the list in some way, but tuples don’t allow that. Tuples are irritatingly stubborn that way.</a:t>
            </a:r>
          </a:p>
        </p:txBody>
      </p:sp>
      <p:sp>
        <p:nvSpPr>
          <p:cNvPr id="4" name="Slide Number Placeholder 3"/>
          <p:cNvSpPr>
            <a:spLocks noGrp="1"/>
          </p:cNvSpPr>
          <p:nvPr>
            <p:ph type="sldNum" sz="quarter" idx="5"/>
          </p:nvPr>
        </p:nvSpPr>
        <p:spPr/>
        <p:txBody>
          <a:bodyPr/>
          <a:lstStyle/>
          <a:p>
            <a:fld id="{26B286DB-C50B-484C-A5B6-2AE944CA4CB5}" type="slidenum">
              <a:rPr lang="en-US" smtClean="0"/>
              <a:pPr/>
              <a:t>7</a:t>
            </a:fld>
            <a:endParaRPr lang="en-US"/>
          </a:p>
        </p:txBody>
      </p:sp>
    </p:spTree>
    <p:extLst>
      <p:ext uri="{BB962C8B-B14F-4D97-AF65-F5344CB8AC3E}">
        <p14:creationId xmlns:p14="http://schemas.microsoft.com/office/powerpoint/2010/main" val="854542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the list functions that do not make any changes are also available for tuples. You can use the index function to find the position of the first instance of the argument in the tuple, but be aware that a </a:t>
            </a:r>
            <a:r>
              <a:rPr lang="en-US" dirty="0" err="1"/>
              <a:t>ValueError</a:t>
            </a:r>
            <a:r>
              <a:rPr lang="en-US" dirty="0"/>
              <a:t> will be raised if the item cannot be found. You can also count the number of times the item appears in the tuple using the count function.</a:t>
            </a:r>
          </a:p>
        </p:txBody>
      </p:sp>
      <p:sp>
        <p:nvSpPr>
          <p:cNvPr id="4" name="Slide Number Placeholder 3"/>
          <p:cNvSpPr>
            <a:spLocks noGrp="1"/>
          </p:cNvSpPr>
          <p:nvPr>
            <p:ph type="sldNum" sz="quarter" idx="5"/>
          </p:nvPr>
        </p:nvSpPr>
        <p:spPr/>
        <p:txBody>
          <a:bodyPr/>
          <a:lstStyle/>
          <a:p>
            <a:fld id="{26B286DB-C50B-484C-A5B6-2AE944CA4CB5}" type="slidenum">
              <a:rPr lang="en-US" smtClean="0"/>
              <a:pPr/>
              <a:t>8</a:t>
            </a:fld>
            <a:endParaRPr lang="en-US"/>
          </a:p>
        </p:txBody>
      </p:sp>
    </p:spTree>
    <p:extLst>
      <p:ext uri="{BB962C8B-B14F-4D97-AF65-F5344CB8AC3E}">
        <p14:creationId xmlns:p14="http://schemas.microsoft.com/office/powerpoint/2010/main" val="2407581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things you can do with a tuple. </a:t>
            </a:r>
          </a:p>
          <a:p>
            <a:endParaRPr lang="en-US" dirty="0"/>
          </a:p>
          <a:p>
            <a:r>
              <a:rPr lang="en-US" dirty="0"/>
              <a:t>The </a:t>
            </a:r>
            <a:r>
              <a:rPr lang="en-US" dirty="0" err="1"/>
              <a:t>len</a:t>
            </a:r>
            <a:r>
              <a:rPr lang="en-US" dirty="0"/>
              <a:t> function works with a tuple just like with lists and strings, giving the number of items in the tuple. You can concatenate two tuples using the plus sign, and you can even create a repeated tuple using the asterisk sign combined with an integer. Use the “in” operator to find out if an item is in a tuple. And yes, you can use a for loop to iterate through a tuple, just like for a list.</a:t>
            </a:r>
          </a:p>
          <a:p>
            <a:endParaRPr lang="en-US" dirty="0"/>
          </a:p>
          <a:p>
            <a:r>
              <a:rPr lang="en-US" dirty="0"/>
              <a:t>So that’s it for a tuple. Easy, no? In fact, it’s so easy that we’re not even going to have an activity on it. You’re welcome.</a:t>
            </a:r>
          </a:p>
          <a:p>
            <a:r>
              <a:rPr lang="en-US" dirty="0"/>
              <a:t>  </a:t>
            </a:r>
          </a:p>
        </p:txBody>
      </p:sp>
      <p:sp>
        <p:nvSpPr>
          <p:cNvPr id="4" name="Slide Number Placeholder 3"/>
          <p:cNvSpPr>
            <a:spLocks noGrp="1"/>
          </p:cNvSpPr>
          <p:nvPr>
            <p:ph type="sldNum" sz="quarter" idx="5"/>
          </p:nvPr>
        </p:nvSpPr>
        <p:spPr/>
        <p:txBody>
          <a:bodyPr/>
          <a:lstStyle/>
          <a:p>
            <a:fld id="{26B286DB-C50B-484C-A5B6-2AE944CA4CB5}" type="slidenum">
              <a:rPr lang="en-US" smtClean="0"/>
              <a:pPr/>
              <a:t>9</a:t>
            </a:fld>
            <a:endParaRPr lang="en-US"/>
          </a:p>
        </p:txBody>
      </p:sp>
    </p:spTree>
    <p:extLst>
      <p:ext uri="{BB962C8B-B14F-4D97-AF65-F5344CB8AC3E}">
        <p14:creationId xmlns:p14="http://schemas.microsoft.com/office/powerpoint/2010/main" val="3235342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6001643"/>
          </a:xfrm>
          <a:prstGeom prst="rect">
            <a:avLst/>
          </a:prstGeom>
          <a:solidFill>
            <a:schemeClr val="bg1">
              <a:lumMod val="85000"/>
            </a:schemeClr>
          </a:solidFill>
        </p:spPr>
        <p:txBody>
          <a:bodyPr wrap="square" rtlCol="0">
            <a:spAutoFit/>
          </a:bodyPr>
          <a:lstStyle/>
          <a:p>
            <a:pPr algn="ctr"/>
            <a:endParaRPr lang="en-US" sz="3600" b="1" dirty="0">
              <a:solidFill>
                <a:schemeClr val="tx1"/>
              </a:solidFill>
            </a:endParaRPr>
          </a:p>
          <a:p>
            <a:pPr algn="ctr"/>
            <a:r>
              <a:rPr lang="en-US" sz="3600" b="1" dirty="0">
                <a:solidFill>
                  <a:schemeClr val="tx1"/>
                </a:solidFill>
              </a:rPr>
              <a:t>PRG1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dirty="0">
                <a:solidFill>
                  <a:schemeClr val="tx1"/>
                </a:solidFill>
              </a:rPr>
              <a:t>13</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a:t>&lt;&lt;Title&gt;&gt;</a:t>
            </a:r>
            <a:endParaRPr lang="en-US" dirty="0"/>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895600" y="3602139"/>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dirty="0">
                <a:latin typeface="Arial Narrow" pitchFamily="34" charset="0"/>
              </a:rPr>
              <a:t>Programming I (PRG1)</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dirty="0">
                <a:latin typeface="Arial Narrow" pitchFamily="34" charset="0"/>
              </a:rPr>
              <a:t>Diploma in Data Science</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Cybersecurity &amp; Digital Forensics</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Immersive Media</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Common ICT Programme</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Year 1 (2021/22), Semester 1</a:t>
            </a:r>
            <a:endParaRPr kumimoji="1" lang="en-GB" sz="44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a:defRPr>
                <a:solidFill>
                  <a:srgbClr val="660033"/>
                </a:solidFill>
              </a:defRPr>
            </a:lvl1pPr>
            <a:lvl2pPr>
              <a:defRPr>
                <a:solidFill>
                  <a:srgbClr val="660033"/>
                </a:solidFill>
              </a:defRPr>
            </a:lvl2pPr>
            <a:lvl3pPr>
              <a:defRPr>
                <a:solidFill>
                  <a:srgbClr val="660033"/>
                </a:solidFill>
              </a:defRPr>
            </a:lvl3pPr>
            <a:lvl4pPr>
              <a:defRPr>
                <a:solidFill>
                  <a:srgbClr val="660033"/>
                </a:solidFill>
              </a:defRPr>
            </a:lvl4pPr>
            <a:lvl5pPr>
              <a:defRPr>
                <a:solidFill>
                  <a:srgbClr val="6600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3"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IT/DS/CSF/IM/CICTP</a:t>
            </a:r>
            <a:br>
              <a:rPr lang="en-US" altLang="en-US" sz="1200" dirty="0">
                <a:latin typeface="Arial Narrow" pitchFamily="34" charset="0"/>
              </a:rPr>
            </a:br>
            <a:r>
              <a:rPr lang="en-US" altLang="en-US" sz="1200" dirty="0">
                <a:latin typeface="Arial Narrow" pitchFamily="34" charset="0"/>
              </a:rPr>
              <a:t>PRG1 AY21/22, Sem 1</a:t>
            </a:r>
          </a:p>
        </p:txBody>
      </p:sp>
      <p:pic>
        <p:nvPicPr>
          <p:cNvPr id="13" name="Picture 22" descr="School of IC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02/07/2021</a:t>
            </a:r>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10</a:t>
            </a:r>
            <a:br>
              <a:rPr lang="en-US" baseline="0" dirty="0"/>
            </a:br>
            <a:r>
              <a:rPr lang="en-US" baseline="0" dirty="0"/>
              <a:t>Slide </a:t>
            </a:r>
            <a:fld id="{D684DC87-7C2B-4413-A3B2-900CE8D7D012}" type="slidenum">
              <a:rPr lang="en-US" baseline="0" smtClean="0"/>
              <a:t>‹#›</a:t>
            </a:fld>
            <a:endParaRPr lang="en-US" dirty="0"/>
          </a:p>
        </p:txBody>
      </p:sp>
      <p:sp>
        <p:nvSpPr>
          <p:cNvPr id="4" name="MSIPCMContentMarking" descr="{&quot;HashCode&quot;:-1818968269,&quot;Placement&quot;:&quot;Header&quot;,&quot;Top&quot;:0.0,&quot;Left&quot;:0.0,&quot;SlideWidth&quot;:720,&quot;SlideHeight&quot;:540}">
            <a:extLst>
              <a:ext uri="{FF2B5EF4-FFF2-40B4-BE49-F238E27FC236}">
                <a16:creationId xmlns:a16="http://schemas.microsoft.com/office/drawing/2014/main" id="{44C7717E-3D51-4147-9E6F-1B948EFC8910}"/>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SzPct val="70000"/>
        <a:buFont typeface="Wingdings" panose="05000000000000000000" pitchFamily="2" charset="2"/>
        <a:buChar char="q"/>
        <a:defRPr sz="2800" b="1">
          <a:solidFill>
            <a:srgbClr val="640064"/>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0000FF"/>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40064"/>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40064"/>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a:xfrm>
            <a:off x="1905000" y="2018046"/>
            <a:ext cx="6629400" cy="701731"/>
          </a:xfrm>
        </p:spPr>
        <p:txBody>
          <a:bodyPr/>
          <a:lstStyle/>
          <a:p>
            <a:r>
              <a:rPr lang="en-GB" dirty="0"/>
              <a:t>Tuples &amp; Dictionaries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C661E-2BF1-46B0-A6E5-3E1A29C4888C}"/>
              </a:ext>
            </a:extLst>
          </p:cNvPr>
          <p:cNvSpPr>
            <a:spLocks noGrp="1"/>
          </p:cNvSpPr>
          <p:nvPr>
            <p:ph idx="1"/>
          </p:nvPr>
        </p:nvSpPr>
        <p:spPr>
          <a:xfrm>
            <a:off x="2924175" y="2514600"/>
            <a:ext cx="3295650" cy="1066800"/>
          </a:xfrm>
        </p:spPr>
        <p:txBody>
          <a:bodyPr/>
          <a:lstStyle/>
          <a:p>
            <a:pPr marL="0" indent="0">
              <a:buNone/>
            </a:pPr>
            <a:r>
              <a:rPr lang="en-US" sz="6000" dirty="0"/>
              <a:t>Dictionary</a:t>
            </a:r>
          </a:p>
        </p:txBody>
      </p:sp>
    </p:spTree>
    <p:extLst>
      <p:ext uri="{BB962C8B-B14F-4D97-AF65-F5344CB8AC3E}">
        <p14:creationId xmlns:p14="http://schemas.microsoft.com/office/powerpoint/2010/main" val="1874938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BEE9-59DE-4043-BB7E-C0ACDFBFD532}"/>
              </a:ext>
            </a:extLst>
          </p:cNvPr>
          <p:cNvSpPr>
            <a:spLocks noGrp="1"/>
          </p:cNvSpPr>
          <p:nvPr>
            <p:ph type="title"/>
          </p:nvPr>
        </p:nvSpPr>
        <p:spPr>
          <a:xfrm>
            <a:off x="76200" y="122238"/>
            <a:ext cx="8991600" cy="563562"/>
          </a:xfrm>
        </p:spPr>
        <p:txBody>
          <a:bodyPr/>
          <a:lstStyle/>
          <a:p>
            <a:r>
              <a:rPr lang="en-US" dirty="0"/>
              <a:t>What is Dictionary</a:t>
            </a:r>
          </a:p>
        </p:txBody>
      </p:sp>
      <p:sp>
        <p:nvSpPr>
          <p:cNvPr id="3" name="Content Placeholder 2">
            <a:extLst>
              <a:ext uri="{FF2B5EF4-FFF2-40B4-BE49-F238E27FC236}">
                <a16:creationId xmlns:a16="http://schemas.microsoft.com/office/drawing/2014/main" id="{CEDA6834-2FAA-414A-823D-47F4F8C40C4F}"/>
              </a:ext>
            </a:extLst>
          </p:cNvPr>
          <p:cNvSpPr>
            <a:spLocks noGrp="1"/>
          </p:cNvSpPr>
          <p:nvPr>
            <p:ph idx="1"/>
          </p:nvPr>
        </p:nvSpPr>
        <p:spPr>
          <a:xfrm>
            <a:off x="37133" y="865279"/>
            <a:ext cx="4730642" cy="4906962"/>
          </a:xfrm>
        </p:spPr>
        <p:txBody>
          <a:bodyPr/>
          <a:lstStyle/>
          <a:p>
            <a:r>
              <a:rPr lang="en-US" dirty="0"/>
              <a:t>A dictionary is like a list, except</a:t>
            </a:r>
          </a:p>
          <a:p>
            <a:pPr lvl="1">
              <a:buFont typeface="Arial" panose="020B0604020202020204" pitchFamily="34" charset="0"/>
              <a:buChar char="•"/>
            </a:pPr>
            <a:r>
              <a:rPr lang="en-US" dirty="0"/>
              <a:t>Indices (keys) can be almost any type</a:t>
            </a:r>
          </a:p>
          <a:p>
            <a:pPr lvl="1">
              <a:buFont typeface="Arial" panose="020B0604020202020204" pitchFamily="34" charset="0"/>
              <a:buChar char="•"/>
            </a:pPr>
            <a:r>
              <a:rPr lang="en-US" dirty="0"/>
              <a:t>Items are unordered</a:t>
            </a:r>
          </a:p>
          <a:p>
            <a:pPr marL="457200" lvl="1" indent="0">
              <a:buNone/>
            </a:pPr>
            <a:endParaRPr lang="en-US" dirty="0"/>
          </a:p>
          <a:p>
            <a:r>
              <a:rPr lang="en-US" dirty="0"/>
              <a:t>A mapping between a set of indices (keys) and a set of values</a:t>
            </a:r>
          </a:p>
          <a:p>
            <a:pPr lvl="1">
              <a:buFont typeface="Arial" panose="020B0604020202020204" pitchFamily="34" charset="0"/>
              <a:buChar char="•"/>
            </a:pPr>
            <a:r>
              <a:rPr lang="en-US" dirty="0"/>
              <a:t>key-value pair</a:t>
            </a:r>
          </a:p>
        </p:txBody>
      </p:sp>
      <p:sp>
        <p:nvSpPr>
          <p:cNvPr id="4" name="TextBox 3">
            <a:extLst>
              <a:ext uri="{FF2B5EF4-FFF2-40B4-BE49-F238E27FC236}">
                <a16:creationId xmlns:a16="http://schemas.microsoft.com/office/drawing/2014/main" id="{850FA563-78B3-4407-BCEF-592F555D5F49}"/>
              </a:ext>
            </a:extLst>
          </p:cNvPr>
          <p:cNvSpPr txBox="1"/>
          <p:nvPr/>
        </p:nvSpPr>
        <p:spPr>
          <a:xfrm>
            <a:off x="5425001" y="1092491"/>
            <a:ext cx="1081088" cy="400110"/>
          </a:xfrm>
          <a:prstGeom prst="rect">
            <a:avLst/>
          </a:prstGeom>
          <a:solidFill>
            <a:srgbClr val="CCECFF"/>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'Peter'</a:t>
            </a:r>
            <a:endParaRPr lang="en-SG" sz="2000" dirty="0">
              <a:latin typeface="Arial Narrow" panose="020B0606020202030204" pitchFamily="34" charset="0"/>
            </a:endParaRPr>
          </a:p>
        </p:txBody>
      </p:sp>
      <p:sp>
        <p:nvSpPr>
          <p:cNvPr id="5" name="TextBox 4">
            <a:extLst>
              <a:ext uri="{FF2B5EF4-FFF2-40B4-BE49-F238E27FC236}">
                <a16:creationId xmlns:a16="http://schemas.microsoft.com/office/drawing/2014/main" id="{456945D6-7C0F-42F8-83BE-768E8806F7BC}"/>
              </a:ext>
            </a:extLst>
          </p:cNvPr>
          <p:cNvSpPr txBox="1"/>
          <p:nvPr/>
        </p:nvSpPr>
        <p:spPr>
          <a:xfrm>
            <a:off x="5425001" y="1485567"/>
            <a:ext cx="1081088" cy="400110"/>
          </a:xfrm>
          <a:prstGeom prst="rect">
            <a:avLst/>
          </a:prstGeom>
          <a:solidFill>
            <a:srgbClr val="CCECFF"/>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'David'</a:t>
            </a:r>
            <a:endParaRPr lang="en-SG" sz="2000" dirty="0">
              <a:latin typeface="Arial Narrow" panose="020B0606020202030204" pitchFamily="34" charset="0"/>
            </a:endParaRPr>
          </a:p>
        </p:txBody>
      </p:sp>
      <p:sp>
        <p:nvSpPr>
          <p:cNvPr id="6" name="TextBox 5">
            <a:extLst>
              <a:ext uri="{FF2B5EF4-FFF2-40B4-BE49-F238E27FC236}">
                <a16:creationId xmlns:a16="http://schemas.microsoft.com/office/drawing/2014/main" id="{89DB5EB8-1FA5-44F6-B499-97C5D01FEB02}"/>
              </a:ext>
            </a:extLst>
          </p:cNvPr>
          <p:cNvSpPr txBox="1"/>
          <p:nvPr/>
        </p:nvSpPr>
        <p:spPr>
          <a:xfrm>
            <a:off x="5425001" y="1891129"/>
            <a:ext cx="1081088" cy="400110"/>
          </a:xfrm>
          <a:prstGeom prst="rect">
            <a:avLst/>
          </a:prstGeom>
          <a:solidFill>
            <a:srgbClr val="CCECFF"/>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'Vincent'</a:t>
            </a:r>
            <a:endParaRPr lang="en-SG" sz="2000" dirty="0">
              <a:latin typeface="Arial Narrow" panose="020B0606020202030204" pitchFamily="34" charset="0"/>
            </a:endParaRPr>
          </a:p>
        </p:txBody>
      </p:sp>
      <p:sp>
        <p:nvSpPr>
          <p:cNvPr id="7" name="TextBox 6">
            <a:extLst>
              <a:ext uri="{FF2B5EF4-FFF2-40B4-BE49-F238E27FC236}">
                <a16:creationId xmlns:a16="http://schemas.microsoft.com/office/drawing/2014/main" id="{BB5C5631-5EE9-40C9-8077-2478B42D9E28}"/>
              </a:ext>
            </a:extLst>
          </p:cNvPr>
          <p:cNvSpPr txBox="1"/>
          <p:nvPr/>
        </p:nvSpPr>
        <p:spPr>
          <a:xfrm>
            <a:off x="5425001" y="2272129"/>
            <a:ext cx="1081088" cy="400110"/>
          </a:xfrm>
          <a:prstGeom prst="rect">
            <a:avLst/>
          </a:prstGeom>
          <a:solidFill>
            <a:srgbClr val="CCECFF"/>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'Hafiz'</a:t>
            </a:r>
            <a:endParaRPr lang="en-SG" sz="2000" dirty="0">
              <a:latin typeface="Arial Narrow" panose="020B0606020202030204" pitchFamily="34" charset="0"/>
            </a:endParaRPr>
          </a:p>
        </p:txBody>
      </p:sp>
      <p:sp>
        <p:nvSpPr>
          <p:cNvPr id="8" name="TextBox 7">
            <a:extLst>
              <a:ext uri="{FF2B5EF4-FFF2-40B4-BE49-F238E27FC236}">
                <a16:creationId xmlns:a16="http://schemas.microsoft.com/office/drawing/2014/main" id="{F550169D-5832-479C-B2DD-99283154012F}"/>
              </a:ext>
            </a:extLst>
          </p:cNvPr>
          <p:cNvSpPr txBox="1"/>
          <p:nvPr/>
        </p:nvSpPr>
        <p:spPr>
          <a:xfrm>
            <a:off x="5425001" y="2676752"/>
            <a:ext cx="1081088" cy="400110"/>
          </a:xfrm>
          <a:prstGeom prst="rect">
            <a:avLst/>
          </a:prstGeom>
          <a:solidFill>
            <a:srgbClr val="CCECFF"/>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'Janet'</a:t>
            </a:r>
            <a:endParaRPr lang="en-SG" sz="2000" dirty="0">
              <a:latin typeface="Arial Narrow" panose="020B0606020202030204" pitchFamily="34" charset="0"/>
            </a:endParaRPr>
          </a:p>
        </p:txBody>
      </p:sp>
      <p:sp>
        <p:nvSpPr>
          <p:cNvPr id="9" name="TextBox 8">
            <a:extLst>
              <a:ext uri="{FF2B5EF4-FFF2-40B4-BE49-F238E27FC236}">
                <a16:creationId xmlns:a16="http://schemas.microsoft.com/office/drawing/2014/main" id="{43F2F26A-E9C6-4526-9E05-23B36F0E9DEF}"/>
              </a:ext>
            </a:extLst>
          </p:cNvPr>
          <p:cNvSpPr txBox="1"/>
          <p:nvPr/>
        </p:nvSpPr>
        <p:spPr>
          <a:xfrm>
            <a:off x="5425001" y="3066135"/>
            <a:ext cx="1081088" cy="400110"/>
          </a:xfrm>
          <a:prstGeom prst="rect">
            <a:avLst/>
          </a:prstGeom>
          <a:solidFill>
            <a:srgbClr val="CCECFF"/>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a:t>
            </a:r>
            <a:endParaRPr lang="en-SG" sz="2000" dirty="0">
              <a:latin typeface="Arial Narrow" panose="020B0606020202030204" pitchFamily="34" charset="0"/>
            </a:endParaRPr>
          </a:p>
        </p:txBody>
      </p:sp>
      <p:sp>
        <p:nvSpPr>
          <p:cNvPr id="11" name="TextBox 10">
            <a:extLst>
              <a:ext uri="{FF2B5EF4-FFF2-40B4-BE49-F238E27FC236}">
                <a16:creationId xmlns:a16="http://schemas.microsoft.com/office/drawing/2014/main" id="{A647A67D-E24E-46DB-BF77-98C82D7DA260}"/>
              </a:ext>
            </a:extLst>
          </p:cNvPr>
          <p:cNvSpPr txBox="1"/>
          <p:nvPr/>
        </p:nvSpPr>
        <p:spPr>
          <a:xfrm>
            <a:off x="7306188" y="1072581"/>
            <a:ext cx="1676400" cy="400110"/>
          </a:xfrm>
          <a:prstGeom prst="rect">
            <a:avLst/>
          </a:prstGeom>
          <a:solidFill>
            <a:schemeClr val="accent2">
              <a:lumMod val="20000"/>
              <a:lumOff val="80000"/>
            </a:schemeClr>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'98765432'</a:t>
            </a:r>
            <a:endParaRPr lang="en-SG" sz="2000" dirty="0">
              <a:latin typeface="Arial Narrow" panose="020B0606020202030204" pitchFamily="34" charset="0"/>
            </a:endParaRPr>
          </a:p>
        </p:txBody>
      </p:sp>
      <p:sp>
        <p:nvSpPr>
          <p:cNvPr id="12" name="TextBox 11">
            <a:extLst>
              <a:ext uri="{FF2B5EF4-FFF2-40B4-BE49-F238E27FC236}">
                <a16:creationId xmlns:a16="http://schemas.microsoft.com/office/drawing/2014/main" id="{3BF37A1B-5888-4B8E-9893-A8C17F028C0D}"/>
              </a:ext>
            </a:extLst>
          </p:cNvPr>
          <p:cNvSpPr txBox="1"/>
          <p:nvPr/>
        </p:nvSpPr>
        <p:spPr>
          <a:xfrm>
            <a:off x="7306188" y="1465657"/>
            <a:ext cx="1676400" cy="400110"/>
          </a:xfrm>
          <a:prstGeom prst="rect">
            <a:avLst/>
          </a:prstGeom>
          <a:solidFill>
            <a:schemeClr val="accent2">
              <a:lumMod val="20000"/>
              <a:lumOff val="80000"/>
            </a:schemeClr>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'89776671'</a:t>
            </a:r>
            <a:endParaRPr lang="en-SG" sz="2000" dirty="0">
              <a:latin typeface="Arial Narrow" panose="020B0606020202030204" pitchFamily="34" charset="0"/>
            </a:endParaRPr>
          </a:p>
        </p:txBody>
      </p:sp>
      <p:sp>
        <p:nvSpPr>
          <p:cNvPr id="13" name="TextBox 12">
            <a:extLst>
              <a:ext uri="{FF2B5EF4-FFF2-40B4-BE49-F238E27FC236}">
                <a16:creationId xmlns:a16="http://schemas.microsoft.com/office/drawing/2014/main" id="{DB6244BC-65A1-42C0-A406-543A4C34657E}"/>
              </a:ext>
            </a:extLst>
          </p:cNvPr>
          <p:cNvSpPr txBox="1"/>
          <p:nvPr/>
        </p:nvSpPr>
        <p:spPr>
          <a:xfrm>
            <a:off x="7306188" y="1871219"/>
            <a:ext cx="1676400" cy="400110"/>
          </a:xfrm>
          <a:prstGeom prst="rect">
            <a:avLst/>
          </a:prstGeom>
          <a:solidFill>
            <a:schemeClr val="accent2">
              <a:lumMod val="20000"/>
              <a:lumOff val="80000"/>
            </a:schemeClr>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'88123455'</a:t>
            </a:r>
            <a:endParaRPr lang="en-SG" sz="2000" dirty="0">
              <a:latin typeface="Arial Narrow" panose="020B0606020202030204" pitchFamily="34" charset="0"/>
            </a:endParaRPr>
          </a:p>
        </p:txBody>
      </p:sp>
      <p:sp>
        <p:nvSpPr>
          <p:cNvPr id="14" name="TextBox 13">
            <a:extLst>
              <a:ext uri="{FF2B5EF4-FFF2-40B4-BE49-F238E27FC236}">
                <a16:creationId xmlns:a16="http://schemas.microsoft.com/office/drawing/2014/main" id="{C8E394AD-849F-4C94-8296-9B8C6C80CAF7}"/>
              </a:ext>
            </a:extLst>
          </p:cNvPr>
          <p:cNvSpPr txBox="1"/>
          <p:nvPr/>
        </p:nvSpPr>
        <p:spPr>
          <a:xfrm>
            <a:off x="7306188" y="2252219"/>
            <a:ext cx="1676400" cy="400110"/>
          </a:xfrm>
          <a:prstGeom prst="rect">
            <a:avLst/>
          </a:prstGeom>
          <a:solidFill>
            <a:schemeClr val="accent2">
              <a:lumMod val="20000"/>
              <a:lumOff val="80000"/>
            </a:schemeClr>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'91238980'</a:t>
            </a:r>
            <a:endParaRPr lang="en-SG" sz="2000" dirty="0">
              <a:latin typeface="Arial Narrow" panose="020B0606020202030204" pitchFamily="34" charset="0"/>
            </a:endParaRPr>
          </a:p>
        </p:txBody>
      </p:sp>
      <p:sp>
        <p:nvSpPr>
          <p:cNvPr id="15" name="TextBox 14">
            <a:extLst>
              <a:ext uri="{FF2B5EF4-FFF2-40B4-BE49-F238E27FC236}">
                <a16:creationId xmlns:a16="http://schemas.microsoft.com/office/drawing/2014/main" id="{17C8D5D0-5534-4AB3-83D8-A453BEE384CD}"/>
              </a:ext>
            </a:extLst>
          </p:cNvPr>
          <p:cNvSpPr txBox="1"/>
          <p:nvPr/>
        </p:nvSpPr>
        <p:spPr>
          <a:xfrm>
            <a:off x="7306188" y="2656842"/>
            <a:ext cx="1676400" cy="400110"/>
          </a:xfrm>
          <a:prstGeom prst="rect">
            <a:avLst/>
          </a:prstGeom>
          <a:solidFill>
            <a:schemeClr val="accent2">
              <a:lumMod val="20000"/>
              <a:lumOff val="80000"/>
            </a:schemeClr>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'92636318'</a:t>
            </a:r>
            <a:endParaRPr lang="en-SG" sz="2000" dirty="0">
              <a:latin typeface="Arial Narrow" panose="020B0606020202030204" pitchFamily="34" charset="0"/>
            </a:endParaRPr>
          </a:p>
        </p:txBody>
      </p:sp>
      <p:sp>
        <p:nvSpPr>
          <p:cNvPr id="16" name="TextBox 15">
            <a:extLst>
              <a:ext uri="{FF2B5EF4-FFF2-40B4-BE49-F238E27FC236}">
                <a16:creationId xmlns:a16="http://schemas.microsoft.com/office/drawing/2014/main" id="{B7669A42-3866-4725-9DE0-5B611AE69B8A}"/>
              </a:ext>
            </a:extLst>
          </p:cNvPr>
          <p:cNvSpPr txBox="1"/>
          <p:nvPr/>
        </p:nvSpPr>
        <p:spPr>
          <a:xfrm>
            <a:off x="7306188" y="3046225"/>
            <a:ext cx="1676400" cy="400110"/>
          </a:xfrm>
          <a:prstGeom prst="rect">
            <a:avLst/>
          </a:prstGeom>
          <a:solidFill>
            <a:schemeClr val="accent2">
              <a:lumMod val="20000"/>
              <a:lumOff val="80000"/>
            </a:schemeClr>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a:t>
            </a:r>
            <a:endParaRPr lang="en-SG" sz="2000" dirty="0">
              <a:latin typeface="Arial Narrow" panose="020B0606020202030204" pitchFamily="34" charset="0"/>
            </a:endParaRPr>
          </a:p>
        </p:txBody>
      </p:sp>
      <p:sp>
        <p:nvSpPr>
          <p:cNvPr id="17" name="TextBox 16">
            <a:extLst>
              <a:ext uri="{FF2B5EF4-FFF2-40B4-BE49-F238E27FC236}">
                <a16:creationId xmlns:a16="http://schemas.microsoft.com/office/drawing/2014/main" id="{FE104F5E-37BF-40A1-AF18-E3EBC4CBBF3A}"/>
              </a:ext>
            </a:extLst>
          </p:cNvPr>
          <p:cNvSpPr txBox="1"/>
          <p:nvPr/>
        </p:nvSpPr>
        <p:spPr>
          <a:xfrm>
            <a:off x="5384584" y="742968"/>
            <a:ext cx="1538288" cy="369332"/>
          </a:xfrm>
          <a:prstGeom prst="rect">
            <a:avLst/>
          </a:prstGeom>
          <a:noFill/>
        </p:spPr>
        <p:txBody>
          <a:bodyPr wrap="square" rtlCol="0">
            <a:spAutoFit/>
          </a:bodyPr>
          <a:lstStyle/>
          <a:p>
            <a:r>
              <a:rPr lang="en-US" dirty="0">
                <a:latin typeface="Arial Narrow" panose="020B0606020202030204" pitchFamily="34" charset="0"/>
              </a:rPr>
              <a:t>list </a:t>
            </a:r>
            <a:r>
              <a:rPr lang="en-US" b="1" dirty="0">
                <a:latin typeface="Arial Narrow" panose="020B0606020202030204" pitchFamily="34" charset="0"/>
              </a:rPr>
              <a:t>friends</a:t>
            </a:r>
            <a:endParaRPr lang="en-SG" b="1" dirty="0">
              <a:latin typeface="Arial Narrow" panose="020B0606020202030204" pitchFamily="34" charset="0"/>
            </a:endParaRPr>
          </a:p>
        </p:txBody>
      </p:sp>
      <p:sp>
        <p:nvSpPr>
          <p:cNvPr id="18" name="TextBox 17">
            <a:extLst>
              <a:ext uri="{FF2B5EF4-FFF2-40B4-BE49-F238E27FC236}">
                <a16:creationId xmlns:a16="http://schemas.microsoft.com/office/drawing/2014/main" id="{5F3F67EF-F067-4D12-912D-80683B9851F1}"/>
              </a:ext>
            </a:extLst>
          </p:cNvPr>
          <p:cNvSpPr txBox="1"/>
          <p:nvPr/>
        </p:nvSpPr>
        <p:spPr>
          <a:xfrm>
            <a:off x="7539681" y="708012"/>
            <a:ext cx="1524000" cy="369332"/>
          </a:xfrm>
          <a:prstGeom prst="rect">
            <a:avLst/>
          </a:prstGeom>
          <a:noFill/>
        </p:spPr>
        <p:txBody>
          <a:bodyPr wrap="square" rtlCol="0">
            <a:spAutoFit/>
          </a:bodyPr>
          <a:lstStyle/>
          <a:p>
            <a:r>
              <a:rPr lang="en-US" dirty="0">
                <a:latin typeface="Arial Narrow" panose="020B0606020202030204" pitchFamily="34" charset="0"/>
              </a:rPr>
              <a:t>list </a:t>
            </a:r>
            <a:r>
              <a:rPr lang="en-US" b="1" dirty="0">
                <a:latin typeface="Arial Narrow" panose="020B0606020202030204" pitchFamily="34" charset="0"/>
              </a:rPr>
              <a:t>phones</a:t>
            </a:r>
            <a:endParaRPr lang="en-SG" b="1" dirty="0">
              <a:latin typeface="Arial Narrow" panose="020B0606020202030204" pitchFamily="34" charset="0"/>
            </a:endParaRPr>
          </a:p>
        </p:txBody>
      </p:sp>
      <p:sp>
        <p:nvSpPr>
          <p:cNvPr id="20" name="TextBox 19">
            <a:extLst>
              <a:ext uri="{FF2B5EF4-FFF2-40B4-BE49-F238E27FC236}">
                <a16:creationId xmlns:a16="http://schemas.microsoft.com/office/drawing/2014/main" id="{8CAF9F5F-6112-4315-AD91-FCC27FF3E74C}"/>
              </a:ext>
            </a:extLst>
          </p:cNvPr>
          <p:cNvSpPr txBox="1"/>
          <p:nvPr/>
        </p:nvSpPr>
        <p:spPr>
          <a:xfrm>
            <a:off x="4715388" y="1089813"/>
            <a:ext cx="914400" cy="369332"/>
          </a:xfrm>
          <a:prstGeom prst="rect">
            <a:avLst/>
          </a:prstGeom>
          <a:noFill/>
          <a:ln>
            <a:noFill/>
          </a:ln>
        </p:spPr>
        <p:txBody>
          <a:bodyPr wrap="square" rtlCol="0">
            <a:spAutoFit/>
          </a:bodyPr>
          <a:lstStyle/>
          <a:p>
            <a:pPr algn="ctr"/>
            <a:r>
              <a:rPr lang="en-US" sz="1800" dirty="0">
                <a:solidFill>
                  <a:srgbClr val="FF0000"/>
                </a:solidFill>
                <a:latin typeface="Arial Narrow" panose="020B0606020202030204" pitchFamily="34" charset="0"/>
              </a:rPr>
              <a:t>0 </a:t>
            </a:r>
            <a:r>
              <a:rPr lang="en-US" sz="1800" dirty="0">
                <a:solidFill>
                  <a:srgbClr val="FF0000"/>
                </a:solidFill>
                <a:latin typeface="Arial Narrow" panose="020B0606020202030204" pitchFamily="34" charset="0"/>
                <a:sym typeface="Wingdings" panose="05000000000000000000" pitchFamily="2" charset="2"/>
              </a:rPr>
              <a:t></a:t>
            </a:r>
            <a:endParaRPr lang="en-SG" sz="1800" dirty="0">
              <a:solidFill>
                <a:srgbClr val="FF0000"/>
              </a:solidFill>
              <a:latin typeface="Arial Narrow" panose="020B0606020202030204" pitchFamily="34" charset="0"/>
            </a:endParaRPr>
          </a:p>
        </p:txBody>
      </p:sp>
      <p:sp>
        <p:nvSpPr>
          <p:cNvPr id="21" name="TextBox 20">
            <a:extLst>
              <a:ext uri="{FF2B5EF4-FFF2-40B4-BE49-F238E27FC236}">
                <a16:creationId xmlns:a16="http://schemas.microsoft.com/office/drawing/2014/main" id="{B1667F0E-5F36-4A11-995B-A4994DEF32E6}"/>
              </a:ext>
            </a:extLst>
          </p:cNvPr>
          <p:cNvSpPr txBox="1"/>
          <p:nvPr/>
        </p:nvSpPr>
        <p:spPr>
          <a:xfrm>
            <a:off x="4715388" y="1482889"/>
            <a:ext cx="914400" cy="369332"/>
          </a:xfrm>
          <a:prstGeom prst="rect">
            <a:avLst/>
          </a:prstGeom>
          <a:noFill/>
          <a:ln>
            <a:noFill/>
          </a:ln>
        </p:spPr>
        <p:txBody>
          <a:bodyPr wrap="square" rtlCol="0">
            <a:spAutoFit/>
          </a:bodyPr>
          <a:lstStyle/>
          <a:p>
            <a:pPr algn="ctr"/>
            <a:r>
              <a:rPr lang="en-US" sz="1800" dirty="0">
                <a:solidFill>
                  <a:srgbClr val="FF0000"/>
                </a:solidFill>
                <a:latin typeface="Arial Narrow" panose="020B0606020202030204" pitchFamily="34" charset="0"/>
              </a:rPr>
              <a:t>1 </a:t>
            </a:r>
            <a:r>
              <a:rPr lang="en-US" sz="1800" dirty="0">
                <a:solidFill>
                  <a:srgbClr val="FF0000"/>
                </a:solidFill>
                <a:latin typeface="Arial Narrow" panose="020B0606020202030204" pitchFamily="34" charset="0"/>
                <a:sym typeface="Wingdings" panose="05000000000000000000" pitchFamily="2" charset="2"/>
              </a:rPr>
              <a:t></a:t>
            </a:r>
            <a:endParaRPr lang="en-SG" sz="1800" dirty="0">
              <a:solidFill>
                <a:srgbClr val="FF0000"/>
              </a:solidFill>
              <a:latin typeface="Arial Narrow" panose="020B0606020202030204" pitchFamily="34" charset="0"/>
            </a:endParaRPr>
          </a:p>
        </p:txBody>
      </p:sp>
      <p:sp>
        <p:nvSpPr>
          <p:cNvPr id="22" name="TextBox 21">
            <a:extLst>
              <a:ext uri="{FF2B5EF4-FFF2-40B4-BE49-F238E27FC236}">
                <a16:creationId xmlns:a16="http://schemas.microsoft.com/office/drawing/2014/main" id="{CD15EE78-75D7-4ED6-A831-65D8537C4F3D}"/>
              </a:ext>
            </a:extLst>
          </p:cNvPr>
          <p:cNvSpPr txBox="1"/>
          <p:nvPr/>
        </p:nvSpPr>
        <p:spPr>
          <a:xfrm>
            <a:off x="4715388" y="1888451"/>
            <a:ext cx="914400" cy="369332"/>
          </a:xfrm>
          <a:prstGeom prst="rect">
            <a:avLst/>
          </a:prstGeom>
          <a:noFill/>
          <a:ln>
            <a:noFill/>
          </a:ln>
        </p:spPr>
        <p:txBody>
          <a:bodyPr wrap="square" rtlCol="0">
            <a:spAutoFit/>
          </a:bodyPr>
          <a:lstStyle/>
          <a:p>
            <a:pPr algn="ctr"/>
            <a:r>
              <a:rPr lang="en-US" sz="1800" dirty="0">
                <a:solidFill>
                  <a:srgbClr val="FF0000"/>
                </a:solidFill>
                <a:latin typeface="Arial Narrow" panose="020B0606020202030204" pitchFamily="34" charset="0"/>
              </a:rPr>
              <a:t>2 </a:t>
            </a:r>
            <a:r>
              <a:rPr lang="en-US" sz="1800" dirty="0">
                <a:solidFill>
                  <a:srgbClr val="FF0000"/>
                </a:solidFill>
                <a:latin typeface="Arial Narrow" panose="020B0606020202030204" pitchFamily="34" charset="0"/>
                <a:sym typeface="Wingdings" panose="05000000000000000000" pitchFamily="2" charset="2"/>
              </a:rPr>
              <a:t></a:t>
            </a:r>
            <a:endParaRPr lang="en-SG" sz="1800" dirty="0">
              <a:solidFill>
                <a:srgbClr val="FF0000"/>
              </a:solidFill>
              <a:latin typeface="Arial Narrow" panose="020B0606020202030204" pitchFamily="34" charset="0"/>
            </a:endParaRPr>
          </a:p>
        </p:txBody>
      </p:sp>
      <p:sp>
        <p:nvSpPr>
          <p:cNvPr id="23" name="TextBox 22">
            <a:extLst>
              <a:ext uri="{FF2B5EF4-FFF2-40B4-BE49-F238E27FC236}">
                <a16:creationId xmlns:a16="http://schemas.microsoft.com/office/drawing/2014/main" id="{1DA7070B-9276-4EE5-B66B-839C96FFD2ED}"/>
              </a:ext>
            </a:extLst>
          </p:cNvPr>
          <p:cNvSpPr txBox="1"/>
          <p:nvPr/>
        </p:nvSpPr>
        <p:spPr>
          <a:xfrm>
            <a:off x="4715388" y="2269451"/>
            <a:ext cx="914400" cy="369332"/>
          </a:xfrm>
          <a:prstGeom prst="rect">
            <a:avLst/>
          </a:prstGeom>
          <a:noFill/>
          <a:ln>
            <a:noFill/>
          </a:ln>
        </p:spPr>
        <p:txBody>
          <a:bodyPr wrap="square" rtlCol="0">
            <a:spAutoFit/>
          </a:bodyPr>
          <a:lstStyle/>
          <a:p>
            <a:pPr algn="ctr"/>
            <a:r>
              <a:rPr lang="en-US" sz="1800" dirty="0">
                <a:solidFill>
                  <a:srgbClr val="FF0000"/>
                </a:solidFill>
                <a:latin typeface="Arial Narrow" panose="020B0606020202030204" pitchFamily="34" charset="0"/>
              </a:rPr>
              <a:t>3 </a:t>
            </a:r>
            <a:r>
              <a:rPr lang="en-US" sz="1800" dirty="0">
                <a:solidFill>
                  <a:srgbClr val="FF0000"/>
                </a:solidFill>
                <a:latin typeface="Arial Narrow" panose="020B0606020202030204" pitchFamily="34" charset="0"/>
                <a:sym typeface="Wingdings" panose="05000000000000000000" pitchFamily="2" charset="2"/>
              </a:rPr>
              <a:t></a:t>
            </a:r>
            <a:endParaRPr lang="en-SG" sz="1800" dirty="0">
              <a:solidFill>
                <a:srgbClr val="FF0000"/>
              </a:solidFill>
              <a:latin typeface="Arial Narrow" panose="020B0606020202030204" pitchFamily="34" charset="0"/>
            </a:endParaRPr>
          </a:p>
        </p:txBody>
      </p:sp>
      <p:sp>
        <p:nvSpPr>
          <p:cNvPr id="24" name="TextBox 23">
            <a:extLst>
              <a:ext uri="{FF2B5EF4-FFF2-40B4-BE49-F238E27FC236}">
                <a16:creationId xmlns:a16="http://schemas.microsoft.com/office/drawing/2014/main" id="{3DE3A2FE-4BCF-4B2D-9E01-EB6630242D05}"/>
              </a:ext>
            </a:extLst>
          </p:cNvPr>
          <p:cNvSpPr txBox="1"/>
          <p:nvPr/>
        </p:nvSpPr>
        <p:spPr>
          <a:xfrm>
            <a:off x="4715388" y="2674074"/>
            <a:ext cx="914400" cy="369332"/>
          </a:xfrm>
          <a:prstGeom prst="rect">
            <a:avLst/>
          </a:prstGeom>
          <a:noFill/>
          <a:ln>
            <a:noFill/>
          </a:ln>
        </p:spPr>
        <p:txBody>
          <a:bodyPr wrap="square" rtlCol="0">
            <a:spAutoFit/>
          </a:bodyPr>
          <a:lstStyle/>
          <a:p>
            <a:pPr algn="ctr"/>
            <a:r>
              <a:rPr lang="en-US" sz="1800" dirty="0">
                <a:solidFill>
                  <a:srgbClr val="FF0000"/>
                </a:solidFill>
                <a:latin typeface="Arial Narrow" panose="020B0606020202030204" pitchFamily="34" charset="0"/>
              </a:rPr>
              <a:t>4 </a:t>
            </a:r>
            <a:r>
              <a:rPr lang="en-US" sz="1800" dirty="0">
                <a:solidFill>
                  <a:srgbClr val="FF0000"/>
                </a:solidFill>
                <a:latin typeface="Arial Narrow" panose="020B0606020202030204" pitchFamily="34" charset="0"/>
                <a:sym typeface="Wingdings" panose="05000000000000000000" pitchFamily="2" charset="2"/>
              </a:rPr>
              <a:t></a:t>
            </a:r>
            <a:endParaRPr lang="en-SG" sz="1800" dirty="0">
              <a:solidFill>
                <a:srgbClr val="FF0000"/>
              </a:solidFill>
              <a:latin typeface="Arial Narrow" panose="020B0606020202030204" pitchFamily="34" charset="0"/>
            </a:endParaRPr>
          </a:p>
        </p:txBody>
      </p:sp>
      <p:sp>
        <p:nvSpPr>
          <p:cNvPr id="25" name="TextBox 24">
            <a:extLst>
              <a:ext uri="{FF2B5EF4-FFF2-40B4-BE49-F238E27FC236}">
                <a16:creationId xmlns:a16="http://schemas.microsoft.com/office/drawing/2014/main" id="{8EDC633A-1D18-49B3-A836-9B69A347F263}"/>
              </a:ext>
            </a:extLst>
          </p:cNvPr>
          <p:cNvSpPr txBox="1"/>
          <p:nvPr/>
        </p:nvSpPr>
        <p:spPr>
          <a:xfrm>
            <a:off x="4715388" y="3063457"/>
            <a:ext cx="914400" cy="369332"/>
          </a:xfrm>
          <a:prstGeom prst="rect">
            <a:avLst/>
          </a:prstGeom>
          <a:noFill/>
          <a:ln>
            <a:noFill/>
          </a:ln>
        </p:spPr>
        <p:txBody>
          <a:bodyPr wrap="square" rtlCol="0">
            <a:spAutoFit/>
          </a:bodyPr>
          <a:lstStyle/>
          <a:p>
            <a:pPr algn="ctr"/>
            <a:r>
              <a:rPr lang="en-US" sz="1800" dirty="0">
                <a:solidFill>
                  <a:srgbClr val="FF0000"/>
                </a:solidFill>
                <a:latin typeface="Arial Narrow" panose="020B0606020202030204" pitchFamily="34" charset="0"/>
              </a:rPr>
              <a:t>5 </a:t>
            </a:r>
            <a:r>
              <a:rPr lang="en-US" sz="1800" dirty="0">
                <a:solidFill>
                  <a:srgbClr val="FF0000"/>
                </a:solidFill>
                <a:latin typeface="Arial Narrow" panose="020B0606020202030204" pitchFamily="34" charset="0"/>
                <a:sym typeface="Wingdings" panose="05000000000000000000" pitchFamily="2" charset="2"/>
              </a:rPr>
              <a:t></a:t>
            </a:r>
            <a:endParaRPr lang="en-SG" sz="1800" dirty="0">
              <a:solidFill>
                <a:srgbClr val="FF0000"/>
              </a:solidFill>
              <a:latin typeface="Arial Narrow" panose="020B0606020202030204" pitchFamily="34" charset="0"/>
            </a:endParaRPr>
          </a:p>
        </p:txBody>
      </p:sp>
      <p:sp>
        <p:nvSpPr>
          <p:cNvPr id="27" name="TextBox 26">
            <a:extLst>
              <a:ext uri="{FF2B5EF4-FFF2-40B4-BE49-F238E27FC236}">
                <a16:creationId xmlns:a16="http://schemas.microsoft.com/office/drawing/2014/main" id="{FEBE9A4E-6DEE-4396-82BA-1B75D5023AAE}"/>
              </a:ext>
            </a:extLst>
          </p:cNvPr>
          <p:cNvSpPr txBox="1"/>
          <p:nvPr/>
        </p:nvSpPr>
        <p:spPr>
          <a:xfrm>
            <a:off x="4727362" y="742968"/>
            <a:ext cx="685799" cy="400110"/>
          </a:xfrm>
          <a:prstGeom prst="rect">
            <a:avLst/>
          </a:prstGeom>
          <a:noFill/>
        </p:spPr>
        <p:txBody>
          <a:bodyPr wrap="square" rtlCol="0">
            <a:spAutoFit/>
          </a:bodyPr>
          <a:lstStyle/>
          <a:p>
            <a:r>
              <a:rPr lang="en-US" sz="2000" dirty="0">
                <a:solidFill>
                  <a:srgbClr val="FF0000"/>
                </a:solidFill>
                <a:latin typeface="Arial Narrow" panose="020B0606020202030204" pitchFamily="34" charset="0"/>
              </a:rPr>
              <a:t>index</a:t>
            </a:r>
            <a:endParaRPr lang="en-SG" dirty="0">
              <a:solidFill>
                <a:srgbClr val="FF0000"/>
              </a:solidFill>
              <a:latin typeface="Arial Narrow" panose="020B0606020202030204" pitchFamily="34" charset="0"/>
            </a:endParaRPr>
          </a:p>
        </p:txBody>
      </p:sp>
      <p:sp>
        <p:nvSpPr>
          <p:cNvPr id="28" name="TextBox 27">
            <a:extLst>
              <a:ext uri="{FF2B5EF4-FFF2-40B4-BE49-F238E27FC236}">
                <a16:creationId xmlns:a16="http://schemas.microsoft.com/office/drawing/2014/main" id="{701400BC-93CC-4A52-83D8-4A569D314D31}"/>
              </a:ext>
            </a:extLst>
          </p:cNvPr>
          <p:cNvSpPr txBox="1"/>
          <p:nvPr/>
        </p:nvSpPr>
        <p:spPr>
          <a:xfrm>
            <a:off x="6582289" y="1112884"/>
            <a:ext cx="914400" cy="369332"/>
          </a:xfrm>
          <a:prstGeom prst="rect">
            <a:avLst/>
          </a:prstGeom>
          <a:noFill/>
          <a:ln>
            <a:noFill/>
          </a:ln>
        </p:spPr>
        <p:txBody>
          <a:bodyPr wrap="square" rtlCol="0">
            <a:spAutoFit/>
          </a:bodyPr>
          <a:lstStyle/>
          <a:p>
            <a:pPr algn="ctr"/>
            <a:r>
              <a:rPr lang="en-US" sz="1800" dirty="0">
                <a:solidFill>
                  <a:srgbClr val="FF0000"/>
                </a:solidFill>
                <a:latin typeface="Arial Narrow" panose="020B0606020202030204" pitchFamily="34" charset="0"/>
              </a:rPr>
              <a:t>0 </a:t>
            </a:r>
            <a:r>
              <a:rPr lang="en-US" sz="1800" dirty="0">
                <a:solidFill>
                  <a:srgbClr val="FF0000"/>
                </a:solidFill>
                <a:latin typeface="Arial Narrow" panose="020B0606020202030204" pitchFamily="34" charset="0"/>
                <a:sym typeface="Wingdings" panose="05000000000000000000" pitchFamily="2" charset="2"/>
              </a:rPr>
              <a:t></a:t>
            </a:r>
            <a:endParaRPr lang="en-SG" sz="1800" dirty="0">
              <a:solidFill>
                <a:srgbClr val="FF0000"/>
              </a:solidFill>
              <a:latin typeface="Arial Narrow" panose="020B0606020202030204" pitchFamily="34" charset="0"/>
            </a:endParaRPr>
          </a:p>
        </p:txBody>
      </p:sp>
      <p:sp>
        <p:nvSpPr>
          <p:cNvPr id="29" name="TextBox 28">
            <a:extLst>
              <a:ext uri="{FF2B5EF4-FFF2-40B4-BE49-F238E27FC236}">
                <a16:creationId xmlns:a16="http://schemas.microsoft.com/office/drawing/2014/main" id="{5ECFB175-C344-45A2-BC6B-BA62953D7C8A}"/>
              </a:ext>
            </a:extLst>
          </p:cNvPr>
          <p:cNvSpPr txBox="1"/>
          <p:nvPr/>
        </p:nvSpPr>
        <p:spPr>
          <a:xfrm>
            <a:off x="6582289" y="1505960"/>
            <a:ext cx="914400" cy="369332"/>
          </a:xfrm>
          <a:prstGeom prst="rect">
            <a:avLst/>
          </a:prstGeom>
          <a:noFill/>
          <a:ln>
            <a:noFill/>
          </a:ln>
        </p:spPr>
        <p:txBody>
          <a:bodyPr wrap="square" rtlCol="0">
            <a:spAutoFit/>
          </a:bodyPr>
          <a:lstStyle/>
          <a:p>
            <a:pPr algn="ctr"/>
            <a:r>
              <a:rPr lang="en-US" sz="1800" dirty="0">
                <a:solidFill>
                  <a:srgbClr val="FF0000"/>
                </a:solidFill>
                <a:latin typeface="Arial Narrow" panose="020B0606020202030204" pitchFamily="34" charset="0"/>
              </a:rPr>
              <a:t>1 </a:t>
            </a:r>
            <a:r>
              <a:rPr lang="en-US" sz="1800" dirty="0">
                <a:solidFill>
                  <a:srgbClr val="FF0000"/>
                </a:solidFill>
                <a:latin typeface="Arial Narrow" panose="020B0606020202030204" pitchFamily="34" charset="0"/>
                <a:sym typeface="Wingdings" panose="05000000000000000000" pitchFamily="2" charset="2"/>
              </a:rPr>
              <a:t></a:t>
            </a:r>
            <a:endParaRPr lang="en-SG" sz="1800" dirty="0">
              <a:solidFill>
                <a:srgbClr val="FF0000"/>
              </a:solidFill>
              <a:latin typeface="Arial Narrow" panose="020B0606020202030204" pitchFamily="34" charset="0"/>
            </a:endParaRPr>
          </a:p>
        </p:txBody>
      </p:sp>
      <p:sp>
        <p:nvSpPr>
          <p:cNvPr id="30" name="TextBox 29">
            <a:extLst>
              <a:ext uri="{FF2B5EF4-FFF2-40B4-BE49-F238E27FC236}">
                <a16:creationId xmlns:a16="http://schemas.microsoft.com/office/drawing/2014/main" id="{005CBA76-9C79-44C4-946B-855DCC194C3D}"/>
              </a:ext>
            </a:extLst>
          </p:cNvPr>
          <p:cNvSpPr txBox="1"/>
          <p:nvPr/>
        </p:nvSpPr>
        <p:spPr>
          <a:xfrm>
            <a:off x="6582289" y="1911522"/>
            <a:ext cx="914400" cy="369332"/>
          </a:xfrm>
          <a:prstGeom prst="rect">
            <a:avLst/>
          </a:prstGeom>
          <a:noFill/>
          <a:ln>
            <a:noFill/>
          </a:ln>
        </p:spPr>
        <p:txBody>
          <a:bodyPr wrap="square" rtlCol="0">
            <a:spAutoFit/>
          </a:bodyPr>
          <a:lstStyle/>
          <a:p>
            <a:pPr algn="ctr"/>
            <a:r>
              <a:rPr lang="en-US" sz="1800" dirty="0">
                <a:solidFill>
                  <a:srgbClr val="FF0000"/>
                </a:solidFill>
                <a:latin typeface="Arial Narrow" panose="020B0606020202030204" pitchFamily="34" charset="0"/>
              </a:rPr>
              <a:t>2 </a:t>
            </a:r>
            <a:r>
              <a:rPr lang="en-US" sz="1800" dirty="0">
                <a:solidFill>
                  <a:srgbClr val="FF0000"/>
                </a:solidFill>
                <a:latin typeface="Arial Narrow" panose="020B0606020202030204" pitchFamily="34" charset="0"/>
                <a:sym typeface="Wingdings" panose="05000000000000000000" pitchFamily="2" charset="2"/>
              </a:rPr>
              <a:t></a:t>
            </a:r>
            <a:endParaRPr lang="en-SG" sz="1800" dirty="0">
              <a:solidFill>
                <a:srgbClr val="FF0000"/>
              </a:solidFill>
              <a:latin typeface="Arial Narrow" panose="020B0606020202030204" pitchFamily="34" charset="0"/>
            </a:endParaRPr>
          </a:p>
        </p:txBody>
      </p:sp>
      <p:sp>
        <p:nvSpPr>
          <p:cNvPr id="31" name="TextBox 30">
            <a:extLst>
              <a:ext uri="{FF2B5EF4-FFF2-40B4-BE49-F238E27FC236}">
                <a16:creationId xmlns:a16="http://schemas.microsoft.com/office/drawing/2014/main" id="{8A65A4C6-DE10-4F00-80CC-EA5D6BAD50CE}"/>
              </a:ext>
            </a:extLst>
          </p:cNvPr>
          <p:cNvSpPr txBox="1"/>
          <p:nvPr/>
        </p:nvSpPr>
        <p:spPr>
          <a:xfrm>
            <a:off x="6582289" y="2292522"/>
            <a:ext cx="914400" cy="369332"/>
          </a:xfrm>
          <a:prstGeom prst="rect">
            <a:avLst/>
          </a:prstGeom>
          <a:noFill/>
          <a:ln>
            <a:noFill/>
          </a:ln>
        </p:spPr>
        <p:txBody>
          <a:bodyPr wrap="square" rtlCol="0">
            <a:spAutoFit/>
          </a:bodyPr>
          <a:lstStyle/>
          <a:p>
            <a:pPr algn="ctr"/>
            <a:r>
              <a:rPr lang="en-US" sz="1800" dirty="0">
                <a:solidFill>
                  <a:srgbClr val="FF0000"/>
                </a:solidFill>
                <a:latin typeface="Arial Narrow" panose="020B0606020202030204" pitchFamily="34" charset="0"/>
              </a:rPr>
              <a:t>3 </a:t>
            </a:r>
            <a:r>
              <a:rPr lang="en-US" sz="1800" dirty="0">
                <a:solidFill>
                  <a:srgbClr val="FF0000"/>
                </a:solidFill>
                <a:latin typeface="Arial Narrow" panose="020B0606020202030204" pitchFamily="34" charset="0"/>
                <a:sym typeface="Wingdings" panose="05000000000000000000" pitchFamily="2" charset="2"/>
              </a:rPr>
              <a:t></a:t>
            </a:r>
            <a:endParaRPr lang="en-SG" sz="1800" dirty="0">
              <a:solidFill>
                <a:srgbClr val="FF0000"/>
              </a:solidFill>
              <a:latin typeface="Arial Narrow" panose="020B0606020202030204" pitchFamily="34" charset="0"/>
            </a:endParaRPr>
          </a:p>
        </p:txBody>
      </p:sp>
      <p:sp>
        <p:nvSpPr>
          <p:cNvPr id="32" name="TextBox 31">
            <a:extLst>
              <a:ext uri="{FF2B5EF4-FFF2-40B4-BE49-F238E27FC236}">
                <a16:creationId xmlns:a16="http://schemas.microsoft.com/office/drawing/2014/main" id="{08C12141-1B41-4EAD-870A-5074D1CEB632}"/>
              </a:ext>
            </a:extLst>
          </p:cNvPr>
          <p:cNvSpPr txBox="1"/>
          <p:nvPr/>
        </p:nvSpPr>
        <p:spPr>
          <a:xfrm>
            <a:off x="6582289" y="2697145"/>
            <a:ext cx="914400" cy="369332"/>
          </a:xfrm>
          <a:prstGeom prst="rect">
            <a:avLst/>
          </a:prstGeom>
          <a:noFill/>
          <a:ln>
            <a:noFill/>
          </a:ln>
        </p:spPr>
        <p:txBody>
          <a:bodyPr wrap="square" rtlCol="0">
            <a:spAutoFit/>
          </a:bodyPr>
          <a:lstStyle/>
          <a:p>
            <a:pPr algn="ctr"/>
            <a:r>
              <a:rPr lang="en-US" sz="1800" dirty="0">
                <a:solidFill>
                  <a:srgbClr val="FF0000"/>
                </a:solidFill>
                <a:latin typeface="Arial Narrow" panose="020B0606020202030204" pitchFamily="34" charset="0"/>
              </a:rPr>
              <a:t>4 </a:t>
            </a:r>
            <a:r>
              <a:rPr lang="en-US" sz="1800" dirty="0">
                <a:solidFill>
                  <a:srgbClr val="FF0000"/>
                </a:solidFill>
                <a:latin typeface="Arial Narrow" panose="020B0606020202030204" pitchFamily="34" charset="0"/>
                <a:sym typeface="Wingdings" panose="05000000000000000000" pitchFamily="2" charset="2"/>
              </a:rPr>
              <a:t></a:t>
            </a:r>
            <a:endParaRPr lang="en-SG" sz="1800" dirty="0">
              <a:solidFill>
                <a:srgbClr val="FF0000"/>
              </a:solidFill>
              <a:latin typeface="Arial Narrow" panose="020B0606020202030204" pitchFamily="34" charset="0"/>
            </a:endParaRPr>
          </a:p>
        </p:txBody>
      </p:sp>
      <p:sp>
        <p:nvSpPr>
          <p:cNvPr id="33" name="TextBox 32">
            <a:extLst>
              <a:ext uri="{FF2B5EF4-FFF2-40B4-BE49-F238E27FC236}">
                <a16:creationId xmlns:a16="http://schemas.microsoft.com/office/drawing/2014/main" id="{6963A8F7-169A-4009-8AB1-BB2B1310F3BE}"/>
              </a:ext>
            </a:extLst>
          </p:cNvPr>
          <p:cNvSpPr txBox="1"/>
          <p:nvPr/>
        </p:nvSpPr>
        <p:spPr>
          <a:xfrm>
            <a:off x="6582289" y="3086528"/>
            <a:ext cx="914400" cy="369332"/>
          </a:xfrm>
          <a:prstGeom prst="rect">
            <a:avLst/>
          </a:prstGeom>
          <a:noFill/>
          <a:ln>
            <a:noFill/>
          </a:ln>
        </p:spPr>
        <p:txBody>
          <a:bodyPr wrap="square" rtlCol="0">
            <a:spAutoFit/>
          </a:bodyPr>
          <a:lstStyle/>
          <a:p>
            <a:pPr algn="ctr"/>
            <a:r>
              <a:rPr lang="en-US" sz="1800" dirty="0">
                <a:solidFill>
                  <a:srgbClr val="FF0000"/>
                </a:solidFill>
                <a:latin typeface="Arial Narrow" panose="020B0606020202030204" pitchFamily="34" charset="0"/>
              </a:rPr>
              <a:t>5 </a:t>
            </a:r>
            <a:r>
              <a:rPr lang="en-US" sz="1800" dirty="0">
                <a:solidFill>
                  <a:srgbClr val="FF0000"/>
                </a:solidFill>
                <a:latin typeface="Arial Narrow" panose="020B0606020202030204" pitchFamily="34" charset="0"/>
                <a:sym typeface="Wingdings" panose="05000000000000000000" pitchFamily="2" charset="2"/>
              </a:rPr>
              <a:t></a:t>
            </a:r>
            <a:endParaRPr lang="en-SG" sz="1800" dirty="0">
              <a:solidFill>
                <a:srgbClr val="FF0000"/>
              </a:solidFill>
              <a:latin typeface="Arial Narrow" panose="020B0606020202030204" pitchFamily="34" charset="0"/>
            </a:endParaRPr>
          </a:p>
        </p:txBody>
      </p:sp>
      <p:sp>
        <p:nvSpPr>
          <p:cNvPr id="35" name="TextBox 34">
            <a:extLst>
              <a:ext uri="{FF2B5EF4-FFF2-40B4-BE49-F238E27FC236}">
                <a16:creationId xmlns:a16="http://schemas.microsoft.com/office/drawing/2014/main" id="{7CBD8964-F07B-46AB-B72F-0363D31A862D}"/>
              </a:ext>
            </a:extLst>
          </p:cNvPr>
          <p:cNvSpPr txBox="1"/>
          <p:nvPr/>
        </p:nvSpPr>
        <p:spPr>
          <a:xfrm>
            <a:off x="6618073" y="765671"/>
            <a:ext cx="685799" cy="400110"/>
          </a:xfrm>
          <a:prstGeom prst="rect">
            <a:avLst/>
          </a:prstGeom>
          <a:noFill/>
        </p:spPr>
        <p:txBody>
          <a:bodyPr wrap="square" rtlCol="0">
            <a:spAutoFit/>
          </a:bodyPr>
          <a:lstStyle/>
          <a:p>
            <a:r>
              <a:rPr lang="en-US" sz="2000" dirty="0">
                <a:solidFill>
                  <a:srgbClr val="FF0000"/>
                </a:solidFill>
                <a:latin typeface="Arial Narrow" panose="020B0606020202030204" pitchFamily="34" charset="0"/>
              </a:rPr>
              <a:t>index</a:t>
            </a:r>
            <a:endParaRPr lang="en-SG" dirty="0">
              <a:solidFill>
                <a:srgbClr val="FF0000"/>
              </a:solidFill>
              <a:latin typeface="Arial Narrow" panose="020B0606020202030204" pitchFamily="34" charset="0"/>
            </a:endParaRPr>
          </a:p>
        </p:txBody>
      </p:sp>
      <p:sp>
        <p:nvSpPr>
          <p:cNvPr id="36" name="TextBox 35">
            <a:extLst>
              <a:ext uri="{FF2B5EF4-FFF2-40B4-BE49-F238E27FC236}">
                <a16:creationId xmlns:a16="http://schemas.microsoft.com/office/drawing/2014/main" id="{900A8940-430D-477A-8E27-385C72A39B3F}"/>
              </a:ext>
            </a:extLst>
          </p:cNvPr>
          <p:cNvSpPr txBox="1"/>
          <p:nvPr/>
        </p:nvSpPr>
        <p:spPr>
          <a:xfrm>
            <a:off x="6065812" y="4747073"/>
            <a:ext cx="2614613" cy="400110"/>
          </a:xfrm>
          <a:prstGeom prst="rect">
            <a:avLst/>
          </a:prstGeom>
          <a:solidFill>
            <a:srgbClr val="9BF3B8"/>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'Peter' </a:t>
            </a:r>
            <a:r>
              <a:rPr lang="en-US" sz="2000" dirty="0">
                <a:latin typeface="Arial Narrow" panose="020B0606020202030204" pitchFamily="34" charset="0"/>
                <a:sym typeface="Wingdings" panose="05000000000000000000" pitchFamily="2" charset="2"/>
              </a:rPr>
              <a:t> '</a:t>
            </a:r>
            <a:r>
              <a:rPr lang="en-US" sz="2000" dirty="0">
                <a:latin typeface="Arial Narrow" panose="020B0606020202030204" pitchFamily="34" charset="0"/>
              </a:rPr>
              <a:t>98765432'</a:t>
            </a:r>
            <a:endParaRPr lang="en-SG" sz="2000" dirty="0">
              <a:latin typeface="Arial Narrow" panose="020B0606020202030204" pitchFamily="34" charset="0"/>
            </a:endParaRPr>
          </a:p>
        </p:txBody>
      </p:sp>
      <p:sp>
        <p:nvSpPr>
          <p:cNvPr id="37" name="TextBox 36">
            <a:extLst>
              <a:ext uri="{FF2B5EF4-FFF2-40B4-BE49-F238E27FC236}">
                <a16:creationId xmlns:a16="http://schemas.microsoft.com/office/drawing/2014/main" id="{BD101A47-E1E9-4A45-AAC9-B1F45D848709}"/>
              </a:ext>
            </a:extLst>
          </p:cNvPr>
          <p:cNvSpPr txBox="1"/>
          <p:nvPr/>
        </p:nvSpPr>
        <p:spPr>
          <a:xfrm>
            <a:off x="6065814" y="3941957"/>
            <a:ext cx="2614613" cy="400110"/>
          </a:xfrm>
          <a:prstGeom prst="rect">
            <a:avLst/>
          </a:prstGeom>
          <a:solidFill>
            <a:srgbClr val="9BF3B8"/>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'David' </a:t>
            </a:r>
            <a:r>
              <a:rPr lang="en-US" sz="2000" dirty="0">
                <a:latin typeface="Arial Narrow" panose="020B0606020202030204" pitchFamily="34" charset="0"/>
                <a:sym typeface="Wingdings" panose="05000000000000000000" pitchFamily="2" charset="2"/>
              </a:rPr>
              <a:t> '</a:t>
            </a:r>
            <a:r>
              <a:rPr lang="en-US" sz="2000" dirty="0">
                <a:latin typeface="Arial Narrow" panose="020B0606020202030204" pitchFamily="34" charset="0"/>
              </a:rPr>
              <a:t>89776671'</a:t>
            </a:r>
            <a:endParaRPr lang="en-SG" sz="2000" dirty="0">
              <a:latin typeface="Arial Narrow" panose="020B0606020202030204" pitchFamily="34" charset="0"/>
            </a:endParaRPr>
          </a:p>
        </p:txBody>
      </p:sp>
      <p:sp>
        <p:nvSpPr>
          <p:cNvPr id="38" name="TextBox 37">
            <a:extLst>
              <a:ext uri="{FF2B5EF4-FFF2-40B4-BE49-F238E27FC236}">
                <a16:creationId xmlns:a16="http://schemas.microsoft.com/office/drawing/2014/main" id="{62F671AF-B464-4B8A-AF72-1F3CA0D8047E}"/>
              </a:ext>
            </a:extLst>
          </p:cNvPr>
          <p:cNvSpPr txBox="1"/>
          <p:nvPr/>
        </p:nvSpPr>
        <p:spPr>
          <a:xfrm>
            <a:off x="6065814" y="4347519"/>
            <a:ext cx="2614613" cy="400110"/>
          </a:xfrm>
          <a:prstGeom prst="rect">
            <a:avLst/>
          </a:prstGeom>
          <a:solidFill>
            <a:srgbClr val="9BF3B8"/>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'Vincent' </a:t>
            </a:r>
            <a:r>
              <a:rPr lang="en-US" sz="2000" dirty="0">
                <a:latin typeface="Arial Narrow" panose="020B0606020202030204" pitchFamily="34" charset="0"/>
                <a:sym typeface="Wingdings" panose="05000000000000000000" pitchFamily="2" charset="2"/>
              </a:rPr>
              <a:t> '</a:t>
            </a:r>
            <a:r>
              <a:rPr lang="en-US" sz="2000" dirty="0">
                <a:latin typeface="Arial Narrow" panose="020B0606020202030204" pitchFamily="34" charset="0"/>
              </a:rPr>
              <a:t>88123455'</a:t>
            </a:r>
            <a:endParaRPr lang="en-SG" sz="2000" dirty="0">
              <a:latin typeface="Arial Narrow" panose="020B0606020202030204" pitchFamily="34" charset="0"/>
            </a:endParaRPr>
          </a:p>
        </p:txBody>
      </p:sp>
      <p:sp>
        <p:nvSpPr>
          <p:cNvPr id="39" name="TextBox 38">
            <a:extLst>
              <a:ext uri="{FF2B5EF4-FFF2-40B4-BE49-F238E27FC236}">
                <a16:creationId xmlns:a16="http://schemas.microsoft.com/office/drawing/2014/main" id="{52A7FB9F-4E4B-4E06-881C-F2DDEF7CA4B4}"/>
              </a:ext>
            </a:extLst>
          </p:cNvPr>
          <p:cNvSpPr txBox="1"/>
          <p:nvPr/>
        </p:nvSpPr>
        <p:spPr>
          <a:xfrm>
            <a:off x="6065813" y="3536484"/>
            <a:ext cx="2614613" cy="400110"/>
          </a:xfrm>
          <a:prstGeom prst="rect">
            <a:avLst/>
          </a:prstGeom>
          <a:solidFill>
            <a:srgbClr val="9BF3B8"/>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'Hafiz' </a:t>
            </a:r>
            <a:r>
              <a:rPr lang="en-US" sz="2000" dirty="0">
                <a:latin typeface="Arial Narrow" panose="020B0606020202030204" pitchFamily="34" charset="0"/>
                <a:sym typeface="Wingdings" panose="05000000000000000000" pitchFamily="2" charset="2"/>
              </a:rPr>
              <a:t> '</a:t>
            </a:r>
            <a:r>
              <a:rPr lang="en-US" sz="2000" dirty="0">
                <a:latin typeface="Arial Narrow" panose="020B0606020202030204" pitchFamily="34" charset="0"/>
              </a:rPr>
              <a:t>91238980'</a:t>
            </a:r>
            <a:endParaRPr lang="en-SG" sz="2000" dirty="0">
              <a:latin typeface="Arial Narrow" panose="020B0606020202030204" pitchFamily="34" charset="0"/>
            </a:endParaRPr>
          </a:p>
        </p:txBody>
      </p:sp>
      <p:sp>
        <p:nvSpPr>
          <p:cNvPr id="40" name="TextBox 39">
            <a:extLst>
              <a:ext uri="{FF2B5EF4-FFF2-40B4-BE49-F238E27FC236}">
                <a16:creationId xmlns:a16="http://schemas.microsoft.com/office/drawing/2014/main" id="{6448C197-55E7-486B-90FE-59F0F22F21E1}"/>
              </a:ext>
            </a:extLst>
          </p:cNvPr>
          <p:cNvSpPr txBox="1"/>
          <p:nvPr/>
        </p:nvSpPr>
        <p:spPr>
          <a:xfrm>
            <a:off x="6065814" y="5133142"/>
            <a:ext cx="2614613" cy="400110"/>
          </a:xfrm>
          <a:prstGeom prst="rect">
            <a:avLst/>
          </a:prstGeom>
          <a:solidFill>
            <a:srgbClr val="9BF3B8"/>
          </a:solidFill>
          <a:ln>
            <a:solidFill>
              <a:schemeClr val="bg1">
                <a:lumMod val="65000"/>
              </a:schemeClr>
            </a:solidFill>
          </a:ln>
        </p:spPr>
        <p:txBody>
          <a:bodyPr wrap="square" rtlCol="0">
            <a:spAutoFit/>
          </a:bodyPr>
          <a:lstStyle/>
          <a:p>
            <a:pPr algn="ctr"/>
            <a:r>
              <a:rPr lang="en-US" sz="2000" dirty="0">
                <a:latin typeface="Arial Narrow" panose="020B0606020202030204" pitchFamily="34" charset="0"/>
              </a:rPr>
              <a:t>'Janet' </a:t>
            </a:r>
            <a:r>
              <a:rPr lang="en-US" sz="2000" dirty="0">
                <a:latin typeface="Arial Narrow" panose="020B0606020202030204" pitchFamily="34" charset="0"/>
                <a:sym typeface="Wingdings" panose="05000000000000000000" pitchFamily="2" charset="2"/>
              </a:rPr>
              <a:t> '</a:t>
            </a:r>
            <a:r>
              <a:rPr lang="en-US" sz="2000" dirty="0">
                <a:latin typeface="Arial Narrow" panose="020B0606020202030204" pitchFamily="34" charset="0"/>
              </a:rPr>
              <a:t>92636318'</a:t>
            </a:r>
            <a:endParaRPr lang="en-SG" sz="2000" dirty="0">
              <a:latin typeface="Arial Narrow" panose="020B0606020202030204" pitchFamily="34" charset="0"/>
            </a:endParaRPr>
          </a:p>
        </p:txBody>
      </p:sp>
      <p:sp>
        <p:nvSpPr>
          <p:cNvPr id="41" name="TextBox 40">
            <a:extLst>
              <a:ext uri="{FF2B5EF4-FFF2-40B4-BE49-F238E27FC236}">
                <a16:creationId xmlns:a16="http://schemas.microsoft.com/office/drawing/2014/main" id="{38CFAFB7-193B-44FF-9100-DB0240BFD14A}"/>
              </a:ext>
            </a:extLst>
          </p:cNvPr>
          <p:cNvSpPr txBox="1"/>
          <p:nvPr/>
        </p:nvSpPr>
        <p:spPr>
          <a:xfrm>
            <a:off x="6065814" y="5522525"/>
            <a:ext cx="2614613" cy="400110"/>
          </a:xfrm>
          <a:prstGeom prst="rect">
            <a:avLst/>
          </a:prstGeom>
          <a:solidFill>
            <a:srgbClr val="9BF3B8"/>
          </a:solidFill>
          <a:ln>
            <a:solidFill>
              <a:schemeClr val="bg1">
                <a:lumMod val="65000"/>
              </a:schemeClr>
            </a:solidFill>
          </a:ln>
        </p:spPr>
        <p:txBody>
          <a:bodyPr wrap="square" rtlCol="0">
            <a:spAutoFit/>
          </a:bodyPr>
          <a:lstStyle/>
          <a:p>
            <a:pPr algn="ctr"/>
            <a:r>
              <a:rPr lang="en-US" sz="2000" dirty="0">
                <a:solidFill>
                  <a:srgbClr val="FF0000"/>
                </a:solidFill>
                <a:latin typeface="Arial Narrow" panose="020B0606020202030204" pitchFamily="34" charset="0"/>
              </a:rPr>
              <a:t>key</a:t>
            </a:r>
            <a:r>
              <a:rPr lang="en-US" sz="2000" dirty="0">
                <a:latin typeface="Arial Narrow" panose="020B0606020202030204" pitchFamily="34" charset="0"/>
              </a:rPr>
              <a:t>   </a:t>
            </a:r>
            <a:r>
              <a:rPr lang="en-US" sz="2000" dirty="0">
                <a:latin typeface="Arial Narrow" panose="020B0606020202030204" pitchFamily="34" charset="0"/>
                <a:sym typeface="Wingdings" panose="05000000000000000000" pitchFamily="2" charset="2"/>
              </a:rPr>
              <a:t>….  </a:t>
            </a:r>
            <a:r>
              <a:rPr lang="en-US" sz="2000" dirty="0">
                <a:solidFill>
                  <a:srgbClr val="FF0000"/>
                </a:solidFill>
                <a:latin typeface="Arial Narrow" panose="020B0606020202030204" pitchFamily="34" charset="0"/>
                <a:sym typeface="Wingdings" panose="05000000000000000000" pitchFamily="2" charset="2"/>
              </a:rPr>
              <a:t>value</a:t>
            </a:r>
            <a:endParaRPr lang="en-SG" sz="2000" dirty="0">
              <a:solidFill>
                <a:srgbClr val="FF0000"/>
              </a:solidFill>
              <a:latin typeface="Arial Narrow" panose="020B0606020202030204" pitchFamily="34" charset="0"/>
            </a:endParaRPr>
          </a:p>
        </p:txBody>
      </p:sp>
      <p:sp>
        <p:nvSpPr>
          <p:cNvPr id="45" name="TextBox 44">
            <a:extLst>
              <a:ext uri="{FF2B5EF4-FFF2-40B4-BE49-F238E27FC236}">
                <a16:creationId xmlns:a16="http://schemas.microsoft.com/office/drawing/2014/main" id="{D0AAD1D2-4732-47E0-96E4-124B90B02E18}"/>
              </a:ext>
            </a:extLst>
          </p:cNvPr>
          <p:cNvSpPr txBox="1"/>
          <p:nvPr/>
        </p:nvSpPr>
        <p:spPr>
          <a:xfrm>
            <a:off x="4029588" y="5456099"/>
            <a:ext cx="2286000" cy="369332"/>
          </a:xfrm>
          <a:prstGeom prst="rect">
            <a:avLst/>
          </a:prstGeom>
          <a:noFill/>
        </p:spPr>
        <p:txBody>
          <a:bodyPr wrap="square" rtlCol="0">
            <a:spAutoFit/>
          </a:bodyPr>
          <a:lstStyle/>
          <a:p>
            <a:r>
              <a:rPr lang="en-US" dirty="0">
                <a:latin typeface="Arial Narrow" panose="020B0606020202030204" pitchFamily="34" charset="0"/>
              </a:rPr>
              <a:t>dictionary </a:t>
            </a:r>
            <a:r>
              <a:rPr lang="en-US" b="1" dirty="0" err="1">
                <a:latin typeface="Arial Narrow" panose="020B0606020202030204" pitchFamily="34" charset="0"/>
              </a:rPr>
              <a:t>phoneBook</a:t>
            </a:r>
            <a:endParaRPr lang="en-SG" b="1" dirty="0">
              <a:latin typeface="Arial Narrow" panose="020B0606020202030204" pitchFamily="34" charset="0"/>
            </a:endParaRPr>
          </a:p>
        </p:txBody>
      </p:sp>
    </p:spTree>
    <p:extLst>
      <p:ext uri="{BB962C8B-B14F-4D97-AF65-F5344CB8AC3E}">
        <p14:creationId xmlns:p14="http://schemas.microsoft.com/office/powerpoint/2010/main" val="97857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fade">
                                      <p:cBhvr>
                                        <p:cTn id="82" dur="500"/>
                                        <p:tgtEl>
                                          <p:spTgt spid="3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500"/>
                                        <p:tgtEl>
                                          <p:spTgt spid="3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fade">
                                      <p:cBhvr>
                                        <p:cTn id="96" dur="500"/>
                                        <p:tgtEl>
                                          <p:spTgt spid="3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500"/>
                                        <p:tgtEl>
                                          <p:spTgt spid="3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500"/>
                                        <p:tgtEl>
                                          <p:spTgt spid="3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fade">
                                      <p:cBhvr>
                                        <p:cTn id="105" dur="500"/>
                                        <p:tgtEl>
                                          <p:spTgt spid="4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fade">
                                      <p:cBhvr>
                                        <p:cTn id="108" dur="500"/>
                                        <p:tgtEl>
                                          <p:spTgt spid="4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fade">
                                      <p:cBhvr>
                                        <p:cTn id="111" dur="500"/>
                                        <p:tgtEl>
                                          <p:spTgt spid="45"/>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3">
                                            <p:txEl>
                                              <p:pRg st="0" end="0"/>
                                            </p:txEl>
                                          </p:spTgt>
                                        </p:tgtEl>
                                        <p:attrNameLst>
                                          <p:attrName>style.visibility</p:attrName>
                                        </p:attrNameLst>
                                      </p:cBhvr>
                                      <p:to>
                                        <p:strVal val="visible"/>
                                      </p:to>
                                    </p:set>
                                    <p:animEffect transition="in" filter="fade">
                                      <p:cBhvr>
                                        <p:cTn id="116" dur="500"/>
                                        <p:tgtEl>
                                          <p:spTgt spid="3">
                                            <p:txEl>
                                              <p:pRg st="0" end="0"/>
                                            </p:txEl>
                                          </p:spTgt>
                                        </p:tgtEl>
                                      </p:cBhvr>
                                    </p:animEffect>
                                  </p:childTnLst>
                                </p:cTn>
                              </p:par>
                              <p:par>
                                <p:cTn id="117" presetID="10" presetClass="entr" presetSubtype="0" fill="hold" nodeType="withEffect">
                                  <p:stCondLst>
                                    <p:cond delay="0"/>
                                  </p:stCondLst>
                                  <p:childTnLst>
                                    <p:set>
                                      <p:cBhvr>
                                        <p:cTn id="118" dur="1" fill="hold">
                                          <p:stCondLst>
                                            <p:cond delay="0"/>
                                          </p:stCondLst>
                                        </p:cTn>
                                        <p:tgtEl>
                                          <p:spTgt spid="3">
                                            <p:txEl>
                                              <p:pRg st="1" end="1"/>
                                            </p:txEl>
                                          </p:spTgt>
                                        </p:tgtEl>
                                        <p:attrNameLst>
                                          <p:attrName>style.visibility</p:attrName>
                                        </p:attrNameLst>
                                      </p:cBhvr>
                                      <p:to>
                                        <p:strVal val="visible"/>
                                      </p:to>
                                    </p:set>
                                    <p:animEffect transition="in" filter="fade">
                                      <p:cBhvr>
                                        <p:cTn id="119" dur="500"/>
                                        <p:tgtEl>
                                          <p:spTgt spid="3">
                                            <p:txEl>
                                              <p:pRg st="1" end="1"/>
                                            </p:txEl>
                                          </p:spTgt>
                                        </p:tgtEl>
                                      </p:cBhvr>
                                    </p:animEffect>
                                  </p:childTnLst>
                                </p:cTn>
                              </p:par>
                              <p:par>
                                <p:cTn id="120" presetID="10" presetClass="entr" presetSubtype="0" fill="hold" nodeType="withEffect">
                                  <p:stCondLst>
                                    <p:cond delay="0"/>
                                  </p:stCondLst>
                                  <p:childTnLst>
                                    <p:set>
                                      <p:cBhvr>
                                        <p:cTn id="121" dur="1" fill="hold">
                                          <p:stCondLst>
                                            <p:cond delay="0"/>
                                          </p:stCondLst>
                                        </p:cTn>
                                        <p:tgtEl>
                                          <p:spTgt spid="3">
                                            <p:txEl>
                                              <p:pRg st="2" end="2"/>
                                            </p:txEl>
                                          </p:spTgt>
                                        </p:tgtEl>
                                        <p:attrNameLst>
                                          <p:attrName>style.visibility</p:attrName>
                                        </p:attrNameLst>
                                      </p:cBhvr>
                                      <p:to>
                                        <p:strVal val="visible"/>
                                      </p:to>
                                    </p:set>
                                    <p:animEffect transition="in" filter="fade">
                                      <p:cBhvr>
                                        <p:cTn id="122" dur="500"/>
                                        <p:tgtEl>
                                          <p:spTgt spid="3">
                                            <p:txEl>
                                              <p:pRg st="2" end="2"/>
                                            </p:txEl>
                                          </p:spTgt>
                                        </p:tgtEl>
                                      </p:cBhvr>
                                    </p:animEffect>
                                  </p:childTnLst>
                                </p:cTn>
                              </p:par>
                              <p:par>
                                <p:cTn id="123" presetID="10" presetClass="entr" presetSubtype="0" fill="hold" nodeType="withEffect">
                                  <p:stCondLst>
                                    <p:cond delay="0"/>
                                  </p:stCondLst>
                                  <p:childTnLst>
                                    <p:set>
                                      <p:cBhvr>
                                        <p:cTn id="124" dur="1" fill="hold">
                                          <p:stCondLst>
                                            <p:cond delay="0"/>
                                          </p:stCondLst>
                                        </p:cTn>
                                        <p:tgtEl>
                                          <p:spTgt spid="3">
                                            <p:txEl>
                                              <p:pRg st="4" end="4"/>
                                            </p:txEl>
                                          </p:spTgt>
                                        </p:tgtEl>
                                        <p:attrNameLst>
                                          <p:attrName>style.visibility</p:attrName>
                                        </p:attrNameLst>
                                      </p:cBhvr>
                                      <p:to>
                                        <p:strVal val="visible"/>
                                      </p:to>
                                    </p:set>
                                    <p:animEffect transition="in" filter="fade">
                                      <p:cBhvr>
                                        <p:cTn id="125" dur="500"/>
                                        <p:tgtEl>
                                          <p:spTgt spid="3">
                                            <p:txEl>
                                              <p:pRg st="4" end="4"/>
                                            </p:txEl>
                                          </p:spTgt>
                                        </p:tgtEl>
                                      </p:cBhvr>
                                    </p:animEffect>
                                  </p:childTnLst>
                                </p:cTn>
                              </p:par>
                              <p:par>
                                <p:cTn id="126" presetID="10" presetClass="entr" presetSubtype="0" fill="hold" nodeType="withEffect">
                                  <p:stCondLst>
                                    <p:cond delay="0"/>
                                  </p:stCondLst>
                                  <p:childTnLst>
                                    <p:set>
                                      <p:cBhvr>
                                        <p:cTn id="127" dur="1" fill="hold">
                                          <p:stCondLst>
                                            <p:cond delay="0"/>
                                          </p:stCondLst>
                                        </p:cTn>
                                        <p:tgtEl>
                                          <p:spTgt spid="3">
                                            <p:txEl>
                                              <p:pRg st="5" end="5"/>
                                            </p:txEl>
                                          </p:spTgt>
                                        </p:tgtEl>
                                        <p:attrNameLst>
                                          <p:attrName>style.visibility</p:attrName>
                                        </p:attrNameLst>
                                      </p:cBhvr>
                                      <p:to>
                                        <p:strVal val="visible"/>
                                      </p:to>
                                    </p:set>
                                    <p:animEffect transition="in" filter="fade">
                                      <p:cBhvr>
                                        <p:cTn id="1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P spid="17" grpId="0"/>
      <p:bldP spid="18" grpId="0"/>
      <p:bldP spid="20" grpId="0"/>
      <p:bldP spid="21" grpId="0"/>
      <p:bldP spid="22" grpId="0"/>
      <p:bldP spid="23" grpId="0"/>
      <p:bldP spid="24" grpId="0"/>
      <p:bldP spid="25" grpId="0"/>
      <p:bldP spid="27" grpId="0"/>
      <p:bldP spid="28" grpId="0"/>
      <p:bldP spid="29" grpId="0"/>
      <p:bldP spid="30" grpId="0"/>
      <p:bldP spid="31" grpId="0"/>
      <p:bldP spid="32" grpId="0"/>
      <p:bldP spid="33" grpId="0"/>
      <p:bldP spid="35" grpId="0"/>
      <p:bldP spid="36" grpId="0" animBg="1"/>
      <p:bldP spid="37" grpId="0" animBg="1"/>
      <p:bldP spid="38" grpId="0" animBg="1"/>
      <p:bldP spid="39" grpId="0" animBg="1"/>
      <p:bldP spid="40" grpId="0" animBg="1"/>
      <p:bldP spid="41" grpId="0" animBg="1"/>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Creating a Dictionary</a:t>
            </a:r>
          </a:p>
        </p:txBody>
      </p:sp>
      <p:sp>
        <p:nvSpPr>
          <p:cNvPr id="5" name="Rectangle 3"/>
          <p:cNvSpPr txBox="1">
            <a:spLocks noChangeArrowheads="1"/>
          </p:cNvSpPr>
          <p:nvPr/>
        </p:nvSpPr>
        <p:spPr bwMode="auto">
          <a:xfrm>
            <a:off x="101600" y="838199"/>
            <a:ext cx="5994400" cy="1711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buSzPct val="70000"/>
              <a:buFont typeface="Wingdings" panose="05000000000000000000" pitchFamily="2" charset="2"/>
              <a:buChar char="q"/>
            </a:pPr>
            <a:r>
              <a:rPr lang="en-US" b="1" dirty="0">
                <a:latin typeface="Arial Narrow" panose="020B0606020202030204" pitchFamily="34" charset="0"/>
              </a:rPr>
              <a:t>Enclose items in braces, separate each item by commas, separate the key and value by a colon</a:t>
            </a:r>
          </a:p>
          <a:p>
            <a:pPr marL="0" indent="0">
              <a:spcBef>
                <a:spcPts val="0"/>
              </a:spcBef>
              <a:buNone/>
              <a:tabLst>
                <a:tab pos="357188" algn="l"/>
              </a:tabLst>
            </a:pPr>
            <a:r>
              <a:rPr lang="en-US" sz="2400" dirty="0">
                <a:solidFill>
                  <a:srgbClr val="0033CC"/>
                </a:solidFill>
                <a:latin typeface="Calibri" panose="020F0502020204030204" pitchFamily="34" charset="0"/>
                <a:cs typeface="Calibri" panose="020F0502020204030204" pitchFamily="34" charset="0"/>
              </a:rPr>
              <a:t>			</a:t>
            </a:r>
            <a:endParaRPr lang="en-US" sz="2400" dirty="0"/>
          </a:p>
          <a:p>
            <a:endParaRPr lang="en-US" altLang="en-US" sz="2400" kern="0" dirty="0">
              <a:solidFill>
                <a:schemeClr val="tx1"/>
              </a:solidFill>
            </a:endParaRPr>
          </a:p>
          <a:p>
            <a:endParaRPr lang="en-US" altLang="en-US" sz="2400" kern="0" dirty="0">
              <a:solidFill>
                <a:schemeClr val="tx1"/>
              </a:solidFill>
            </a:endParaRPr>
          </a:p>
          <a:p>
            <a:endParaRPr lang="en-US" altLang="en-US" kern="0" dirty="0"/>
          </a:p>
        </p:txBody>
      </p:sp>
      <p:pic>
        <p:nvPicPr>
          <p:cNvPr id="8" name="Picture 7">
            <a:extLst>
              <a:ext uri="{FF2B5EF4-FFF2-40B4-BE49-F238E27FC236}">
                <a16:creationId xmlns:a16="http://schemas.microsoft.com/office/drawing/2014/main" id="{1E29242E-F854-4164-B773-3395BADB865F}"/>
              </a:ext>
            </a:extLst>
          </p:cNvPr>
          <p:cNvPicPr>
            <a:picLocks noChangeAspect="1"/>
          </p:cNvPicPr>
          <p:nvPr/>
        </p:nvPicPr>
        <p:blipFill>
          <a:blip r:embed="rId3"/>
          <a:stretch>
            <a:fillRect/>
          </a:stretch>
        </p:blipFill>
        <p:spPr>
          <a:xfrm>
            <a:off x="5194631" y="1909490"/>
            <a:ext cx="3542957" cy="763909"/>
          </a:xfrm>
          <a:prstGeom prst="rect">
            <a:avLst/>
          </a:prstGeom>
          <a:ln>
            <a:solidFill>
              <a:schemeClr val="tx1"/>
            </a:solidFill>
          </a:ln>
        </p:spPr>
      </p:pic>
      <p:sp>
        <p:nvSpPr>
          <p:cNvPr id="10" name="Rectangle 3">
            <a:extLst>
              <a:ext uri="{FF2B5EF4-FFF2-40B4-BE49-F238E27FC236}">
                <a16:creationId xmlns:a16="http://schemas.microsoft.com/office/drawing/2014/main" id="{BA3D323F-C915-472F-BBEC-06FF033835A6}"/>
              </a:ext>
            </a:extLst>
          </p:cNvPr>
          <p:cNvSpPr txBox="1">
            <a:spLocks noChangeArrowheads="1"/>
          </p:cNvSpPr>
          <p:nvPr/>
        </p:nvSpPr>
        <p:spPr bwMode="auto">
          <a:xfrm>
            <a:off x="609600" y="4962373"/>
            <a:ext cx="8966200" cy="1152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lvl="1">
              <a:spcBef>
                <a:spcPts val="0"/>
              </a:spcBef>
              <a:buSzPct val="70000"/>
              <a:buFont typeface="Arial" panose="020B0604020202020204" pitchFamily="34" charset="0"/>
              <a:buChar char="•"/>
            </a:pPr>
            <a:r>
              <a:rPr lang="en-US" b="1" dirty="0">
                <a:latin typeface="Arial Narrow" panose="020B0606020202030204" pitchFamily="34" charset="0"/>
              </a:rPr>
              <a:t>The items in the dictionary is unordered</a:t>
            </a:r>
          </a:p>
          <a:p>
            <a:pPr lvl="1">
              <a:spcBef>
                <a:spcPts val="0"/>
              </a:spcBef>
              <a:buSzPct val="70000"/>
              <a:buFont typeface="Arial" panose="020B0604020202020204" pitchFamily="34" charset="0"/>
              <a:buChar char="•"/>
            </a:pPr>
            <a:r>
              <a:rPr lang="en-US" b="1" dirty="0">
                <a:latin typeface="Arial Narrow" panose="020B0606020202030204" pitchFamily="34" charset="0"/>
              </a:rPr>
              <a:t>Sequence may be different from the one created</a:t>
            </a:r>
          </a:p>
          <a:p>
            <a:pPr marL="0" indent="0">
              <a:spcBef>
                <a:spcPts val="0"/>
              </a:spcBef>
              <a:buNone/>
              <a:tabLst>
                <a:tab pos="357188" algn="l"/>
              </a:tabLst>
            </a:pPr>
            <a:r>
              <a:rPr lang="en-US" sz="2400" dirty="0">
                <a:solidFill>
                  <a:srgbClr val="0033CC"/>
                </a:solidFill>
                <a:latin typeface="Calibri" panose="020F0502020204030204" pitchFamily="34" charset="0"/>
                <a:cs typeface="Calibri" panose="020F0502020204030204" pitchFamily="34" charset="0"/>
              </a:rPr>
              <a:t>			</a:t>
            </a:r>
            <a:endParaRPr lang="en-US" sz="2400" dirty="0"/>
          </a:p>
          <a:p>
            <a:endParaRPr lang="en-US" altLang="en-US" sz="2400" kern="0" dirty="0">
              <a:solidFill>
                <a:schemeClr val="tx1"/>
              </a:solidFill>
            </a:endParaRPr>
          </a:p>
          <a:p>
            <a:endParaRPr lang="en-US" altLang="en-US" sz="2400" kern="0" dirty="0">
              <a:solidFill>
                <a:schemeClr val="tx1"/>
              </a:solidFill>
            </a:endParaRPr>
          </a:p>
          <a:p>
            <a:endParaRPr lang="en-US" altLang="en-US" kern="0" dirty="0"/>
          </a:p>
        </p:txBody>
      </p:sp>
      <p:pic>
        <p:nvPicPr>
          <p:cNvPr id="11" name="Picture 10">
            <a:extLst>
              <a:ext uri="{FF2B5EF4-FFF2-40B4-BE49-F238E27FC236}">
                <a16:creationId xmlns:a16="http://schemas.microsoft.com/office/drawing/2014/main" id="{20FA156B-6F7B-4EBB-BFDE-B780C1CE132E}"/>
              </a:ext>
            </a:extLst>
          </p:cNvPr>
          <p:cNvPicPr>
            <a:picLocks noChangeAspect="1"/>
          </p:cNvPicPr>
          <p:nvPr/>
        </p:nvPicPr>
        <p:blipFill>
          <a:blip r:embed="rId4"/>
          <a:stretch>
            <a:fillRect/>
          </a:stretch>
        </p:blipFill>
        <p:spPr>
          <a:xfrm>
            <a:off x="393712" y="2974774"/>
            <a:ext cx="8356576" cy="1685434"/>
          </a:xfrm>
          <a:prstGeom prst="rect">
            <a:avLst/>
          </a:prstGeom>
          <a:ln>
            <a:solidFill>
              <a:schemeClr val="tx1"/>
            </a:solidFill>
          </a:ln>
        </p:spPr>
      </p:pic>
      <p:sp>
        <p:nvSpPr>
          <p:cNvPr id="2" name="Rectangle 1">
            <a:extLst>
              <a:ext uri="{FF2B5EF4-FFF2-40B4-BE49-F238E27FC236}">
                <a16:creationId xmlns:a16="http://schemas.microsoft.com/office/drawing/2014/main" id="{5D652930-2E7F-4AA4-A33F-ACDD49BBD674}"/>
              </a:ext>
            </a:extLst>
          </p:cNvPr>
          <p:cNvSpPr/>
          <p:nvPr/>
        </p:nvSpPr>
        <p:spPr>
          <a:xfrm>
            <a:off x="3048000" y="2974774"/>
            <a:ext cx="2667000" cy="3018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17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fade">
                                      <p:cBhvr>
                                        <p:cTn id="20"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Accessing Values in Dictionary</a:t>
            </a:r>
          </a:p>
        </p:txBody>
      </p:sp>
      <p:sp>
        <p:nvSpPr>
          <p:cNvPr id="8" name="Rectangle 3">
            <a:extLst>
              <a:ext uri="{FF2B5EF4-FFF2-40B4-BE49-F238E27FC236}">
                <a16:creationId xmlns:a16="http://schemas.microsoft.com/office/drawing/2014/main" id="{B40BC034-0C33-4E63-86DF-FAD105D586A3}"/>
              </a:ext>
            </a:extLst>
          </p:cNvPr>
          <p:cNvSpPr txBox="1">
            <a:spLocks noChangeArrowheads="1"/>
          </p:cNvSpPr>
          <p:nvPr/>
        </p:nvSpPr>
        <p:spPr bwMode="auto">
          <a:xfrm>
            <a:off x="101600" y="838199"/>
            <a:ext cx="8624286" cy="1711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buSzPct val="70000"/>
              <a:buFont typeface="Wingdings" panose="05000000000000000000" pitchFamily="2" charset="2"/>
              <a:buChar char="q"/>
            </a:pPr>
            <a:r>
              <a:rPr lang="en-US" b="1" dirty="0">
                <a:latin typeface="Arial Narrow" panose="020B0606020202030204" pitchFamily="34" charset="0"/>
              </a:rPr>
              <a:t>Use the </a:t>
            </a:r>
            <a:r>
              <a:rPr lang="en-US" b="1" dirty="0">
                <a:solidFill>
                  <a:srgbClr val="FF0000"/>
                </a:solidFill>
                <a:latin typeface="Arial Narrow" panose="020B0606020202030204" pitchFamily="34" charset="0"/>
              </a:rPr>
              <a:t>subscript operator [ ] </a:t>
            </a:r>
            <a:r>
              <a:rPr lang="en-US" b="1" dirty="0">
                <a:latin typeface="Arial Narrow" panose="020B0606020202030204" pitchFamily="34" charset="0"/>
              </a:rPr>
              <a:t>to obtain the value associated with a key</a:t>
            </a:r>
          </a:p>
          <a:p>
            <a:pPr>
              <a:spcBef>
                <a:spcPts val="0"/>
              </a:spcBef>
              <a:buSzPct val="70000"/>
              <a:buFont typeface="Wingdings" panose="05000000000000000000" pitchFamily="2" charset="2"/>
              <a:buChar char="q"/>
            </a:pPr>
            <a:r>
              <a:rPr lang="en-US" b="1" dirty="0">
                <a:latin typeface="Arial Narrow" panose="020B0606020202030204" pitchFamily="34" charset="0"/>
              </a:rPr>
              <a:t>If the key is not present, an error is raised.</a:t>
            </a:r>
          </a:p>
          <a:p>
            <a:pPr marL="0" indent="0">
              <a:spcBef>
                <a:spcPts val="0"/>
              </a:spcBef>
              <a:buNone/>
              <a:tabLst>
                <a:tab pos="357188" algn="l"/>
              </a:tabLst>
            </a:pPr>
            <a:r>
              <a:rPr lang="en-US" sz="2400" dirty="0">
                <a:solidFill>
                  <a:srgbClr val="0033CC"/>
                </a:solidFill>
                <a:latin typeface="Calibri" panose="020F0502020204030204" pitchFamily="34" charset="0"/>
                <a:cs typeface="Calibri" panose="020F0502020204030204" pitchFamily="34" charset="0"/>
              </a:rPr>
              <a:t>			</a:t>
            </a:r>
            <a:endParaRPr lang="en-US" sz="2400" dirty="0"/>
          </a:p>
          <a:p>
            <a:endParaRPr lang="en-US" altLang="en-US" sz="2400" kern="0" dirty="0">
              <a:solidFill>
                <a:schemeClr val="tx1"/>
              </a:solidFill>
            </a:endParaRPr>
          </a:p>
          <a:p>
            <a:endParaRPr lang="en-US" altLang="en-US" sz="2400" kern="0" dirty="0">
              <a:solidFill>
                <a:schemeClr val="tx1"/>
              </a:solidFill>
            </a:endParaRPr>
          </a:p>
          <a:p>
            <a:endParaRPr lang="en-US" altLang="en-US" kern="0" dirty="0"/>
          </a:p>
        </p:txBody>
      </p:sp>
      <p:pic>
        <p:nvPicPr>
          <p:cNvPr id="4" name="Picture 3">
            <a:extLst>
              <a:ext uri="{FF2B5EF4-FFF2-40B4-BE49-F238E27FC236}">
                <a16:creationId xmlns:a16="http://schemas.microsoft.com/office/drawing/2014/main" id="{6D1ECA91-1917-469A-B66B-EBE979C73139}"/>
              </a:ext>
            </a:extLst>
          </p:cNvPr>
          <p:cNvPicPr>
            <a:picLocks noChangeAspect="1"/>
          </p:cNvPicPr>
          <p:nvPr/>
        </p:nvPicPr>
        <p:blipFill>
          <a:blip r:embed="rId3"/>
          <a:stretch>
            <a:fillRect/>
          </a:stretch>
        </p:blipFill>
        <p:spPr>
          <a:xfrm>
            <a:off x="443514" y="2549832"/>
            <a:ext cx="8251024" cy="2819400"/>
          </a:xfrm>
          <a:prstGeom prst="rect">
            <a:avLst/>
          </a:prstGeom>
          <a:ln>
            <a:solidFill>
              <a:schemeClr val="tx1"/>
            </a:solidFill>
          </a:ln>
        </p:spPr>
      </p:pic>
    </p:spTree>
    <p:extLst>
      <p:ext uri="{BB962C8B-B14F-4D97-AF65-F5344CB8AC3E}">
        <p14:creationId xmlns:p14="http://schemas.microsoft.com/office/powerpoint/2010/main" val="3776805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Accessing Values in Dictionary</a:t>
            </a:r>
          </a:p>
        </p:txBody>
      </p:sp>
      <p:sp>
        <p:nvSpPr>
          <p:cNvPr id="8" name="Rectangle 3">
            <a:extLst>
              <a:ext uri="{FF2B5EF4-FFF2-40B4-BE49-F238E27FC236}">
                <a16:creationId xmlns:a16="http://schemas.microsoft.com/office/drawing/2014/main" id="{B40BC034-0C33-4E63-86DF-FAD105D586A3}"/>
              </a:ext>
            </a:extLst>
          </p:cNvPr>
          <p:cNvSpPr txBox="1">
            <a:spLocks noChangeArrowheads="1"/>
          </p:cNvSpPr>
          <p:nvPr/>
        </p:nvSpPr>
        <p:spPr bwMode="auto">
          <a:xfrm>
            <a:off x="101600" y="838199"/>
            <a:ext cx="8813800" cy="51054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buSzPct val="70000"/>
              <a:buFont typeface="Wingdings" panose="05000000000000000000" pitchFamily="2" charset="2"/>
              <a:buChar char="q"/>
            </a:pPr>
            <a:r>
              <a:rPr lang="en-US" b="1" dirty="0">
                <a:latin typeface="Arial Narrow" panose="020B0606020202030204" pitchFamily="34" charset="0"/>
              </a:rPr>
              <a:t>The </a:t>
            </a:r>
            <a:r>
              <a:rPr lang="en-US" b="1" dirty="0">
                <a:solidFill>
                  <a:srgbClr val="FF0000"/>
                </a:solidFill>
                <a:latin typeface="Arial Narrow" panose="020B0606020202030204" pitchFamily="34" charset="0"/>
              </a:rPr>
              <a:t>get() </a:t>
            </a:r>
            <a:r>
              <a:rPr lang="en-US" b="1" dirty="0">
                <a:latin typeface="Arial Narrow" panose="020B0606020202030204" pitchFamily="34" charset="0"/>
              </a:rPr>
              <a:t>function can also obtain values associate with a key:</a:t>
            </a:r>
            <a:endParaRPr lang="en-US" sz="2400" b="1" dirty="0">
              <a:latin typeface="Arial Narrow" panose="020B0606020202030204" pitchFamily="34" charset="0"/>
            </a:endParaRPr>
          </a:p>
          <a:p>
            <a:pPr marL="914400" lvl="2" indent="0">
              <a:spcBef>
                <a:spcPts val="0"/>
              </a:spcBef>
              <a:spcAft>
                <a:spcPts val="600"/>
              </a:spcAft>
              <a:buSzPct val="70000"/>
              <a:buNone/>
            </a:pPr>
            <a:r>
              <a:rPr lang="en-US" sz="2400" b="1" dirty="0">
                <a:latin typeface="Arial Narrow" panose="020B0606020202030204" pitchFamily="34" charset="0"/>
              </a:rPr>
              <a:t>              </a:t>
            </a:r>
            <a:r>
              <a:rPr lang="en-US" sz="2400" b="1" dirty="0" err="1">
                <a:solidFill>
                  <a:srgbClr val="FF3300"/>
                </a:solidFill>
                <a:latin typeface="Arial Narrow" panose="020B0606020202030204" pitchFamily="34" charset="0"/>
              </a:rPr>
              <a:t>aDictionary.get</a:t>
            </a:r>
            <a:r>
              <a:rPr lang="en-US" sz="2400" b="1" dirty="0">
                <a:solidFill>
                  <a:srgbClr val="FF3300"/>
                </a:solidFill>
                <a:latin typeface="Arial Narrow" panose="020B0606020202030204" pitchFamily="34" charset="0"/>
              </a:rPr>
              <a:t>(</a:t>
            </a:r>
            <a:r>
              <a:rPr lang="en-US" sz="2400" b="1" dirty="0" err="1">
                <a:solidFill>
                  <a:srgbClr val="FF3300"/>
                </a:solidFill>
                <a:latin typeface="Arial Narrow" panose="020B0606020202030204" pitchFamily="34" charset="0"/>
              </a:rPr>
              <a:t>aKey</a:t>
            </a:r>
            <a:r>
              <a:rPr lang="en-US" sz="2400" b="1" dirty="0">
                <a:solidFill>
                  <a:srgbClr val="FF3300"/>
                </a:solidFill>
                <a:latin typeface="Arial Narrow" panose="020B0606020202030204" pitchFamily="34" charset="0"/>
              </a:rPr>
              <a:t>)</a:t>
            </a:r>
            <a:endParaRPr lang="en-US" b="1" dirty="0">
              <a:latin typeface="Arial Narrow" panose="020B0606020202030204" pitchFamily="34" charset="0"/>
            </a:endParaRPr>
          </a:p>
          <a:p>
            <a:pPr>
              <a:spcBef>
                <a:spcPts val="0"/>
              </a:spcBef>
              <a:buSzPct val="70000"/>
              <a:buFont typeface="Wingdings" panose="05000000000000000000" pitchFamily="2" charset="2"/>
              <a:buChar char="q"/>
            </a:pPr>
            <a:r>
              <a:rPr lang="en-US" b="1" dirty="0">
                <a:latin typeface="Arial Narrow" panose="020B0606020202030204" pitchFamily="34" charset="0"/>
              </a:rPr>
              <a:t>If the key exists in the dictionary, the associated value is returned. </a:t>
            </a:r>
          </a:p>
          <a:p>
            <a:pPr>
              <a:spcBef>
                <a:spcPts val="0"/>
              </a:spcBef>
              <a:buSzPct val="70000"/>
              <a:buFont typeface="Wingdings" panose="05000000000000000000" pitchFamily="2" charset="2"/>
              <a:buChar char="q"/>
            </a:pPr>
            <a:r>
              <a:rPr lang="en-US" b="1" dirty="0">
                <a:latin typeface="Arial Narrow" panose="020B0606020202030204" pitchFamily="34" charset="0"/>
              </a:rPr>
              <a:t>Otherwise, </a:t>
            </a:r>
            <a:r>
              <a:rPr lang="en-US" b="1" dirty="0">
                <a:solidFill>
                  <a:srgbClr val="0000FF"/>
                </a:solidFill>
                <a:latin typeface="Arial Narrow" panose="020B0606020202030204" pitchFamily="34" charset="0"/>
              </a:rPr>
              <a:t>None</a:t>
            </a:r>
            <a:r>
              <a:rPr lang="en-US" b="1" dirty="0">
                <a:latin typeface="Arial Narrow" panose="020B0606020202030204" pitchFamily="34" charset="0"/>
              </a:rPr>
              <a:t> is returned. </a:t>
            </a:r>
          </a:p>
          <a:p>
            <a:pPr>
              <a:spcBef>
                <a:spcPts val="0"/>
              </a:spcBef>
              <a:buSzPct val="70000"/>
              <a:buFont typeface="Wingdings" panose="05000000000000000000" pitchFamily="2" charset="2"/>
              <a:buChar char="q"/>
            </a:pPr>
            <a:endParaRPr lang="en-US" b="1" dirty="0">
              <a:latin typeface="Arial Narrow" panose="020B0606020202030204" pitchFamily="34" charset="0"/>
            </a:endParaRPr>
          </a:p>
          <a:p>
            <a:pPr marL="0" indent="0">
              <a:spcBef>
                <a:spcPts val="0"/>
              </a:spcBef>
              <a:buNone/>
              <a:tabLst>
                <a:tab pos="357188" algn="l"/>
              </a:tabLst>
            </a:pPr>
            <a:r>
              <a:rPr lang="en-US" sz="2400" dirty="0">
                <a:solidFill>
                  <a:srgbClr val="0033CC"/>
                </a:solidFill>
                <a:latin typeface="Calibri" panose="020F0502020204030204" pitchFamily="34" charset="0"/>
                <a:cs typeface="Calibri" panose="020F0502020204030204" pitchFamily="34" charset="0"/>
              </a:rPr>
              <a:t>			</a:t>
            </a:r>
            <a:endParaRPr lang="en-US" sz="2400" dirty="0"/>
          </a:p>
          <a:p>
            <a:endParaRPr lang="en-US" altLang="en-US" sz="2400" kern="0" dirty="0">
              <a:solidFill>
                <a:schemeClr val="tx1"/>
              </a:solidFill>
            </a:endParaRPr>
          </a:p>
          <a:p>
            <a:endParaRPr lang="en-US" altLang="en-US" sz="2400" kern="0" dirty="0">
              <a:solidFill>
                <a:schemeClr val="tx1"/>
              </a:solidFill>
            </a:endParaRPr>
          </a:p>
          <a:p>
            <a:endParaRPr lang="en-US" altLang="en-US" kern="0" dirty="0"/>
          </a:p>
        </p:txBody>
      </p:sp>
      <p:pic>
        <p:nvPicPr>
          <p:cNvPr id="2" name="Picture 1">
            <a:extLst>
              <a:ext uri="{FF2B5EF4-FFF2-40B4-BE49-F238E27FC236}">
                <a16:creationId xmlns:a16="http://schemas.microsoft.com/office/drawing/2014/main" id="{0AD7723C-DCCD-4BFC-8B68-AA40419BD440}"/>
              </a:ext>
            </a:extLst>
          </p:cNvPr>
          <p:cNvPicPr>
            <a:picLocks noChangeAspect="1"/>
          </p:cNvPicPr>
          <p:nvPr/>
        </p:nvPicPr>
        <p:blipFill>
          <a:blip r:embed="rId3"/>
          <a:stretch>
            <a:fillRect/>
          </a:stretch>
        </p:blipFill>
        <p:spPr>
          <a:xfrm>
            <a:off x="247650" y="3581400"/>
            <a:ext cx="8648700" cy="2124075"/>
          </a:xfrm>
          <a:prstGeom prst="rect">
            <a:avLst/>
          </a:prstGeom>
          <a:ln>
            <a:solidFill>
              <a:schemeClr val="tx1"/>
            </a:solidFill>
          </a:ln>
        </p:spPr>
      </p:pic>
    </p:spTree>
    <p:extLst>
      <p:ext uri="{BB962C8B-B14F-4D97-AF65-F5344CB8AC3E}">
        <p14:creationId xmlns:p14="http://schemas.microsoft.com/office/powerpoint/2010/main" val="108685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Adding/Replacing item</a:t>
            </a:r>
          </a:p>
        </p:txBody>
      </p:sp>
      <p:sp>
        <p:nvSpPr>
          <p:cNvPr id="8" name="Rectangle 3">
            <a:extLst>
              <a:ext uri="{FF2B5EF4-FFF2-40B4-BE49-F238E27FC236}">
                <a16:creationId xmlns:a16="http://schemas.microsoft.com/office/drawing/2014/main" id="{B40BC034-0C33-4E63-86DF-FAD105D586A3}"/>
              </a:ext>
            </a:extLst>
          </p:cNvPr>
          <p:cNvSpPr txBox="1">
            <a:spLocks noChangeArrowheads="1"/>
          </p:cNvSpPr>
          <p:nvPr/>
        </p:nvSpPr>
        <p:spPr bwMode="auto">
          <a:xfrm>
            <a:off x="101600" y="838199"/>
            <a:ext cx="8813800" cy="23622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buSzPct val="70000"/>
              <a:buFont typeface="Wingdings" panose="05000000000000000000" pitchFamily="2" charset="2"/>
              <a:buChar char="q"/>
            </a:pPr>
            <a:r>
              <a:rPr lang="en-US" b="1" dirty="0">
                <a:latin typeface="Arial Narrow" panose="020B0606020202030204" pitchFamily="34" charset="0"/>
              </a:rPr>
              <a:t>The </a:t>
            </a:r>
            <a:r>
              <a:rPr lang="en-US" b="1" dirty="0">
                <a:solidFill>
                  <a:srgbClr val="FF0000"/>
                </a:solidFill>
                <a:latin typeface="Arial Narrow" panose="020B0606020202030204" pitchFamily="34" charset="0"/>
              </a:rPr>
              <a:t>subscript operator [ ] </a:t>
            </a:r>
            <a:r>
              <a:rPr lang="en-US" b="1" dirty="0">
                <a:latin typeface="Arial Narrow" panose="020B0606020202030204" pitchFamily="34" charset="0"/>
              </a:rPr>
              <a:t>can be used to insert a new item or modify an existing item in a dictionary:</a:t>
            </a:r>
          </a:p>
          <a:p>
            <a:pPr marL="914400" lvl="2" indent="0">
              <a:spcBef>
                <a:spcPts val="600"/>
              </a:spcBef>
              <a:spcAft>
                <a:spcPts val="600"/>
              </a:spcAft>
              <a:buSzPct val="70000"/>
              <a:buNone/>
            </a:pPr>
            <a:r>
              <a:rPr lang="en-US" sz="2400" b="1" dirty="0">
                <a:solidFill>
                  <a:srgbClr val="FF3300"/>
                </a:solidFill>
                <a:latin typeface="Arial Narrow" panose="020B0606020202030204" pitchFamily="34" charset="0"/>
              </a:rPr>
              <a:t>       </a:t>
            </a:r>
            <a:r>
              <a:rPr lang="en-US" sz="2400" b="1" dirty="0" err="1">
                <a:solidFill>
                  <a:srgbClr val="FF3300"/>
                </a:solidFill>
                <a:latin typeface="Arial Narrow" panose="020B0606020202030204" pitchFamily="34" charset="0"/>
              </a:rPr>
              <a:t>aDictionary</a:t>
            </a:r>
            <a:r>
              <a:rPr lang="en-US" sz="2400" b="1" dirty="0">
                <a:solidFill>
                  <a:srgbClr val="FF3300"/>
                </a:solidFill>
                <a:latin typeface="Arial Narrow" panose="020B0606020202030204" pitchFamily="34" charset="0"/>
              </a:rPr>
              <a:t>[</a:t>
            </a:r>
            <a:r>
              <a:rPr lang="en-US" sz="2400" b="1" dirty="0" err="1">
                <a:solidFill>
                  <a:srgbClr val="FF3300"/>
                </a:solidFill>
                <a:latin typeface="Arial Narrow" panose="020B0606020202030204" pitchFamily="34" charset="0"/>
              </a:rPr>
              <a:t>aKey</a:t>
            </a:r>
            <a:r>
              <a:rPr lang="en-US" sz="2400" b="1" dirty="0">
                <a:solidFill>
                  <a:srgbClr val="FF3300"/>
                </a:solidFill>
                <a:latin typeface="Arial Narrow" panose="020B0606020202030204" pitchFamily="34" charset="0"/>
              </a:rPr>
              <a:t>] = </a:t>
            </a:r>
            <a:r>
              <a:rPr lang="en-US" sz="2400" b="1" dirty="0" err="1">
                <a:solidFill>
                  <a:srgbClr val="FF3300"/>
                </a:solidFill>
                <a:latin typeface="Arial Narrow" panose="020B0606020202030204" pitchFamily="34" charset="0"/>
              </a:rPr>
              <a:t>aValue</a:t>
            </a:r>
            <a:endParaRPr lang="en-US" b="1" dirty="0">
              <a:latin typeface="Arial Narrow" panose="020B0606020202030204" pitchFamily="34" charset="0"/>
            </a:endParaRPr>
          </a:p>
          <a:p>
            <a:pPr>
              <a:spcBef>
                <a:spcPts val="0"/>
              </a:spcBef>
              <a:buSzPct val="70000"/>
              <a:buFont typeface="Wingdings" panose="05000000000000000000" pitchFamily="2" charset="2"/>
              <a:buChar char="q"/>
            </a:pPr>
            <a:r>
              <a:rPr lang="en-US" b="1" dirty="0">
                <a:latin typeface="Arial Narrow" panose="020B0606020202030204" pitchFamily="34" charset="0"/>
              </a:rPr>
              <a:t>If the key does not exist in the dictionary, a new item with the key-value pair is added.</a:t>
            </a:r>
          </a:p>
        </p:txBody>
      </p:sp>
      <p:pic>
        <p:nvPicPr>
          <p:cNvPr id="3" name="Picture 2">
            <a:extLst>
              <a:ext uri="{FF2B5EF4-FFF2-40B4-BE49-F238E27FC236}">
                <a16:creationId xmlns:a16="http://schemas.microsoft.com/office/drawing/2014/main" id="{EB8BDF0F-04F1-4031-8A0E-329D238E45EC}"/>
              </a:ext>
            </a:extLst>
          </p:cNvPr>
          <p:cNvPicPr>
            <a:picLocks noChangeAspect="1"/>
          </p:cNvPicPr>
          <p:nvPr/>
        </p:nvPicPr>
        <p:blipFill>
          <a:blip r:embed="rId3"/>
          <a:stretch>
            <a:fillRect/>
          </a:stretch>
        </p:blipFill>
        <p:spPr>
          <a:xfrm>
            <a:off x="647700" y="3429000"/>
            <a:ext cx="7848600" cy="2238375"/>
          </a:xfrm>
          <a:prstGeom prst="rect">
            <a:avLst/>
          </a:prstGeom>
          <a:ln>
            <a:solidFill>
              <a:schemeClr val="tx1"/>
            </a:solidFill>
          </a:ln>
        </p:spPr>
      </p:pic>
    </p:spTree>
    <p:extLst>
      <p:ext uri="{BB962C8B-B14F-4D97-AF65-F5344CB8AC3E}">
        <p14:creationId xmlns:p14="http://schemas.microsoft.com/office/powerpoint/2010/main" val="3019236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Adding/Replacing item</a:t>
            </a:r>
          </a:p>
        </p:txBody>
      </p:sp>
      <p:sp>
        <p:nvSpPr>
          <p:cNvPr id="8" name="Rectangle 3">
            <a:extLst>
              <a:ext uri="{FF2B5EF4-FFF2-40B4-BE49-F238E27FC236}">
                <a16:creationId xmlns:a16="http://schemas.microsoft.com/office/drawing/2014/main" id="{B40BC034-0C33-4E63-86DF-FAD105D586A3}"/>
              </a:ext>
            </a:extLst>
          </p:cNvPr>
          <p:cNvSpPr txBox="1">
            <a:spLocks noChangeArrowheads="1"/>
          </p:cNvSpPr>
          <p:nvPr/>
        </p:nvSpPr>
        <p:spPr bwMode="auto">
          <a:xfrm>
            <a:off x="101600" y="838199"/>
            <a:ext cx="8813800" cy="51054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buSzPct val="70000"/>
              <a:buFont typeface="Wingdings" panose="05000000000000000000" pitchFamily="2" charset="2"/>
              <a:buChar char="q"/>
            </a:pPr>
            <a:r>
              <a:rPr lang="en-US" b="1" dirty="0">
                <a:latin typeface="Arial Narrow" panose="020B0606020202030204" pitchFamily="34" charset="0"/>
              </a:rPr>
              <a:t>If the key exists in the dictionary, the original value associated with the key is replaced.</a:t>
            </a:r>
          </a:p>
          <a:p>
            <a:pPr marL="0" indent="0">
              <a:spcBef>
                <a:spcPts val="0"/>
              </a:spcBef>
              <a:buNone/>
              <a:tabLst>
                <a:tab pos="357188" algn="l"/>
              </a:tabLst>
            </a:pPr>
            <a:r>
              <a:rPr lang="en-US" sz="2400" dirty="0">
                <a:solidFill>
                  <a:srgbClr val="0033CC"/>
                </a:solidFill>
                <a:latin typeface="Calibri" panose="020F0502020204030204" pitchFamily="34" charset="0"/>
                <a:cs typeface="Calibri" panose="020F0502020204030204" pitchFamily="34" charset="0"/>
              </a:rPr>
              <a:t>			</a:t>
            </a:r>
            <a:endParaRPr lang="en-US" sz="2400" dirty="0"/>
          </a:p>
          <a:p>
            <a:endParaRPr lang="en-US" altLang="en-US" sz="2400" kern="0" dirty="0">
              <a:solidFill>
                <a:schemeClr val="tx1"/>
              </a:solidFill>
            </a:endParaRPr>
          </a:p>
          <a:p>
            <a:endParaRPr lang="en-US" altLang="en-US" sz="2400" kern="0" dirty="0">
              <a:solidFill>
                <a:schemeClr val="tx1"/>
              </a:solidFill>
            </a:endParaRPr>
          </a:p>
          <a:p>
            <a:endParaRPr lang="en-US" altLang="en-US" kern="0" dirty="0"/>
          </a:p>
        </p:txBody>
      </p:sp>
      <p:pic>
        <p:nvPicPr>
          <p:cNvPr id="2" name="Picture 1">
            <a:extLst>
              <a:ext uri="{FF2B5EF4-FFF2-40B4-BE49-F238E27FC236}">
                <a16:creationId xmlns:a16="http://schemas.microsoft.com/office/drawing/2014/main" id="{07197312-4DEF-4E00-B6A6-01EAE235A2A3}"/>
              </a:ext>
            </a:extLst>
          </p:cNvPr>
          <p:cNvPicPr>
            <a:picLocks noChangeAspect="1"/>
          </p:cNvPicPr>
          <p:nvPr/>
        </p:nvPicPr>
        <p:blipFill>
          <a:blip r:embed="rId3"/>
          <a:stretch>
            <a:fillRect/>
          </a:stretch>
        </p:blipFill>
        <p:spPr>
          <a:xfrm>
            <a:off x="588962" y="2171699"/>
            <a:ext cx="7839075" cy="2438400"/>
          </a:xfrm>
          <a:prstGeom prst="rect">
            <a:avLst/>
          </a:prstGeom>
          <a:ln>
            <a:solidFill>
              <a:schemeClr val="tx1"/>
            </a:solidFill>
          </a:ln>
        </p:spPr>
      </p:pic>
    </p:spTree>
    <p:extLst>
      <p:ext uri="{BB962C8B-B14F-4D97-AF65-F5344CB8AC3E}">
        <p14:creationId xmlns:p14="http://schemas.microsoft.com/office/powerpoint/2010/main" val="392105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Removing item</a:t>
            </a:r>
          </a:p>
        </p:txBody>
      </p:sp>
      <p:sp>
        <p:nvSpPr>
          <p:cNvPr id="8" name="Rectangle 3">
            <a:extLst>
              <a:ext uri="{FF2B5EF4-FFF2-40B4-BE49-F238E27FC236}">
                <a16:creationId xmlns:a16="http://schemas.microsoft.com/office/drawing/2014/main" id="{B40BC034-0C33-4E63-86DF-FAD105D586A3}"/>
              </a:ext>
            </a:extLst>
          </p:cNvPr>
          <p:cNvSpPr txBox="1">
            <a:spLocks noChangeArrowheads="1"/>
          </p:cNvSpPr>
          <p:nvPr/>
        </p:nvSpPr>
        <p:spPr bwMode="auto">
          <a:xfrm>
            <a:off x="101600" y="838200"/>
            <a:ext cx="8813800" cy="23768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buSzPct val="70000"/>
              <a:buFont typeface="Wingdings" panose="05000000000000000000" pitchFamily="2" charset="2"/>
              <a:buChar char="q"/>
            </a:pPr>
            <a:r>
              <a:rPr lang="en-US" b="1" dirty="0">
                <a:latin typeface="Arial Narrow" panose="020B0606020202030204" pitchFamily="34" charset="0"/>
              </a:rPr>
              <a:t>The </a:t>
            </a:r>
            <a:r>
              <a:rPr lang="en-US" b="1" dirty="0">
                <a:solidFill>
                  <a:srgbClr val="FF0000"/>
                </a:solidFill>
                <a:latin typeface="Arial Narrow" panose="020B0606020202030204" pitchFamily="34" charset="0"/>
              </a:rPr>
              <a:t>pop()</a:t>
            </a:r>
            <a:r>
              <a:rPr lang="en-US" b="1" dirty="0">
                <a:latin typeface="Arial Narrow" panose="020B0606020202030204" pitchFamily="34" charset="0"/>
              </a:rPr>
              <a:t> method removes an item with a given key:</a:t>
            </a:r>
          </a:p>
          <a:p>
            <a:pPr marL="914400" lvl="2" indent="0">
              <a:spcBef>
                <a:spcPts val="600"/>
              </a:spcBef>
              <a:spcAft>
                <a:spcPts val="600"/>
              </a:spcAft>
              <a:buSzPct val="70000"/>
              <a:buNone/>
            </a:pPr>
            <a:r>
              <a:rPr lang="en-US" sz="2400" b="1" dirty="0" err="1">
                <a:solidFill>
                  <a:srgbClr val="FF3300"/>
                </a:solidFill>
                <a:latin typeface="Arial Narrow" panose="020B0606020202030204" pitchFamily="34" charset="0"/>
              </a:rPr>
              <a:t>aDictionary.pop</a:t>
            </a:r>
            <a:r>
              <a:rPr lang="en-US" sz="2400" b="1" dirty="0">
                <a:solidFill>
                  <a:srgbClr val="FF3300"/>
                </a:solidFill>
                <a:latin typeface="Arial Narrow" panose="020B0606020202030204" pitchFamily="34" charset="0"/>
              </a:rPr>
              <a:t>(</a:t>
            </a:r>
            <a:r>
              <a:rPr lang="en-US" sz="2400" b="1" dirty="0" err="1">
                <a:solidFill>
                  <a:srgbClr val="FF3300"/>
                </a:solidFill>
                <a:latin typeface="Arial Narrow" panose="020B0606020202030204" pitchFamily="34" charset="0"/>
              </a:rPr>
              <a:t>aKey</a:t>
            </a:r>
            <a:r>
              <a:rPr lang="en-US" sz="2400" b="1" dirty="0">
                <a:solidFill>
                  <a:srgbClr val="FF3300"/>
                </a:solidFill>
                <a:latin typeface="Arial Narrow" panose="020B0606020202030204" pitchFamily="34" charset="0"/>
              </a:rPr>
              <a:t>[, </a:t>
            </a:r>
            <a:r>
              <a:rPr lang="en-US" sz="2400" b="1" dirty="0" err="1">
                <a:solidFill>
                  <a:srgbClr val="FF3300"/>
                </a:solidFill>
                <a:latin typeface="Arial Narrow" panose="020B0606020202030204" pitchFamily="34" charset="0"/>
              </a:rPr>
              <a:t>defaultValue</a:t>
            </a:r>
            <a:r>
              <a:rPr lang="en-US" sz="2400" b="1" dirty="0">
                <a:solidFill>
                  <a:srgbClr val="FF3300"/>
                </a:solidFill>
                <a:latin typeface="Arial Narrow" panose="020B0606020202030204" pitchFamily="34" charset="0"/>
              </a:rPr>
              <a:t>])</a:t>
            </a:r>
          </a:p>
          <a:p>
            <a:pPr>
              <a:spcBef>
                <a:spcPts val="0"/>
              </a:spcBef>
              <a:buSzPct val="70000"/>
              <a:buFont typeface="Wingdings" panose="05000000000000000000" pitchFamily="2" charset="2"/>
              <a:buChar char="q"/>
            </a:pPr>
            <a:r>
              <a:rPr lang="en-US" b="1" dirty="0">
                <a:latin typeface="Arial Narrow" panose="020B0606020202030204" pitchFamily="34" charset="0"/>
              </a:rPr>
              <a:t>If the key exists in the dictionary, it is removed and the associated value is returned.</a:t>
            </a:r>
          </a:p>
          <a:p>
            <a:pPr>
              <a:spcBef>
                <a:spcPts val="0"/>
              </a:spcBef>
              <a:buSzPct val="70000"/>
              <a:buFont typeface="Wingdings" panose="05000000000000000000" pitchFamily="2" charset="2"/>
              <a:buChar char="q"/>
            </a:pPr>
            <a:r>
              <a:rPr lang="en-US" b="1" dirty="0">
                <a:latin typeface="Arial Narrow" panose="020B0606020202030204" pitchFamily="34" charset="0"/>
              </a:rPr>
              <a:t>Otherwise, the default value is returned.</a:t>
            </a:r>
            <a:endParaRPr lang="en-US" altLang="en-US" sz="2400" kern="0" dirty="0">
              <a:solidFill>
                <a:schemeClr val="tx1"/>
              </a:solidFill>
            </a:endParaRPr>
          </a:p>
          <a:p>
            <a:endParaRPr lang="en-US" altLang="en-US" kern="0" dirty="0"/>
          </a:p>
        </p:txBody>
      </p:sp>
      <p:pic>
        <p:nvPicPr>
          <p:cNvPr id="2" name="Picture 1">
            <a:extLst>
              <a:ext uri="{FF2B5EF4-FFF2-40B4-BE49-F238E27FC236}">
                <a16:creationId xmlns:a16="http://schemas.microsoft.com/office/drawing/2014/main" id="{B3A30DAF-7D78-4D6A-AA08-F414AFEEB604}"/>
              </a:ext>
            </a:extLst>
          </p:cNvPr>
          <p:cNvPicPr>
            <a:picLocks noChangeAspect="1"/>
          </p:cNvPicPr>
          <p:nvPr/>
        </p:nvPicPr>
        <p:blipFill>
          <a:blip r:embed="rId3"/>
          <a:stretch>
            <a:fillRect/>
          </a:stretch>
        </p:blipFill>
        <p:spPr>
          <a:xfrm>
            <a:off x="616743" y="3189634"/>
            <a:ext cx="7910513" cy="2741267"/>
          </a:xfrm>
          <a:prstGeom prst="rect">
            <a:avLst/>
          </a:prstGeom>
          <a:ln>
            <a:solidFill>
              <a:schemeClr val="tx1"/>
            </a:solidFill>
          </a:ln>
        </p:spPr>
      </p:pic>
    </p:spTree>
    <p:extLst>
      <p:ext uri="{BB962C8B-B14F-4D97-AF65-F5344CB8AC3E}">
        <p14:creationId xmlns:p14="http://schemas.microsoft.com/office/powerpoint/2010/main" val="1071432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Removing item</a:t>
            </a:r>
          </a:p>
        </p:txBody>
      </p:sp>
      <p:sp>
        <p:nvSpPr>
          <p:cNvPr id="8" name="Rectangle 3">
            <a:extLst>
              <a:ext uri="{FF2B5EF4-FFF2-40B4-BE49-F238E27FC236}">
                <a16:creationId xmlns:a16="http://schemas.microsoft.com/office/drawing/2014/main" id="{B40BC034-0C33-4E63-86DF-FAD105D586A3}"/>
              </a:ext>
            </a:extLst>
          </p:cNvPr>
          <p:cNvSpPr txBox="1">
            <a:spLocks noChangeArrowheads="1"/>
          </p:cNvSpPr>
          <p:nvPr/>
        </p:nvSpPr>
        <p:spPr bwMode="auto">
          <a:xfrm>
            <a:off x="101600" y="838199"/>
            <a:ext cx="8813800" cy="51054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buSzPct val="70000"/>
              <a:buFont typeface="Wingdings" panose="05000000000000000000" pitchFamily="2" charset="2"/>
              <a:buChar char="q"/>
            </a:pPr>
            <a:r>
              <a:rPr lang="en-US" b="1" dirty="0">
                <a:latin typeface="Arial Narrow" panose="020B0606020202030204" pitchFamily="34" charset="0"/>
              </a:rPr>
              <a:t>If no default value is stated, an error is raised</a:t>
            </a:r>
          </a:p>
          <a:p>
            <a:pPr marL="0" indent="0">
              <a:spcBef>
                <a:spcPts val="0"/>
              </a:spcBef>
              <a:buNone/>
              <a:tabLst>
                <a:tab pos="357188" algn="l"/>
              </a:tabLst>
            </a:pPr>
            <a:r>
              <a:rPr lang="en-US" sz="2400" dirty="0">
                <a:solidFill>
                  <a:srgbClr val="0033CC"/>
                </a:solidFill>
                <a:latin typeface="Calibri" panose="020F0502020204030204" pitchFamily="34" charset="0"/>
                <a:cs typeface="Calibri" panose="020F0502020204030204" pitchFamily="34" charset="0"/>
              </a:rPr>
              <a:t>			</a:t>
            </a:r>
            <a:endParaRPr lang="en-US" sz="2400" dirty="0"/>
          </a:p>
          <a:p>
            <a:endParaRPr lang="en-US" altLang="en-US" sz="2400" kern="0" dirty="0">
              <a:solidFill>
                <a:schemeClr val="tx1"/>
              </a:solidFill>
            </a:endParaRPr>
          </a:p>
          <a:p>
            <a:endParaRPr lang="en-US" altLang="en-US" sz="2400" kern="0" dirty="0">
              <a:solidFill>
                <a:schemeClr val="tx1"/>
              </a:solidFill>
            </a:endParaRPr>
          </a:p>
          <a:p>
            <a:endParaRPr lang="en-US" altLang="en-US" kern="0" dirty="0"/>
          </a:p>
        </p:txBody>
      </p:sp>
      <p:pic>
        <p:nvPicPr>
          <p:cNvPr id="2" name="Picture 1">
            <a:extLst>
              <a:ext uri="{FF2B5EF4-FFF2-40B4-BE49-F238E27FC236}">
                <a16:creationId xmlns:a16="http://schemas.microsoft.com/office/drawing/2014/main" id="{9F24EBC5-5F70-4154-87A7-240D5DED38E4}"/>
              </a:ext>
            </a:extLst>
          </p:cNvPr>
          <p:cNvPicPr>
            <a:picLocks noChangeAspect="1"/>
          </p:cNvPicPr>
          <p:nvPr/>
        </p:nvPicPr>
        <p:blipFill>
          <a:blip r:embed="rId3"/>
          <a:stretch>
            <a:fillRect/>
          </a:stretch>
        </p:blipFill>
        <p:spPr>
          <a:xfrm>
            <a:off x="247650" y="1600200"/>
            <a:ext cx="8648700" cy="2400300"/>
          </a:xfrm>
          <a:prstGeom prst="rect">
            <a:avLst/>
          </a:prstGeom>
          <a:ln>
            <a:solidFill>
              <a:schemeClr val="tx1"/>
            </a:solidFill>
          </a:ln>
        </p:spPr>
      </p:pic>
    </p:spTree>
    <p:extLst>
      <p:ext uri="{BB962C8B-B14F-4D97-AF65-F5344CB8AC3E}">
        <p14:creationId xmlns:p14="http://schemas.microsoft.com/office/powerpoint/2010/main" val="207887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Loop through a Dictionary</a:t>
            </a:r>
          </a:p>
        </p:txBody>
      </p:sp>
      <p:sp>
        <p:nvSpPr>
          <p:cNvPr id="8" name="Rectangle 3">
            <a:extLst>
              <a:ext uri="{FF2B5EF4-FFF2-40B4-BE49-F238E27FC236}">
                <a16:creationId xmlns:a16="http://schemas.microsoft.com/office/drawing/2014/main" id="{B40BC034-0C33-4E63-86DF-FAD105D586A3}"/>
              </a:ext>
            </a:extLst>
          </p:cNvPr>
          <p:cNvSpPr txBox="1">
            <a:spLocks noChangeArrowheads="1"/>
          </p:cNvSpPr>
          <p:nvPr/>
        </p:nvSpPr>
        <p:spPr bwMode="auto">
          <a:xfrm>
            <a:off x="101600" y="838200"/>
            <a:ext cx="88138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buSzPct val="70000"/>
              <a:buFont typeface="Wingdings" panose="05000000000000000000" pitchFamily="2" charset="2"/>
              <a:buChar char="q"/>
            </a:pPr>
            <a:r>
              <a:rPr lang="en-US" b="1" dirty="0">
                <a:latin typeface="Arial Narrow" panose="020B0606020202030204" pitchFamily="34" charset="0"/>
              </a:rPr>
              <a:t>Use a </a:t>
            </a:r>
            <a:r>
              <a:rPr lang="en-US" b="1" dirty="0">
                <a:solidFill>
                  <a:srgbClr val="FF0000"/>
                </a:solidFill>
                <a:latin typeface="Arial Narrow" panose="020B0606020202030204" pitchFamily="34" charset="0"/>
              </a:rPr>
              <a:t>for</a:t>
            </a:r>
            <a:r>
              <a:rPr lang="en-US" b="1" dirty="0">
                <a:latin typeface="Arial Narrow" panose="020B0606020202030204" pitchFamily="34" charset="0"/>
              </a:rPr>
              <a:t> loop to obtain the keys of a dictionary.</a:t>
            </a:r>
            <a:endParaRPr lang="en-US" b="1" kern="0" dirty="0">
              <a:latin typeface="Arial Narrow" panose="020B0606020202030204" pitchFamily="34" charset="0"/>
            </a:endParaRPr>
          </a:p>
        </p:txBody>
      </p:sp>
      <p:pic>
        <p:nvPicPr>
          <p:cNvPr id="3" name="Picture 2">
            <a:extLst>
              <a:ext uri="{FF2B5EF4-FFF2-40B4-BE49-F238E27FC236}">
                <a16:creationId xmlns:a16="http://schemas.microsoft.com/office/drawing/2014/main" id="{48EF82FD-C063-44BB-AC17-340B93F8AB5F}"/>
              </a:ext>
            </a:extLst>
          </p:cNvPr>
          <p:cNvPicPr>
            <a:picLocks noChangeAspect="1"/>
          </p:cNvPicPr>
          <p:nvPr/>
        </p:nvPicPr>
        <p:blipFill>
          <a:blip r:embed="rId3"/>
          <a:stretch>
            <a:fillRect/>
          </a:stretch>
        </p:blipFill>
        <p:spPr>
          <a:xfrm>
            <a:off x="444500" y="1828800"/>
            <a:ext cx="8255000" cy="3429000"/>
          </a:xfrm>
          <a:prstGeom prst="rect">
            <a:avLst/>
          </a:prstGeom>
          <a:ln>
            <a:solidFill>
              <a:schemeClr val="tx1"/>
            </a:solidFill>
          </a:ln>
        </p:spPr>
      </p:pic>
    </p:spTree>
    <p:extLst>
      <p:ext uri="{BB962C8B-B14F-4D97-AF65-F5344CB8AC3E}">
        <p14:creationId xmlns:p14="http://schemas.microsoft.com/office/powerpoint/2010/main" val="21164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buNone/>
            </a:pPr>
            <a:r>
              <a:rPr lang="en-US" dirty="0"/>
              <a:t>At the end of this lecture, you will learn:</a:t>
            </a:r>
          </a:p>
          <a:p>
            <a:pPr marL="0" indent="0">
              <a:buNone/>
            </a:pPr>
            <a:endParaRPr lang="en-US" dirty="0"/>
          </a:p>
          <a:p>
            <a:r>
              <a:rPr lang="en-US" dirty="0"/>
              <a:t>How to create and use Tuples</a:t>
            </a:r>
          </a:p>
          <a:p>
            <a:r>
              <a:rPr lang="en-US" dirty="0"/>
              <a:t>How to create and use Dictionaries</a:t>
            </a:r>
          </a:p>
        </p:txBody>
      </p:sp>
    </p:spTree>
    <p:extLst>
      <p:ext uri="{BB962C8B-B14F-4D97-AF65-F5344CB8AC3E}">
        <p14:creationId xmlns:p14="http://schemas.microsoft.com/office/powerpoint/2010/main" val="3531562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Loop through a Dictionary</a:t>
            </a:r>
          </a:p>
        </p:txBody>
      </p:sp>
      <p:sp>
        <p:nvSpPr>
          <p:cNvPr id="8" name="Rectangle 3">
            <a:extLst>
              <a:ext uri="{FF2B5EF4-FFF2-40B4-BE49-F238E27FC236}">
                <a16:creationId xmlns:a16="http://schemas.microsoft.com/office/drawing/2014/main" id="{B40BC034-0C33-4E63-86DF-FAD105D586A3}"/>
              </a:ext>
            </a:extLst>
          </p:cNvPr>
          <p:cNvSpPr txBox="1">
            <a:spLocks noChangeArrowheads="1"/>
          </p:cNvSpPr>
          <p:nvPr/>
        </p:nvSpPr>
        <p:spPr bwMode="auto">
          <a:xfrm>
            <a:off x="101600" y="838200"/>
            <a:ext cx="88138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buSzPct val="70000"/>
              <a:buFont typeface="Wingdings" panose="05000000000000000000" pitchFamily="2" charset="2"/>
              <a:buChar char="q"/>
            </a:pPr>
            <a:r>
              <a:rPr lang="en-US" b="1" dirty="0">
                <a:latin typeface="Arial Narrow" panose="020B0606020202030204" pitchFamily="34" charset="0"/>
              </a:rPr>
              <a:t>Use a </a:t>
            </a:r>
            <a:r>
              <a:rPr lang="en-US" b="1" dirty="0">
                <a:solidFill>
                  <a:srgbClr val="FF0000"/>
                </a:solidFill>
                <a:latin typeface="Arial Narrow" panose="020B0606020202030204" pitchFamily="34" charset="0"/>
              </a:rPr>
              <a:t>for</a:t>
            </a:r>
            <a:r>
              <a:rPr lang="en-US" b="1" dirty="0">
                <a:latin typeface="Arial Narrow" panose="020B0606020202030204" pitchFamily="34" charset="0"/>
              </a:rPr>
              <a:t> loop to obtain the values of a dictionary</a:t>
            </a:r>
            <a:endParaRPr lang="en-US" b="1" kern="0" dirty="0">
              <a:latin typeface="Arial Narrow" panose="020B0606020202030204" pitchFamily="34" charset="0"/>
            </a:endParaRPr>
          </a:p>
        </p:txBody>
      </p:sp>
      <p:pic>
        <p:nvPicPr>
          <p:cNvPr id="2" name="Picture 1">
            <a:extLst>
              <a:ext uri="{FF2B5EF4-FFF2-40B4-BE49-F238E27FC236}">
                <a16:creationId xmlns:a16="http://schemas.microsoft.com/office/drawing/2014/main" id="{BDCC36C2-B77A-413A-9F08-54B50AF05F3D}"/>
              </a:ext>
            </a:extLst>
          </p:cNvPr>
          <p:cNvPicPr>
            <a:picLocks noChangeAspect="1"/>
          </p:cNvPicPr>
          <p:nvPr/>
        </p:nvPicPr>
        <p:blipFill>
          <a:blip r:embed="rId3"/>
          <a:stretch>
            <a:fillRect/>
          </a:stretch>
        </p:blipFill>
        <p:spPr>
          <a:xfrm>
            <a:off x="383381" y="1709413"/>
            <a:ext cx="8227219" cy="3377585"/>
          </a:xfrm>
          <a:prstGeom prst="rect">
            <a:avLst/>
          </a:prstGeom>
          <a:ln>
            <a:solidFill>
              <a:schemeClr val="tx1"/>
            </a:solidFill>
          </a:ln>
        </p:spPr>
      </p:pic>
      <p:pic>
        <p:nvPicPr>
          <p:cNvPr id="4" name="Picture 3">
            <a:extLst>
              <a:ext uri="{FF2B5EF4-FFF2-40B4-BE49-F238E27FC236}">
                <a16:creationId xmlns:a16="http://schemas.microsoft.com/office/drawing/2014/main" id="{6066B73F-EF73-4C86-AB0F-D8E4CCFCFCF1}"/>
              </a:ext>
            </a:extLst>
          </p:cNvPr>
          <p:cNvPicPr>
            <a:picLocks noChangeAspect="1"/>
          </p:cNvPicPr>
          <p:nvPr/>
        </p:nvPicPr>
        <p:blipFill>
          <a:blip r:embed="rId3"/>
          <a:stretch>
            <a:fillRect/>
          </a:stretch>
        </p:blipFill>
        <p:spPr>
          <a:xfrm>
            <a:off x="233362" y="1647825"/>
            <a:ext cx="8677275" cy="3562350"/>
          </a:xfrm>
          <a:prstGeom prst="rect">
            <a:avLst/>
          </a:prstGeom>
          <a:ln>
            <a:solidFill>
              <a:schemeClr val="tx1"/>
            </a:solidFill>
          </a:ln>
        </p:spPr>
      </p:pic>
    </p:spTree>
    <p:extLst>
      <p:ext uri="{BB962C8B-B14F-4D97-AF65-F5344CB8AC3E}">
        <p14:creationId xmlns:p14="http://schemas.microsoft.com/office/powerpoint/2010/main" val="971097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Loop through a Dictionary</a:t>
            </a:r>
          </a:p>
        </p:txBody>
      </p:sp>
      <p:sp>
        <p:nvSpPr>
          <p:cNvPr id="8" name="Rectangle 3">
            <a:extLst>
              <a:ext uri="{FF2B5EF4-FFF2-40B4-BE49-F238E27FC236}">
                <a16:creationId xmlns:a16="http://schemas.microsoft.com/office/drawing/2014/main" id="{B40BC034-0C33-4E63-86DF-FAD105D586A3}"/>
              </a:ext>
            </a:extLst>
          </p:cNvPr>
          <p:cNvSpPr txBox="1">
            <a:spLocks noChangeArrowheads="1"/>
          </p:cNvSpPr>
          <p:nvPr/>
        </p:nvSpPr>
        <p:spPr bwMode="auto">
          <a:xfrm>
            <a:off x="101600" y="838200"/>
            <a:ext cx="88138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buSzPct val="70000"/>
              <a:buFont typeface="Wingdings" panose="05000000000000000000" pitchFamily="2" charset="2"/>
              <a:buChar char="q"/>
            </a:pPr>
            <a:r>
              <a:rPr lang="en-US" b="1" dirty="0">
                <a:latin typeface="Arial Narrow" panose="020B0606020202030204" pitchFamily="34" charset="0"/>
              </a:rPr>
              <a:t>Use </a:t>
            </a:r>
            <a:r>
              <a:rPr lang="en-US" b="1" dirty="0">
                <a:solidFill>
                  <a:srgbClr val="FF0000"/>
                </a:solidFill>
                <a:latin typeface="Arial Narrow" panose="020B0606020202030204" pitchFamily="34" charset="0"/>
              </a:rPr>
              <a:t>values()</a:t>
            </a:r>
            <a:r>
              <a:rPr lang="en-US" b="1" dirty="0">
                <a:latin typeface="Arial Narrow" panose="020B0606020202030204" pitchFamily="34" charset="0"/>
              </a:rPr>
              <a:t> method in a </a:t>
            </a:r>
            <a:r>
              <a:rPr lang="en-US" b="1" dirty="0">
                <a:solidFill>
                  <a:srgbClr val="FF0000"/>
                </a:solidFill>
                <a:latin typeface="Arial Narrow" panose="020B0606020202030204" pitchFamily="34" charset="0"/>
              </a:rPr>
              <a:t>for</a:t>
            </a:r>
            <a:r>
              <a:rPr lang="en-US" b="1" dirty="0">
                <a:latin typeface="Arial Narrow" panose="020B0606020202030204" pitchFamily="34" charset="0"/>
              </a:rPr>
              <a:t> loop to obtain the values of a dictionary</a:t>
            </a:r>
            <a:endParaRPr lang="en-US" b="1" kern="0" dirty="0">
              <a:latin typeface="Arial Narrow" panose="020B0606020202030204" pitchFamily="34" charset="0"/>
            </a:endParaRPr>
          </a:p>
        </p:txBody>
      </p:sp>
      <p:pic>
        <p:nvPicPr>
          <p:cNvPr id="3" name="Picture 2">
            <a:extLst>
              <a:ext uri="{FF2B5EF4-FFF2-40B4-BE49-F238E27FC236}">
                <a16:creationId xmlns:a16="http://schemas.microsoft.com/office/drawing/2014/main" id="{FBA348B7-8602-4C05-947E-14E3600FA65B}"/>
              </a:ext>
            </a:extLst>
          </p:cNvPr>
          <p:cNvPicPr>
            <a:picLocks noChangeAspect="1"/>
          </p:cNvPicPr>
          <p:nvPr/>
        </p:nvPicPr>
        <p:blipFill>
          <a:blip r:embed="rId3"/>
          <a:stretch>
            <a:fillRect/>
          </a:stretch>
        </p:blipFill>
        <p:spPr>
          <a:xfrm>
            <a:off x="495604" y="2133600"/>
            <a:ext cx="8152791" cy="3377585"/>
          </a:xfrm>
          <a:prstGeom prst="rect">
            <a:avLst/>
          </a:prstGeom>
          <a:ln>
            <a:solidFill>
              <a:schemeClr val="tx1"/>
            </a:solidFill>
          </a:ln>
        </p:spPr>
      </p:pic>
    </p:spTree>
    <p:extLst>
      <p:ext uri="{BB962C8B-B14F-4D97-AF65-F5344CB8AC3E}">
        <p14:creationId xmlns:p14="http://schemas.microsoft.com/office/powerpoint/2010/main" val="2352178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6200" y="990600"/>
            <a:ext cx="8824912" cy="3840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buFont typeface="Wingdings" panose="05000000000000000000" pitchFamily="2" charset="2"/>
              <a:buChar char="ü"/>
            </a:pPr>
            <a:r>
              <a:rPr lang="en-US" dirty="0">
                <a:latin typeface="Arial Narrow" panose="020B0606020202030204" pitchFamily="34" charset="0"/>
              </a:rPr>
              <a:t> </a:t>
            </a:r>
            <a:r>
              <a:rPr lang="en-US" b="1" dirty="0">
                <a:solidFill>
                  <a:srgbClr val="FF0000"/>
                </a:solidFill>
                <a:latin typeface="Arial Narrow" panose="020B0606020202030204" pitchFamily="34" charset="0"/>
              </a:rPr>
              <a:t>in</a:t>
            </a:r>
            <a:r>
              <a:rPr lang="en-US" b="1" dirty="0">
                <a:latin typeface="Arial Narrow" panose="020B0606020202030204" pitchFamily="34" charset="0"/>
              </a:rPr>
              <a:t> operator </a:t>
            </a:r>
            <a:r>
              <a:rPr lang="en-US" dirty="0">
                <a:latin typeface="Arial Narrow" panose="020B0606020202030204" pitchFamily="34" charset="0"/>
              </a:rPr>
              <a:t>detects the presence of a key in the dictionary</a:t>
            </a:r>
          </a:p>
          <a:p>
            <a:pPr>
              <a:buFont typeface="Wingdings" panose="05000000000000000000" pitchFamily="2" charset="2"/>
              <a:buChar char="ü"/>
            </a:pPr>
            <a:endParaRPr lang="en-US" dirty="0">
              <a:latin typeface="Arial Narrow" panose="020B0606020202030204" pitchFamily="34" charset="0"/>
            </a:endParaRPr>
          </a:p>
          <a:p>
            <a:pPr>
              <a:buFont typeface="Wingdings" panose="05000000000000000000" pitchFamily="2" charset="2"/>
              <a:buChar char="ü"/>
            </a:pPr>
            <a:endParaRPr lang="en-US" dirty="0">
              <a:latin typeface="Arial Narrow" panose="020B0606020202030204" pitchFamily="34" charset="0"/>
            </a:endParaRPr>
          </a:p>
          <a:p>
            <a:pPr>
              <a:buFont typeface="Wingdings" panose="05000000000000000000" pitchFamily="2" charset="2"/>
              <a:buChar char="ü"/>
            </a:pPr>
            <a:endParaRPr lang="en-US" dirty="0">
              <a:latin typeface="Arial Narrow" panose="020B0606020202030204" pitchFamily="34" charset="0"/>
            </a:endParaRPr>
          </a:p>
          <a:p>
            <a:pPr marL="0" indent="0">
              <a:buNone/>
            </a:pPr>
            <a:endParaRPr lang="en-US" dirty="0">
              <a:latin typeface="Arial Narrow" panose="020B0606020202030204" pitchFamily="34" charset="0"/>
            </a:endParaRPr>
          </a:p>
          <a:p>
            <a:pPr>
              <a:buFont typeface="Wingdings" panose="05000000000000000000" pitchFamily="2" charset="2"/>
              <a:buChar char="ü"/>
            </a:pPr>
            <a:r>
              <a:rPr lang="en-US" dirty="0">
                <a:latin typeface="Arial Narrow" panose="020B0606020202030204" pitchFamily="34" charset="0"/>
              </a:rPr>
              <a:t> function </a:t>
            </a:r>
            <a:r>
              <a:rPr lang="en-US" b="1" dirty="0" err="1">
                <a:solidFill>
                  <a:srgbClr val="FF0000"/>
                </a:solidFill>
                <a:latin typeface="Arial Narrow" panose="020B0606020202030204" pitchFamily="34" charset="0"/>
              </a:rPr>
              <a:t>len</a:t>
            </a:r>
            <a:r>
              <a:rPr lang="en-US" b="1" dirty="0">
                <a:solidFill>
                  <a:srgbClr val="FF0000"/>
                </a:solidFill>
                <a:latin typeface="Arial Narrow" panose="020B0606020202030204" pitchFamily="34" charset="0"/>
              </a:rPr>
              <a:t>() </a:t>
            </a:r>
            <a:r>
              <a:rPr lang="en-US" dirty="0">
                <a:latin typeface="Arial Narrow" panose="020B0606020202030204" pitchFamily="34" charset="0"/>
              </a:rPr>
              <a:t>returns the number of items in the dictionary.</a:t>
            </a:r>
          </a:p>
          <a:p>
            <a:pPr marL="0" indent="0">
              <a:buNone/>
              <a:tabLst>
                <a:tab pos="357188" algn="l"/>
              </a:tabLst>
            </a:pPr>
            <a:r>
              <a:rPr lang="en-US" sz="2400" dirty="0">
                <a:solidFill>
                  <a:schemeClr val="tx1"/>
                </a:solidFill>
              </a:rPr>
              <a:t>	</a:t>
            </a:r>
            <a:endParaRPr lang="en-US" altLang="en-US" sz="2400" kern="0" dirty="0">
              <a:solidFill>
                <a:schemeClr val="tx1"/>
              </a:solidFill>
            </a:endParaRPr>
          </a:p>
          <a:p>
            <a:endParaRPr lang="en-US" altLang="en-US" sz="2400" kern="0" dirty="0">
              <a:solidFill>
                <a:schemeClr val="tx1"/>
              </a:solidFill>
            </a:endParaRPr>
          </a:p>
          <a:p>
            <a:endParaRPr lang="en-US" altLang="en-US" kern="0" dirty="0"/>
          </a:p>
        </p:txBody>
      </p:sp>
      <p:pic>
        <p:nvPicPr>
          <p:cNvPr id="2" name="Picture 1">
            <a:extLst>
              <a:ext uri="{FF2B5EF4-FFF2-40B4-BE49-F238E27FC236}">
                <a16:creationId xmlns:a16="http://schemas.microsoft.com/office/drawing/2014/main" id="{326FD381-9F7E-446F-907C-EC638CFD4E79}"/>
              </a:ext>
            </a:extLst>
          </p:cNvPr>
          <p:cNvPicPr>
            <a:picLocks noChangeAspect="1"/>
          </p:cNvPicPr>
          <p:nvPr/>
        </p:nvPicPr>
        <p:blipFill>
          <a:blip r:embed="rId3"/>
          <a:stretch>
            <a:fillRect/>
          </a:stretch>
        </p:blipFill>
        <p:spPr>
          <a:xfrm>
            <a:off x="495299" y="4123410"/>
            <a:ext cx="8153401" cy="1408233"/>
          </a:xfrm>
          <a:prstGeom prst="rect">
            <a:avLst/>
          </a:prstGeom>
          <a:ln>
            <a:solidFill>
              <a:schemeClr val="tx1"/>
            </a:solidFill>
          </a:ln>
        </p:spPr>
      </p:pic>
      <p:pic>
        <p:nvPicPr>
          <p:cNvPr id="3" name="Picture 2">
            <a:extLst>
              <a:ext uri="{FF2B5EF4-FFF2-40B4-BE49-F238E27FC236}">
                <a16:creationId xmlns:a16="http://schemas.microsoft.com/office/drawing/2014/main" id="{C4AF4CBC-7037-4684-A009-81F6B2D3DCF3}"/>
              </a:ext>
            </a:extLst>
          </p:cNvPr>
          <p:cNvPicPr>
            <a:picLocks noChangeAspect="1"/>
          </p:cNvPicPr>
          <p:nvPr/>
        </p:nvPicPr>
        <p:blipFill>
          <a:blip r:embed="rId4"/>
          <a:stretch>
            <a:fillRect/>
          </a:stretch>
        </p:blipFill>
        <p:spPr>
          <a:xfrm>
            <a:off x="495300" y="1486862"/>
            <a:ext cx="8153400" cy="1942138"/>
          </a:xfrm>
          <a:prstGeom prst="rect">
            <a:avLst/>
          </a:prstGeom>
          <a:ln>
            <a:solidFill>
              <a:schemeClr val="tx1"/>
            </a:solidFill>
          </a:ln>
        </p:spPr>
      </p:pic>
      <p:sp>
        <p:nvSpPr>
          <p:cNvPr id="7" name="Title 6">
            <a:extLst>
              <a:ext uri="{FF2B5EF4-FFF2-40B4-BE49-F238E27FC236}">
                <a16:creationId xmlns:a16="http://schemas.microsoft.com/office/drawing/2014/main" id="{F841DF46-E62D-4375-8F54-6FC557C812BF}"/>
              </a:ext>
            </a:extLst>
          </p:cNvPr>
          <p:cNvSpPr>
            <a:spLocks noGrp="1"/>
          </p:cNvSpPr>
          <p:nvPr>
            <p:ph type="title"/>
          </p:nvPr>
        </p:nvSpPr>
        <p:spPr/>
        <p:txBody>
          <a:bodyPr/>
          <a:lstStyle/>
          <a:p>
            <a:r>
              <a:rPr lang="en-US" dirty="0"/>
              <a:t>Dictionary Operations</a:t>
            </a:r>
          </a:p>
        </p:txBody>
      </p:sp>
    </p:spTree>
    <p:extLst>
      <p:ext uri="{BB962C8B-B14F-4D97-AF65-F5344CB8AC3E}">
        <p14:creationId xmlns:p14="http://schemas.microsoft.com/office/powerpoint/2010/main" val="79606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58B8-E0ED-4983-94D4-6DCCE42A9C7B}"/>
              </a:ext>
            </a:extLst>
          </p:cNvPr>
          <p:cNvSpPr>
            <a:spLocks noGrp="1"/>
          </p:cNvSpPr>
          <p:nvPr>
            <p:ph type="title"/>
          </p:nvPr>
        </p:nvSpPr>
        <p:spPr/>
        <p:txBody>
          <a:bodyPr/>
          <a:lstStyle/>
          <a:p>
            <a:r>
              <a:rPr lang="en-US" dirty="0"/>
              <a:t>Dictionary Functions</a:t>
            </a:r>
          </a:p>
        </p:txBody>
      </p:sp>
      <p:graphicFrame>
        <p:nvGraphicFramePr>
          <p:cNvPr id="4" name="Table 3">
            <a:extLst>
              <a:ext uri="{FF2B5EF4-FFF2-40B4-BE49-F238E27FC236}">
                <a16:creationId xmlns:a16="http://schemas.microsoft.com/office/drawing/2014/main" id="{483E9C48-5EAA-48EA-A69F-01E8AC35AE67}"/>
              </a:ext>
            </a:extLst>
          </p:cNvPr>
          <p:cNvGraphicFramePr>
            <a:graphicFrameLocks noGrp="1"/>
          </p:cNvGraphicFramePr>
          <p:nvPr>
            <p:extLst>
              <p:ext uri="{D42A27DB-BD31-4B8C-83A1-F6EECF244321}">
                <p14:modId xmlns:p14="http://schemas.microsoft.com/office/powerpoint/2010/main" val="1334394123"/>
              </p:ext>
            </p:extLst>
          </p:nvPr>
        </p:nvGraphicFramePr>
        <p:xfrm>
          <a:off x="76200" y="914400"/>
          <a:ext cx="8991600" cy="4876799"/>
        </p:xfrm>
        <a:graphic>
          <a:graphicData uri="http://schemas.openxmlformats.org/drawingml/2006/table">
            <a:tbl>
              <a:tblPr/>
              <a:tblGrid>
                <a:gridCol w="2743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493142">
                <a:tc>
                  <a:txBody>
                    <a:bodyPr/>
                    <a:lstStyle/>
                    <a:p>
                      <a:pPr algn="l"/>
                      <a:r>
                        <a:rPr lang="en-US" sz="2400" b="1" dirty="0">
                          <a:effectLst/>
                          <a:latin typeface="Arial Narrow" panose="020B0606020202030204" pitchFamily="34" charset="0"/>
                        </a:rPr>
                        <a:t>Methods</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bg1">
                        <a:lumMod val="75000"/>
                      </a:schemeClr>
                    </a:solidFill>
                  </a:tcPr>
                </a:tc>
                <a:tc>
                  <a:txBody>
                    <a:bodyPr/>
                    <a:lstStyle/>
                    <a:p>
                      <a:pPr algn="l"/>
                      <a:r>
                        <a:rPr lang="en-US" sz="2400" b="1" dirty="0">
                          <a:effectLst/>
                          <a:latin typeface="Arial Narrow" panose="020B0606020202030204" pitchFamily="34" charset="0"/>
                        </a:rPr>
                        <a:t>Description</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659039">
                <a:tc>
                  <a:txBody>
                    <a:bodyPr/>
                    <a:lstStyle/>
                    <a:p>
                      <a:r>
                        <a:rPr lang="en-US" sz="2400" b="1" dirty="0">
                          <a:solidFill>
                            <a:srgbClr val="0000FF"/>
                          </a:solidFill>
                          <a:effectLst/>
                          <a:latin typeface="Calibri" panose="020F0502020204030204" pitchFamily="34" charset="0"/>
                          <a:cs typeface="Calibri" panose="020F0502020204030204" pitchFamily="34" charset="0"/>
                        </a:rPr>
                        <a:t>get(key,[default])</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dirty="0">
                          <a:effectLst/>
                          <a:latin typeface="Arial Narrow" panose="020B0606020202030204" pitchFamily="34" charset="0"/>
                        </a:rPr>
                        <a:t>Returns the value for key if key is in the dictionary, else default. If default is not given, it defaults to None, so this</a:t>
                      </a:r>
                      <a:r>
                        <a:rPr lang="en-US" sz="2400" baseline="0" dirty="0">
                          <a:effectLst/>
                          <a:latin typeface="Arial Narrow" panose="020B0606020202030204" pitchFamily="34" charset="0"/>
                        </a:rPr>
                        <a:t> method never raises a </a:t>
                      </a:r>
                      <a:r>
                        <a:rPr lang="en-US" sz="2400" baseline="0" dirty="0" err="1">
                          <a:effectLst/>
                          <a:latin typeface="Arial Narrow" panose="020B0606020202030204" pitchFamily="34" charset="0"/>
                        </a:rPr>
                        <a:t>KeyError</a:t>
                      </a:r>
                      <a:r>
                        <a:rPr lang="en-US" sz="2400" baseline="0" dirty="0">
                          <a:effectLst/>
                          <a:latin typeface="Arial Narrow" panose="020B0606020202030204" pitchFamily="34" charset="0"/>
                        </a:rPr>
                        <a:t>.</a:t>
                      </a:r>
                      <a:endParaRPr lang="en-US" sz="2400" dirty="0">
                        <a:effectLst/>
                        <a:latin typeface="Arial Narrow" panose="020B0606020202030204" pitchFamily="34" charset="0"/>
                      </a:endParaRP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1724618">
                <a:tc>
                  <a:txBody>
                    <a:bodyPr/>
                    <a:lstStyle/>
                    <a:p>
                      <a:r>
                        <a:rPr lang="en-US" sz="2400" b="1" dirty="0">
                          <a:solidFill>
                            <a:srgbClr val="0000FF"/>
                          </a:solidFill>
                          <a:effectLst/>
                          <a:latin typeface="Calibri" panose="020F0502020204030204" pitchFamily="34" charset="0"/>
                          <a:cs typeface="Calibri" panose="020F0502020204030204" pitchFamily="34" charset="0"/>
                        </a:rPr>
                        <a:t>pop(key,[default])</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dirty="0">
                          <a:effectLst/>
                          <a:latin typeface="Arial Narrow" panose="020B0606020202030204" pitchFamily="34" charset="0"/>
                        </a:rPr>
                        <a:t>If key is in the dictionary, removes it and returns its value, else returns default. If default is not given and key is not in the dictionary, a </a:t>
                      </a:r>
                      <a:r>
                        <a:rPr lang="en-US" sz="2400" dirty="0" err="1">
                          <a:effectLst/>
                          <a:latin typeface="Arial Narrow" panose="020B0606020202030204" pitchFamily="34" charset="0"/>
                        </a:rPr>
                        <a:t>KeyError</a:t>
                      </a:r>
                      <a:r>
                        <a:rPr lang="en-US" sz="2400" dirty="0">
                          <a:effectLst/>
                          <a:latin typeface="Arial Narrow" panose="020B0606020202030204" pitchFamily="34" charset="0"/>
                        </a:rPr>
                        <a:t> is raised.</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bl>
          </a:graphicData>
        </a:graphic>
      </p:graphicFrame>
      <p:pic>
        <p:nvPicPr>
          <p:cNvPr id="5" name="Picture 4">
            <a:extLst>
              <a:ext uri="{FF2B5EF4-FFF2-40B4-BE49-F238E27FC236}">
                <a16:creationId xmlns:a16="http://schemas.microsoft.com/office/drawing/2014/main" id="{16E0558D-536D-484C-BDE5-2DBD15197DFF}"/>
              </a:ext>
            </a:extLst>
          </p:cNvPr>
          <p:cNvPicPr>
            <a:picLocks noChangeAspect="1"/>
          </p:cNvPicPr>
          <p:nvPr/>
        </p:nvPicPr>
        <p:blipFill>
          <a:blip r:embed="rId3"/>
          <a:stretch>
            <a:fillRect/>
          </a:stretch>
        </p:blipFill>
        <p:spPr>
          <a:xfrm>
            <a:off x="3657600" y="2590800"/>
            <a:ext cx="4451285" cy="1264111"/>
          </a:xfrm>
          <a:prstGeom prst="rect">
            <a:avLst/>
          </a:prstGeom>
        </p:spPr>
      </p:pic>
    </p:spTree>
    <p:extLst>
      <p:ext uri="{BB962C8B-B14F-4D97-AF65-F5344CB8AC3E}">
        <p14:creationId xmlns:p14="http://schemas.microsoft.com/office/powerpoint/2010/main" val="1785206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58B8-E0ED-4983-94D4-6DCCE42A9C7B}"/>
              </a:ext>
            </a:extLst>
          </p:cNvPr>
          <p:cNvSpPr>
            <a:spLocks noGrp="1"/>
          </p:cNvSpPr>
          <p:nvPr>
            <p:ph type="title"/>
          </p:nvPr>
        </p:nvSpPr>
        <p:spPr/>
        <p:txBody>
          <a:bodyPr/>
          <a:lstStyle/>
          <a:p>
            <a:r>
              <a:rPr lang="en-US" dirty="0"/>
              <a:t>Dictionary Functions</a:t>
            </a:r>
          </a:p>
        </p:txBody>
      </p:sp>
      <p:graphicFrame>
        <p:nvGraphicFramePr>
          <p:cNvPr id="6" name="Table 5">
            <a:extLst>
              <a:ext uri="{FF2B5EF4-FFF2-40B4-BE49-F238E27FC236}">
                <a16:creationId xmlns:a16="http://schemas.microsoft.com/office/drawing/2014/main" id="{44E6A4E5-DE30-4C87-8D6C-09FA3B63E0DF}"/>
              </a:ext>
            </a:extLst>
          </p:cNvPr>
          <p:cNvGraphicFramePr>
            <a:graphicFrameLocks noGrp="1"/>
          </p:cNvGraphicFramePr>
          <p:nvPr>
            <p:extLst>
              <p:ext uri="{D42A27DB-BD31-4B8C-83A1-F6EECF244321}">
                <p14:modId xmlns:p14="http://schemas.microsoft.com/office/powerpoint/2010/main" val="3295251722"/>
              </p:ext>
            </p:extLst>
          </p:nvPr>
        </p:nvGraphicFramePr>
        <p:xfrm>
          <a:off x="76200" y="990600"/>
          <a:ext cx="8991600" cy="4800598"/>
        </p:xfrm>
        <a:graphic>
          <a:graphicData uri="http://schemas.openxmlformats.org/drawingml/2006/table">
            <a:tbl>
              <a:tblPr/>
              <a:tblGrid>
                <a:gridCol w="2430163">
                  <a:extLst>
                    <a:ext uri="{9D8B030D-6E8A-4147-A177-3AD203B41FA5}">
                      <a16:colId xmlns:a16="http://schemas.microsoft.com/office/drawing/2014/main" val="20000"/>
                    </a:ext>
                  </a:extLst>
                </a:gridCol>
                <a:gridCol w="6561437">
                  <a:extLst>
                    <a:ext uri="{9D8B030D-6E8A-4147-A177-3AD203B41FA5}">
                      <a16:colId xmlns:a16="http://schemas.microsoft.com/office/drawing/2014/main" val="20001"/>
                    </a:ext>
                  </a:extLst>
                </a:gridCol>
              </a:tblGrid>
              <a:tr h="477957">
                <a:tc>
                  <a:txBody>
                    <a:bodyPr/>
                    <a:lstStyle/>
                    <a:p>
                      <a:pPr algn="l"/>
                      <a:r>
                        <a:rPr lang="en-US" sz="2400" b="1" dirty="0">
                          <a:effectLst/>
                          <a:latin typeface="Arial Narrow" panose="020B0606020202030204" pitchFamily="34" charset="0"/>
                        </a:rPr>
                        <a:t>Methods</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bg1">
                        <a:lumMod val="75000"/>
                      </a:schemeClr>
                    </a:solidFill>
                  </a:tcPr>
                </a:tc>
                <a:tc>
                  <a:txBody>
                    <a:bodyPr/>
                    <a:lstStyle/>
                    <a:p>
                      <a:pPr algn="l"/>
                      <a:r>
                        <a:rPr lang="en-US" sz="2400" b="1" dirty="0">
                          <a:effectLst/>
                          <a:latin typeface="Arial Narrow" panose="020B0606020202030204" pitchFamily="34" charset="0"/>
                        </a:rPr>
                        <a:t>Description</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253997">
                <a:tc>
                  <a:txBody>
                    <a:bodyPr/>
                    <a:lstStyle/>
                    <a:p>
                      <a:r>
                        <a:rPr lang="en-US" sz="2400" b="1" dirty="0">
                          <a:solidFill>
                            <a:srgbClr val="0000FF"/>
                          </a:solidFill>
                          <a:effectLst/>
                          <a:latin typeface="Calibri" panose="020F0502020204030204" pitchFamily="34" charset="0"/>
                          <a:cs typeface="Calibri" panose="020F0502020204030204" pitchFamily="34" charset="0"/>
                        </a:rPr>
                        <a:t>update([other])</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dirty="0">
                          <a:effectLst/>
                          <a:latin typeface="Arial Narrow" panose="020B0606020202030204" pitchFamily="34" charset="0"/>
                        </a:rPr>
                        <a:t>Update the dictionary with the key-value pairs from other, overwriting existing keys. Returns None.</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2068644">
                <a:tc>
                  <a:txBody>
                    <a:bodyPr/>
                    <a:lstStyle/>
                    <a:p>
                      <a:r>
                        <a:rPr lang="en-US" sz="2400" b="1" dirty="0">
                          <a:solidFill>
                            <a:srgbClr val="0000FF"/>
                          </a:solidFill>
                          <a:effectLst/>
                          <a:latin typeface="Calibri" panose="020F0502020204030204" pitchFamily="34" charset="0"/>
                          <a:cs typeface="Calibri" panose="020F0502020204030204" pitchFamily="34" charset="0"/>
                        </a:rPr>
                        <a:t>copy()</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dirty="0">
                          <a:effectLst/>
                          <a:latin typeface="Arial Narrow" panose="020B0606020202030204" pitchFamily="34" charset="0"/>
                        </a:rPr>
                        <a:t>Returns a copy of the dictionary.</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bl>
          </a:graphicData>
        </a:graphic>
      </p:graphicFrame>
      <p:pic>
        <p:nvPicPr>
          <p:cNvPr id="11" name="Picture 10">
            <a:extLst>
              <a:ext uri="{FF2B5EF4-FFF2-40B4-BE49-F238E27FC236}">
                <a16:creationId xmlns:a16="http://schemas.microsoft.com/office/drawing/2014/main" id="{370AA0B6-C0A2-48ED-B697-EEA416603B06}"/>
              </a:ext>
            </a:extLst>
          </p:cNvPr>
          <p:cNvPicPr>
            <a:picLocks noChangeAspect="1"/>
          </p:cNvPicPr>
          <p:nvPr/>
        </p:nvPicPr>
        <p:blipFill>
          <a:blip r:embed="rId3"/>
          <a:stretch>
            <a:fillRect/>
          </a:stretch>
        </p:blipFill>
        <p:spPr>
          <a:xfrm>
            <a:off x="3219499" y="4164529"/>
            <a:ext cx="4046274" cy="1554255"/>
          </a:xfrm>
          <a:prstGeom prst="rect">
            <a:avLst/>
          </a:prstGeom>
        </p:spPr>
      </p:pic>
      <p:pic>
        <p:nvPicPr>
          <p:cNvPr id="3" name="Picture 2">
            <a:extLst>
              <a:ext uri="{FF2B5EF4-FFF2-40B4-BE49-F238E27FC236}">
                <a16:creationId xmlns:a16="http://schemas.microsoft.com/office/drawing/2014/main" id="{1D17B80A-AFD8-4BB4-932E-CC686F8C0ED3}"/>
              </a:ext>
            </a:extLst>
          </p:cNvPr>
          <p:cNvPicPr>
            <a:picLocks noChangeAspect="1"/>
          </p:cNvPicPr>
          <p:nvPr/>
        </p:nvPicPr>
        <p:blipFill>
          <a:blip r:embed="rId4"/>
          <a:stretch>
            <a:fillRect/>
          </a:stretch>
        </p:blipFill>
        <p:spPr>
          <a:xfrm>
            <a:off x="2667000" y="2286000"/>
            <a:ext cx="6239716" cy="1371600"/>
          </a:xfrm>
          <a:prstGeom prst="rect">
            <a:avLst/>
          </a:prstGeom>
        </p:spPr>
      </p:pic>
    </p:spTree>
    <p:extLst>
      <p:ext uri="{BB962C8B-B14F-4D97-AF65-F5344CB8AC3E}">
        <p14:creationId xmlns:p14="http://schemas.microsoft.com/office/powerpoint/2010/main" val="1709100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58B8-E0ED-4983-94D4-6DCCE42A9C7B}"/>
              </a:ext>
            </a:extLst>
          </p:cNvPr>
          <p:cNvSpPr>
            <a:spLocks noGrp="1"/>
          </p:cNvSpPr>
          <p:nvPr>
            <p:ph type="title"/>
          </p:nvPr>
        </p:nvSpPr>
        <p:spPr/>
        <p:txBody>
          <a:bodyPr/>
          <a:lstStyle/>
          <a:p>
            <a:r>
              <a:rPr lang="en-US" dirty="0"/>
              <a:t>Dictionary Functions</a:t>
            </a:r>
          </a:p>
        </p:txBody>
      </p:sp>
      <p:graphicFrame>
        <p:nvGraphicFramePr>
          <p:cNvPr id="7" name="Table 6">
            <a:extLst>
              <a:ext uri="{FF2B5EF4-FFF2-40B4-BE49-F238E27FC236}">
                <a16:creationId xmlns:a16="http://schemas.microsoft.com/office/drawing/2014/main" id="{5445D8CD-B382-4D29-90F4-CB6FBC05F3CE}"/>
              </a:ext>
            </a:extLst>
          </p:cNvPr>
          <p:cNvGraphicFramePr>
            <a:graphicFrameLocks noGrp="1"/>
          </p:cNvGraphicFramePr>
          <p:nvPr>
            <p:extLst>
              <p:ext uri="{D42A27DB-BD31-4B8C-83A1-F6EECF244321}">
                <p14:modId xmlns:p14="http://schemas.microsoft.com/office/powerpoint/2010/main" val="3378139730"/>
              </p:ext>
            </p:extLst>
          </p:nvPr>
        </p:nvGraphicFramePr>
        <p:xfrm>
          <a:off x="100914" y="990600"/>
          <a:ext cx="8966886" cy="4761241"/>
        </p:xfrm>
        <a:graphic>
          <a:graphicData uri="http://schemas.openxmlformats.org/drawingml/2006/table">
            <a:tbl>
              <a:tblPr/>
              <a:tblGrid>
                <a:gridCol w="1637432">
                  <a:extLst>
                    <a:ext uri="{9D8B030D-6E8A-4147-A177-3AD203B41FA5}">
                      <a16:colId xmlns:a16="http://schemas.microsoft.com/office/drawing/2014/main" val="20000"/>
                    </a:ext>
                  </a:extLst>
                </a:gridCol>
                <a:gridCol w="7329454">
                  <a:extLst>
                    <a:ext uri="{9D8B030D-6E8A-4147-A177-3AD203B41FA5}">
                      <a16:colId xmlns:a16="http://schemas.microsoft.com/office/drawing/2014/main" val="20001"/>
                    </a:ext>
                  </a:extLst>
                </a:gridCol>
              </a:tblGrid>
              <a:tr h="533400">
                <a:tc>
                  <a:txBody>
                    <a:bodyPr/>
                    <a:lstStyle/>
                    <a:p>
                      <a:pPr algn="l"/>
                      <a:r>
                        <a:rPr lang="en-US" sz="2400" b="1" dirty="0">
                          <a:effectLst/>
                          <a:latin typeface="Arial Narrow" panose="020B0606020202030204" pitchFamily="34" charset="0"/>
                        </a:rPr>
                        <a:t>Methods</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bg1">
                        <a:lumMod val="75000"/>
                      </a:schemeClr>
                    </a:solidFill>
                  </a:tcPr>
                </a:tc>
                <a:tc>
                  <a:txBody>
                    <a:bodyPr/>
                    <a:lstStyle/>
                    <a:p>
                      <a:pPr algn="l"/>
                      <a:r>
                        <a:rPr lang="en-US" sz="2400" b="1" dirty="0">
                          <a:effectLst/>
                          <a:latin typeface="Arial Narrow" panose="020B0606020202030204" pitchFamily="34" charset="0"/>
                        </a:rPr>
                        <a:t>Description</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1433167">
                <a:tc>
                  <a:txBody>
                    <a:bodyPr/>
                    <a:lstStyle/>
                    <a:p>
                      <a:r>
                        <a:rPr lang="en-US" sz="2400" b="1" dirty="0">
                          <a:solidFill>
                            <a:srgbClr val="0000FF"/>
                          </a:solidFill>
                          <a:effectLst/>
                          <a:latin typeface="Calibri" panose="020F0502020204030204" pitchFamily="34" charset="0"/>
                          <a:cs typeface="Calibri" panose="020F0502020204030204" pitchFamily="34" charset="0"/>
                        </a:rPr>
                        <a:t>keys()</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dirty="0">
                          <a:effectLst/>
                          <a:latin typeface="Arial Narrow" panose="020B0606020202030204" pitchFamily="34" charset="0"/>
                        </a:rPr>
                        <a:t>Returns a new view of</a:t>
                      </a:r>
                      <a:r>
                        <a:rPr lang="en-US" sz="2400" baseline="0" dirty="0">
                          <a:effectLst/>
                          <a:latin typeface="Arial Narrow" panose="020B0606020202030204" pitchFamily="34" charset="0"/>
                        </a:rPr>
                        <a:t> the </a:t>
                      </a:r>
                      <a:r>
                        <a:rPr lang="en-US" sz="2400" dirty="0">
                          <a:effectLst/>
                          <a:latin typeface="Arial Narrow" panose="020B0606020202030204" pitchFamily="34" charset="0"/>
                        </a:rPr>
                        <a:t>keys.</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1433167">
                <a:tc>
                  <a:txBody>
                    <a:bodyPr/>
                    <a:lstStyle/>
                    <a:p>
                      <a:r>
                        <a:rPr lang="en-US" sz="2400" b="1" dirty="0">
                          <a:solidFill>
                            <a:srgbClr val="0000FF"/>
                          </a:solidFill>
                          <a:effectLst/>
                          <a:latin typeface="Calibri" panose="020F0502020204030204" pitchFamily="34" charset="0"/>
                          <a:cs typeface="Calibri" panose="020F0502020204030204" pitchFamily="34" charset="0"/>
                        </a:rPr>
                        <a:t>values()</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dirty="0">
                          <a:effectLst/>
                          <a:latin typeface="Arial Narrow" panose="020B0606020202030204" pitchFamily="34" charset="0"/>
                        </a:rPr>
                        <a:t>Returns a new view of</a:t>
                      </a:r>
                      <a:r>
                        <a:rPr lang="en-US" sz="2400" baseline="0" dirty="0">
                          <a:effectLst/>
                          <a:latin typeface="Arial Narrow" panose="020B0606020202030204" pitchFamily="34" charset="0"/>
                        </a:rPr>
                        <a:t> the </a:t>
                      </a:r>
                      <a:r>
                        <a:rPr lang="en-US" sz="2400" dirty="0">
                          <a:effectLst/>
                          <a:latin typeface="Arial Narrow" panose="020B0606020202030204" pitchFamily="34" charset="0"/>
                        </a:rPr>
                        <a:t>values.</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r h="1361507">
                <a:tc>
                  <a:txBody>
                    <a:bodyPr/>
                    <a:lstStyle/>
                    <a:p>
                      <a:r>
                        <a:rPr lang="en-US" sz="2400" b="1" dirty="0">
                          <a:solidFill>
                            <a:srgbClr val="0000FF"/>
                          </a:solidFill>
                          <a:effectLst/>
                          <a:latin typeface="Calibri" panose="020F0502020204030204" pitchFamily="34" charset="0"/>
                          <a:cs typeface="Calibri" panose="020F0502020204030204" pitchFamily="34" charset="0"/>
                        </a:rPr>
                        <a:t>clear()</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dirty="0">
                          <a:effectLst/>
                          <a:latin typeface="Arial Narrow" panose="020B0606020202030204" pitchFamily="34" charset="0"/>
                        </a:rPr>
                        <a:t>Removes all items from the dictionary.</a:t>
                      </a:r>
                    </a:p>
                  </a:txBody>
                  <a:tcPr marL="36822" marR="36822" marT="36822" marB="3682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3"/>
                  </a:ext>
                </a:extLst>
              </a:tr>
            </a:tbl>
          </a:graphicData>
        </a:graphic>
      </p:graphicFrame>
      <p:pic>
        <p:nvPicPr>
          <p:cNvPr id="4" name="Picture 3">
            <a:extLst>
              <a:ext uri="{FF2B5EF4-FFF2-40B4-BE49-F238E27FC236}">
                <a16:creationId xmlns:a16="http://schemas.microsoft.com/office/drawing/2014/main" id="{FF420AE7-1558-4B3F-AED9-15BA6C08946C}"/>
              </a:ext>
            </a:extLst>
          </p:cNvPr>
          <p:cNvPicPr>
            <a:picLocks noChangeAspect="1"/>
          </p:cNvPicPr>
          <p:nvPr/>
        </p:nvPicPr>
        <p:blipFill>
          <a:blip r:embed="rId3"/>
          <a:stretch>
            <a:fillRect/>
          </a:stretch>
        </p:blipFill>
        <p:spPr>
          <a:xfrm>
            <a:off x="1981200" y="2071353"/>
            <a:ext cx="6640169" cy="820966"/>
          </a:xfrm>
          <a:prstGeom prst="rect">
            <a:avLst/>
          </a:prstGeom>
        </p:spPr>
      </p:pic>
      <p:pic>
        <p:nvPicPr>
          <p:cNvPr id="5" name="Picture 4">
            <a:extLst>
              <a:ext uri="{FF2B5EF4-FFF2-40B4-BE49-F238E27FC236}">
                <a16:creationId xmlns:a16="http://schemas.microsoft.com/office/drawing/2014/main" id="{CFC05696-E258-4579-8F74-1FB570DEC93D}"/>
              </a:ext>
            </a:extLst>
          </p:cNvPr>
          <p:cNvPicPr>
            <a:picLocks noChangeAspect="1"/>
          </p:cNvPicPr>
          <p:nvPr/>
        </p:nvPicPr>
        <p:blipFill>
          <a:blip r:embed="rId4"/>
          <a:stretch>
            <a:fillRect/>
          </a:stretch>
        </p:blipFill>
        <p:spPr>
          <a:xfrm>
            <a:off x="1981200" y="3504237"/>
            <a:ext cx="6640169" cy="770227"/>
          </a:xfrm>
          <a:prstGeom prst="rect">
            <a:avLst/>
          </a:prstGeom>
        </p:spPr>
      </p:pic>
      <p:pic>
        <p:nvPicPr>
          <p:cNvPr id="12" name="Picture 11">
            <a:extLst>
              <a:ext uri="{FF2B5EF4-FFF2-40B4-BE49-F238E27FC236}">
                <a16:creationId xmlns:a16="http://schemas.microsoft.com/office/drawing/2014/main" id="{6236E18B-E025-40C4-A960-791843A73491}"/>
              </a:ext>
            </a:extLst>
          </p:cNvPr>
          <p:cNvPicPr>
            <a:picLocks noChangeAspect="1"/>
          </p:cNvPicPr>
          <p:nvPr/>
        </p:nvPicPr>
        <p:blipFill>
          <a:blip r:embed="rId5"/>
          <a:stretch>
            <a:fillRect/>
          </a:stretch>
        </p:blipFill>
        <p:spPr>
          <a:xfrm>
            <a:off x="2286000" y="4811977"/>
            <a:ext cx="3200400" cy="866407"/>
          </a:xfrm>
          <a:prstGeom prst="rect">
            <a:avLst/>
          </a:prstGeom>
        </p:spPr>
      </p:pic>
    </p:spTree>
    <p:extLst>
      <p:ext uri="{BB962C8B-B14F-4D97-AF65-F5344CB8AC3E}">
        <p14:creationId xmlns:p14="http://schemas.microsoft.com/office/powerpoint/2010/main" val="1682346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 Invert.py</a:t>
            </a:r>
          </a:p>
        </p:txBody>
      </p:sp>
      <p:sp>
        <p:nvSpPr>
          <p:cNvPr id="3" name="Content Placeholder 2"/>
          <p:cNvSpPr>
            <a:spLocks noGrp="1"/>
          </p:cNvSpPr>
          <p:nvPr>
            <p:ph idx="1"/>
          </p:nvPr>
        </p:nvSpPr>
        <p:spPr>
          <a:xfrm>
            <a:off x="152400" y="2438400"/>
            <a:ext cx="8839200" cy="2971800"/>
          </a:xfrm>
        </p:spPr>
        <p:txBody>
          <a:bodyPr/>
          <a:lstStyle/>
          <a:p>
            <a:r>
              <a:rPr lang="en-US" dirty="0"/>
              <a:t>Write a Python program to </a:t>
            </a:r>
          </a:p>
          <a:p>
            <a:pPr lvl="1"/>
            <a:r>
              <a:rPr lang="en-US" dirty="0"/>
              <a:t>Read the data from </a:t>
            </a:r>
            <a:r>
              <a:rPr lang="en-US" b="1" dirty="0">
                <a:solidFill>
                  <a:schemeClr val="tx1"/>
                </a:solidFill>
                <a:latin typeface="Calibri" panose="020F0502020204030204" pitchFamily="34" charset="0"/>
                <a:cs typeface="Calibri" panose="020F0502020204030204" pitchFamily="34" charset="0"/>
              </a:rPr>
              <a:t>colors.csv</a:t>
            </a:r>
            <a:r>
              <a:rPr lang="en-US" dirty="0"/>
              <a:t> and save the name as the </a:t>
            </a:r>
            <a:r>
              <a:rPr lang="en-US" b="1" dirty="0">
                <a:solidFill>
                  <a:srgbClr val="FF0000"/>
                </a:solidFill>
              </a:rPr>
              <a:t>key</a:t>
            </a:r>
            <a:r>
              <a:rPr lang="en-US" dirty="0"/>
              <a:t> and the color as the </a:t>
            </a:r>
            <a:r>
              <a:rPr lang="en-US" b="1" dirty="0">
                <a:solidFill>
                  <a:srgbClr val="FF0000"/>
                </a:solidFill>
              </a:rPr>
              <a:t>value</a:t>
            </a:r>
            <a:r>
              <a:rPr lang="en-US" dirty="0"/>
              <a:t> into a dictionary </a:t>
            </a:r>
            <a:r>
              <a:rPr lang="en-US" b="1" dirty="0" err="1">
                <a:solidFill>
                  <a:schemeClr val="tx1"/>
                </a:solidFill>
                <a:latin typeface="Calibri" panose="020F0502020204030204" pitchFamily="34" charset="0"/>
                <a:cs typeface="Calibri" panose="020F0502020204030204" pitchFamily="34" charset="0"/>
              </a:rPr>
              <a:t>colors_dict</a:t>
            </a:r>
            <a:r>
              <a:rPr lang="en-US" dirty="0"/>
              <a:t>. </a:t>
            </a:r>
          </a:p>
          <a:p>
            <a:pPr lvl="1"/>
            <a:r>
              <a:rPr lang="en-US" dirty="0"/>
              <a:t>Invert the dictionary </a:t>
            </a:r>
            <a:r>
              <a:rPr lang="en-US" b="1" dirty="0" err="1">
                <a:solidFill>
                  <a:schemeClr val="tx1"/>
                </a:solidFill>
                <a:latin typeface="Calibri" panose="020F0502020204030204" pitchFamily="34" charset="0"/>
                <a:cs typeface="Calibri" panose="020F0502020204030204" pitchFamily="34" charset="0"/>
              </a:rPr>
              <a:t>colors_dict</a:t>
            </a:r>
            <a:r>
              <a:rPr lang="en-US" dirty="0"/>
              <a:t> to another dictionary </a:t>
            </a:r>
            <a:r>
              <a:rPr lang="en-US" b="1" dirty="0" err="1">
                <a:solidFill>
                  <a:schemeClr val="tx1"/>
                </a:solidFill>
                <a:latin typeface="Calibri" panose="020F0502020204030204" pitchFamily="34" charset="0"/>
                <a:cs typeface="Calibri" panose="020F0502020204030204" pitchFamily="34" charset="0"/>
              </a:rPr>
              <a:t>new_colors</a:t>
            </a:r>
            <a:r>
              <a:rPr lang="en-US" dirty="0"/>
              <a:t> where the keys are values from </a:t>
            </a:r>
            <a:r>
              <a:rPr lang="en-US" b="1" dirty="0" err="1">
                <a:solidFill>
                  <a:schemeClr val="tx1"/>
                </a:solidFill>
                <a:latin typeface="Calibri" panose="020F0502020204030204" pitchFamily="34" charset="0"/>
                <a:cs typeface="Calibri" panose="020F0502020204030204" pitchFamily="34" charset="0"/>
              </a:rPr>
              <a:t>color_dict</a:t>
            </a:r>
            <a:r>
              <a:rPr lang="en-US" b="1" dirty="0">
                <a:solidFill>
                  <a:schemeClr val="tx1"/>
                </a:solidFill>
                <a:latin typeface="Calibri" panose="020F0502020204030204" pitchFamily="34" charset="0"/>
                <a:cs typeface="Calibri" panose="020F0502020204030204" pitchFamily="34" charset="0"/>
              </a:rPr>
              <a:t> </a:t>
            </a:r>
            <a:r>
              <a:rPr lang="en-US" dirty="0"/>
              <a:t>and the values are lists of keys from </a:t>
            </a:r>
            <a:r>
              <a:rPr lang="en-US" b="1" dirty="0" err="1">
                <a:solidFill>
                  <a:schemeClr val="tx1"/>
                </a:solidFill>
                <a:latin typeface="Calibri" panose="020F0502020204030204" pitchFamily="34" charset="0"/>
                <a:cs typeface="Calibri" panose="020F0502020204030204" pitchFamily="34" charset="0"/>
              </a:rPr>
              <a:t>color_dict</a:t>
            </a:r>
            <a:r>
              <a:rPr lang="en-US" dirty="0"/>
              <a:t>. </a:t>
            </a:r>
          </a:p>
          <a:p>
            <a:pPr lvl="1"/>
            <a:r>
              <a:rPr lang="en-US" dirty="0"/>
              <a:t>Display </a:t>
            </a:r>
            <a:r>
              <a:rPr lang="en-US" b="1" dirty="0" err="1">
                <a:solidFill>
                  <a:schemeClr val="tx1"/>
                </a:solidFill>
                <a:latin typeface="Calibri" panose="020F0502020204030204" pitchFamily="34" charset="0"/>
                <a:cs typeface="Calibri" panose="020F0502020204030204" pitchFamily="34" charset="0"/>
              </a:rPr>
              <a:t>new_colors</a:t>
            </a:r>
            <a:r>
              <a:rPr lang="en-US" dirty="0"/>
              <a:t>.</a:t>
            </a:r>
          </a:p>
        </p:txBody>
      </p:sp>
      <p:pic>
        <p:nvPicPr>
          <p:cNvPr id="4" name="Picture 3">
            <a:extLst>
              <a:ext uri="{FF2B5EF4-FFF2-40B4-BE49-F238E27FC236}">
                <a16:creationId xmlns:a16="http://schemas.microsoft.com/office/drawing/2014/main" id="{3A4AA56F-F24E-4769-BE41-EC144B3484C7}"/>
              </a:ext>
            </a:extLst>
          </p:cNvPr>
          <p:cNvPicPr>
            <a:picLocks noChangeAspect="1"/>
          </p:cNvPicPr>
          <p:nvPr/>
        </p:nvPicPr>
        <p:blipFill>
          <a:blip r:embed="rId3"/>
          <a:stretch>
            <a:fillRect/>
          </a:stretch>
        </p:blipFill>
        <p:spPr>
          <a:xfrm>
            <a:off x="7329521" y="884237"/>
            <a:ext cx="1723959" cy="2057400"/>
          </a:xfrm>
          <a:prstGeom prst="rect">
            <a:avLst/>
          </a:prstGeom>
          <a:ln>
            <a:solidFill>
              <a:schemeClr val="tx1"/>
            </a:solidFill>
          </a:ln>
        </p:spPr>
      </p:pic>
      <p:sp>
        <p:nvSpPr>
          <p:cNvPr id="5" name="Content Placeholder 2">
            <a:extLst>
              <a:ext uri="{FF2B5EF4-FFF2-40B4-BE49-F238E27FC236}">
                <a16:creationId xmlns:a16="http://schemas.microsoft.com/office/drawing/2014/main" id="{C6060021-E42A-477F-8E56-32949CD7FE84}"/>
              </a:ext>
            </a:extLst>
          </p:cNvPr>
          <p:cNvSpPr txBox="1">
            <a:spLocks/>
          </p:cNvSpPr>
          <p:nvPr/>
        </p:nvSpPr>
        <p:spPr bwMode="auto">
          <a:xfrm>
            <a:off x="152400" y="884237"/>
            <a:ext cx="7239000" cy="17597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0000"/>
              <a:buFont typeface="Wingdings" panose="05000000000000000000" pitchFamily="2" charset="2"/>
              <a:buChar char="q"/>
              <a:defRPr sz="2800" b="1">
                <a:solidFill>
                  <a:srgbClr val="660033"/>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rgbClr val="660033"/>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660033"/>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60033"/>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r>
              <a:rPr lang="en-US" kern="0" dirty="0"/>
              <a:t>Create the following text file using </a:t>
            </a:r>
            <a:r>
              <a:rPr lang="en-US" kern="0" dirty="0">
                <a:solidFill>
                  <a:srgbClr val="FF0000"/>
                </a:solidFill>
              </a:rPr>
              <a:t>Notepad</a:t>
            </a:r>
            <a:r>
              <a:rPr lang="en-US" kern="0" dirty="0"/>
              <a:t>. Save the text file as </a:t>
            </a:r>
            <a:r>
              <a:rPr lang="en-US" kern="0" dirty="0">
                <a:solidFill>
                  <a:schemeClr val="tx1"/>
                </a:solidFill>
                <a:latin typeface="Calibri" panose="020F0502020204030204" pitchFamily="34" charset="0"/>
                <a:cs typeface="Calibri" panose="020F0502020204030204" pitchFamily="34" charset="0"/>
              </a:rPr>
              <a:t>colors.csv</a:t>
            </a:r>
            <a:r>
              <a:rPr lang="en-US" kern="0" dirty="0"/>
              <a:t>.</a:t>
            </a:r>
          </a:p>
        </p:txBody>
      </p:sp>
      <p:pic>
        <p:nvPicPr>
          <p:cNvPr id="6" name="Picture 5">
            <a:extLst>
              <a:ext uri="{FF2B5EF4-FFF2-40B4-BE49-F238E27FC236}">
                <a16:creationId xmlns:a16="http://schemas.microsoft.com/office/drawing/2014/main" id="{8EF91474-1525-4486-8E07-03FB1F8551F8}"/>
              </a:ext>
            </a:extLst>
          </p:cNvPr>
          <p:cNvPicPr>
            <a:picLocks noChangeAspect="1"/>
          </p:cNvPicPr>
          <p:nvPr/>
        </p:nvPicPr>
        <p:blipFill>
          <a:blip r:embed="rId4"/>
          <a:stretch>
            <a:fillRect/>
          </a:stretch>
        </p:blipFill>
        <p:spPr>
          <a:xfrm>
            <a:off x="217053" y="5486400"/>
            <a:ext cx="8709893" cy="254793"/>
          </a:xfrm>
          <a:prstGeom prst="rect">
            <a:avLst/>
          </a:prstGeom>
          <a:ln>
            <a:solidFill>
              <a:schemeClr val="tx1"/>
            </a:solidFill>
          </a:ln>
        </p:spPr>
      </p:pic>
    </p:spTree>
    <p:extLst>
      <p:ext uri="{BB962C8B-B14F-4D97-AF65-F5344CB8AC3E}">
        <p14:creationId xmlns:p14="http://schemas.microsoft.com/office/powerpoint/2010/main" val="2966065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 – CountLetters.py</a:t>
            </a:r>
          </a:p>
        </p:txBody>
      </p:sp>
      <p:sp>
        <p:nvSpPr>
          <p:cNvPr id="3" name="Content Placeholder 2"/>
          <p:cNvSpPr>
            <a:spLocks noGrp="1"/>
          </p:cNvSpPr>
          <p:nvPr>
            <p:ph idx="1"/>
          </p:nvPr>
        </p:nvSpPr>
        <p:spPr>
          <a:xfrm>
            <a:off x="76200" y="808038"/>
            <a:ext cx="8991600" cy="3044544"/>
          </a:xfrm>
        </p:spPr>
        <p:txBody>
          <a:bodyPr/>
          <a:lstStyle/>
          <a:p>
            <a:r>
              <a:rPr lang="en-US" dirty="0"/>
              <a:t>Write a Python program to </a:t>
            </a:r>
          </a:p>
          <a:p>
            <a:pPr lvl="1"/>
            <a:r>
              <a:rPr lang="en-US" dirty="0"/>
              <a:t>Prompt user to input a sentence</a:t>
            </a:r>
          </a:p>
          <a:p>
            <a:pPr lvl="1"/>
            <a:r>
              <a:rPr lang="en-US" dirty="0"/>
              <a:t>Count the occurrence of each letter in the input sentence</a:t>
            </a:r>
          </a:p>
          <a:p>
            <a:pPr lvl="2"/>
            <a:r>
              <a:rPr lang="en-US" dirty="0"/>
              <a:t>Hint: You can use the </a:t>
            </a:r>
            <a:r>
              <a:rPr lang="en-US" dirty="0" err="1"/>
              <a:t>isalpha</a:t>
            </a:r>
            <a:r>
              <a:rPr lang="en-US" dirty="0"/>
              <a:t>() function</a:t>
            </a:r>
          </a:p>
          <a:p>
            <a:pPr lvl="1"/>
            <a:r>
              <a:rPr lang="en-US" dirty="0"/>
              <a:t>Save the result to a dictionary </a:t>
            </a:r>
            <a:r>
              <a:rPr lang="en-US" b="1" dirty="0">
                <a:solidFill>
                  <a:schemeClr val="tx1"/>
                </a:solidFill>
                <a:latin typeface="Calibri" panose="020F0502020204030204" pitchFamily="34" charset="0"/>
                <a:cs typeface="Calibri" panose="020F0502020204030204" pitchFamily="34" charset="0"/>
              </a:rPr>
              <a:t>letters</a:t>
            </a:r>
            <a:r>
              <a:rPr lang="en-US" dirty="0"/>
              <a:t> where the </a:t>
            </a:r>
            <a:r>
              <a:rPr lang="en-US" dirty="0">
                <a:solidFill>
                  <a:srgbClr val="FF0000"/>
                </a:solidFill>
              </a:rPr>
              <a:t>key</a:t>
            </a:r>
            <a:r>
              <a:rPr lang="en-US" dirty="0"/>
              <a:t> is the letter and the </a:t>
            </a:r>
            <a:r>
              <a:rPr lang="en-US" dirty="0">
                <a:solidFill>
                  <a:srgbClr val="FF0000"/>
                </a:solidFill>
              </a:rPr>
              <a:t>value</a:t>
            </a:r>
            <a:r>
              <a:rPr lang="en-US" dirty="0"/>
              <a:t> is the occurrence of the key </a:t>
            </a:r>
          </a:p>
          <a:p>
            <a:pPr lvl="1"/>
            <a:r>
              <a:rPr lang="en-US" dirty="0"/>
              <a:t>Display </a:t>
            </a:r>
            <a:r>
              <a:rPr lang="en-US" b="1" dirty="0">
                <a:solidFill>
                  <a:schemeClr val="tx1"/>
                </a:solidFill>
                <a:latin typeface="Calibri" panose="020F0502020204030204" pitchFamily="34" charset="0"/>
                <a:cs typeface="Calibri" panose="020F0502020204030204" pitchFamily="34" charset="0"/>
              </a:rPr>
              <a:t>letters </a:t>
            </a:r>
            <a:r>
              <a:rPr lang="en-US" dirty="0"/>
              <a:t>in alphabetical order of the key.</a:t>
            </a:r>
          </a:p>
        </p:txBody>
      </p:sp>
      <p:pic>
        <p:nvPicPr>
          <p:cNvPr id="5" name="Picture 4">
            <a:extLst>
              <a:ext uri="{FF2B5EF4-FFF2-40B4-BE49-F238E27FC236}">
                <a16:creationId xmlns:a16="http://schemas.microsoft.com/office/drawing/2014/main" id="{B8146FEC-14BF-4319-8B70-27D0B3DA4C2C}"/>
              </a:ext>
            </a:extLst>
          </p:cNvPr>
          <p:cNvPicPr>
            <a:picLocks noChangeAspect="1"/>
          </p:cNvPicPr>
          <p:nvPr/>
        </p:nvPicPr>
        <p:blipFill>
          <a:blip r:embed="rId3"/>
          <a:stretch>
            <a:fillRect/>
          </a:stretch>
        </p:blipFill>
        <p:spPr>
          <a:xfrm>
            <a:off x="2286000" y="3874767"/>
            <a:ext cx="4191000" cy="1889938"/>
          </a:xfrm>
          <a:prstGeom prst="rect">
            <a:avLst/>
          </a:prstGeom>
        </p:spPr>
      </p:pic>
    </p:spTree>
    <p:extLst>
      <p:ext uri="{BB962C8B-B14F-4D97-AF65-F5344CB8AC3E}">
        <p14:creationId xmlns:p14="http://schemas.microsoft.com/office/powerpoint/2010/main" val="3306940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dirty="0"/>
              <a:t>Summary</a:t>
            </a:r>
          </a:p>
        </p:txBody>
      </p:sp>
      <p:sp>
        <p:nvSpPr>
          <p:cNvPr id="8196" name="Rectangle 6"/>
          <p:cNvSpPr>
            <a:spLocks noGrp="1" noChangeArrowheads="1"/>
          </p:cNvSpPr>
          <p:nvPr>
            <p:ph type="body" idx="1"/>
          </p:nvPr>
        </p:nvSpPr>
        <p:spPr/>
        <p:txBody>
          <a:bodyPr/>
          <a:lstStyle/>
          <a:p>
            <a:r>
              <a:rPr lang="en-US" altLang="en-US" dirty="0"/>
              <a:t>Creating Tuple &amp; Dictionary</a:t>
            </a:r>
          </a:p>
          <a:p>
            <a:r>
              <a:rPr lang="en-US" altLang="en-US" dirty="0"/>
              <a:t>Operators and methods for Tuple &amp; Dictionary</a:t>
            </a:r>
          </a:p>
          <a:p>
            <a:endParaRPr lang="en-US" altLang="en-US" dirty="0"/>
          </a:p>
        </p:txBody>
      </p:sp>
    </p:spTree>
    <p:extLst>
      <p:ext uri="{BB962C8B-B14F-4D97-AF65-F5344CB8AC3E}">
        <p14:creationId xmlns:p14="http://schemas.microsoft.com/office/powerpoint/2010/main" val="354794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C661E-2BF1-46B0-A6E5-3E1A29C4888C}"/>
              </a:ext>
            </a:extLst>
          </p:cNvPr>
          <p:cNvSpPr>
            <a:spLocks noGrp="1"/>
          </p:cNvSpPr>
          <p:nvPr>
            <p:ph idx="1"/>
          </p:nvPr>
        </p:nvSpPr>
        <p:spPr>
          <a:xfrm>
            <a:off x="3638550" y="2514600"/>
            <a:ext cx="1866900" cy="1081881"/>
          </a:xfrm>
        </p:spPr>
        <p:txBody>
          <a:bodyPr/>
          <a:lstStyle/>
          <a:p>
            <a:pPr marL="0" indent="0">
              <a:buNone/>
            </a:pPr>
            <a:r>
              <a:rPr lang="en-US" sz="6000" dirty="0"/>
              <a:t>Tuple</a:t>
            </a:r>
          </a:p>
        </p:txBody>
      </p:sp>
    </p:spTree>
    <p:extLst>
      <p:ext uri="{BB962C8B-B14F-4D97-AF65-F5344CB8AC3E}">
        <p14:creationId xmlns:p14="http://schemas.microsoft.com/office/powerpoint/2010/main" val="372426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What is Tuple</a:t>
            </a:r>
          </a:p>
        </p:txBody>
      </p:sp>
      <p:sp>
        <p:nvSpPr>
          <p:cNvPr id="5" name="Rectangle 3"/>
          <p:cNvSpPr txBox="1">
            <a:spLocks noChangeArrowheads="1"/>
          </p:cNvSpPr>
          <p:nvPr/>
        </p:nvSpPr>
        <p:spPr bwMode="auto">
          <a:xfrm>
            <a:off x="419099" y="937419"/>
            <a:ext cx="8305801"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buSzPct val="70000"/>
              <a:buFont typeface="Wingdings" panose="05000000000000000000" pitchFamily="2" charset="2"/>
              <a:buChar char="q"/>
            </a:pPr>
            <a:r>
              <a:rPr lang="en-US" b="1" dirty="0">
                <a:latin typeface="Arial Narrow" panose="020B0606020202030204" pitchFamily="34" charset="0"/>
              </a:rPr>
              <a:t>A</a:t>
            </a:r>
            <a:r>
              <a:rPr lang="en-US" b="1" i="1" dirty="0">
                <a:latin typeface="Arial Narrow" panose="020B0606020202030204" pitchFamily="34" charset="0"/>
              </a:rPr>
              <a:t> </a:t>
            </a:r>
            <a:r>
              <a:rPr lang="en-US" b="1" i="1" dirty="0">
                <a:solidFill>
                  <a:srgbClr val="FF0000"/>
                </a:solidFill>
                <a:latin typeface="Arial Narrow" panose="020B0606020202030204" pitchFamily="34" charset="0"/>
              </a:rPr>
              <a:t>tuple</a:t>
            </a:r>
            <a:r>
              <a:rPr lang="en-US" b="1" i="1" dirty="0">
                <a:latin typeface="Arial Narrow" panose="020B0606020202030204" pitchFamily="34" charset="0"/>
              </a:rPr>
              <a:t> </a:t>
            </a:r>
            <a:r>
              <a:rPr lang="en-US" b="1" dirty="0">
                <a:latin typeface="Arial Narrow" panose="020B0606020202030204" pitchFamily="34" charset="0"/>
              </a:rPr>
              <a:t>is a sequence of </a:t>
            </a:r>
            <a:r>
              <a:rPr lang="en-US" b="1" u="sng" dirty="0">
                <a:solidFill>
                  <a:srgbClr val="FF0000"/>
                </a:solidFill>
                <a:latin typeface="Arial Narrow" panose="020B0606020202030204" pitchFamily="34" charset="0"/>
              </a:rPr>
              <a:t>immutable</a:t>
            </a:r>
            <a:r>
              <a:rPr lang="en-US" b="1" dirty="0">
                <a:latin typeface="Arial Narrow" panose="020B0606020202030204" pitchFamily="34" charset="0"/>
              </a:rPr>
              <a:t> Python objects. Tuples are sequences, just like lists</a:t>
            </a:r>
          </a:p>
          <a:p>
            <a:pPr lvl="1">
              <a:buSzPct val="70000"/>
              <a:buFont typeface="Wingdings" panose="05000000000000000000" pitchFamily="2" charset="2"/>
              <a:buChar char="ü"/>
            </a:pPr>
            <a:r>
              <a:rPr lang="en-US" b="1" dirty="0">
                <a:latin typeface="Arial Narrow" panose="020B0606020202030204" pitchFamily="34" charset="0"/>
              </a:rPr>
              <a:t>Immutable means a python object in a tuple cannot be changed, updated or modified</a:t>
            </a:r>
          </a:p>
          <a:p>
            <a:pPr lvl="1">
              <a:buSzPct val="70000"/>
              <a:buFont typeface="Wingdings" panose="05000000000000000000" pitchFamily="2" charset="2"/>
              <a:buChar char="ü"/>
            </a:pPr>
            <a:endParaRPr lang="en-US" b="1" dirty="0">
              <a:latin typeface="Arial Narrow" panose="020B0606020202030204" pitchFamily="34" charset="0"/>
            </a:endParaRPr>
          </a:p>
          <a:p>
            <a:pPr>
              <a:buSzPct val="70000"/>
              <a:buFont typeface="Wingdings" panose="05000000000000000000" pitchFamily="2" charset="2"/>
              <a:buChar char="q"/>
            </a:pPr>
            <a:r>
              <a:rPr lang="en-US" b="1" dirty="0">
                <a:latin typeface="Arial Narrow" panose="020B0606020202030204" pitchFamily="34" charset="0"/>
              </a:rPr>
              <a:t>Why use tuples if they are immutable?</a:t>
            </a:r>
          </a:p>
          <a:p>
            <a:pPr lvl="1">
              <a:buSzPct val="70000"/>
              <a:buFont typeface="Wingdings" panose="05000000000000000000" pitchFamily="2" charset="2"/>
              <a:buChar char="ü"/>
            </a:pPr>
            <a:r>
              <a:rPr lang="en-US" b="1" dirty="0">
                <a:latin typeface="Arial Narrow" panose="020B0606020202030204" pitchFamily="34" charset="0"/>
              </a:rPr>
              <a:t>They provide “read-only” access to the data values, preventing accidental modification</a:t>
            </a:r>
          </a:p>
          <a:p>
            <a:pPr lvl="1">
              <a:buSzPct val="70000"/>
              <a:buFont typeface="Wingdings" panose="05000000000000000000" pitchFamily="2" charset="2"/>
              <a:buChar char="ü"/>
            </a:pPr>
            <a:r>
              <a:rPr lang="en-US" b="1" dirty="0">
                <a:latin typeface="Arial Narrow" panose="020B0606020202030204" pitchFamily="34" charset="0"/>
              </a:rPr>
              <a:t>They are faster than lists</a:t>
            </a:r>
          </a:p>
          <a:p>
            <a:pPr lvl="1">
              <a:buSzPct val="70000"/>
              <a:buFont typeface="Wingdings" panose="05000000000000000000" pitchFamily="2" charset="2"/>
              <a:buChar char="ü"/>
            </a:pPr>
            <a:endParaRPr lang="en-US" b="1" dirty="0">
              <a:latin typeface="Arial Narrow" panose="020B0606020202030204" pitchFamily="34" charset="0"/>
            </a:endParaRPr>
          </a:p>
          <a:p>
            <a:pPr>
              <a:buSzPct val="70000"/>
              <a:buFont typeface="Wingdings" panose="05000000000000000000" pitchFamily="2" charset="2"/>
              <a:buChar char="q"/>
            </a:pPr>
            <a:r>
              <a:rPr lang="en-US" b="1" dirty="0">
                <a:latin typeface="Arial Narrow" panose="020B0606020202030204" pitchFamily="34" charset="0"/>
              </a:rPr>
              <a:t>The operations relating to Tuples are similar to Lists</a:t>
            </a:r>
            <a:endParaRPr lang="en-SG" b="1" dirty="0">
              <a:latin typeface="Arial Narrow" panose="020B0606020202030204" pitchFamily="34" charset="0"/>
            </a:endParaRPr>
          </a:p>
          <a:p>
            <a:endParaRPr lang="en-US" altLang="en-US" sz="2400" kern="0" dirty="0">
              <a:solidFill>
                <a:schemeClr val="tx1"/>
              </a:solidFill>
            </a:endParaRPr>
          </a:p>
          <a:p>
            <a:endParaRPr lang="en-US" altLang="en-US" sz="2400" kern="0" dirty="0">
              <a:solidFill>
                <a:schemeClr val="tx1"/>
              </a:solidFill>
            </a:endParaRPr>
          </a:p>
          <a:p>
            <a:endParaRPr lang="en-US" altLang="en-US" kern="0" dirty="0"/>
          </a:p>
        </p:txBody>
      </p:sp>
    </p:spTree>
    <p:extLst>
      <p:ext uri="{BB962C8B-B14F-4D97-AF65-F5344CB8AC3E}">
        <p14:creationId xmlns:p14="http://schemas.microsoft.com/office/powerpoint/2010/main" val="392763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Creating a Tuple</a:t>
            </a:r>
          </a:p>
        </p:txBody>
      </p:sp>
      <p:sp>
        <p:nvSpPr>
          <p:cNvPr id="5" name="Rectangle 3"/>
          <p:cNvSpPr txBox="1">
            <a:spLocks noChangeArrowheads="1"/>
          </p:cNvSpPr>
          <p:nvPr/>
        </p:nvSpPr>
        <p:spPr bwMode="auto">
          <a:xfrm>
            <a:off x="74592" y="824696"/>
            <a:ext cx="89662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buSzPct val="70000"/>
              <a:buFont typeface="Wingdings" panose="05000000000000000000" pitchFamily="2" charset="2"/>
              <a:buChar char="q"/>
            </a:pPr>
            <a:r>
              <a:rPr lang="en-US" b="1" dirty="0">
                <a:latin typeface="Arial Narrow" panose="020B0606020202030204" pitchFamily="34" charset="0"/>
              </a:rPr>
              <a:t>Creating a tuple uses parentheses </a:t>
            </a:r>
            <a:r>
              <a:rPr lang="en-US" b="1" dirty="0">
                <a:solidFill>
                  <a:srgbClr val="FF0000"/>
                </a:solidFill>
                <a:latin typeface="Arial Narrow" panose="020B0606020202030204" pitchFamily="34" charset="0"/>
              </a:rPr>
              <a:t>( )</a:t>
            </a:r>
            <a:r>
              <a:rPr lang="en-US" b="1" dirty="0">
                <a:latin typeface="Arial Narrow" panose="020B0606020202030204" pitchFamily="34" charset="0"/>
              </a:rPr>
              <a:t>, whereas list uses square brackets </a:t>
            </a:r>
            <a:r>
              <a:rPr lang="en-US" b="1" dirty="0">
                <a:solidFill>
                  <a:srgbClr val="FF0000"/>
                </a:solidFill>
                <a:latin typeface="Arial Narrow" panose="020B0606020202030204" pitchFamily="34" charset="0"/>
              </a:rPr>
              <a:t>[ ]</a:t>
            </a:r>
            <a:endParaRPr lang="en-US" b="1" dirty="0">
              <a:latin typeface="Arial Narrow" panose="020B0606020202030204" pitchFamily="34" charset="0"/>
            </a:endParaRPr>
          </a:p>
          <a:p>
            <a:pPr marL="0" indent="0">
              <a:spcBef>
                <a:spcPts val="0"/>
              </a:spcBef>
              <a:buNone/>
              <a:tabLst>
                <a:tab pos="357188" algn="l"/>
              </a:tabLst>
            </a:pPr>
            <a:endParaRPr lang="en-US" b="1" dirty="0">
              <a:latin typeface="Arial Narrow" panose="020B0606020202030204" pitchFamily="34" charset="0"/>
            </a:endParaRPr>
          </a:p>
          <a:p>
            <a:pPr marL="0" indent="0">
              <a:spcBef>
                <a:spcPts val="0"/>
              </a:spcBef>
              <a:buNone/>
              <a:tabLst>
                <a:tab pos="357188" algn="l"/>
              </a:tabLst>
            </a:pPr>
            <a:endParaRPr lang="en-US" b="1" dirty="0">
              <a:latin typeface="Arial Narrow" panose="020B0606020202030204" pitchFamily="34" charset="0"/>
            </a:endParaRPr>
          </a:p>
          <a:p>
            <a:pPr marL="0" indent="0">
              <a:spcBef>
                <a:spcPts val="0"/>
              </a:spcBef>
              <a:buNone/>
              <a:tabLst>
                <a:tab pos="357188" algn="l"/>
              </a:tabLst>
            </a:pPr>
            <a:endParaRPr lang="en-US" b="1" dirty="0">
              <a:latin typeface="Arial Narrow" panose="020B0606020202030204" pitchFamily="34" charset="0"/>
            </a:endParaRPr>
          </a:p>
          <a:p>
            <a:pPr marL="0" indent="0">
              <a:spcBef>
                <a:spcPts val="0"/>
              </a:spcBef>
              <a:buNone/>
              <a:tabLst>
                <a:tab pos="357188" algn="l"/>
              </a:tabLst>
            </a:pPr>
            <a:endParaRPr lang="en-US" b="1" dirty="0">
              <a:latin typeface="Arial Narrow" panose="020B0606020202030204" pitchFamily="34" charset="0"/>
            </a:endParaRPr>
          </a:p>
          <a:p>
            <a:pPr marL="0" indent="0">
              <a:spcBef>
                <a:spcPts val="0"/>
              </a:spcBef>
              <a:buNone/>
              <a:tabLst>
                <a:tab pos="357188" algn="l"/>
              </a:tabLst>
            </a:pPr>
            <a:endParaRPr lang="en-US" b="1" dirty="0">
              <a:latin typeface="Arial Narrow" panose="020B0606020202030204" pitchFamily="34" charset="0"/>
            </a:endParaRPr>
          </a:p>
          <a:p>
            <a:pPr>
              <a:spcBef>
                <a:spcPts val="0"/>
              </a:spcBef>
              <a:buSzPct val="70000"/>
              <a:buFont typeface="Wingdings" panose="05000000000000000000" pitchFamily="2" charset="2"/>
              <a:buChar char="q"/>
            </a:pPr>
            <a:r>
              <a:rPr lang="en-US" b="1" dirty="0">
                <a:latin typeface="Arial Narrow" panose="020B0606020202030204" pitchFamily="34" charset="0"/>
              </a:rPr>
              <a:t>Create a tuple with 1 value (must include a comma)</a:t>
            </a:r>
          </a:p>
          <a:p>
            <a:pPr marL="0" indent="0">
              <a:spcBef>
                <a:spcPts val="0"/>
              </a:spcBef>
              <a:buNone/>
              <a:tabLst>
                <a:tab pos="357188" algn="l"/>
              </a:tabLst>
            </a:pPr>
            <a:r>
              <a:rPr lang="en-US" sz="2400" dirty="0">
                <a:solidFill>
                  <a:srgbClr val="0033CC"/>
                </a:solidFill>
                <a:latin typeface="Calibri" panose="020F0502020204030204" pitchFamily="34" charset="0"/>
                <a:cs typeface="Calibri" panose="020F0502020204030204" pitchFamily="34" charset="0"/>
              </a:rPr>
              <a:t>			</a:t>
            </a:r>
            <a:endParaRPr lang="en-US" sz="2400" dirty="0"/>
          </a:p>
          <a:p>
            <a:endParaRPr lang="en-US" altLang="en-US" sz="2400" kern="0" dirty="0">
              <a:solidFill>
                <a:schemeClr val="tx1"/>
              </a:solidFill>
            </a:endParaRPr>
          </a:p>
          <a:p>
            <a:endParaRPr lang="en-US" altLang="en-US" sz="2400" kern="0" dirty="0">
              <a:solidFill>
                <a:schemeClr val="tx1"/>
              </a:solidFill>
            </a:endParaRPr>
          </a:p>
          <a:p>
            <a:endParaRPr lang="en-US" altLang="en-US" kern="0" dirty="0"/>
          </a:p>
        </p:txBody>
      </p:sp>
      <p:pic>
        <p:nvPicPr>
          <p:cNvPr id="2" name="Picture 1">
            <a:extLst>
              <a:ext uri="{FF2B5EF4-FFF2-40B4-BE49-F238E27FC236}">
                <a16:creationId xmlns:a16="http://schemas.microsoft.com/office/drawing/2014/main" id="{D6593129-6AE2-4CF2-9085-6752FE2F7D69}"/>
              </a:ext>
            </a:extLst>
          </p:cNvPr>
          <p:cNvPicPr>
            <a:picLocks noChangeAspect="1"/>
          </p:cNvPicPr>
          <p:nvPr/>
        </p:nvPicPr>
        <p:blipFill>
          <a:blip r:embed="rId3"/>
          <a:stretch>
            <a:fillRect/>
          </a:stretch>
        </p:blipFill>
        <p:spPr>
          <a:xfrm>
            <a:off x="2209800" y="1905000"/>
            <a:ext cx="4724400" cy="1827116"/>
          </a:xfrm>
          <a:prstGeom prst="rect">
            <a:avLst/>
          </a:prstGeom>
          <a:ln>
            <a:solidFill>
              <a:schemeClr val="tx1"/>
            </a:solidFill>
          </a:ln>
        </p:spPr>
      </p:pic>
      <p:pic>
        <p:nvPicPr>
          <p:cNvPr id="4" name="Picture 3">
            <a:extLst>
              <a:ext uri="{FF2B5EF4-FFF2-40B4-BE49-F238E27FC236}">
                <a16:creationId xmlns:a16="http://schemas.microsoft.com/office/drawing/2014/main" id="{557B857E-F6B7-44A6-A1F2-69A8E157B79B}"/>
              </a:ext>
            </a:extLst>
          </p:cNvPr>
          <p:cNvPicPr>
            <a:picLocks noChangeAspect="1"/>
          </p:cNvPicPr>
          <p:nvPr/>
        </p:nvPicPr>
        <p:blipFill>
          <a:blip r:embed="rId4"/>
          <a:stretch>
            <a:fillRect/>
          </a:stretch>
        </p:blipFill>
        <p:spPr>
          <a:xfrm>
            <a:off x="914400" y="4556088"/>
            <a:ext cx="2259987" cy="1265274"/>
          </a:xfrm>
          <a:prstGeom prst="rect">
            <a:avLst/>
          </a:prstGeom>
          <a:ln>
            <a:solidFill>
              <a:schemeClr val="tx1"/>
            </a:solidFill>
          </a:ln>
        </p:spPr>
      </p:pic>
      <p:pic>
        <p:nvPicPr>
          <p:cNvPr id="6" name="Picture 5">
            <a:extLst>
              <a:ext uri="{FF2B5EF4-FFF2-40B4-BE49-F238E27FC236}">
                <a16:creationId xmlns:a16="http://schemas.microsoft.com/office/drawing/2014/main" id="{45376FE2-C6E8-4BBB-987C-1DB36926106A}"/>
              </a:ext>
            </a:extLst>
          </p:cNvPr>
          <p:cNvPicPr>
            <a:picLocks noChangeAspect="1"/>
          </p:cNvPicPr>
          <p:nvPr/>
        </p:nvPicPr>
        <p:blipFill>
          <a:blip r:embed="rId5"/>
          <a:stretch>
            <a:fillRect/>
          </a:stretch>
        </p:blipFill>
        <p:spPr>
          <a:xfrm>
            <a:off x="4800600" y="4556088"/>
            <a:ext cx="2133600" cy="1265274"/>
          </a:xfrm>
          <a:prstGeom prst="rect">
            <a:avLst/>
          </a:prstGeom>
          <a:ln>
            <a:solidFill>
              <a:schemeClr val="tx1"/>
            </a:solidFill>
          </a:ln>
        </p:spPr>
      </p:pic>
      <p:sp>
        <p:nvSpPr>
          <p:cNvPr id="7" name="Oval 6">
            <a:extLst>
              <a:ext uri="{FF2B5EF4-FFF2-40B4-BE49-F238E27FC236}">
                <a16:creationId xmlns:a16="http://schemas.microsoft.com/office/drawing/2014/main" id="{17F7037F-7CB3-4763-AAB7-9B786D968DAC}"/>
              </a:ext>
            </a:extLst>
          </p:cNvPr>
          <p:cNvSpPr/>
          <p:nvPr/>
        </p:nvSpPr>
        <p:spPr>
          <a:xfrm>
            <a:off x="2802925" y="4631725"/>
            <a:ext cx="228600" cy="2286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7E5DD63-1757-458E-A4D7-1D5064E20C32}"/>
              </a:ext>
            </a:extLst>
          </p:cNvPr>
          <p:cNvSpPr/>
          <p:nvPr/>
        </p:nvSpPr>
        <p:spPr>
          <a:xfrm>
            <a:off x="2667000" y="2438400"/>
            <a:ext cx="1905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67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500"/>
                                        <p:tgtEl>
                                          <p:spTgt spid="5">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Accessing Values in Tuple</a:t>
            </a:r>
          </a:p>
        </p:txBody>
      </p:sp>
      <p:pic>
        <p:nvPicPr>
          <p:cNvPr id="2" name="Picture 1">
            <a:extLst>
              <a:ext uri="{FF2B5EF4-FFF2-40B4-BE49-F238E27FC236}">
                <a16:creationId xmlns:a16="http://schemas.microsoft.com/office/drawing/2014/main" id="{92C10043-EF40-43C2-B1DF-66F62EF3E2AF}"/>
              </a:ext>
            </a:extLst>
          </p:cNvPr>
          <p:cNvPicPr>
            <a:picLocks noChangeAspect="1"/>
          </p:cNvPicPr>
          <p:nvPr/>
        </p:nvPicPr>
        <p:blipFill>
          <a:blip r:embed="rId3"/>
          <a:stretch>
            <a:fillRect/>
          </a:stretch>
        </p:blipFill>
        <p:spPr>
          <a:xfrm>
            <a:off x="1143000" y="2666456"/>
            <a:ext cx="3609975" cy="904875"/>
          </a:xfrm>
          <a:prstGeom prst="rect">
            <a:avLst/>
          </a:prstGeom>
          <a:ln>
            <a:solidFill>
              <a:schemeClr val="tx1"/>
            </a:solidFill>
          </a:ln>
        </p:spPr>
      </p:pic>
      <p:pic>
        <p:nvPicPr>
          <p:cNvPr id="3" name="Picture 2">
            <a:extLst>
              <a:ext uri="{FF2B5EF4-FFF2-40B4-BE49-F238E27FC236}">
                <a16:creationId xmlns:a16="http://schemas.microsoft.com/office/drawing/2014/main" id="{2C82F5E7-E234-49D3-8A73-E9A5BC6B48E9}"/>
              </a:ext>
            </a:extLst>
          </p:cNvPr>
          <p:cNvPicPr>
            <a:picLocks noChangeAspect="1"/>
          </p:cNvPicPr>
          <p:nvPr/>
        </p:nvPicPr>
        <p:blipFill>
          <a:blip r:embed="rId4"/>
          <a:stretch>
            <a:fillRect/>
          </a:stretch>
        </p:blipFill>
        <p:spPr>
          <a:xfrm>
            <a:off x="5562600" y="1072106"/>
            <a:ext cx="2162175" cy="3514725"/>
          </a:xfrm>
          <a:prstGeom prst="rect">
            <a:avLst/>
          </a:prstGeom>
          <a:noFill/>
          <a:ln>
            <a:solidFill>
              <a:schemeClr val="tx1"/>
            </a:solidFill>
          </a:ln>
        </p:spPr>
      </p:pic>
      <p:pic>
        <p:nvPicPr>
          <p:cNvPr id="9" name="Picture 8">
            <a:extLst>
              <a:ext uri="{FF2B5EF4-FFF2-40B4-BE49-F238E27FC236}">
                <a16:creationId xmlns:a16="http://schemas.microsoft.com/office/drawing/2014/main" id="{ADC6C5E3-ABB2-4847-A05E-2C4B6CD5F38B}"/>
              </a:ext>
            </a:extLst>
          </p:cNvPr>
          <p:cNvPicPr>
            <a:picLocks noChangeAspect="1"/>
          </p:cNvPicPr>
          <p:nvPr/>
        </p:nvPicPr>
        <p:blipFill>
          <a:blip r:embed="rId5"/>
          <a:stretch>
            <a:fillRect/>
          </a:stretch>
        </p:blipFill>
        <p:spPr>
          <a:xfrm>
            <a:off x="623887" y="4788342"/>
            <a:ext cx="7896225" cy="914400"/>
          </a:xfrm>
          <a:prstGeom prst="rect">
            <a:avLst/>
          </a:prstGeom>
          <a:ln>
            <a:solidFill>
              <a:schemeClr val="tx1"/>
            </a:solidFill>
          </a:ln>
        </p:spPr>
      </p:pic>
      <p:sp>
        <p:nvSpPr>
          <p:cNvPr id="12" name="Rectangle 3">
            <a:extLst>
              <a:ext uri="{FF2B5EF4-FFF2-40B4-BE49-F238E27FC236}">
                <a16:creationId xmlns:a16="http://schemas.microsoft.com/office/drawing/2014/main" id="{7914828F-605B-44A7-A421-B571B9F3DAF9}"/>
              </a:ext>
            </a:extLst>
          </p:cNvPr>
          <p:cNvSpPr txBox="1">
            <a:spLocks noChangeArrowheads="1"/>
          </p:cNvSpPr>
          <p:nvPr/>
        </p:nvSpPr>
        <p:spPr bwMode="auto">
          <a:xfrm>
            <a:off x="101600" y="838199"/>
            <a:ext cx="5156200" cy="1711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buSzPct val="70000"/>
              <a:buFont typeface="Wingdings" panose="05000000000000000000" pitchFamily="2" charset="2"/>
              <a:buChar char="q"/>
            </a:pPr>
            <a:r>
              <a:rPr lang="en-US" b="1" dirty="0">
                <a:latin typeface="Arial Narrow" panose="020B0606020202030204" pitchFamily="34" charset="0"/>
              </a:rPr>
              <a:t>Accessing an element in tuple is exactly same as in list.</a:t>
            </a:r>
          </a:p>
          <a:p>
            <a:pPr lvl="1">
              <a:spcBef>
                <a:spcPts val="0"/>
              </a:spcBef>
              <a:buSzPct val="70000"/>
              <a:buFont typeface="Arial" panose="020B0604020202020204" pitchFamily="34" charset="0"/>
              <a:buChar char="•"/>
            </a:pPr>
            <a:r>
              <a:rPr lang="en-US" dirty="0">
                <a:latin typeface="Arial Narrow" panose="020B0606020202030204" pitchFamily="34" charset="0"/>
              </a:rPr>
              <a:t>Use </a:t>
            </a:r>
            <a:r>
              <a:rPr lang="en-US" b="1" dirty="0">
                <a:latin typeface="Arial Narrow" panose="020B0606020202030204" pitchFamily="34" charset="0"/>
              </a:rPr>
              <a:t>bracket operator </a:t>
            </a:r>
            <a:r>
              <a:rPr lang="en-US" b="1" dirty="0">
                <a:solidFill>
                  <a:srgbClr val="FF0000"/>
                </a:solidFill>
                <a:latin typeface="Arial Narrow" panose="020B0606020202030204" pitchFamily="34" charset="0"/>
              </a:rPr>
              <a:t>[ ]</a:t>
            </a:r>
          </a:p>
          <a:p>
            <a:pPr marL="0" indent="0">
              <a:spcBef>
                <a:spcPts val="0"/>
              </a:spcBef>
              <a:buNone/>
              <a:tabLst>
                <a:tab pos="357188" algn="l"/>
              </a:tabLst>
            </a:pPr>
            <a:endParaRPr lang="en-US" sz="2400" dirty="0"/>
          </a:p>
        </p:txBody>
      </p:sp>
    </p:spTree>
    <p:extLst>
      <p:ext uri="{BB962C8B-B14F-4D97-AF65-F5344CB8AC3E}">
        <p14:creationId xmlns:p14="http://schemas.microsoft.com/office/powerpoint/2010/main" val="20065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Updating Values in Tuple</a:t>
            </a:r>
          </a:p>
        </p:txBody>
      </p:sp>
      <p:pic>
        <p:nvPicPr>
          <p:cNvPr id="4" name="Picture 3">
            <a:extLst>
              <a:ext uri="{FF2B5EF4-FFF2-40B4-BE49-F238E27FC236}">
                <a16:creationId xmlns:a16="http://schemas.microsoft.com/office/drawing/2014/main" id="{F6993C37-7853-4D85-B5CC-3ABCB382275A}"/>
              </a:ext>
            </a:extLst>
          </p:cNvPr>
          <p:cNvPicPr>
            <a:picLocks noChangeAspect="1"/>
          </p:cNvPicPr>
          <p:nvPr/>
        </p:nvPicPr>
        <p:blipFill>
          <a:blip r:embed="rId3"/>
          <a:stretch>
            <a:fillRect/>
          </a:stretch>
        </p:blipFill>
        <p:spPr>
          <a:xfrm>
            <a:off x="533400" y="1897816"/>
            <a:ext cx="8077200" cy="1531184"/>
          </a:xfrm>
          <a:prstGeom prst="rect">
            <a:avLst/>
          </a:prstGeom>
          <a:ln>
            <a:solidFill>
              <a:schemeClr val="tx1"/>
            </a:solidFill>
          </a:ln>
        </p:spPr>
      </p:pic>
      <p:graphicFrame>
        <p:nvGraphicFramePr>
          <p:cNvPr id="6" name="Table 5">
            <a:extLst>
              <a:ext uri="{FF2B5EF4-FFF2-40B4-BE49-F238E27FC236}">
                <a16:creationId xmlns:a16="http://schemas.microsoft.com/office/drawing/2014/main" id="{4D7FE598-8500-493A-8414-FC32A1CB3A5C}"/>
              </a:ext>
            </a:extLst>
          </p:cNvPr>
          <p:cNvGraphicFramePr>
            <a:graphicFrameLocks noGrp="1"/>
          </p:cNvGraphicFramePr>
          <p:nvPr>
            <p:extLst>
              <p:ext uri="{D42A27DB-BD31-4B8C-83A1-F6EECF244321}">
                <p14:modId xmlns:p14="http://schemas.microsoft.com/office/powerpoint/2010/main" val="956950424"/>
              </p:ext>
            </p:extLst>
          </p:nvPr>
        </p:nvGraphicFramePr>
        <p:xfrm>
          <a:off x="533400" y="4488616"/>
          <a:ext cx="8077200" cy="921584"/>
        </p:xfrm>
        <a:graphic>
          <a:graphicData uri="http://schemas.openxmlformats.org/drawingml/2006/table">
            <a:tbl>
              <a:tblPr>
                <a:tableStyleId>{284E427A-3D55-4303-BF80-6455036E1DE7}</a:tableStyleId>
              </a:tblPr>
              <a:tblGrid>
                <a:gridCol w="1615440">
                  <a:extLst>
                    <a:ext uri="{9D8B030D-6E8A-4147-A177-3AD203B41FA5}">
                      <a16:colId xmlns:a16="http://schemas.microsoft.com/office/drawing/2014/main" val="1804297552"/>
                    </a:ext>
                  </a:extLst>
                </a:gridCol>
                <a:gridCol w="1615440">
                  <a:extLst>
                    <a:ext uri="{9D8B030D-6E8A-4147-A177-3AD203B41FA5}">
                      <a16:colId xmlns:a16="http://schemas.microsoft.com/office/drawing/2014/main" val="1474817951"/>
                    </a:ext>
                  </a:extLst>
                </a:gridCol>
                <a:gridCol w="1615440">
                  <a:extLst>
                    <a:ext uri="{9D8B030D-6E8A-4147-A177-3AD203B41FA5}">
                      <a16:colId xmlns:a16="http://schemas.microsoft.com/office/drawing/2014/main" val="3679365698"/>
                    </a:ext>
                  </a:extLst>
                </a:gridCol>
                <a:gridCol w="1615440">
                  <a:extLst>
                    <a:ext uri="{9D8B030D-6E8A-4147-A177-3AD203B41FA5}">
                      <a16:colId xmlns:a16="http://schemas.microsoft.com/office/drawing/2014/main" val="188627197"/>
                    </a:ext>
                  </a:extLst>
                </a:gridCol>
                <a:gridCol w="1615440">
                  <a:extLst>
                    <a:ext uri="{9D8B030D-6E8A-4147-A177-3AD203B41FA5}">
                      <a16:colId xmlns:a16="http://schemas.microsoft.com/office/drawing/2014/main" val="396986236"/>
                    </a:ext>
                  </a:extLst>
                </a:gridCol>
              </a:tblGrid>
              <a:tr h="451949">
                <a:tc>
                  <a:txBody>
                    <a:bodyPr/>
                    <a:lstStyle/>
                    <a:p>
                      <a:r>
                        <a:rPr lang="en-US" sz="2000" b="1" dirty="0">
                          <a:solidFill>
                            <a:srgbClr val="0000FF"/>
                          </a:solidFill>
                          <a:latin typeface="Calibri" panose="020F0502020204030204" pitchFamily="34" charset="0"/>
                          <a:cs typeface="Calibri" panose="020F0502020204030204" pitchFamily="34" charset="0"/>
                        </a:rPr>
                        <a:t>append()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rgbClr val="0000FF"/>
                          </a:solidFill>
                          <a:latin typeface="Calibri" panose="020F0502020204030204" pitchFamily="34" charset="0"/>
                          <a:cs typeface="Calibri" panose="020F0502020204030204" pitchFamily="34" charset="0"/>
                        </a:rPr>
                        <a:t>clear()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rgbClr val="0000FF"/>
                          </a:solidFill>
                          <a:latin typeface="Calibri" panose="020F0502020204030204" pitchFamily="34" charset="0"/>
                          <a:cs typeface="Calibri" panose="020F0502020204030204" pitchFamily="34" charset="0"/>
                        </a:rPr>
                        <a:t>copy()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rgbClr val="0000FF"/>
                          </a:solidFill>
                          <a:latin typeface="Calibri" panose="020F0502020204030204" pitchFamily="34" charset="0"/>
                          <a:cs typeface="Calibri" panose="020F0502020204030204" pitchFamily="34" charset="0"/>
                        </a:rPr>
                        <a:t>extend()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rgbClr val="0000FF"/>
                          </a:solidFill>
                          <a:latin typeface="Calibri" panose="020F0502020204030204" pitchFamily="34" charset="0"/>
                          <a:cs typeface="Calibri" panose="020F0502020204030204" pitchFamily="34" charset="0"/>
                        </a:rPr>
                        <a:t>insert()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4621412"/>
                  </a:ext>
                </a:extLst>
              </a:tr>
              <a:tr h="469635">
                <a:tc>
                  <a:txBody>
                    <a:bodyPr/>
                    <a:lstStyle/>
                    <a:p>
                      <a:r>
                        <a:rPr lang="en-US" sz="2000" b="1" dirty="0">
                          <a:solidFill>
                            <a:srgbClr val="0000FF"/>
                          </a:solidFill>
                          <a:latin typeface="Calibri" panose="020F0502020204030204" pitchFamily="34" charset="0"/>
                          <a:cs typeface="Calibri" panose="020F0502020204030204" pitchFamily="34" charset="0"/>
                        </a:rPr>
                        <a:t>pop()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rgbClr val="0000FF"/>
                          </a:solidFill>
                          <a:latin typeface="Calibri" panose="020F0502020204030204" pitchFamily="34" charset="0"/>
                          <a:cs typeface="Calibri" panose="020F0502020204030204" pitchFamily="34" charset="0"/>
                        </a:rPr>
                        <a:t>remove()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rgbClr val="0000FF"/>
                          </a:solidFill>
                          <a:latin typeface="Calibri" panose="020F0502020204030204" pitchFamily="34" charset="0"/>
                          <a:cs typeface="Calibri" panose="020F0502020204030204" pitchFamily="34" charset="0"/>
                        </a:rPr>
                        <a:t>reverse()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1" dirty="0">
                          <a:solidFill>
                            <a:srgbClr val="0000FF"/>
                          </a:solidFill>
                          <a:latin typeface="Calibri" panose="020F0502020204030204" pitchFamily="34" charset="0"/>
                          <a:cs typeface="Calibri" panose="020F0502020204030204" pitchFamily="34" charset="0"/>
                        </a:rPr>
                        <a:t>sort()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b="1" dirty="0">
                        <a:solidFill>
                          <a:srgbClr val="0000FF"/>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086980"/>
                  </a:ext>
                </a:extLst>
              </a:tr>
            </a:tbl>
          </a:graphicData>
        </a:graphic>
      </p:graphicFrame>
      <p:sp>
        <p:nvSpPr>
          <p:cNvPr id="10" name="Rectangle 3">
            <a:extLst>
              <a:ext uri="{FF2B5EF4-FFF2-40B4-BE49-F238E27FC236}">
                <a16:creationId xmlns:a16="http://schemas.microsoft.com/office/drawing/2014/main" id="{83126B44-AB67-4787-90D0-B6E0E9794909}"/>
              </a:ext>
            </a:extLst>
          </p:cNvPr>
          <p:cNvSpPr txBox="1">
            <a:spLocks noChangeArrowheads="1"/>
          </p:cNvSpPr>
          <p:nvPr/>
        </p:nvSpPr>
        <p:spPr bwMode="auto">
          <a:xfrm>
            <a:off x="101600" y="838200"/>
            <a:ext cx="79756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buSzPct val="70000"/>
              <a:buFont typeface="Wingdings" panose="05000000000000000000" pitchFamily="2" charset="2"/>
              <a:buChar char="q"/>
            </a:pPr>
            <a:r>
              <a:rPr lang="en-US" b="1" dirty="0">
                <a:latin typeface="Arial Narrow" panose="020B0606020202030204" pitchFamily="34" charset="0"/>
              </a:rPr>
              <a:t>Tuples are immutable or unchangeable.</a:t>
            </a:r>
          </a:p>
          <a:p>
            <a:pPr lvl="1">
              <a:spcBef>
                <a:spcPts val="0"/>
              </a:spcBef>
              <a:buSzPct val="70000"/>
              <a:buFont typeface="Arial" panose="020B0604020202020204" pitchFamily="34" charset="0"/>
              <a:buChar char="•"/>
            </a:pPr>
            <a:r>
              <a:rPr lang="en-US" dirty="0">
                <a:latin typeface="Arial Narrow" panose="020B0606020202030204" pitchFamily="34" charset="0"/>
              </a:rPr>
              <a:t>Cannot update or change the values in tuple</a:t>
            </a:r>
          </a:p>
          <a:p>
            <a:pPr marL="0" indent="0">
              <a:spcBef>
                <a:spcPts val="0"/>
              </a:spcBef>
              <a:buNone/>
              <a:tabLst>
                <a:tab pos="357188" algn="l"/>
              </a:tabLst>
            </a:pPr>
            <a:endParaRPr lang="en-US" b="1" dirty="0">
              <a:latin typeface="Arial Narrow" panose="020B0606020202030204" pitchFamily="34" charset="0"/>
            </a:endParaRPr>
          </a:p>
          <a:p>
            <a:pPr marL="0" indent="0">
              <a:spcBef>
                <a:spcPts val="0"/>
              </a:spcBef>
              <a:buNone/>
              <a:tabLst>
                <a:tab pos="357188" algn="l"/>
              </a:tabLst>
            </a:pPr>
            <a:endParaRPr lang="en-US" b="1" dirty="0">
              <a:latin typeface="Arial Narrow" panose="020B0606020202030204" pitchFamily="34" charset="0"/>
            </a:endParaRPr>
          </a:p>
          <a:p>
            <a:pPr marL="0" indent="0">
              <a:spcBef>
                <a:spcPts val="0"/>
              </a:spcBef>
              <a:buNone/>
              <a:tabLst>
                <a:tab pos="357188" algn="l"/>
              </a:tabLst>
            </a:pPr>
            <a:endParaRPr lang="en-US" b="1" dirty="0">
              <a:latin typeface="Arial Narrow" panose="020B0606020202030204" pitchFamily="34" charset="0"/>
            </a:endParaRPr>
          </a:p>
          <a:p>
            <a:pPr marL="0" indent="0">
              <a:spcBef>
                <a:spcPts val="0"/>
              </a:spcBef>
              <a:buNone/>
              <a:tabLst>
                <a:tab pos="357188" algn="l"/>
              </a:tabLst>
            </a:pPr>
            <a:endParaRPr lang="en-US" b="1" dirty="0">
              <a:latin typeface="Arial Narrow" panose="020B0606020202030204" pitchFamily="34" charset="0"/>
            </a:endParaRPr>
          </a:p>
          <a:p>
            <a:pPr marL="0" indent="0">
              <a:spcBef>
                <a:spcPts val="0"/>
              </a:spcBef>
              <a:buNone/>
              <a:tabLst>
                <a:tab pos="357188" algn="l"/>
              </a:tabLst>
            </a:pPr>
            <a:endParaRPr lang="en-US" b="1" dirty="0">
              <a:latin typeface="Arial Narrow" panose="020B0606020202030204" pitchFamily="34" charset="0"/>
            </a:endParaRPr>
          </a:p>
          <a:p>
            <a:pPr>
              <a:spcBef>
                <a:spcPts val="0"/>
              </a:spcBef>
              <a:buSzPct val="70000"/>
              <a:buFont typeface="Wingdings" panose="05000000000000000000" pitchFamily="2" charset="2"/>
              <a:buChar char="q"/>
            </a:pPr>
            <a:r>
              <a:rPr lang="en-US" b="1" dirty="0">
                <a:latin typeface="Arial Narrow" panose="020B0606020202030204" pitchFamily="34" charset="0"/>
              </a:rPr>
              <a:t>Tuple does not have these methods as list:</a:t>
            </a:r>
          </a:p>
        </p:txBody>
      </p:sp>
    </p:spTree>
    <p:extLst>
      <p:ext uri="{BB962C8B-B14F-4D97-AF65-F5344CB8AC3E}">
        <p14:creationId xmlns:p14="http://schemas.microsoft.com/office/powerpoint/2010/main" val="772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Methods in Tuple</a:t>
            </a:r>
          </a:p>
        </p:txBody>
      </p:sp>
      <p:graphicFrame>
        <p:nvGraphicFramePr>
          <p:cNvPr id="8" name="Table 7">
            <a:extLst>
              <a:ext uri="{FF2B5EF4-FFF2-40B4-BE49-F238E27FC236}">
                <a16:creationId xmlns:a16="http://schemas.microsoft.com/office/drawing/2014/main" id="{9829CC31-A103-4F18-8E7C-F331FF70739D}"/>
              </a:ext>
            </a:extLst>
          </p:cNvPr>
          <p:cNvGraphicFramePr>
            <a:graphicFrameLocks noGrp="1"/>
          </p:cNvGraphicFramePr>
          <p:nvPr>
            <p:extLst>
              <p:ext uri="{D42A27DB-BD31-4B8C-83A1-F6EECF244321}">
                <p14:modId xmlns:p14="http://schemas.microsoft.com/office/powerpoint/2010/main" val="1261081489"/>
              </p:ext>
            </p:extLst>
          </p:nvPr>
        </p:nvGraphicFramePr>
        <p:xfrm>
          <a:off x="76200" y="1143000"/>
          <a:ext cx="8977184" cy="4232588"/>
        </p:xfrm>
        <a:graphic>
          <a:graphicData uri="http://schemas.openxmlformats.org/drawingml/2006/table">
            <a:tbl>
              <a:tblPr/>
              <a:tblGrid>
                <a:gridCol w="1465663">
                  <a:extLst>
                    <a:ext uri="{9D8B030D-6E8A-4147-A177-3AD203B41FA5}">
                      <a16:colId xmlns:a16="http://schemas.microsoft.com/office/drawing/2014/main" val="20000"/>
                    </a:ext>
                  </a:extLst>
                </a:gridCol>
                <a:gridCol w="4011941">
                  <a:extLst>
                    <a:ext uri="{9D8B030D-6E8A-4147-A177-3AD203B41FA5}">
                      <a16:colId xmlns:a16="http://schemas.microsoft.com/office/drawing/2014/main" val="20001"/>
                    </a:ext>
                  </a:extLst>
                </a:gridCol>
                <a:gridCol w="3499580">
                  <a:extLst>
                    <a:ext uri="{9D8B030D-6E8A-4147-A177-3AD203B41FA5}">
                      <a16:colId xmlns:a16="http://schemas.microsoft.com/office/drawing/2014/main" val="20002"/>
                    </a:ext>
                  </a:extLst>
                </a:gridCol>
              </a:tblGrid>
              <a:tr h="1125444">
                <a:tc>
                  <a:txBody>
                    <a:bodyPr/>
                    <a:lstStyle/>
                    <a:p>
                      <a:pPr algn="l"/>
                      <a:r>
                        <a:rPr lang="en-US" sz="2000" b="1" dirty="0">
                          <a:effectLst/>
                          <a:latin typeface="Arial Narrow" panose="020B0606020202030204" pitchFamily="34" charset="0"/>
                        </a:rPr>
                        <a:t>Methods</a:t>
                      </a: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bg1">
                        <a:lumMod val="75000"/>
                      </a:schemeClr>
                    </a:solidFill>
                  </a:tcPr>
                </a:tc>
                <a:tc>
                  <a:txBody>
                    <a:bodyPr/>
                    <a:lstStyle/>
                    <a:p>
                      <a:pPr algn="l"/>
                      <a:r>
                        <a:rPr lang="en-US" sz="2000" b="1" dirty="0">
                          <a:effectLst/>
                          <a:latin typeface="Arial Narrow" panose="020B0606020202030204" pitchFamily="34" charset="0"/>
                        </a:rPr>
                        <a:t>Description</a:t>
                      </a: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bg1">
                        <a:lumMod val="75000"/>
                      </a:schemeClr>
                    </a:solidFill>
                  </a:tcPr>
                </a:tc>
                <a:tc>
                  <a:txBody>
                    <a:bodyPr/>
                    <a:lstStyle/>
                    <a:p>
                      <a:pPr algn="l"/>
                      <a:r>
                        <a:rPr lang="en-US" sz="2000" b="1" dirty="0">
                          <a:effectLst/>
                          <a:latin typeface="Arial Narrow" panose="020B0606020202030204" pitchFamily="34" charset="0"/>
                        </a:rPr>
                        <a:t>Example</a:t>
                      </a:r>
                    </a:p>
                    <a:p>
                      <a:pPr algn="l"/>
                      <a:r>
                        <a:rPr lang="en-US" sz="2000" b="1" dirty="0">
                          <a:solidFill>
                            <a:schemeClr val="accent5">
                              <a:lumMod val="25000"/>
                            </a:schemeClr>
                          </a:solidFill>
                          <a:effectLst/>
                          <a:latin typeface="Calibri" panose="020F0502020204030204" pitchFamily="34" charset="0"/>
                          <a:cs typeface="Calibri" panose="020F0502020204030204" pitchFamily="34" charset="0"/>
                        </a:rPr>
                        <a:t>letters is the tuple</a:t>
                      </a:r>
                    </a:p>
                    <a:p>
                      <a:pPr algn="l"/>
                      <a:r>
                        <a:rPr lang="en-US" sz="2000" b="1" baseline="0" dirty="0">
                          <a:solidFill>
                            <a:srgbClr val="0000FF"/>
                          </a:solidFill>
                          <a:effectLst/>
                          <a:latin typeface="Calibri" panose="020F0502020204030204" pitchFamily="34" charset="0"/>
                          <a:cs typeface="Calibri" panose="020F0502020204030204" pitchFamily="34" charset="0"/>
                        </a:rPr>
                        <a:t>('a', 'b', 'a', 'b’)</a:t>
                      </a:r>
                      <a:endParaRPr lang="en-US" sz="2000" b="1" dirty="0">
                        <a:solidFill>
                          <a:srgbClr val="0000FF"/>
                        </a:solidFill>
                        <a:effectLst/>
                        <a:latin typeface="Calibri" panose="020F0502020204030204" pitchFamily="34" charset="0"/>
                        <a:cs typeface="Calibri" panose="020F0502020204030204" pitchFamily="34" charset="0"/>
                      </a:endParaRP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1833784">
                <a:tc>
                  <a:txBody>
                    <a:bodyPr/>
                    <a:lstStyle/>
                    <a:p>
                      <a:r>
                        <a:rPr lang="en-US" sz="2000" b="1" dirty="0">
                          <a:solidFill>
                            <a:srgbClr val="0000FF"/>
                          </a:solidFill>
                          <a:effectLst/>
                          <a:latin typeface="Calibri" panose="020F0502020204030204" pitchFamily="34" charset="0"/>
                          <a:cs typeface="Calibri" panose="020F0502020204030204" pitchFamily="34" charset="0"/>
                        </a:rPr>
                        <a:t>index(x)</a:t>
                      </a: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dirty="0">
                          <a:effectLst/>
                          <a:latin typeface="Arial Narrow" panose="020B0606020202030204" pitchFamily="34" charset="0"/>
                        </a:rPr>
                        <a:t>Return the index in the tuple of the first item whose value is </a:t>
                      </a:r>
                      <a:r>
                        <a:rPr lang="en-US" sz="2000" b="1" dirty="0">
                          <a:solidFill>
                            <a:srgbClr val="C00000"/>
                          </a:solidFill>
                          <a:effectLst/>
                          <a:latin typeface="Arial Narrow" panose="020B0606020202030204" pitchFamily="34" charset="0"/>
                        </a:rPr>
                        <a:t>x</a:t>
                      </a:r>
                      <a:r>
                        <a:rPr lang="en-US" sz="2000" dirty="0">
                          <a:effectLst/>
                          <a:latin typeface="Arial Narrow" panose="020B0606020202030204" pitchFamily="34" charset="0"/>
                        </a:rPr>
                        <a:t>. </a:t>
                      </a:r>
                    </a:p>
                    <a:p>
                      <a:r>
                        <a:rPr lang="en-US" sz="2000" dirty="0">
                          <a:effectLst/>
                          <a:latin typeface="Arial Narrow" panose="020B0606020202030204" pitchFamily="34" charset="0"/>
                        </a:rPr>
                        <a:t>Error occurs if </a:t>
                      </a:r>
                      <a:r>
                        <a:rPr lang="en-US" sz="2000" b="1" dirty="0">
                          <a:solidFill>
                            <a:srgbClr val="C00000"/>
                          </a:solidFill>
                          <a:effectLst/>
                          <a:latin typeface="Arial Narrow" panose="020B0606020202030204" pitchFamily="34" charset="0"/>
                        </a:rPr>
                        <a:t>x</a:t>
                      </a:r>
                      <a:r>
                        <a:rPr lang="en-US" sz="2000" dirty="0">
                          <a:effectLst/>
                          <a:latin typeface="Arial Narrow" panose="020B0606020202030204" pitchFamily="34" charset="0"/>
                        </a:rPr>
                        <a:t> is not in the tuple.</a:t>
                      </a: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marL="0" algn="l" defTabSz="914400" rtl="0" eaLnBrk="1" latinLnBrk="0" hangingPunct="1"/>
                      <a:r>
                        <a:rPr lang="en-US" sz="2000" b="1" kern="1200" dirty="0" err="1">
                          <a:solidFill>
                            <a:srgbClr val="0000FF"/>
                          </a:solidFill>
                          <a:effectLst/>
                          <a:latin typeface="Calibri" panose="020F0502020204030204" pitchFamily="34" charset="0"/>
                          <a:ea typeface="+mn-ea"/>
                          <a:cs typeface="Calibri" panose="020F0502020204030204" pitchFamily="34" charset="0"/>
                        </a:rPr>
                        <a:t>letters.index</a:t>
                      </a:r>
                      <a:r>
                        <a:rPr lang="en-US" sz="2000" b="1" kern="1200" dirty="0">
                          <a:solidFill>
                            <a:srgbClr val="0000FF"/>
                          </a:solidFill>
                          <a:effectLst/>
                          <a:latin typeface="Calibri" panose="020F0502020204030204" pitchFamily="34" charset="0"/>
                          <a:ea typeface="+mn-ea"/>
                          <a:cs typeface="Calibri" panose="020F0502020204030204" pitchFamily="34" charset="0"/>
                        </a:rPr>
                        <a:t>('a') </a:t>
                      </a:r>
                      <a:r>
                        <a:rPr lang="en-US" sz="2000" b="1" kern="1200" dirty="0">
                          <a:solidFill>
                            <a:srgbClr val="0000FF"/>
                          </a:solidFill>
                          <a:effectLst/>
                          <a:latin typeface="Calibri" panose="020F0502020204030204" pitchFamily="34" charset="0"/>
                          <a:ea typeface="+mn-ea"/>
                          <a:cs typeface="Calibri" panose="020F0502020204030204" pitchFamily="34" charset="0"/>
                          <a:sym typeface="Wingdings" panose="05000000000000000000" pitchFamily="2" charset="2"/>
                        </a:rPr>
                        <a:t> 0</a:t>
                      </a:r>
                      <a:endParaRPr lang="en-US" sz="2000" b="1" kern="1200" dirty="0">
                        <a:solidFill>
                          <a:srgbClr val="0000FF"/>
                        </a:solidFill>
                        <a:effectLst/>
                        <a:latin typeface="Calibri" panose="020F0502020204030204" pitchFamily="34" charset="0"/>
                        <a:ea typeface="+mn-ea"/>
                        <a:cs typeface="Calibri" panose="020F0502020204030204" pitchFamily="34" charset="0"/>
                      </a:endParaRPr>
                    </a:p>
                    <a:p>
                      <a:pPr marL="0" algn="l" defTabSz="914400" rtl="0" eaLnBrk="1" latinLnBrk="0" hangingPunct="1"/>
                      <a:endParaRPr lang="en-US" sz="2000" b="1" kern="1200" dirty="0">
                        <a:solidFill>
                          <a:srgbClr val="0000FF"/>
                        </a:solidFill>
                        <a:effectLst/>
                        <a:latin typeface="Calibri" panose="020F0502020204030204" pitchFamily="34" charset="0"/>
                        <a:ea typeface="+mn-ea"/>
                        <a:cs typeface="Calibri" panose="020F0502020204030204" pitchFamily="34" charset="0"/>
                      </a:endParaRPr>
                    </a:p>
                    <a:p>
                      <a:pPr marL="0" algn="l" defTabSz="914400" rtl="0" eaLnBrk="1" latinLnBrk="0" hangingPunct="1"/>
                      <a:r>
                        <a:rPr lang="en-US" sz="2000" b="1" kern="1200" dirty="0" err="1">
                          <a:solidFill>
                            <a:srgbClr val="0000FF"/>
                          </a:solidFill>
                          <a:effectLst/>
                          <a:latin typeface="Calibri" panose="020F0502020204030204" pitchFamily="34" charset="0"/>
                          <a:ea typeface="+mn-ea"/>
                          <a:cs typeface="Calibri" panose="020F0502020204030204" pitchFamily="34" charset="0"/>
                        </a:rPr>
                        <a:t>letters.index</a:t>
                      </a:r>
                      <a:r>
                        <a:rPr lang="en-US" sz="2000" b="1" kern="1200" dirty="0">
                          <a:solidFill>
                            <a:srgbClr val="0000FF"/>
                          </a:solidFill>
                          <a:effectLst/>
                          <a:latin typeface="Calibri" panose="020F0502020204030204" pitchFamily="34" charset="0"/>
                          <a:ea typeface="+mn-ea"/>
                          <a:cs typeface="Calibri" panose="020F0502020204030204" pitchFamily="34" charset="0"/>
                        </a:rPr>
                        <a:t>('c')</a:t>
                      </a:r>
                    </a:p>
                    <a:p>
                      <a:pPr marL="0" algn="l" defTabSz="914400" rtl="0" eaLnBrk="1" latinLnBrk="0" hangingPunct="1"/>
                      <a:r>
                        <a:rPr lang="en-US" sz="2000" b="1" kern="1200" dirty="0" err="1">
                          <a:solidFill>
                            <a:srgbClr val="CC0000"/>
                          </a:solidFill>
                          <a:effectLst/>
                          <a:latin typeface="Calibri" panose="020F0502020204030204" pitchFamily="34" charset="0"/>
                          <a:ea typeface="+mn-ea"/>
                          <a:cs typeface="Calibri" panose="020F0502020204030204" pitchFamily="34" charset="0"/>
                        </a:rPr>
                        <a:t>ValueError</a:t>
                      </a:r>
                      <a:r>
                        <a:rPr lang="en-US" sz="2000" b="1" kern="1200" dirty="0">
                          <a:solidFill>
                            <a:srgbClr val="CC0000"/>
                          </a:solidFill>
                          <a:effectLst/>
                          <a:latin typeface="Calibri" panose="020F0502020204030204" pitchFamily="34" charset="0"/>
                          <a:ea typeface="+mn-ea"/>
                          <a:cs typeface="Calibri" panose="020F0502020204030204" pitchFamily="34" charset="0"/>
                        </a:rPr>
                        <a:t>: </a:t>
                      </a:r>
                      <a:r>
                        <a:rPr lang="en-US" sz="2000" b="1" kern="1200" dirty="0" err="1">
                          <a:solidFill>
                            <a:srgbClr val="CC0000"/>
                          </a:solidFill>
                          <a:effectLst/>
                          <a:latin typeface="Calibri" panose="020F0502020204030204" pitchFamily="34" charset="0"/>
                          <a:ea typeface="+mn-ea"/>
                          <a:cs typeface="Calibri" panose="020F0502020204030204" pitchFamily="34" charset="0"/>
                        </a:rPr>
                        <a:t>tuple.index</a:t>
                      </a:r>
                      <a:r>
                        <a:rPr lang="en-US" sz="2000" b="1" kern="1200" dirty="0">
                          <a:solidFill>
                            <a:srgbClr val="CC0000"/>
                          </a:solidFill>
                          <a:effectLst/>
                          <a:latin typeface="Calibri" panose="020F0502020204030204" pitchFamily="34" charset="0"/>
                          <a:ea typeface="+mn-ea"/>
                          <a:cs typeface="Calibri" panose="020F0502020204030204" pitchFamily="34" charset="0"/>
                        </a:rPr>
                        <a:t>(x): x is not in tuple</a:t>
                      </a: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850772">
                <a:tc>
                  <a:txBody>
                    <a:bodyPr/>
                    <a:lstStyle/>
                    <a:p>
                      <a:r>
                        <a:rPr lang="en-US" sz="2000" b="1" dirty="0">
                          <a:solidFill>
                            <a:srgbClr val="0000FF"/>
                          </a:solidFill>
                          <a:effectLst/>
                          <a:latin typeface="Calibri" panose="020F0502020204030204" pitchFamily="34" charset="0"/>
                          <a:cs typeface="Calibri" panose="020F0502020204030204" pitchFamily="34" charset="0"/>
                        </a:rPr>
                        <a:t>count(x)</a:t>
                      </a: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dirty="0">
                          <a:effectLst/>
                          <a:latin typeface="Arial Narrow" panose="020B0606020202030204" pitchFamily="34" charset="0"/>
                        </a:rPr>
                        <a:t>Return the number of times</a:t>
                      </a:r>
                      <a:r>
                        <a:rPr lang="en-US" sz="2000" baseline="0" dirty="0">
                          <a:effectLst/>
                          <a:latin typeface="Arial Narrow" panose="020B0606020202030204" pitchFamily="34" charset="0"/>
                        </a:rPr>
                        <a:t> </a:t>
                      </a:r>
                      <a:r>
                        <a:rPr lang="en-US" sz="2000" b="1" baseline="0" dirty="0">
                          <a:solidFill>
                            <a:srgbClr val="C00000"/>
                          </a:solidFill>
                          <a:effectLst/>
                          <a:latin typeface="Arial Narrow" panose="020B0606020202030204" pitchFamily="34" charset="0"/>
                        </a:rPr>
                        <a:t>x </a:t>
                      </a:r>
                      <a:r>
                        <a:rPr lang="en-US" sz="2000" baseline="0" dirty="0">
                          <a:effectLst/>
                          <a:latin typeface="Arial Narrow" panose="020B0606020202030204" pitchFamily="34" charset="0"/>
                        </a:rPr>
                        <a:t>appears in the tuple.</a:t>
                      </a:r>
                    </a:p>
                    <a:p>
                      <a:endParaRPr lang="en-US" sz="2000" baseline="0" dirty="0">
                        <a:effectLst/>
                        <a:latin typeface="Arial Narrow" panose="020B0606020202030204" pitchFamily="34" charset="0"/>
                      </a:endParaRP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marL="0" algn="l" defTabSz="914400" rtl="0" eaLnBrk="1" latinLnBrk="0" hangingPunct="1"/>
                      <a:r>
                        <a:rPr lang="en-US" sz="2000" b="1" kern="1200" dirty="0" err="1">
                          <a:solidFill>
                            <a:srgbClr val="0000FF"/>
                          </a:solidFill>
                          <a:effectLst/>
                          <a:latin typeface="Calibri" panose="020F0502020204030204" pitchFamily="34" charset="0"/>
                          <a:ea typeface="+mn-ea"/>
                          <a:cs typeface="Calibri" panose="020F0502020204030204" pitchFamily="34" charset="0"/>
                        </a:rPr>
                        <a:t>letters.count</a:t>
                      </a:r>
                      <a:r>
                        <a:rPr lang="en-US" sz="2000" b="1" kern="1200" dirty="0">
                          <a:solidFill>
                            <a:srgbClr val="0000FF"/>
                          </a:solidFill>
                          <a:effectLst/>
                          <a:latin typeface="Calibri" panose="020F0502020204030204" pitchFamily="34" charset="0"/>
                          <a:ea typeface="+mn-ea"/>
                          <a:cs typeface="Calibri" panose="020F0502020204030204" pitchFamily="34" charset="0"/>
                        </a:rPr>
                        <a:t>('a') </a:t>
                      </a:r>
                      <a:r>
                        <a:rPr lang="en-US" sz="2000" b="1" kern="1200" dirty="0">
                          <a:solidFill>
                            <a:srgbClr val="0000FF"/>
                          </a:solidFill>
                          <a:effectLst/>
                          <a:latin typeface="Calibri" panose="020F0502020204030204" pitchFamily="34" charset="0"/>
                          <a:ea typeface="+mn-ea"/>
                          <a:cs typeface="Calibri" panose="020F0502020204030204" pitchFamily="34" charset="0"/>
                          <a:sym typeface="Wingdings" panose="05000000000000000000" pitchFamily="2" charset="2"/>
                        </a:rPr>
                        <a:t> 2</a:t>
                      </a:r>
                    </a:p>
                    <a:p>
                      <a:pPr marL="0" algn="l" defTabSz="914400" rtl="0" eaLnBrk="1" latinLnBrk="0" hangingPunct="1"/>
                      <a:endParaRPr lang="en-US" sz="2000" b="1" kern="1200" dirty="0">
                        <a:solidFill>
                          <a:srgbClr val="0000FF"/>
                        </a:solidFill>
                        <a:effectLst/>
                        <a:latin typeface="Calibri" panose="020F0502020204030204" pitchFamily="34" charset="0"/>
                        <a:ea typeface="+mn-ea"/>
                        <a:cs typeface="Calibri" panose="020F0502020204030204" pitchFamily="34" charset="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err="1">
                          <a:solidFill>
                            <a:srgbClr val="0000FF"/>
                          </a:solidFill>
                          <a:effectLst/>
                          <a:latin typeface="Calibri" panose="020F0502020204030204" pitchFamily="34" charset="0"/>
                          <a:ea typeface="+mn-ea"/>
                          <a:cs typeface="Calibri" panose="020F0502020204030204" pitchFamily="34" charset="0"/>
                        </a:rPr>
                        <a:t>letters.count</a:t>
                      </a:r>
                      <a:r>
                        <a:rPr lang="en-US" sz="2000" b="1" kern="1200" dirty="0">
                          <a:solidFill>
                            <a:srgbClr val="0000FF"/>
                          </a:solidFill>
                          <a:effectLst/>
                          <a:latin typeface="Calibri" panose="020F0502020204030204" pitchFamily="34" charset="0"/>
                          <a:ea typeface="+mn-ea"/>
                          <a:cs typeface="Calibri" panose="020F0502020204030204" pitchFamily="34" charset="0"/>
                        </a:rPr>
                        <a:t>(‘c') </a:t>
                      </a:r>
                      <a:r>
                        <a:rPr lang="en-US" sz="2000" b="1" kern="1200" dirty="0">
                          <a:solidFill>
                            <a:srgbClr val="0000FF"/>
                          </a:solidFill>
                          <a:effectLst/>
                          <a:latin typeface="Calibri" panose="020F0502020204030204" pitchFamily="34" charset="0"/>
                          <a:ea typeface="+mn-ea"/>
                          <a:cs typeface="Calibri" panose="020F0502020204030204" pitchFamily="34" charset="0"/>
                          <a:sym typeface="Wingdings" panose="05000000000000000000" pitchFamily="2" charset="2"/>
                        </a:rPr>
                        <a:t> 0</a:t>
                      </a:r>
                      <a:endParaRPr lang="en-US" sz="2000" b="1" kern="1200" dirty="0">
                        <a:solidFill>
                          <a:srgbClr val="0000FF"/>
                        </a:solidFill>
                        <a:effectLst/>
                        <a:latin typeface="Calibri" panose="020F0502020204030204" pitchFamily="34" charset="0"/>
                        <a:ea typeface="+mn-ea"/>
                        <a:cs typeface="Calibri" panose="020F0502020204030204" pitchFamily="34" charset="0"/>
                      </a:endParaRPr>
                    </a:p>
                    <a:p>
                      <a:pPr marL="0" algn="l" defTabSz="914400" rtl="0" eaLnBrk="1" latinLnBrk="0" hangingPunct="1"/>
                      <a:endParaRPr lang="en-US" sz="2000" b="1" kern="1200" dirty="0">
                        <a:solidFill>
                          <a:srgbClr val="0000FF"/>
                        </a:solidFill>
                        <a:effectLst/>
                        <a:latin typeface="Calibri" panose="020F0502020204030204" pitchFamily="34" charset="0"/>
                        <a:ea typeface="+mn-ea"/>
                        <a:cs typeface="Calibri" panose="020F0502020204030204" pitchFamily="34" charset="0"/>
                      </a:endParaRP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835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Basic Tuple Operations</a:t>
            </a:r>
          </a:p>
        </p:txBody>
      </p:sp>
      <p:graphicFrame>
        <p:nvGraphicFramePr>
          <p:cNvPr id="4" name="Table 3">
            <a:extLst>
              <a:ext uri="{FF2B5EF4-FFF2-40B4-BE49-F238E27FC236}">
                <a16:creationId xmlns:a16="http://schemas.microsoft.com/office/drawing/2014/main" id="{BE24DF51-BEF0-4DC1-91D2-13F9374D60F3}"/>
              </a:ext>
            </a:extLst>
          </p:cNvPr>
          <p:cNvGraphicFramePr>
            <a:graphicFrameLocks noGrp="1"/>
          </p:cNvGraphicFramePr>
          <p:nvPr>
            <p:extLst>
              <p:ext uri="{D42A27DB-BD31-4B8C-83A1-F6EECF244321}">
                <p14:modId xmlns:p14="http://schemas.microsoft.com/office/powerpoint/2010/main" val="1569365236"/>
              </p:ext>
            </p:extLst>
          </p:nvPr>
        </p:nvGraphicFramePr>
        <p:xfrm>
          <a:off x="152400" y="990600"/>
          <a:ext cx="8839200" cy="4800599"/>
        </p:xfrm>
        <a:graphic>
          <a:graphicData uri="http://schemas.openxmlformats.org/drawingml/2006/table">
            <a:tbl>
              <a:tblPr/>
              <a:tblGrid>
                <a:gridCol w="32004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751381">
                <a:tc>
                  <a:txBody>
                    <a:bodyPr/>
                    <a:lstStyle/>
                    <a:p>
                      <a:pPr algn="l"/>
                      <a:r>
                        <a:rPr lang="en-US" sz="2800" b="1" dirty="0">
                          <a:effectLst/>
                          <a:latin typeface="Arial Narrow" panose="020B0606020202030204" pitchFamily="34" charset="0"/>
                        </a:rPr>
                        <a:t> Python Expression</a:t>
                      </a: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bg1">
                        <a:lumMod val="75000"/>
                      </a:schemeClr>
                    </a:solidFill>
                  </a:tcPr>
                </a:tc>
                <a:tc>
                  <a:txBody>
                    <a:bodyPr/>
                    <a:lstStyle/>
                    <a:p>
                      <a:pPr algn="l"/>
                      <a:r>
                        <a:rPr lang="en-US" sz="2800" b="1" dirty="0">
                          <a:effectLst/>
                          <a:latin typeface="Arial Narrow" panose="020B0606020202030204" pitchFamily="34" charset="0"/>
                        </a:rPr>
                        <a:t> Results</a:t>
                      </a: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bg1">
                        <a:lumMod val="75000"/>
                      </a:schemeClr>
                    </a:solidFill>
                  </a:tcPr>
                </a:tc>
                <a:tc>
                  <a:txBody>
                    <a:bodyPr/>
                    <a:lstStyle/>
                    <a:p>
                      <a:pPr algn="l"/>
                      <a:r>
                        <a:rPr lang="en-US" sz="2800" b="1" dirty="0">
                          <a:effectLst/>
                          <a:latin typeface="Arial Narrow" panose="020B0606020202030204" pitchFamily="34" charset="0"/>
                        </a:rPr>
                        <a:t> Description</a:t>
                      </a:r>
                      <a:endParaRPr lang="en-US" sz="2800" b="1" dirty="0">
                        <a:solidFill>
                          <a:srgbClr val="0000FF"/>
                        </a:solidFill>
                        <a:effectLst/>
                        <a:latin typeface="Calibri" panose="020F0502020204030204" pitchFamily="34" charset="0"/>
                        <a:cs typeface="Calibri" panose="020F0502020204030204" pitchFamily="34" charset="0"/>
                      </a:endParaRP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693554">
                <a:tc>
                  <a:txBody>
                    <a:bodyPr/>
                    <a:lstStyle/>
                    <a:p>
                      <a:r>
                        <a:rPr lang="en-US" sz="2400" b="1" dirty="0">
                          <a:solidFill>
                            <a:srgbClr val="0000FF"/>
                          </a:solidFill>
                          <a:effectLst/>
                          <a:latin typeface="Calibri" panose="020F0502020204030204" pitchFamily="34" charset="0"/>
                          <a:cs typeface="Calibri" panose="020F0502020204030204" pitchFamily="34" charset="0"/>
                        </a:rPr>
                        <a:t> </a:t>
                      </a:r>
                      <a:r>
                        <a:rPr lang="en-US" sz="2400" b="1" dirty="0" err="1">
                          <a:solidFill>
                            <a:srgbClr val="0000FF"/>
                          </a:solidFill>
                          <a:effectLst/>
                          <a:latin typeface="Calibri" panose="020F0502020204030204" pitchFamily="34" charset="0"/>
                          <a:cs typeface="Calibri" panose="020F0502020204030204" pitchFamily="34" charset="0"/>
                        </a:rPr>
                        <a:t>len</a:t>
                      </a:r>
                      <a:r>
                        <a:rPr lang="en-US" sz="2400" b="1" dirty="0">
                          <a:solidFill>
                            <a:srgbClr val="0000FF"/>
                          </a:solidFill>
                          <a:effectLst/>
                          <a:latin typeface="Calibri" panose="020F0502020204030204" pitchFamily="34" charset="0"/>
                          <a:cs typeface="Calibri" panose="020F0502020204030204" pitchFamily="34" charset="0"/>
                        </a:rPr>
                        <a:t>((1,2,3))</a:t>
                      </a: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b="1" kern="1200" dirty="0">
                          <a:solidFill>
                            <a:srgbClr val="0000FF"/>
                          </a:solidFill>
                          <a:effectLst/>
                          <a:latin typeface="Calibri" panose="020F0502020204030204" pitchFamily="34" charset="0"/>
                          <a:ea typeface="+mn-ea"/>
                          <a:cs typeface="Calibri" panose="020F0502020204030204" pitchFamily="34" charset="0"/>
                        </a:rPr>
                        <a:t> 3</a:t>
                      </a:r>
                      <a:endParaRPr lang="en-US" sz="2400" dirty="0">
                        <a:effectLst/>
                        <a:latin typeface="Arial Narrow" panose="020B0606020202030204" pitchFamily="34" charset="0"/>
                      </a:endParaRP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marL="0" algn="l" defTabSz="914400" rtl="0" eaLnBrk="1" latinLnBrk="0" hangingPunct="1"/>
                      <a:r>
                        <a:rPr lang="en-US" sz="2400" dirty="0">
                          <a:effectLst/>
                          <a:latin typeface="Arial Narrow" panose="020B0606020202030204" pitchFamily="34" charset="0"/>
                        </a:rPr>
                        <a:t> Length</a:t>
                      </a:r>
                      <a:endParaRPr lang="en-US" sz="2400" b="1" kern="1200" dirty="0">
                        <a:solidFill>
                          <a:srgbClr val="CC0000"/>
                        </a:solidFill>
                        <a:effectLst/>
                        <a:latin typeface="Calibri" panose="020F0502020204030204" pitchFamily="34" charset="0"/>
                        <a:ea typeface="+mn-ea"/>
                        <a:cs typeface="Calibri" panose="020F0502020204030204" pitchFamily="34" charset="0"/>
                      </a:endParaRP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838916">
                <a:tc>
                  <a:txBody>
                    <a:bodyPr/>
                    <a:lstStyle/>
                    <a:p>
                      <a:r>
                        <a:rPr lang="en-US" sz="2400" b="1" dirty="0">
                          <a:solidFill>
                            <a:srgbClr val="0000FF"/>
                          </a:solidFill>
                          <a:effectLst/>
                          <a:latin typeface="Calibri" panose="020F0502020204030204" pitchFamily="34" charset="0"/>
                          <a:cs typeface="Calibri" panose="020F0502020204030204" pitchFamily="34" charset="0"/>
                        </a:rPr>
                        <a:t> (1, 2, 3) + (4, 5, 6)</a:t>
                      </a: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dirty="0">
                          <a:effectLst/>
                          <a:latin typeface="Arial Narrow" panose="020B0606020202030204" pitchFamily="34" charset="0"/>
                        </a:rPr>
                        <a:t> </a:t>
                      </a:r>
                      <a:r>
                        <a:rPr lang="en-US" sz="2400" b="1" dirty="0">
                          <a:solidFill>
                            <a:srgbClr val="0000FF"/>
                          </a:solidFill>
                          <a:effectLst/>
                          <a:latin typeface="Calibri" panose="020F0502020204030204" pitchFamily="34" charset="0"/>
                          <a:cs typeface="Calibri" panose="020F0502020204030204" pitchFamily="34" charset="0"/>
                        </a:rPr>
                        <a:t>(1, 2, 3, 4, 5, 6)</a:t>
                      </a:r>
                    </a:p>
                    <a:p>
                      <a:endParaRPr lang="en-US" sz="2400" baseline="0" dirty="0">
                        <a:effectLst/>
                        <a:latin typeface="Arial Narrow" panose="020B0606020202030204" pitchFamily="34" charset="0"/>
                      </a:endParaRP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marL="0" algn="l" defTabSz="914400" rtl="0" eaLnBrk="1" latinLnBrk="0" hangingPunct="1"/>
                      <a:r>
                        <a:rPr lang="en-US" sz="2400" dirty="0">
                          <a:effectLst/>
                          <a:latin typeface="Arial Narrow" panose="020B0606020202030204" pitchFamily="34" charset="0"/>
                        </a:rPr>
                        <a:t> Concatenation</a:t>
                      </a:r>
                      <a:endParaRPr lang="en-US" sz="2400" b="1" kern="1200" dirty="0">
                        <a:solidFill>
                          <a:srgbClr val="0000FF"/>
                        </a:solidFill>
                        <a:effectLst/>
                        <a:latin typeface="Calibri" panose="020F0502020204030204" pitchFamily="34" charset="0"/>
                        <a:ea typeface="+mn-ea"/>
                        <a:cs typeface="Calibri" panose="020F0502020204030204" pitchFamily="34" charset="0"/>
                      </a:endParaRP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r h="838916">
                <a:tc>
                  <a:txBody>
                    <a:bodyPr/>
                    <a:lstStyle/>
                    <a:p>
                      <a:r>
                        <a:rPr lang="en-US" sz="2400" b="1" dirty="0">
                          <a:solidFill>
                            <a:srgbClr val="0000FF"/>
                          </a:solidFill>
                          <a:effectLst/>
                          <a:latin typeface="Calibri" panose="020F0502020204030204" pitchFamily="34" charset="0"/>
                          <a:cs typeface="Calibri" panose="020F0502020204030204" pitchFamily="34" charset="0"/>
                        </a:rPr>
                        <a:t> (1, 2) * 3</a:t>
                      </a: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baseline="0" dirty="0">
                          <a:effectLst/>
                          <a:latin typeface="Arial Narrow" panose="020B0606020202030204" pitchFamily="34" charset="0"/>
                        </a:rPr>
                        <a:t> </a:t>
                      </a:r>
                      <a:r>
                        <a:rPr lang="en-US" sz="2400" b="1" dirty="0">
                          <a:solidFill>
                            <a:srgbClr val="0000FF"/>
                          </a:solidFill>
                          <a:effectLst/>
                          <a:latin typeface="Calibri" panose="020F0502020204030204" pitchFamily="34" charset="0"/>
                          <a:cs typeface="Calibri" panose="020F0502020204030204" pitchFamily="34" charset="0"/>
                        </a:rPr>
                        <a:t>(1, 2, 1, 2, 1, 2)</a:t>
                      </a:r>
                      <a:endParaRPr lang="en-US" sz="2400" baseline="0" dirty="0">
                        <a:effectLst/>
                        <a:latin typeface="Arial Narrow" panose="020B0606020202030204" pitchFamily="34" charset="0"/>
                      </a:endParaRP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marL="0" algn="l" defTabSz="914400" rtl="0" eaLnBrk="1" latinLnBrk="0" hangingPunct="1"/>
                      <a:r>
                        <a:rPr lang="en-US" sz="2400" b="1" kern="1200" dirty="0">
                          <a:solidFill>
                            <a:srgbClr val="0000FF"/>
                          </a:solidFill>
                          <a:effectLst/>
                          <a:latin typeface="Calibri" panose="020F0502020204030204" pitchFamily="34" charset="0"/>
                          <a:ea typeface="+mn-ea"/>
                          <a:cs typeface="Calibri" panose="020F0502020204030204" pitchFamily="34" charset="0"/>
                        </a:rPr>
                        <a:t> </a:t>
                      </a:r>
                      <a:r>
                        <a:rPr lang="en-US" sz="2400" dirty="0">
                          <a:effectLst/>
                          <a:latin typeface="Arial Narrow" panose="020B0606020202030204" pitchFamily="34" charset="0"/>
                        </a:rPr>
                        <a:t>Repetition</a:t>
                      </a:r>
                      <a:endParaRPr lang="en-US" sz="2400" b="1" kern="1200" dirty="0">
                        <a:solidFill>
                          <a:srgbClr val="0000FF"/>
                        </a:solidFill>
                        <a:effectLst/>
                        <a:latin typeface="Calibri" panose="020F0502020204030204" pitchFamily="34" charset="0"/>
                        <a:ea typeface="+mn-ea"/>
                        <a:cs typeface="Calibri" panose="020F0502020204030204" pitchFamily="34" charset="0"/>
                      </a:endParaRP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470098008"/>
                  </a:ext>
                </a:extLst>
              </a:tr>
              <a:tr h="838916">
                <a:tc>
                  <a:txBody>
                    <a:bodyPr/>
                    <a:lstStyle/>
                    <a:p>
                      <a:r>
                        <a:rPr lang="en-US" sz="2400" b="1" dirty="0">
                          <a:solidFill>
                            <a:srgbClr val="0000FF"/>
                          </a:solidFill>
                          <a:effectLst/>
                          <a:latin typeface="Calibri" panose="020F0502020204030204" pitchFamily="34" charset="0"/>
                          <a:cs typeface="Calibri" panose="020F0502020204030204" pitchFamily="34" charset="0"/>
                        </a:rPr>
                        <a:t> 3 in (1, 2, 3)</a:t>
                      </a: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baseline="0" dirty="0">
                          <a:effectLst/>
                          <a:latin typeface="Arial Narrow" panose="020B0606020202030204" pitchFamily="34" charset="0"/>
                        </a:rPr>
                        <a:t>True</a:t>
                      </a: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marL="0" algn="l" defTabSz="914400" rtl="0" eaLnBrk="1" latinLnBrk="0" hangingPunct="1"/>
                      <a:r>
                        <a:rPr lang="en-US" sz="2400" b="1" kern="1200" dirty="0">
                          <a:solidFill>
                            <a:srgbClr val="0000FF"/>
                          </a:solidFill>
                          <a:effectLst/>
                          <a:latin typeface="Calibri" panose="020F0502020204030204" pitchFamily="34" charset="0"/>
                          <a:ea typeface="+mn-ea"/>
                          <a:cs typeface="Calibri" panose="020F0502020204030204" pitchFamily="34" charset="0"/>
                        </a:rPr>
                        <a:t> </a:t>
                      </a:r>
                      <a:r>
                        <a:rPr lang="en-US" sz="2400" dirty="0">
                          <a:effectLst/>
                          <a:latin typeface="Arial Narrow" panose="020B0606020202030204" pitchFamily="34" charset="0"/>
                        </a:rPr>
                        <a:t>Membership</a:t>
                      </a:r>
                      <a:endParaRPr lang="en-US" sz="2400" b="1" kern="1200" dirty="0">
                        <a:solidFill>
                          <a:srgbClr val="0000FF"/>
                        </a:solidFill>
                        <a:effectLst/>
                        <a:latin typeface="Calibri" panose="020F0502020204030204" pitchFamily="34" charset="0"/>
                        <a:ea typeface="+mn-ea"/>
                        <a:cs typeface="Calibri" panose="020F0502020204030204" pitchFamily="34" charset="0"/>
                      </a:endParaRP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967014503"/>
                  </a:ext>
                </a:extLst>
              </a:tr>
              <a:tr h="838916">
                <a:tc>
                  <a:txBody>
                    <a:bodyPr/>
                    <a:lstStyle/>
                    <a:p>
                      <a:r>
                        <a:rPr lang="en-US" sz="2400" b="1" dirty="0">
                          <a:solidFill>
                            <a:srgbClr val="0000FF"/>
                          </a:solidFill>
                          <a:effectLst/>
                          <a:latin typeface="Calibri" panose="020F0502020204030204" pitchFamily="34" charset="0"/>
                          <a:cs typeface="Calibri" panose="020F0502020204030204" pitchFamily="34" charset="0"/>
                        </a:rPr>
                        <a:t> for x in (1, 2, 3):</a:t>
                      </a:r>
                    </a:p>
                    <a:p>
                      <a:r>
                        <a:rPr lang="en-US" sz="2400" b="1" dirty="0">
                          <a:solidFill>
                            <a:srgbClr val="0000FF"/>
                          </a:solidFill>
                          <a:effectLst/>
                          <a:latin typeface="Calibri" panose="020F0502020204030204" pitchFamily="34" charset="0"/>
                          <a:cs typeface="Calibri" panose="020F0502020204030204" pitchFamily="34" charset="0"/>
                        </a:rPr>
                        <a:t>       print(x, end=</a:t>
                      </a:r>
                      <a:r>
                        <a:rPr lang="en-US" sz="2400" dirty="0">
                          <a:solidFill>
                            <a:srgbClr val="0000FF"/>
                          </a:solidFill>
                          <a:effectLst/>
                        </a:rPr>
                        <a:t>' ')</a:t>
                      </a:r>
                      <a:r>
                        <a:rPr lang="en-US" sz="2400" b="1" dirty="0">
                          <a:solidFill>
                            <a:srgbClr val="0000FF"/>
                          </a:solidFill>
                          <a:effectLst/>
                          <a:latin typeface="Calibri" panose="020F0502020204030204" pitchFamily="34" charset="0"/>
                          <a:cs typeface="Calibri" panose="020F0502020204030204" pitchFamily="34" charset="0"/>
                        </a:rPr>
                        <a:t> </a:t>
                      </a: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baseline="0" dirty="0">
                          <a:effectLst/>
                          <a:latin typeface="Arial Narrow" panose="020B0606020202030204" pitchFamily="34" charset="0"/>
                        </a:rPr>
                        <a:t> </a:t>
                      </a:r>
                      <a:r>
                        <a:rPr lang="en-US" sz="2400" b="1" kern="1200" dirty="0">
                          <a:solidFill>
                            <a:srgbClr val="0000FF"/>
                          </a:solidFill>
                          <a:effectLst/>
                          <a:latin typeface="Calibri" panose="020F0502020204030204" pitchFamily="34" charset="0"/>
                          <a:ea typeface="+mn-ea"/>
                          <a:cs typeface="Calibri" panose="020F0502020204030204" pitchFamily="34" charset="0"/>
                        </a:rPr>
                        <a:t>1 2 3 </a:t>
                      </a:r>
                      <a:endParaRPr lang="en-US" sz="2400" baseline="0" dirty="0">
                        <a:effectLst/>
                        <a:latin typeface="Arial Narrow" panose="020B0606020202030204" pitchFamily="34" charset="0"/>
                      </a:endParaRP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marL="0" algn="l" defTabSz="914400" rtl="0" eaLnBrk="1" latinLnBrk="0" hangingPunct="1"/>
                      <a:r>
                        <a:rPr lang="en-US" sz="2400" b="1" kern="1200" dirty="0">
                          <a:solidFill>
                            <a:srgbClr val="0000FF"/>
                          </a:solidFill>
                          <a:effectLst/>
                          <a:latin typeface="Calibri" panose="020F0502020204030204" pitchFamily="34" charset="0"/>
                          <a:ea typeface="+mn-ea"/>
                          <a:cs typeface="Calibri" panose="020F0502020204030204" pitchFamily="34" charset="0"/>
                        </a:rPr>
                        <a:t> </a:t>
                      </a:r>
                      <a:r>
                        <a:rPr lang="en-US" sz="2400" dirty="0">
                          <a:effectLst/>
                          <a:latin typeface="Arial Narrow" panose="020B0606020202030204" pitchFamily="34" charset="0"/>
                        </a:rPr>
                        <a:t>Iteration</a:t>
                      </a:r>
                      <a:endParaRPr lang="en-US" sz="2400" b="1" kern="1200" dirty="0">
                        <a:solidFill>
                          <a:srgbClr val="0000FF"/>
                        </a:solidFill>
                        <a:effectLst/>
                        <a:latin typeface="Calibri" panose="020F0502020204030204" pitchFamily="34" charset="0"/>
                        <a:ea typeface="+mn-ea"/>
                        <a:cs typeface="Calibri" panose="020F0502020204030204" pitchFamily="34" charset="0"/>
                      </a:endParaRPr>
                    </a:p>
                  </a:txBody>
                  <a:tcPr marL="27080" marR="27080" marT="27080" marB="2708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2681914898"/>
                  </a:ext>
                </a:extLst>
              </a:tr>
            </a:tbl>
          </a:graphicData>
        </a:graphic>
      </p:graphicFrame>
    </p:spTree>
    <p:extLst>
      <p:ext uri="{BB962C8B-B14F-4D97-AF65-F5344CB8AC3E}">
        <p14:creationId xmlns:p14="http://schemas.microsoft.com/office/powerpoint/2010/main" val="59071375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7A6A3EF9E8EC4E8032DDFD89201933" ma:contentTypeVersion="29" ma:contentTypeDescription="Create a new document." ma:contentTypeScope="" ma:versionID="852f74929c636a36340b6768b8f8ed72">
  <xsd:schema xmlns:xsd="http://www.w3.org/2001/XMLSchema" xmlns:xs="http://www.w3.org/2001/XMLSchema" xmlns:p="http://schemas.microsoft.com/office/2006/metadata/properties" xmlns:ns3="eecd0fa6-dda0-4396-8345-c7ff09955019" xmlns:ns4="f4407af8-144a-4308-aaa4-a8ba72c23ab9" targetNamespace="http://schemas.microsoft.com/office/2006/metadata/properties" ma:root="true" ma:fieldsID="257c227f063d3c7b945c4b7bae8b2e4d" ns3:_="" ns4:_="">
    <xsd:import namespace="eecd0fa6-dda0-4396-8345-c7ff09955019"/>
    <xsd:import namespace="f4407af8-144a-4308-aaa4-a8ba72c23ab9"/>
    <xsd:element name="properties">
      <xsd:complexType>
        <xsd:sequence>
          <xsd:element name="documentManagement">
            <xsd:complexType>
              <xsd:all>
                <xsd:element ref="ns3:SharedWithUsers" minOccurs="0"/>
                <xsd:element ref="ns3:SharedWithDetails" minOccurs="0"/>
                <xsd:element ref="ns3:SharingHintHash" minOccurs="0"/>
                <xsd:element ref="ns4:NotebookType" minOccurs="0"/>
                <xsd:element ref="ns4:FolderType" minOccurs="0"/>
                <xsd:element ref="ns4:Owner" minOccurs="0"/>
                <xsd:element ref="ns4:DefaultSectionNames"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Templates" minOccurs="0"/>
                <xsd:element ref="ns4:CultureName" minOccurs="0"/>
                <xsd:element ref="ns4:Self_Registration_Enabled0" minOccurs="0"/>
                <xsd:element ref="ns4:Has_Teacher_Only_SectionGroup" minOccurs="0"/>
                <xsd:element ref="ns4:Is_Collaboration_Space_Locked"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cd0fa6-dda0-4396-8345-c7ff099550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407af8-144a-4308-aaa4-a8ba72c23ab9" elementFormDefault="qualified">
    <xsd:import namespace="http://schemas.microsoft.com/office/2006/documentManagement/types"/>
    <xsd:import namespace="http://schemas.microsoft.com/office/infopath/2007/PartnerControls"/>
    <xsd:element name="NotebookType" ma:index="11" nillable="true" ma:displayName="Notebook Type" ma:internalName="NotebookType">
      <xsd:simpleType>
        <xsd:restriction base="dms:Text"/>
      </xsd:simpleType>
    </xsd:element>
    <xsd:element name="FolderType" ma:index="12" nillable="true" ma:displayName="Folder Type" ma:internalName="FolderType">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4" nillable="true" ma:displayName="Default Section Names" ma:internalName="DefaultSectionNames">
      <xsd:simpleType>
        <xsd:restriction base="dms:Note">
          <xsd:maxLength value="255"/>
        </xsd:restriction>
      </xsd:simpleType>
    </xsd:element>
    <xsd:element name="AppVersion" ma:index="15" nillable="true" ma:displayName="App Version" ma:internalName="AppVersion">
      <xsd:simpleType>
        <xsd:restriction base="dms:Text"/>
      </xsd:simpleType>
    </xsd:element>
    <xsd:element name="Teachers" ma:index="16"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7"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8"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9" nillable="true" ma:displayName="Invited Teachers" ma:internalName="Invited_Teachers">
      <xsd:simpleType>
        <xsd:restriction base="dms:Note">
          <xsd:maxLength value="255"/>
        </xsd:restriction>
      </xsd:simpleType>
    </xsd:element>
    <xsd:element name="Invited_Students" ma:index="20" nillable="true" ma:displayName="Invited Students" ma:internalName="Invited_Students">
      <xsd:simpleType>
        <xsd:restriction base="dms:Note">
          <xsd:maxLength value="255"/>
        </xsd:restriction>
      </xsd:simpleType>
    </xsd:element>
    <xsd:element name="Self_Registration_Enabled" ma:index="21" nillable="true" ma:displayName="Self_Registration_Enabled" ma:internalName="Self_Registration_Enabled">
      <xsd:simpleType>
        <xsd:restriction base="dms:Boolean"/>
      </xsd:simpleType>
    </xsd:element>
    <xsd:element name="Templates" ma:index="22" nillable="true" ma:displayName="Templates" ma:internalName="Templates">
      <xsd:simpleType>
        <xsd:restriction base="dms:Note">
          <xsd:maxLength value="255"/>
        </xsd:restriction>
      </xsd:simpleType>
    </xsd:element>
    <xsd:element name="CultureName" ma:index="23" nillable="true" ma:displayName="Culture Name" ma:internalName="CultureName">
      <xsd:simpleType>
        <xsd:restriction base="dms:Text"/>
      </xsd:simpleType>
    </xsd:element>
    <xsd:element name="Self_Registration_Enabled0" ma:index="24" nillable="true" ma:displayName="Self Registration Enabled" ma:internalName="Self_Registration_Enabled0">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MediaServiceMetadata" ma:index="27" nillable="true" ma:displayName="MediaServiceMetadata" ma:hidden="true" ma:internalName="MediaServiceMetadata" ma:readOnly="true">
      <xsd:simpleType>
        <xsd:restriction base="dms:Note"/>
      </xsd:simpleType>
    </xsd:element>
    <xsd:element name="MediaServiceFastMetadata" ma:index="28" nillable="true" ma:displayName="MediaServiceFastMetadata" ma:hidden="true" ma:internalName="MediaServiceFastMetadata" ma:readOnly="true">
      <xsd:simpleType>
        <xsd:restriction base="dms:Note"/>
      </xsd:simpleType>
    </xsd:element>
    <xsd:element name="MediaServiceDateTaken" ma:index="29" nillable="true" ma:displayName="MediaServiceDateTaken" ma:hidden="true" ma:internalName="MediaServiceDateTaken" ma:readOnly="true">
      <xsd:simpleType>
        <xsd:restriction base="dms:Text"/>
      </xsd:simpleType>
    </xsd:element>
    <xsd:element name="MediaServiceAutoTags" ma:index="30" nillable="true" ma:displayName="Tags" ma:internalName="MediaServiceAutoTags" ma:readOnly="true">
      <xsd:simpleType>
        <xsd:restriction base="dms:Text"/>
      </xsd:simpleType>
    </xsd:element>
    <xsd:element name="MediaServiceLocation" ma:index="31" nillable="true" ma:displayName="Location" ma:internalName="MediaServiceLocation" ma:readOnly="true">
      <xsd:simpleType>
        <xsd:restriction base="dms:Text"/>
      </xsd:simpleType>
    </xsd:element>
    <xsd:element name="MediaServiceOCR" ma:index="32" nillable="true" ma:displayName="Extracted Text" ma:internalName="MediaServiceOCR" ma:readOnly="true">
      <xsd:simpleType>
        <xsd:restriction base="dms:Note">
          <xsd:maxLength value="255"/>
        </xsd:restriction>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AutoKeyPoints" ma:index="35" nillable="true" ma:displayName="MediaServiceAutoKeyPoints" ma:hidden="true" ma:internalName="MediaServiceAutoKeyPoints" ma:readOnly="true">
      <xsd:simpleType>
        <xsd:restriction base="dms:Note"/>
      </xsd:simpleType>
    </xsd:element>
    <xsd:element name="MediaServiceKeyPoints" ma:index="3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NotebookType xmlns="f4407af8-144a-4308-aaa4-a8ba72c23ab9" xsi:nil="true"/>
    <FolderType xmlns="f4407af8-144a-4308-aaa4-a8ba72c23ab9" xsi:nil="true"/>
    <Student_Groups xmlns="f4407af8-144a-4308-aaa4-a8ba72c23ab9">
      <UserInfo>
        <DisplayName/>
        <AccountId xsi:nil="true"/>
        <AccountType/>
      </UserInfo>
    </Student_Groups>
    <Students xmlns="f4407af8-144a-4308-aaa4-a8ba72c23ab9">
      <UserInfo>
        <DisplayName/>
        <AccountId xsi:nil="true"/>
        <AccountType/>
      </UserInfo>
    </Students>
    <Self_Registration_Enabled xmlns="f4407af8-144a-4308-aaa4-a8ba72c23ab9" xsi:nil="true"/>
    <Has_Teacher_Only_SectionGroup xmlns="f4407af8-144a-4308-aaa4-a8ba72c23ab9" xsi:nil="true"/>
    <AppVersion xmlns="f4407af8-144a-4308-aaa4-a8ba72c23ab9" xsi:nil="true"/>
    <Invited_Students xmlns="f4407af8-144a-4308-aaa4-a8ba72c23ab9" xsi:nil="true"/>
    <DefaultSectionNames xmlns="f4407af8-144a-4308-aaa4-a8ba72c23ab9" xsi:nil="true"/>
    <Is_Collaboration_Space_Locked xmlns="f4407af8-144a-4308-aaa4-a8ba72c23ab9" xsi:nil="true"/>
    <Templates xmlns="f4407af8-144a-4308-aaa4-a8ba72c23ab9" xsi:nil="true"/>
    <Self_Registration_Enabled0 xmlns="f4407af8-144a-4308-aaa4-a8ba72c23ab9" xsi:nil="true"/>
    <Teachers xmlns="f4407af8-144a-4308-aaa4-a8ba72c23ab9">
      <UserInfo>
        <DisplayName/>
        <AccountId xsi:nil="true"/>
        <AccountType/>
      </UserInfo>
    </Teachers>
    <Invited_Teachers xmlns="f4407af8-144a-4308-aaa4-a8ba72c23ab9" xsi:nil="true"/>
    <Owner xmlns="f4407af8-144a-4308-aaa4-a8ba72c23ab9">
      <UserInfo>
        <DisplayName/>
        <AccountId xsi:nil="true"/>
        <AccountType/>
      </UserInfo>
    </Owner>
    <CultureName xmlns="f4407af8-144a-4308-aaa4-a8ba72c23ab9" xsi:nil="true"/>
  </documentManagement>
</p:properties>
</file>

<file path=customXml/itemProps1.xml><?xml version="1.0" encoding="utf-8"?>
<ds:datastoreItem xmlns:ds="http://schemas.openxmlformats.org/officeDocument/2006/customXml" ds:itemID="{967644DA-6D0D-44A1-968A-CD2CD4A597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cd0fa6-dda0-4396-8345-c7ff09955019"/>
    <ds:schemaRef ds:uri="f4407af8-144a-4308-aaa4-a8ba72c23a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5B1054B-7FA1-4BD0-B01D-D71DC6D4F99A}">
  <ds:schemaRefs>
    <ds:schemaRef ds:uri="http://schemas.microsoft.com/sharepoint/v3/contenttype/forms"/>
  </ds:schemaRefs>
</ds:datastoreItem>
</file>

<file path=customXml/itemProps3.xml><?xml version="1.0" encoding="utf-8"?>
<ds:datastoreItem xmlns:ds="http://schemas.openxmlformats.org/officeDocument/2006/customXml" ds:itemID="{70C290C3-B23A-471B-9C84-489C24B416F6}">
  <ds:schemaRefs>
    <ds:schemaRef ds:uri="http://schemas.microsoft.com/office/2006/metadata/properties"/>
    <ds:schemaRef ds:uri="http://schemas.microsoft.com/office/infopath/2007/PartnerControls"/>
    <ds:schemaRef ds:uri="f4407af8-144a-4308-aaa4-a8ba72c23ab9"/>
  </ds:schemaRefs>
</ds:datastoreItem>
</file>

<file path=docProps/app.xml><?xml version="1.0" encoding="utf-8"?>
<Properties xmlns="http://schemas.openxmlformats.org/officeDocument/2006/extended-properties" xmlns:vt="http://schemas.openxmlformats.org/officeDocument/2006/docPropsVTypes">
  <TotalTime>17699</TotalTime>
  <Words>4282</Words>
  <Application>Microsoft Office PowerPoint</Application>
  <PresentationFormat>On-screen Show (4:3)</PresentationFormat>
  <Paragraphs>323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Narrow</vt:lpstr>
      <vt:lpstr>Calibri</vt:lpstr>
      <vt:lpstr>Wingdings</vt:lpstr>
      <vt:lpstr>Default Design</vt:lpstr>
      <vt:lpstr>PowerPoint Presentation</vt:lpstr>
      <vt:lpstr>Objectives</vt:lpstr>
      <vt:lpstr>PowerPoint Presentation</vt:lpstr>
      <vt:lpstr>What is Tuple</vt:lpstr>
      <vt:lpstr>Creating a Tuple</vt:lpstr>
      <vt:lpstr>Accessing Values in Tuple</vt:lpstr>
      <vt:lpstr>Updating Values in Tuple</vt:lpstr>
      <vt:lpstr>Methods in Tuple</vt:lpstr>
      <vt:lpstr>Basic Tuple Operations</vt:lpstr>
      <vt:lpstr>PowerPoint Presentation</vt:lpstr>
      <vt:lpstr>What is Dictionary</vt:lpstr>
      <vt:lpstr>Creating a Dictionary</vt:lpstr>
      <vt:lpstr>Accessing Values in Dictionary</vt:lpstr>
      <vt:lpstr>Accessing Values in Dictionary</vt:lpstr>
      <vt:lpstr>Adding/Replacing item</vt:lpstr>
      <vt:lpstr>Adding/Replacing item</vt:lpstr>
      <vt:lpstr>Removing item</vt:lpstr>
      <vt:lpstr>Removing item</vt:lpstr>
      <vt:lpstr>Loop through a Dictionary</vt:lpstr>
      <vt:lpstr>Loop through a Dictionary</vt:lpstr>
      <vt:lpstr>Loop through a Dictionary</vt:lpstr>
      <vt:lpstr>Dictionary Operations</vt:lpstr>
      <vt:lpstr>Dictionary Functions</vt:lpstr>
      <vt:lpstr>Dictionary Functions</vt:lpstr>
      <vt:lpstr>Dictionary Functions</vt:lpstr>
      <vt:lpstr>Activity 1 – Invert.py</vt:lpstr>
      <vt:lpstr>Activity 2 – CountLetters.py</vt:lpstr>
      <vt:lpstr>Summary</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Suresh Kumar MOORKATH (NP)</cp:lastModifiedBy>
  <cp:revision>605</cp:revision>
  <dcterms:created xsi:type="dcterms:W3CDTF">2010-03-15T07:19:17Z</dcterms:created>
  <dcterms:modified xsi:type="dcterms:W3CDTF">2021-07-02T02:29:52Z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0x010100BA7A6A3EF9E8EC4E8032DDFD89201933</vt:lpwstr>
  </property>
  <property fmtid="{D5CDD505-2E9C-101B-9397-08002B2CF9AE}" pid="3" name="MSIP_Label_30286cb9-b49f-4646-87a5-340028348160_Enabled">
    <vt:lpwstr>true</vt:lpwstr>
  </property>
  <property fmtid="{D5CDD505-2E9C-101B-9397-08002B2CF9AE}" pid="4" name="MSIP_Label_30286cb9-b49f-4646-87a5-340028348160_SetDate">
    <vt:lpwstr>2021-07-02T02:29:52Z</vt:lpwstr>
  </property>
  <property fmtid="{D5CDD505-2E9C-101B-9397-08002B2CF9AE}" pid="5" name="MSIP_Label_30286cb9-b49f-4646-87a5-340028348160_Method">
    <vt:lpwstr>Standard</vt:lpwstr>
  </property>
  <property fmtid="{D5CDD505-2E9C-101B-9397-08002B2CF9AE}" pid="6" name="MSIP_Label_30286cb9-b49f-4646-87a5-340028348160_Name">
    <vt:lpwstr>30286cb9-b49f-4646-87a5-340028348160</vt:lpwstr>
  </property>
  <property fmtid="{D5CDD505-2E9C-101B-9397-08002B2CF9AE}" pid="7" name="MSIP_Label_30286cb9-b49f-4646-87a5-340028348160_SiteId">
    <vt:lpwstr>cba9e115-3016-4462-a1ab-a565cba0cdf1</vt:lpwstr>
  </property>
  <property fmtid="{D5CDD505-2E9C-101B-9397-08002B2CF9AE}" pid="8" name="MSIP_Label_30286cb9-b49f-4646-87a5-340028348160_ActionId">
    <vt:lpwstr>6f5916a3-6bf1-45a2-b09f-80cbc2dac089</vt:lpwstr>
  </property>
  <property fmtid="{D5CDD505-2E9C-101B-9397-08002B2CF9AE}" pid="9" name="MSIP_Label_30286cb9-b49f-4646-87a5-340028348160_ContentBits">
    <vt:lpwstr>1</vt:lpwstr>
  </property>
</Properties>
</file>