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5" r:id="rId3"/>
    <p:sldId id="298" r:id="rId4"/>
    <p:sldId id="272" r:id="rId5"/>
    <p:sldId id="299" r:id="rId6"/>
    <p:sldId id="268" r:id="rId7"/>
    <p:sldId id="292" r:id="rId8"/>
    <p:sldId id="294" r:id="rId9"/>
    <p:sldId id="309" r:id="rId10"/>
    <p:sldId id="307" r:id="rId11"/>
    <p:sldId id="308" r:id="rId12"/>
    <p:sldId id="258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64"/>
    <a:srgbClr val="660033"/>
    <a:srgbClr val="0606BA"/>
    <a:srgbClr val="660066"/>
    <a:srgbClr val="CC0000"/>
    <a:srgbClr val="36003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2148" autoAdjust="0"/>
  </p:normalViewPr>
  <p:slideViewPr>
    <p:cSldViewPr>
      <p:cViewPr varScale="1">
        <p:scale>
          <a:sx n="60" d="100"/>
          <a:sy n="60" d="100"/>
        </p:scale>
        <p:origin x="9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notesViewPr>
    <p:cSldViewPr>
      <p:cViewPr varScale="1">
        <p:scale>
          <a:sx n="48" d="100"/>
          <a:sy n="48" d="100"/>
        </p:scale>
        <p:origin x="219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"If you're a programmer, a UX (user experience) designer or an expert in Python, artificial intelligence and machine learning... or better still, you create robots, you have no shortage of jobs.“</a:t>
            </a:r>
          </a:p>
          <a:p>
            <a:r>
              <a:rPr lang="en-US" dirty="0"/>
              <a:t>Vivian </a:t>
            </a:r>
            <a:r>
              <a:rPr lang="en-US" dirty="0" err="1"/>
              <a:t>Balakrishnan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references</a:t>
            </a:r>
            <a:r>
              <a:rPr lang="en-US" baseline="0" dirty="0"/>
              <a:t> you can use to find out more about regular expressions and web scraping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</a:t>
            </a:r>
            <a:r>
              <a:rPr lang="en-US" baseline="0" dirty="0"/>
              <a:t> lecture, we have looked at applications of Programming and web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week we will cover the topics: strings, operators, getting user input and mathematical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3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5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35288" indent="-281965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3097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582739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36063" indent="-225883" defTabSz="911322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484713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3336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382014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30665" indent="-225883" defTabSz="911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5354F6-FFBF-4D48-81C3-3834D9E17BED}" type="slidenum">
              <a:rPr lang="en-GB" altLang="en-US" sz="1000">
                <a:latin typeface="Arial" charset="0"/>
              </a:rPr>
              <a:pPr/>
              <a:t>5</a:t>
            </a:fld>
            <a:endParaRPr lang="en-GB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PRG1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14</a:t>
            </a: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/>
              <a:t>&lt;&lt;Title&gt;&gt;</a:t>
            </a:r>
            <a:endParaRPr lang="en-US" dirty="0"/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657600"/>
            <a:ext cx="480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 (PRG1)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</a:t>
            </a:r>
            <a:r>
              <a:rPr kumimoji="1" lang="en-GB" sz="1800" dirty="0" smtClean="0">
                <a:latin typeface="Arial Narrow" pitchFamily="34" charset="0"/>
              </a:rPr>
              <a:t>Data</a:t>
            </a:r>
            <a:r>
              <a:rPr kumimoji="1" lang="en-GB" sz="1800" baseline="0" dirty="0" smtClean="0">
                <a:latin typeface="Arial Narrow" pitchFamily="34" charset="0"/>
              </a:rPr>
              <a:t> Science</a:t>
            </a:r>
            <a:endParaRPr kumimoji="1" lang="en-GB" sz="1800" dirty="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Immersive Media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Common ICT Programme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(</a:t>
            </a:r>
            <a:r>
              <a:rPr kumimoji="1" lang="en-GB" sz="1800" dirty="0" smtClean="0">
                <a:latin typeface="Arial Narrow" pitchFamily="34" charset="0"/>
              </a:rPr>
              <a:t>2021/22), </a:t>
            </a:r>
            <a:r>
              <a:rPr kumimoji="1" lang="en-GB" sz="1800" dirty="0">
                <a:latin typeface="Arial Narrow" pitchFamily="34" charset="0"/>
              </a:rPr>
              <a:t>Semester 1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SzPct val="70000"/>
              <a:buFont typeface="Wingdings" panose="05000000000000000000" pitchFamily="2" charset="2"/>
              <a:buChar char="q"/>
              <a:defRPr b="1">
                <a:solidFill>
                  <a:srgbClr val="660033"/>
                </a:solidFill>
                <a:latin typeface="Arial Narrow" panose="020B0606020202030204" pitchFamily="34" charset="0"/>
              </a:defRPr>
            </a:lvl1pPr>
            <a:lvl2pPr marL="800100" indent="-34290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660033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3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</a:t>
            </a:r>
            <a:r>
              <a:rPr lang="en-US" altLang="en-US" sz="1200" dirty="0" smtClean="0">
                <a:latin typeface="Arial Narrow" pitchFamily="34" charset="0"/>
              </a:rPr>
              <a:t>IT/DS/CSF/IM/CICTP</a:t>
            </a:r>
            <a:r>
              <a:rPr lang="en-US" altLang="en-US" sz="1200" dirty="0">
                <a:latin typeface="Arial Narrow" pitchFamily="34" charset="0"/>
              </a:rPr>
              <a:t/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PRG1 </a:t>
            </a:r>
            <a:r>
              <a:rPr lang="en-US" altLang="en-US" sz="1200" dirty="0" smtClean="0">
                <a:latin typeface="Arial Narrow" pitchFamily="34" charset="0"/>
              </a:rPr>
              <a:t>AY21/22, </a:t>
            </a:r>
            <a:r>
              <a:rPr lang="en-US" altLang="en-US" sz="1200" dirty="0" err="1">
                <a:latin typeface="Arial Narrow" pitchFamily="34" charset="0"/>
              </a:rPr>
              <a:t>Sem</a:t>
            </a:r>
            <a:r>
              <a:rPr lang="en-US" altLang="en-US" sz="1200" dirty="0">
                <a:latin typeface="Arial Narrow" pitchFamily="34" charset="0"/>
              </a:rPr>
              <a:t> 1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</a:t>
            </a:r>
            <a:r>
              <a:rPr lang="en-US" dirty="0" smtClean="0"/>
              <a:t>07/07/2021</a:t>
            </a:r>
            <a:endParaRPr lang="en-US" dirty="0"/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13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4" name="MSIPCMContentMarking" descr="{&quot;HashCode&quot;:-838022706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800" b="1">
          <a:solidFill>
            <a:srgbClr val="640064"/>
          </a:solidFill>
          <a:latin typeface="Arial Narrow" panose="020B0606020202030204" pitchFamily="34" charset="0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Arial Narrow" panose="020B0606020202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Arial Narrow" panose="020B0606020202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Arial Narrow" panose="020B0606020202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Arial Narrow" panose="020B0606020202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regex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requests/" TargetMode="External"/><Relationship Id="rId5" Type="http://schemas.openxmlformats.org/officeDocument/2006/relationships/hyperlink" Target="https://requests.readthedocs.io/en/master/" TargetMode="External"/><Relationship Id="rId4" Type="http://schemas.openxmlformats.org/officeDocument/2006/relationships/hyperlink" Target="https://realpython.com/tutorials/web-scrapin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what-is-pi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524000"/>
            <a:ext cx="7162800" cy="1920526"/>
          </a:xfrm>
        </p:spPr>
        <p:txBody>
          <a:bodyPr/>
          <a:lstStyle/>
          <a:p>
            <a:r>
              <a:rPr lang="en-GB" dirty="0"/>
              <a:t>Applications of Programming </a:t>
            </a:r>
            <a:r>
              <a:rPr lang="en-GB"/>
              <a:t>II - Regular </a:t>
            </a:r>
            <a:r>
              <a:rPr lang="en-GB" dirty="0"/>
              <a:t>Expressions, </a:t>
            </a:r>
            <a:r>
              <a:rPr lang="en-GB"/>
              <a:t>Web Scraping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– Find academic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5792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import</a:t>
            </a:r>
            <a:r>
              <a:rPr lang="en-US" sz="2400" dirty="0"/>
              <a:t> requests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bs4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BeautifulSoup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session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requests</a:t>
            </a:r>
            <a:r>
              <a:rPr lang="en-US" sz="2400" b="1" dirty="0" err="1"/>
              <a:t>.</a:t>
            </a:r>
            <a:r>
              <a:rPr lang="en-US" sz="2400" dirty="0" err="1"/>
              <a:t>Session</a:t>
            </a:r>
            <a:r>
              <a:rPr lang="en-US" sz="2400" b="1" dirty="0"/>
              <a:t>()</a:t>
            </a:r>
            <a:endParaRPr lang="en-US" sz="2400" dirty="0"/>
          </a:p>
          <a:p>
            <a:r>
              <a:rPr lang="en-US" sz="2400" dirty="0" err="1"/>
              <a:t>my_headers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b="1" dirty="0"/>
              <a:t>{</a:t>
            </a:r>
            <a:r>
              <a:rPr lang="en-US" sz="2400" dirty="0"/>
              <a:t>"</a:t>
            </a:r>
            <a:r>
              <a:rPr lang="en-US" sz="2400" dirty="0" err="1"/>
              <a:t>User-Agent"</a:t>
            </a:r>
            <a:r>
              <a:rPr lang="en-US" sz="2400" b="1" dirty="0" err="1"/>
              <a:t>:</a:t>
            </a:r>
            <a:r>
              <a:rPr lang="en-US" sz="2400" dirty="0" err="1"/>
              <a:t>'Mozilla</a:t>
            </a:r>
            <a:r>
              <a:rPr lang="en-US" sz="2400" dirty="0"/>
              <a:t>/5.0'</a:t>
            </a:r>
            <a:r>
              <a:rPr lang="en-US" sz="2400" b="1" dirty="0"/>
              <a:t>}</a:t>
            </a:r>
            <a:endParaRPr lang="en-US" sz="2400" dirty="0"/>
          </a:p>
          <a:p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'</a:t>
            </a:r>
            <a:r>
              <a:rPr lang="en-US" sz="2400" u="sng" dirty="0"/>
              <a:t>https://www.np.edu.sg/admissions/Pages/calendar.aspx</a:t>
            </a:r>
            <a:r>
              <a:rPr lang="en-US" sz="2400" dirty="0"/>
              <a:t>'</a:t>
            </a:r>
          </a:p>
          <a:p>
            <a:r>
              <a:rPr lang="en-US" sz="2400" dirty="0"/>
              <a:t>response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session</a:t>
            </a:r>
            <a:r>
              <a:rPr lang="en-US" sz="2400" b="1" dirty="0" err="1"/>
              <a:t>.</a:t>
            </a:r>
            <a:r>
              <a:rPr lang="en-US" sz="2400" dirty="0" err="1"/>
              <a:t>get</a:t>
            </a:r>
            <a:r>
              <a:rPr lang="en-US" sz="2400" b="1" dirty="0"/>
              <a:t>(</a:t>
            </a:r>
            <a:r>
              <a:rPr lang="en-US" sz="2400" dirty="0" err="1"/>
              <a:t>url</a:t>
            </a:r>
            <a:r>
              <a:rPr lang="en-US" sz="2400" b="1" dirty="0"/>
              <a:t>,</a:t>
            </a:r>
            <a:r>
              <a:rPr lang="en-US" sz="2400" dirty="0"/>
              <a:t> headers</a:t>
            </a:r>
            <a:r>
              <a:rPr lang="en-US" sz="2400" b="1" dirty="0"/>
              <a:t>=</a:t>
            </a:r>
            <a:r>
              <a:rPr lang="en-US" sz="2400" dirty="0" err="1"/>
              <a:t>my_headers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dirty="0"/>
              <a:t>soup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BeautifulSoup</a:t>
            </a:r>
            <a:r>
              <a:rPr lang="en-US" sz="2400" b="1" dirty="0"/>
              <a:t>(</a:t>
            </a:r>
            <a:r>
              <a:rPr lang="en-US" sz="2400" dirty="0" err="1"/>
              <a:t>response</a:t>
            </a:r>
            <a:r>
              <a:rPr lang="en-US" sz="2400" b="1" dirty="0" err="1"/>
              <a:t>.</a:t>
            </a:r>
            <a:r>
              <a:rPr lang="en-US" sz="2400" dirty="0" err="1"/>
              <a:t>text</a:t>
            </a:r>
            <a:r>
              <a:rPr lang="en-US" sz="2400" b="1" dirty="0"/>
              <a:t>,</a:t>
            </a:r>
            <a:r>
              <a:rPr lang="en-US" sz="2400" dirty="0"/>
              <a:t> '</a:t>
            </a:r>
            <a:r>
              <a:rPr lang="en-US" sz="2400" dirty="0" err="1"/>
              <a:t>html.parser</a:t>
            </a:r>
            <a:r>
              <a:rPr lang="en-US" sz="2400" dirty="0"/>
              <a:t>'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dirty="0" err="1"/>
              <a:t>calendar_labels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soup</a:t>
            </a:r>
            <a:r>
              <a:rPr lang="en-US" sz="2400" b="1" dirty="0" err="1"/>
              <a:t>.</a:t>
            </a:r>
            <a:r>
              <a:rPr lang="en-US" sz="2400" dirty="0" err="1"/>
              <a:t>find_all</a:t>
            </a:r>
            <a:r>
              <a:rPr lang="en-US" sz="2400" b="1" dirty="0"/>
              <a:t>(</a:t>
            </a:r>
            <a:r>
              <a:rPr lang="en-US" sz="2400" dirty="0"/>
              <a:t>'span'</a:t>
            </a:r>
            <a:r>
              <a:rPr lang="en-US" sz="2400" b="1" dirty="0"/>
              <a:t>,</a:t>
            </a:r>
            <a:r>
              <a:rPr lang="en-US" sz="2400" dirty="0"/>
              <a:t> class_</a:t>
            </a:r>
            <a:r>
              <a:rPr lang="en-US" sz="2400" b="1" dirty="0"/>
              <a:t>=</a:t>
            </a:r>
            <a:r>
              <a:rPr lang="en-US" sz="2400" dirty="0"/>
              <a:t>'</a:t>
            </a:r>
            <a:r>
              <a:rPr lang="en-US" sz="2400" dirty="0" err="1"/>
              <a:t>cal</a:t>
            </a:r>
            <a:r>
              <a:rPr lang="en-US" sz="2400" dirty="0"/>
              <a:t>-course'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dirty="0" err="1"/>
              <a:t>calendar_periods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soup</a:t>
            </a:r>
            <a:r>
              <a:rPr lang="en-US" sz="2400" b="1" dirty="0" err="1"/>
              <a:t>.</a:t>
            </a:r>
            <a:r>
              <a:rPr lang="en-US" sz="2400" dirty="0" err="1"/>
              <a:t>find_all</a:t>
            </a:r>
            <a:r>
              <a:rPr lang="en-US" sz="2400" b="1" dirty="0"/>
              <a:t>(</a:t>
            </a:r>
            <a:r>
              <a:rPr lang="en-US" sz="2400" dirty="0"/>
              <a:t>'span'</a:t>
            </a:r>
            <a:r>
              <a:rPr lang="en-US" sz="2400" b="1" dirty="0"/>
              <a:t>,</a:t>
            </a:r>
            <a:r>
              <a:rPr lang="en-US" sz="2400" dirty="0"/>
              <a:t> class_</a:t>
            </a:r>
            <a:r>
              <a:rPr lang="en-US" sz="2400" b="1" dirty="0"/>
              <a:t>=</a:t>
            </a:r>
            <a:r>
              <a:rPr lang="en-US" sz="2400" dirty="0"/>
              <a:t>'</a:t>
            </a:r>
            <a:r>
              <a:rPr lang="en-US" sz="2400" dirty="0" err="1"/>
              <a:t>cal</a:t>
            </a:r>
            <a:r>
              <a:rPr lang="en-US" sz="2400" dirty="0"/>
              <a:t>-time'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dirty="0"/>
              <a:t>labels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b="1" dirty="0"/>
              <a:t>[]</a:t>
            </a:r>
            <a:endParaRPr lang="en-US" sz="2400" dirty="0"/>
          </a:p>
          <a:p>
            <a:r>
              <a:rPr lang="en-US" sz="2400" dirty="0"/>
              <a:t>periods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b="1" dirty="0"/>
              <a:t>[]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9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– Find academic year 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5059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s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calendar_labels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labels</a:t>
            </a:r>
            <a:r>
              <a:rPr lang="en-US" sz="2400" b="1" dirty="0" err="1"/>
              <a:t>.</a:t>
            </a:r>
            <a:r>
              <a:rPr lang="en-US" sz="2400" dirty="0" err="1"/>
              <a:t>append</a:t>
            </a:r>
            <a:r>
              <a:rPr lang="en-US" sz="2400" b="1" dirty="0"/>
              <a:t>(</a:t>
            </a:r>
            <a:r>
              <a:rPr lang="en-US" sz="2400" dirty="0" err="1"/>
              <a:t>s</a:t>
            </a:r>
            <a:r>
              <a:rPr lang="en-US" sz="2400" b="1" dirty="0" err="1"/>
              <a:t>.</a:t>
            </a:r>
            <a:r>
              <a:rPr lang="en-US" sz="2400" dirty="0" err="1"/>
              <a:t>text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400" b="1" dirty="0"/>
              <a:t>for</a:t>
            </a:r>
            <a:r>
              <a:rPr lang="en-US" sz="2400" dirty="0"/>
              <a:t> s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calendar_periods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periods</a:t>
            </a:r>
            <a:r>
              <a:rPr lang="en-US" sz="2400" b="1" dirty="0" err="1"/>
              <a:t>.</a:t>
            </a:r>
            <a:r>
              <a:rPr lang="en-US" sz="2400" dirty="0" err="1"/>
              <a:t>append</a:t>
            </a:r>
            <a:r>
              <a:rPr lang="en-US" sz="2400" b="1" dirty="0"/>
              <a:t>(</a:t>
            </a:r>
            <a:r>
              <a:rPr lang="en-US" sz="2400" dirty="0" err="1"/>
              <a:t>s</a:t>
            </a:r>
            <a:r>
              <a:rPr lang="en-US" sz="2400" b="1" dirty="0" err="1"/>
              <a:t>.</a:t>
            </a:r>
            <a:r>
              <a:rPr lang="en-US" sz="2400" dirty="0" err="1"/>
              <a:t>text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range(</a:t>
            </a:r>
            <a:r>
              <a:rPr lang="en-US" sz="2400" b="1" dirty="0" err="1"/>
              <a:t>len</a:t>
            </a:r>
            <a:r>
              <a:rPr lang="en-US" sz="2400" b="1" dirty="0"/>
              <a:t>(</a:t>
            </a:r>
            <a:r>
              <a:rPr lang="en-US" sz="2400" dirty="0"/>
              <a:t>labels</a:t>
            </a:r>
            <a:r>
              <a:rPr lang="en-US" sz="2400" b="1" dirty="0"/>
              <a:t>)):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if</a:t>
            </a:r>
            <a:r>
              <a:rPr lang="en-US" sz="2400" dirty="0"/>
              <a:t> '2019' </a:t>
            </a:r>
            <a:r>
              <a:rPr lang="en-US" sz="2400" b="1" dirty="0"/>
              <a:t>in</a:t>
            </a:r>
            <a:r>
              <a:rPr lang="en-US" sz="2400" dirty="0"/>
              <a:t> periods</a:t>
            </a:r>
            <a:r>
              <a:rPr lang="en-US" sz="2400" b="1" dirty="0"/>
              <a:t>[</a:t>
            </a:r>
            <a:r>
              <a:rPr lang="en-US" sz="2400" dirty="0" err="1"/>
              <a:t>i</a:t>
            </a:r>
            <a:r>
              <a:rPr lang="en-US" sz="2400" b="1" dirty="0"/>
              <a:t>]: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b="1" dirty="0"/>
              <a:t>break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print(</a:t>
            </a:r>
            <a:r>
              <a:rPr lang="en-US" sz="2400" dirty="0"/>
              <a:t>f'{labels</a:t>
            </a:r>
            <a:r>
              <a:rPr lang="en-US" sz="2400" b="1" dirty="0"/>
              <a:t>[</a:t>
            </a:r>
            <a:r>
              <a:rPr lang="en-US" sz="2400" dirty="0" err="1"/>
              <a:t>i</a:t>
            </a:r>
            <a:r>
              <a:rPr lang="en-US" sz="2400" b="1" dirty="0"/>
              <a:t>]</a:t>
            </a:r>
            <a:r>
              <a:rPr lang="en-US" sz="2400" dirty="0"/>
              <a:t>:25s} {periods</a:t>
            </a:r>
            <a:r>
              <a:rPr lang="en-US" sz="2400" b="1" dirty="0"/>
              <a:t>[</a:t>
            </a:r>
            <a:r>
              <a:rPr lang="en-US" sz="2400" dirty="0" err="1"/>
              <a:t>i</a:t>
            </a:r>
            <a:r>
              <a:rPr lang="en-US" sz="2400" b="1" dirty="0"/>
              <a:t>]</a:t>
            </a:r>
            <a:r>
              <a:rPr lang="en-US" sz="2400" dirty="0"/>
              <a:t>}'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Regular Expressions: Regexes in Python (Part 1)</a:t>
            </a:r>
          </a:p>
          <a:p>
            <a:pPr indent="0">
              <a:buNone/>
            </a:pPr>
            <a:r>
              <a:rPr lang="en-US" altLang="en-US" dirty="0">
                <a:hlinkClick r:id="rId3"/>
              </a:rPr>
              <a:t>https://realpython.com/regex-python/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1800" dirty="0"/>
          </a:p>
          <a:p>
            <a:r>
              <a:rPr lang="en-US" altLang="en-US" dirty="0"/>
              <a:t>Python Web Scraping Tutorials</a:t>
            </a:r>
          </a:p>
          <a:p>
            <a:pPr marL="509588" indent="0">
              <a:buNone/>
            </a:pPr>
            <a:r>
              <a:rPr lang="en-US" altLang="en-US" dirty="0">
                <a:hlinkClick r:id="rId4"/>
              </a:rPr>
              <a:t>https://realpython.com/tutorials/web-scraping/</a:t>
            </a:r>
            <a:endParaRPr lang="en-US" altLang="en-US" dirty="0"/>
          </a:p>
          <a:p>
            <a:pPr marL="509588" indent="0">
              <a:buNone/>
            </a:pPr>
            <a:endParaRPr lang="en-US" altLang="en-US" dirty="0"/>
          </a:p>
          <a:p>
            <a:r>
              <a:rPr lang="en-US" dirty="0"/>
              <a:t>Requests Library</a:t>
            </a:r>
          </a:p>
          <a:p>
            <a:r>
              <a:rPr lang="en-US" dirty="0">
                <a:hlinkClick r:id="rId5"/>
              </a:rPr>
              <a:t>https://requests.readthedocs.io/en/master/</a:t>
            </a:r>
            <a:endParaRPr lang="en-US" dirty="0"/>
          </a:p>
          <a:p>
            <a:pPr marL="509588" indent="0">
              <a:buNone/>
            </a:pPr>
            <a:r>
              <a:rPr lang="en-US" altLang="en-US" dirty="0">
                <a:hlinkClick r:id="rId6"/>
              </a:rPr>
              <a:t>https://realpython.com/python-requests/</a:t>
            </a:r>
            <a:endParaRPr lang="en-US" altLang="en-US" dirty="0"/>
          </a:p>
          <a:p>
            <a:pPr marL="509588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" indent="-365125"/>
            <a:r>
              <a:rPr lang="en-US">
                <a:solidFill>
                  <a:srgbClr val="640064"/>
                </a:solidFill>
              </a:rPr>
              <a:t>Regular Expressions</a:t>
            </a:r>
            <a:endParaRPr lang="en-US" dirty="0">
              <a:solidFill>
                <a:srgbClr val="640064"/>
              </a:solidFill>
            </a:endParaRPr>
          </a:p>
          <a:p>
            <a:pPr marL="79375" indent="-365125"/>
            <a:r>
              <a:rPr lang="en-US" dirty="0">
                <a:solidFill>
                  <a:srgbClr val="640064"/>
                </a:solidFill>
              </a:rPr>
              <a:t>Web Scraping</a:t>
            </a:r>
          </a:p>
          <a:p>
            <a:pPr marL="79375" indent="-365125"/>
            <a:endParaRPr lang="en-US" dirty="0">
              <a:solidFill>
                <a:srgbClr val="640064"/>
              </a:solidFill>
            </a:endParaRPr>
          </a:p>
          <a:p>
            <a:pPr marL="365125" lvl="1" indent="-365125">
              <a:buClrTx/>
              <a:buSzPct val="100000"/>
            </a:pPr>
            <a:endParaRPr lang="en-US" dirty="0">
              <a:solidFill>
                <a:schemeClr val="tx1"/>
              </a:solidFill>
            </a:endParaRPr>
          </a:p>
          <a:p>
            <a:pPr marL="365125" lvl="1" indent="-365125">
              <a:buClrTx/>
              <a:buSzPct val="1000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 learn about more applications of programming as follow: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Expressions</a:t>
            </a:r>
          </a:p>
          <a:p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8694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362200"/>
            <a:ext cx="548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585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2392362"/>
          </a:xfrm>
        </p:spPr>
        <p:txBody>
          <a:bodyPr/>
          <a:lstStyle/>
          <a:p>
            <a:pPr marL="457200" lvl="1" indent="-457200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40064"/>
                </a:solidFill>
              </a:rPr>
              <a:t>Regular expressions are used in search engines, search and replace dialogs of word processors and text editors, in text processing utilities. </a:t>
            </a:r>
          </a:p>
          <a:p>
            <a:pPr marL="457200" lvl="1" indent="-457200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40064"/>
                </a:solidFill>
              </a:rPr>
              <a:t>A regex is a special sequence of characters that defines a pattern for complex string-matching functionality. 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4435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re</a:t>
            </a:r>
          </a:p>
          <a:p>
            <a:r>
              <a:rPr lang="en-US" dirty="0"/>
              <a:t>s </a:t>
            </a:r>
            <a:r>
              <a:rPr lang="en-US" b="1" dirty="0"/>
              <a:t>=</a:t>
            </a:r>
            <a:r>
              <a:rPr lang="en-US" dirty="0"/>
              <a:t> 'I love PRG1'</a:t>
            </a:r>
          </a:p>
          <a:p>
            <a:r>
              <a:rPr lang="en-US" dirty="0"/>
              <a:t>result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re</a:t>
            </a:r>
            <a:r>
              <a:rPr lang="en-US" b="1" dirty="0" err="1"/>
              <a:t>.</a:t>
            </a:r>
            <a:r>
              <a:rPr lang="en-US" dirty="0" err="1"/>
              <a:t>search</a:t>
            </a:r>
            <a:r>
              <a:rPr lang="en-US" b="1" dirty="0"/>
              <a:t>(</a:t>
            </a:r>
            <a:r>
              <a:rPr lang="en-US" dirty="0"/>
              <a:t>'o'</a:t>
            </a:r>
            <a:r>
              <a:rPr lang="en-US" b="1" dirty="0"/>
              <a:t>,</a:t>
            </a:r>
            <a:r>
              <a:rPr lang="en-US" dirty="0"/>
              <a:t> s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result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print(</a:t>
            </a:r>
            <a:r>
              <a:rPr lang="en-US" dirty="0"/>
              <a:t>'Found a match'</a:t>
            </a:r>
            <a:r>
              <a:rPr lang="en-US" b="1" dirty="0"/>
              <a:t>,</a:t>
            </a:r>
            <a:r>
              <a:rPr lang="en-US" dirty="0"/>
              <a:t> result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else: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print(</a:t>
            </a:r>
            <a:r>
              <a:rPr lang="en-US" dirty="0"/>
              <a:t>'No match'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print(</a:t>
            </a:r>
            <a:r>
              <a:rPr lang="en-US" dirty="0"/>
              <a:t>'Number found'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re</a:t>
            </a:r>
            <a:r>
              <a:rPr lang="en-US" b="1" dirty="0" err="1"/>
              <a:t>.</a:t>
            </a:r>
            <a:r>
              <a:rPr lang="en-US" dirty="0" err="1"/>
              <a:t>search</a:t>
            </a:r>
            <a:r>
              <a:rPr lang="en-US" b="1" dirty="0"/>
              <a:t>(</a:t>
            </a:r>
            <a:r>
              <a:rPr lang="en-US" dirty="0"/>
              <a:t>'[0-9]'</a:t>
            </a:r>
            <a:r>
              <a:rPr lang="en-US" b="1" dirty="0"/>
              <a:t>,</a:t>
            </a:r>
            <a:r>
              <a:rPr lang="en-US" dirty="0"/>
              <a:t> s</a:t>
            </a:r>
            <a:r>
              <a:rPr lang="en-US" b="1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0574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GB" altLang="zh-CN" sz="4800" b="1" kern="0" dirty="0">
                <a:solidFill>
                  <a:srgbClr val="6400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41557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cs typeface="Arial" panose="020B0604020202020204" pitchFamily="34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Web Scraping is the process of extracting information and data from a website, transforming the information on a webpage into structured data for further analysis.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660033"/>
                </a:solidFill>
              </a:rPr>
              <a:t>urllib</a:t>
            </a:r>
            <a:r>
              <a:rPr lang="en-US" sz="2800" b="1" dirty="0">
                <a:solidFill>
                  <a:srgbClr val="660033"/>
                </a:solidFill>
              </a:rPr>
              <a:t> is a standard Python library and contains functions for requesting data across the web, handling cookies, and even changing metadata such as headers and your user agent.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The requests library is the de facto standard for making HTTP requests in Python.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Beautiful Soup is a Python library for pulling data out of HTML and XML files. 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– Find email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89057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import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/>
              <a:t>,</a:t>
            </a:r>
            <a:r>
              <a:rPr lang="en-US" sz="2000" dirty="0"/>
              <a:t> re       # re is regular expression</a:t>
            </a:r>
          </a:p>
          <a:p>
            <a:endParaRPr lang="en-US" sz="2000" dirty="0"/>
          </a:p>
          <a:p>
            <a:r>
              <a:rPr lang="en-US" sz="2000" dirty="0" err="1"/>
              <a:t>req</a:t>
            </a:r>
            <a:r>
              <a:rPr lang="en-US" sz="2000" dirty="0"/>
              <a:t>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/>
              <a:t>(</a:t>
            </a:r>
            <a:r>
              <a:rPr lang="en-US" sz="2000" dirty="0"/>
              <a:t>"https://www.np.edu.sg/ict/Pages/it.aspx"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</a:p>
          <a:p>
            <a:r>
              <a:rPr lang="en-US" sz="2000" dirty="0"/>
              <a:t>headers</a:t>
            </a:r>
            <a:r>
              <a:rPr lang="en-US" sz="2000" b="1" dirty="0"/>
              <a:t>={</a:t>
            </a:r>
            <a:r>
              <a:rPr lang="en-US" sz="2000" dirty="0"/>
              <a:t>'User-Agent'</a:t>
            </a:r>
            <a:r>
              <a:rPr lang="en-US" sz="2000" b="1" dirty="0"/>
              <a:t>:</a:t>
            </a:r>
            <a:r>
              <a:rPr lang="en-US" sz="2000" dirty="0"/>
              <a:t> 'Mozilla/5.0'</a:t>
            </a:r>
            <a:r>
              <a:rPr lang="en-US" sz="2000" b="1" dirty="0"/>
              <a:t>})</a:t>
            </a:r>
            <a:endParaRPr lang="en-US" sz="2000" dirty="0"/>
          </a:p>
          <a:p>
            <a:r>
              <a:rPr lang="en-US" sz="2000" dirty="0"/>
              <a:t>s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urllib</a:t>
            </a:r>
            <a:r>
              <a:rPr lang="en-US" sz="2000" b="1" dirty="0" err="1"/>
              <a:t>.</a:t>
            </a:r>
            <a:r>
              <a:rPr lang="en-US" sz="2000" dirty="0" err="1"/>
              <a:t>request</a:t>
            </a:r>
            <a:r>
              <a:rPr lang="en-US" sz="2000" b="1" dirty="0" err="1"/>
              <a:t>.</a:t>
            </a:r>
            <a:r>
              <a:rPr lang="en-US" sz="2000" dirty="0" err="1"/>
              <a:t>urlopen</a:t>
            </a:r>
            <a:r>
              <a:rPr lang="en-US" sz="2000" b="1" dirty="0"/>
              <a:t>(</a:t>
            </a:r>
            <a:r>
              <a:rPr lang="en-US" sz="2000" dirty="0" err="1"/>
              <a:t>req</a:t>
            </a:r>
            <a:r>
              <a:rPr lang="en-US" sz="2000" b="1" dirty="0"/>
              <a:t>).</a:t>
            </a:r>
            <a:r>
              <a:rPr lang="en-US" sz="2000" dirty="0"/>
              <a:t>read</a:t>
            </a:r>
            <a:r>
              <a:rPr lang="en-US" sz="2000" b="1" dirty="0"/>
              <a:t>().</a:t>
            </a:r>
            <a:r>
              <a:rPr lang="en-US" sz="2000" dirty="0"/>
              <a:t>decode</a:t>
            </a:r>
            <a:r>
              <a:rPr lang="en-US" sz="2000" b="1" dirty="0"/>
              <a:t>(</a:t>
            </a:r>
            <a:r>
              <a:rPr lang="en-US" sz="2000" dirty="0"/>
              <a:t>'utf-8'</a:t>
            </a:r>
            <a:r>
              <a:rPr lang="en-US" sz="2000" b="1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 specify the regex for finding emails and return as a set</a:t>
            </a:r>
          </a:p>
          <a:p>
            <a:r>
              <a:rPr lang="en-US" sz="2000" dirty="0"/>
              <a:t>emails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b="1" dirty="0"/>
              <a:t>set(</a:t>
            </a:r>
            <a:r>
              <a:rPr lang="en-US" sz="2000" dirty="0" err="1"/>
              <a:t>re</a:t>
            </a:r>
            <a:r>
              <a:rPr lang="en-US" sz="2000" b="1" dirty="0" err="1"/>
              <a:t>.</a:t>
            </a:r>
            <a:r>
              <a:rPr lang="en-US" sz="2000" dirty="0" err="1"/>
              <a:t>findall</a:t>
            </a:r>
            <a:r>
              <a:rPr lang="en-US" sz="2000" b="1" dirty="0"/>
              <a:t>(</a:t>
            </a:r>
            <a:r>
              <a:rPr lang="en-US" sz="2000" dirty="0"/>
              <a:t>r"[A-Za-z0-9._%+-]+@[A-Za-z0-9.-]+\.[A-</a:t>
            </a:r>
            <a:r>
              <a:rPr lang="en-US" sz="2000" dirty="0" err="1"/>
              <a:t>Za</a:t>
            </a:r>
            <a:r>
              <a:rPr lang="en-US" sz="2000" dirty="0"/>
              <a:t>-z]{2,4}"</a:t>
            </a:r>
            <a:r>
              <a:rPr lang="en-US" sz="2000" b="1" dirty="0"/>
              <a:t>,</a:t>
            </a:r>
            <a:r>
              <a:rPr lang="en-US" sz="2000" dirty="0"/>
              <a:t>s</a:t>
            </a:r>
            <a:r>
              <a:rPr lang="en-US" sz="2000" b="1" dirty="0"/>
              <a:t>))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</a:t>
            </a:r>
            <a:r>
              <a:rPr lang="en-US" sz="2000" dirty="0" err="1"/>
              <a:t>phone_numbers</a:t>
            </a:r>
            <a:r>
              <a:rPr lang="en-US" sz="2000" dirty="0"/>
              <a:t> </a:t>
            </a:r>
            <a:r>
              <a:rPr lang="en-US" sz="2000" b="1" dirty="0"/>
              <a:t>=</a:t>
            </a:r>
            <a:r>
              <a:rPr lang="en-US" sz="2000" dirty="0"/>
              <a:t> </a:t>
            </a:r>
            <a:r>
              <a:rPr lang="en-US" sz="2000" b="1" dirty="0"/>
              <a:t>set(</a:t>
            </a:r>
            <a:r>
              <a:rPr lang="en-US" sz="2000" dirty="0" err="1"/>
              <a:t>re</a:t>
            </a:r>
            <a:r>
              <a:rPr lang="en-US" sz="2000" b="1" dirty="0" err="1"/>
              <a:t>.</a:t>
            </a:r>
            <a:r>
              <a:rPr lang="en-US" sz="2000" dirty="0" err="1"/>
              <a:t>findall</a:t>
            </a:r>
            <a:r>
              <a:rPr lang="en-US" sz="2000" b="1" dirty="0"/>
              <a:t>(</a:t>
            </a:r>
            <a:r>
              <a:rPr lang="en-US" sz="2000" dirty="0"/>
              <a:t>r"\d{4}\s\d{4}"</a:t>
            </a:r>
            <a:r>
              <a:rPr lang="en-US" sz="2000" b="1" dirty="0"/>
              <a:t>,</a:t>
            </a:r>
            <a:r>
              <a:rPr lang="en-US" sz="2000" dirty="0"/>
              <a:t> s</a:t>
            </a:r>
            <a:r>
              <a:rPr lang="en-US" sz="2000" b="1" dirty="0"/>
              <a:t>))</a:t>
            </a:r>
            <a:endParaRPr lang="en-US" sz="2000" dirty="0"/>
          </a:p>
          <a:p>
            <a:r>
              <a:rPr lang="en-US" sz="2000" dirty="0"/>
              <a:t># print all the emails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e </a:t>
            </a:r>
            <a:r>
              <a:rPr lang="en-US" sz="2000" b="1" dirty="0"/>
              <a:t>in</a:t>
            </a:r>
            <a:r>
              <a:rPr lang="en-US" sz="2000" dirty="0"/>
              <a:t> emails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/>
              <a:t>print(</a:t>
            </a:r>
            <a:r>
              <a:rPr lang="en-US" sz="2000" dirty="0"/>
              <a:t>e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9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Activity 1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84238"/>
            <a:ext cx="8991600" cy="1020762"/>
          </a:xfrm>
        </p:spPr>
        <p:txBody>
          <a:bodyPr/>
          <a:lstStyle/>
          <a:p>
            <a:pPr marL="342900" lvl="1">
              <a:buClrTx/>
              <a:buSzPct val="70000"/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640064"/>
                </a:solidFill>
              </a:rPr>
              <a:t>Write a program to collect email addresses and phone numbers from any web page of your choice</a:t>
            </a:r>
          </a:p>
          <a:p>
            <a:pPr marL="365125" lvl="1" indent="-365125">
              <a:buClrTx/>
              <a:buSzPct val="100000"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cs typeface="Arial" panose="020B0604020202020204" pitchFamily="34" charset="0"/>
              </a:rPr>
              <a:t>Web Scraping (</a:t>
            </a:r>
            <a:r>
              <a:rPr lang="en-US" dirty="0" err="1">
                <a:cs typeface="Arial" panose="020B0604020202020204" pitchFamily="34" charset="0"/>
              </a:rPr>
              <a:t>contd</a:t>
            </a:r>
            <a:r>
              <a:rPr lang="en-US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The requests library is the de facto standard for making HTTP requests in Python.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Beautiful Soup is a Python library for pulling data out of HTML and XML files. </a:t>
            </a: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Both libraries need to be installed in the command prompt before you can use them.</a:t>
            </a:r>
          </a:p>
          <a:p>
            <a:pPr marL="342900" lvl="1" indent="0">
              <a:buSzPct val="7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pip install requests</a:t>
            </a:r>
            <a:endParaRPr lang="en-US" b="1" dirty="0">
              <a:latin typeface="Consolas" panose="020B0609020204030204" pitchFamily="49" charset="0"/>
            </a:endParaRPr>
          </a:p>
          <a:p>
            <a:pPr marL="342900" lvl="1" indent="0">
              <a:buSzPct val="7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pip install beautifulsoup4</a:t>
            </a:r>
            <a:endParaRPr lang="en-US" sz="2400" b="1" dirty="0">
              <a:solidFill>
                <a:srgbClr val="660033"/>
              </a:solidFill>
              <a:latin typeface="Consolas" panose="020B0609020204030204" pitchFamily="49" charset="0"/>
            </a:endParaRPr>
          </a:p>
          <a:p>
            <a:pPr marL="342900" lvl="1"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0033"/>
                </a:solidFill>
              </a:rPr>
              <a:t>See </a:t>
            </a:r>
            <a:r>
              <a:rPr lang="en-US" sz="2800" b="1" dirty="0">
                <a:solidFill>
                  <a:srgbClr val="660033"/>
                </a:solidFill>
                <a:hlinkClick r:id="rId3"/>
              </a:rPr>
              <a:t>https://realpython.com/what-is-pip/</a:t>
            </a:r>
            <a:r>
              <a:rPr lang="en-US" sz="2800" b="1" dirty="0">
                <a:solidFill>
                  <a:srgbClr val="660033"/>
                </a:solidFill>
              </a:rPr>
              <a:t> for more information on pip, the standard package manager for Python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661</Words>
  <Application>Microsoft Office PowerPoint</Application>
  <PresentationFormat>On-screen Show (4:3)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Tahoma</vt:lpstr>
      <vt:lpstr>Wingdings</vt:lpstr>
      <vt:lpstr>Default Design</vt:lpstr>
      <vt:lpstr>PowerPoint Presentation</vt:lpstr>
      <vt:lpstr>Objectives</vt:lpstr>
      <vt:lpstr>PowerPoint Presentation</vt:lpstr>
      <vt:lpstr>Regular Expressions</vt:lpstr>
      <vt:lpstr>PowerPoint Presentation</vt:lpstr>
      <vt:lpstr>Web Scraping</vt:lpstr>
      <vt:lpstr>Example – Find email addresses</vt:lpstr>
      <vt:lpstr>Activity 1</vt:lpstr>
      <vt:lpstr>Web Scraping (contd)</vt:lpstr>
      <vt:lpstr>Example – Find academic year</vt:lpstr>
      <vt:lpstr>Example – Find academic year (contd)</vt:lpstr>
      <vt:lpstr>Reading Reference</vt:lpstr>
      <vt:lpstr>Summary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Victor LUM (NP)</cp:lastModifiedBy>
  <cp:revision>518</cp:revision>
  <dcterms:created xsi:type="dcterms:W3CDTF">2010-03-15T07:19:17Z</dcterms:created>
  <dcterms:modified xsi:type="dcterms:W3CDTF">2021-07-07T06:35:37Z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lcf@np.edu.sg</vt:lpwstr>
  </property>
  <property fmtid="{D5CDD505-2E9C-101B-9397-08002B2CF9AE}" pid="5" name="MSIP_Label_84f81056-721b-4b22-8334-0449c6cc893e_SetDate">
    <vt:lpwstr>2020-04-01T08:28:37.7182068Z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8f2539fc-0df0-4a1a-84cd-7432b6dc0aba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2021-07-07T06:35:37Z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8f2539fc-0df0-4a1a-84cd-7432b6dc0aba</vt:lpwstr>
  </property>
  <property fmtid="{D5CDD505-2E9C-101B-9397-08002B2CF9AE}" pid="16" name="MSIP_Label_30286cb9-b49f-4646-87a5-340028348160_ContentBits">
    <vt:lpwstr>1</vt:lpwstr>
  </property>
</Properties>
</file>