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handoutMasterIdLst>
    <p:handoutMasterId r:id="rId31"/>
  </p:handoutMasterIdLst>
  <p:sldIdLst>
    <p:sldId id="256" r:id="rId5"/>
    <p:sldId id="261" r:id="rId6"/>
    <p:sldId id="274" r:id="rId7"/>
    <p:sldId id="296" r:id="rId8"/>
    <p:sldId id="298" r:id="rId9"/>
    <p:sldId id="306" r:id="rId10"/>
    <p:sldId id="287" r:id="rId11"/>
    <p:sldId id="269" r:id="rId12"/>
    <p:sldId id="301" r:id="rId13"/>
    <p:sldId id="294" r:id="rId14"/>
    <p:sldId id="293" r:id="rId15"/>
    <p:sldId id="292" r:id="rId16"/>
    <p:sldId id="271" r:id="rId17"/>
    <p:sldId id="302" r:id="rId18"/>
    <p:sldId id="278" r:id="rId19"/>
    <p:sldId id="272" r:id="rId20"/>
    <p:sldId id="307" r:id="rId21"/>
    <p:sldId id="279" r:id="rId22"/>
    <p:sldId id="281" r:id="rId23"/>
    <p:sldId id="283" r:id="rId24"/>
    <p:sldId id="285" r:id="rId25"/>
    <p:sldId id="303" r:id="rId26"/>
    <p:sldId id="305" r:id="rId27"/>
    <p:sldId id="260" r:id="rId28"/>
    <p:sldId id="273"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6600"/>
    <a:srgbClr val="008000"/>
    <a:srgbClr val="660033"/>
    <a:srgbClr val="660066"/>
    <a:srgbClr val="CCFFFF"/>
    <a:srgbClr val="CC0000"/>
    <a:srgbClr val="360036"/>
    <a:srgbClr val="640064"/>
    <a:srgbClr val="420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86659" autoAdjust="0"/>
  </p:normalViewPr>
  <p:slideViewPr>
    <p:cSldViewPr>
      <p:cViewPr varScale="1">
        <p:scale>
          <a:sx n="74" d="100"/>
          <a:sy n="74" d="100"/>
        </p:scale>
        <p:origin x="173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3" d="100"/>
          <a:sy n="63" d="100"/>
        </p:scale>
        <p:origin x="3134"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ng Zi Ren /CSF" userId="8d9c3e3e-b9a6-4a15-9cd7-52b3397b26db" providerId="ADAL" clId="{5A8A3B8A-A937-415E-832B-56081981B181}"/>
    <pc:docChg chg="modSld">
      <pc:chgData name="Yong Zi Ren /CSF" userId="8d9c3e3e-b9a6-4a15-9cd7-52b3397b26db" providerId="ADAL" clId="{5A8A3B8A-A937-415E-832B-56081981B181}" dt="2021-07-06T02:59:22.804" v="1" actId="20577"/>
      <pc:docMkLst>
        <pc:docMk/>
      </pc:docMkLst>
      <pc:sldChg chg="modSp mod">
        <pc:chgData name="Yong Zi Ren /CSF" userId="8d9c3e3e-b9a6-4a15-9cd7-52b3397b26db" providerId="ADAL" clId="{5A8A3B8A-A937-415E-832B-56081981B181}" dt="2021-07-06T02:59:22.804" v="1" actId="20577"/>
        <pc:sldMkLst>
          <pc:docMk/>
          <pc:sldMk cId="515037375" sldId="283"/>
        </pc:sldMkLst>
        <pc:spChg chg="mod">
          <ac:chgData name="Yong Zi Ren /CSF" userId="8d9c3e3e-b9a6-4a15-9cd7-52b3397b26db" providerId="ADAL" clId="{5A8A3B8A-A937-415E-832B-56081981B181}" dt="2021-07-06T02:59:22.804" v="1" actId="20577"/>
          <ac:spMkLst>
            <pc:docMk/>
            <pc:sldMk cId="515037375" sldId="283"/>
            <ac:spMk id="3" creationId="{210E3213-44C1-4059-96C7-4F9156697FC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D310E3E-C64B-41A4-A508-8CE0ED81C3D3}" type="datetimeFigureOut">
              <a:rPr lang="en-US" smtClean="0"/>
              <a:pPr/>
              <a:t>7/6/2021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E26A7D-2792-4F03-9F91-B961D07F1853}" type="slidenum">
              <a:rPr lang="en-US" smtClean="0"/>
              <a:pPr/>
              <a:t>‹#›</a:t>
            </a:fld>
            <a:endParaRPr lang="en-US"/>
          </a:p>
        </p:txBody>
      </p:sp>
    </p:spTree>
    <p:extLst>
      <p:ext uri="{BB962C8B-B14F-4D97-AF65-F5344CB8AC3E}">
        <p14:creationId xmlns:p14="http://schemas.microsoft.com/office/powerpoint/2010/main" val="15984633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6B286DB-C50B-484C-A5B6-2AE944CA4CB5}" type="slidenum">
              <a:rPr lang="en-US"/>
              <a:pPr/>
              <a:t>‹#›</a:t>
            </a:fld>
            <a:endParaRPr lang="en-US"/>
          </a:p>
        </p:txBody>
      </p:sp>
    </p:spTree>
    <p:extLst>
      <p:ext uri="{BB962C8B-B14F-4D97-AF65-F5344CB8AC3E}">
        <p14:creationId xmlns:p14="http://schemas.microsoft.com/office/powerpoint/2010/main" val="17416686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today we will be talking about functions, which is really just a set of code that is given a name. Not only that, it’s a very nice, obedient set of code because when we call its name, it comes and does stuff for us. Kind of like a dog, or a house elf.</a:t>
            </a:r>
          </a:p>
          <a:p>
            <a:endParaRPr lang="en-US" dirty="0"/>
          </a:p>
          <a:p>
            <a:r>
              <a:rPr lang="en-US" dirty="0"/>
              <a:t>In this lesson, we will cover user-defined functions, which are functions that you write yourself.</a:t>
            </a:r>
          </a:p>
        </p:txBody>
      </p:sp>
      <p:sp>
        <p:nvSpPr>
          <p:cNvPr id="4" name="Slide Number Placeholder 3"/>
          <p:cNvSpPr>
            <a:spLocks noGrp="1"/>
          </p:cNvSpPr>
          <p:nvPr>
            <p:ph type="sldNum" sz="quarter" idx="5"/>
          </p:nvPr>
        </p:nvSpPr>
        <p:spPr/>
        <p:txBody>
          <a:bodyPr/>
          <a:lstStyle/>
          <a:p>
            <a:fld id="{26B286DB-C50B-484C-A5B6-2AE944CA4CB5}" type="slidenum">
              <a:rPr lang="en-US" smtClean="0"/>
              <a:pPr/>
              <a:t>1</a:t>
            </a:fld>
            <a:endParaRPr lang="en-US"/>
          </a:p>
        </p:txBody>
      </p:sp>
    </p:spTree>
    <p:extLst>
      <p:ext uri="{BB962C8B-B14F-4D97-AF65-F5344CB8AC3E}">
        <p14:creationId xmlns:p14="http://schemas.microsoft.com/office/powerpoint/2010/main" val="1126920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Here’s a simple one. This </a:t>
            </a:r>
            <a:r>
              <a:rPr lang="en-SG" dirty="0" err="1"/>
              <a:t>display_menu</a:t>
            </a:r>
            <a:r>
              <a:rPr lang="en-SG" dirty="0"/>
              <a:t> function has no parameters and no return value. When you call it, it just prints out this nifty little menu. Pretty straightforward.</a:t>
            </a:r>
          </a:p>
        </p:txBody>
      </p:sp>
      <p:sp>
        <p:nvSpPr>
          <p:cNvPr id="4" name="Slide Number Placeholder 3"/>
          <p:cNvSpPr>
            <a:spLocks noGrp="1"/>
          </p:cNvSpPr>
          <p:nvPr>
            <p:ph type="sldNum" sz="quarter" idx="5"/>
          </p:nvPr>
        </p:nvSpPr>
        <p:spPr/>
        <p:txBody>
          <a:bodyPr/>
          <a:lstStyle/>
          <a:p>
            <a:fld id="{26B286DB-C50B-484C-A5B6-2AE944CA4CB5}" type="slidenum">
              <a:rPr lang="en-US" smtClean="0"/>
              <a:pPr/>
              <a:t>10</a:t>
            </a:fld>
            <a:endParaRPr lang="en-US"/>
          </a:p>
        </p:txBody>
      </p:sp>
    </p:spTree>
    <p:extLst>
      <p:ext uri="{BB962C8B-B14F-4D97-AF65-F5344CB8AC3E}">
        <p14:creationId xmlns:p14="http://schemas.microsoft.com/office/powerpoint/2010/main" val="2820626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Here’s an example of a function with parameters but no return value. In this case, the </a:t>
            </a:r>
            <a:r>
              <a:rPr lang="en-SG" dirty="0" err="1"/>
              <a:t>print_character</a:t>
            </a:r>
            <a:r>
              <a:rPr lang="en-SG" dirty="0"/>
              <a:t> function takes in two parameters. The first parameter is a character, and the second parameter is an integer stating the number of times to print the integer. The function then prints the character than many times in a line, separating each character with a space.</a:t>
            </a:r>
          </a:p>
        </p:txBody>
      </p:sp>
      <p:sp>
        <p:nvSpPr>
          <p:cNvPr id="4" name="Slide Number Placeholder 3"/>
          <p:cNvSpPr>
            <a:spLocks noGrp="1"/>
          </p:cNvSpPr>
          <p:nvPr>
            <p:ph type="sldNum" sz="quarter" idx="5"/>
          </p:nvPr>
        </p:nvSpPr>
        <p:spPr/>
        <p:txBody>
          <a:bodyPr/>
          <a:lstStyle/>
          <a:p>
            <a:fld id="{26B286DB-C50B-484C-A5B6-2AE944CA4CB5}" type="slidenum">
              <a:rPr lang="en-US" smtClean="0"/>
              <a:pPr/>
              <a:t>11</a:t>
            </a:fld>
            <a:endParaRPr lang="en-US"/>
          </a:p>
        </p:txBody>
      </p:sp>
    </p:spTree>
    <p:extLst>
      <p:ext uri="{BB962C8B-B14F-4D97-AF65-F5344CB8AC3E}">
        <p14:creationId xmlns:p14="http://schemas.microsoft.com/office/powerpoint/2010/main" val="9746822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And here’s an example with both parameters and return values. The function </a:t>
            </a:r>
            <a:r>
              <a:rPr lang="en-SG" dirty="0" err="1"/>
              <a:t>get_discount</a:t>
            </a:r>
            <a:r>
              <a:rPr lang="en-SG" dirty="0"/>
              <a:t> takes a price value returns the discount. If the price is less than 100 dollars, it returns a discount of zero. If it is between 100 and 250, it returns a 5% discount. Otherwise the price will be at least 250 dollars, which merits a 10% discount.</a:t>
            </a:r>
          </a:p>
          <a:p>
            <a:endParaRPr lang="en-SG" dirty="0"/>
          </a:p>
          <a:p>
            <a:r>
              <a:rPr lang="en-SG" dirty="0"/>
              <a:t>In this function, we take advantage of the fact that the function exits the moment a return statement is executed, so we don’t have to say “</a:t>
            </a:r>
            <a:r>
              <a:rPr lang="en-SG" dirty="0" err="1"/>
              <a:t>elif</a:t>
            </a:r>
            <a:r>
              <a:rPr lang="en-SG" dirty="0"/>
              <a:t>” price &lt; 250, or “else” return 0.1. We could. The function will still work. But we don’t because we’re gangster.</a:t>
            </a:r>
          </a:p>
        </p:txBody>
      </p:sp>
      <p:sp>
        <p:nvSpPr>
          <p:cNvPr id="4" name="Slide Number Placeholder 3"/>
          <p:cNvSpPr>
            <a:spLocks noGrp="1"/>
          </p:cNvSpPr>
          <p:nvPr>
            <p:ph type="sldNum" sz="quarter" idx="5"/>
          </p:nvPr>
        </p:nvSpPr>
        <p:spPr/>
        <p:txBody>
          <a:bodyPr/>
          <a:lstStyle/>
          <a:p>
            <a:fld id="{26B286DB-C50B-484C-A5B6-2AE944CA4CB5}" type="slidenum">
              <a:rPr lang="en-US" smtClean="0"/>
              <a:pPr/>
              <a:t>12</a:t>
            </a:fld>
            <a:endParaRPr lang="en-US"/>
          </a:p>
        </p:txBody>
      </p:sp>
    </p:spTree>
    <p:extLst>
      <p:ext uri="{BB962C8B-B14F-4D97-AF65-F5344CB8AC3E}">
        <p14:creationId xmlns:p14="http://schemas.microsoft.com/office/powerpoint/2010/main" val="27069434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SG" dirty="0"/>
              <a:t>OK, let’s now formally explain how you would call a function. To do so, you just need to use the function name and put in the correct values that match the parameter list – these values are known as arguments. If the function has a return value that you want to store, you could assign it to a variable using the assignment operator. So in this example, we called the </a:t>
            </a:r>
            <a:r>
              <a:rPr lang="en-SG" dirty="0" err="1"/>
              <a:t>calculate_bmi</a:t>
            </a:r>
            <a:r>
              <a:rPr lang="en-SG" dirty="0"/>
              <a:t> function with the w and h values that were entered by the user, and then stored the computation in the variable result.</a:t>
            </a:r>
          </a:p>
        </p:txBody>
      </p:sp>
      <p:sp>
        <p:nvSpPr>
          <p:cNvPr id="4" name="Slide Number Placeholder 3"/>
          <p:cNvSpPr>
            <a:spLocks noGrp="1"/>
          </p:cNvSpPr>
          <p:nvPr>
            <p:ph type="sldNum" sz="quarter" idx="5"/>
          </p:nvPr>
        </p:nvSpPr>
        <p:spPr/>
        <p:txBody>
          <a:bodyPr/>
          <a:lstStyle/>
          <a:p>
            <a:fld id="{26B286DB-C50B-484C-A5B6-2AE944CA4CB5}" type="slidenum">
              <a:rPr lang="en-US" smtClean="0"/>
              <a:pPr/>
              <a:t>13</a:t>
            </a:fld>
            <a:endParaRPr lang="en-US"/>
          </a:p>
        </p:txBody>
      </p:sp>
    </p:spTree>
    <p:extLst>
      <p:ext uri="{BB962C8B-B14F-4D97-AF65-F5344CB8AC3E}">
        <p14:creationId xmlns:p14="http://schemas.microsoft.com/office/powerpoint/2010/main" val="3662959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seems like a good time to have an activity break. For the first activity, write a function called </a:t>
            </a:r>
            <a:r>
              <a:rPr lang="en-US" dirty="0" err="1"/>
              <a:t>convertTemperature</a:t>
            </a:r>
            <a:r>
              <a:rPr lang="en-US" dirty="0"/>
              <a:t> that converts a temperature from Celsius to Fahrenheit. The formula for this conversion is given here, which is to take the Celsius value, multiply it by 9/5, and then adding 32.</a:t>
            </a:r>
          </a:p>
          <a:p>
            <a:endParaRPr lang="en-US" dirty="0"/>
          </a:p>
          <a:p>
            <a:r>
              <a:rPr lang="en-US" dirty="0"/>
              <a:t>Incidentally, does this question remind you of the functions in Computing Mathematics? As in, f(x) = 9/5 x + 32? Well, it’s essentially the same thing, that’s why they’re called functions. So yes, the concepts of range, domain, one-one, onto, compound functions and everything else also applies to functions in programming. Hey, look, Computing </a:t>
            </a:r>
            <a:r>
              <a:rPr lang="en-US" dirty="0" err="1"/>
              <a:t>Maths</a:t>
            </a:r>
            <a:r>
              <a:rPr lang="en-US" dirty="0"/>
              <a:t> is not completely useless after all!</a:t>
            </a:r>
          </a:p>
        </p:txBody>
      </p:sp>
      <p:sp>
        <p:nvSpPr>
          <p:cNvPr id="4" name="Slide Number Placeholder 3"/>
          <p:cNvSpPr>
            <a:spLocks noGrp="1"/>
          </p:cNvSpPr>
          <p:nvPr>
            <p:ph type="sldNum" sz="quarter" idx="5"/>
          </p:nvPr>
        </p:nvSpPr>
        <p:spPr/>
        <p:txBody>
          <a:bodyPr/>
          <a:lstStyle/>
          <a:p>
            <a:fld id="{26B286DB-C50B-484C-A5B6-2AE944CA4CB5}" type="slidenum">
              <a:rPr lang="en-US" smtClean="0"/>
              <a:pPr/>
              <a:t>14</a:t>
            </a:fld>
            <a:endParaRPr lang="en-US"/>
          </a:p>
        </p:txBody>
      </p:sp>
    </p:spTree>
    <p:extLst>
      <p:ext uri="{BB962C8B-B14F-4D97-AF65-F5344CB8AC3E}">
        <p14:creationId xmlns:p14="http://schemas.microsoft.com/office/powerpoint/2010/main" val="2128688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Activity 2, let’s do something a bit more challenging. Given a list of integers, write a </a:t>
            </a:r>
            <a:r>
              <a:rPr lang="en-US" dirty="0" err="1"/>
              <a:t>get_extremes</a:t>
            </a:r>
            <a:r>
              <a:rPr lang="en-US" dirty="0"/>
              <a:t> function that returns the smallest and largest values in the list. To use this function, you might declare two variables smallest and largest, and then assign to them the return values of </a:t>
            </a:r>
            <a:r>
              <a:rPr lang="en-US" dirty="0" err="1"/>
              <a:t>get_extremes</a:t>
            </a:r>
            <a:r>
              <a:rPr lang="en-US" dirty="0"/>
              <a:t> using a comma to separate them before the assignment operator.</a:t>
            </a:r>
          </a:p>
          <a:p>
            <a:endParaRPr lang="en-US" dirty="0"/>
          </a:p>
          <a:p>
            <a:r>
              <a:rPr lang="en-US" dirty="0"/>
              <a:t>Wait, what? How could a function return two values? Actually, all you have to do is return the values in a single return statement, separating them using commas. Go ahead and try it, I’ll explain how it works in class.</a:t>
            </a:r>
          </a:p>
          <a:p>
            <a:endParaRPr lang="en-US" dirty="0"/>
          </a:p>
          <a:p>
            <a:r>
              <a:rPr lang="en-US" dirty="0"/>
              <a:t>One last thing. You might want to import the math module and use math.inf for infinity, and negate that for negative infinity. It is also possible to solve this problem without using positive and negative infinity, but using them is probably simpler.</a:t>
            </a:r>
          </a:p>
        </p:txBody>
      </p:sp>
      <p:sp>
        <p:nvSpPr>
          <p:cNvPr id="4" name="Slide Number Placeholder 3"/>
          <p:cNvSpPr>
            <a:spLocks noGrp="1"/>
          </p:cNvSpPr>
          <p:nvPr>
            <p:ph type="sldNum" sz="quarter" idx="5"/>
          </p:nvPr>
        </p:nvSpPr>
        <p:spPr/>
        <p:txBody>
          <a:bodyPr/>
          <a:lstStyle/>
          <a:p>
            <a:fld id="{26B286DB-C50B-484C-A5B6-2AE944CA4CB5}" type="slidenum">
              <a:rPr lang="en-US" smtClean="0"/>
              <a:pPr/>
              <a:t>15</a:t>
            </a:fld>
            <a:endParaRPr lang="en-US"/>
          </a:p>
        </p:txBody>
      </p:sp>
    </p:spTree>
    <p:extLst>
      <p:ext uri="{BB962C8B-B14F-4D97-AF65-F5344CB8AC3E}">
        <p14:creationId xmlns:p14="http://schemas.microsoft.com/office/powerpoint/2010/main" val="1359728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flex our muscles more and write more functions!</a:t>
            </a:r>
          </a:p>
        </p:txBody>
      </p:sp>
      <p:sp>
        <p:nvSpPr>
          <p:cNvPr id="4" name="Slide Number Placeholder 3"/>
          <p:cNvSpPr>
            <a:spLocks noGrp="1"/>
          </p:cNvSpPr>
          <p:nvPr>
            <p:ph type="sldNum" sz="quarter" idx="5"/>
          </p:nvPr>
        </p:nvSpPr>
        <p:spPr/>
        <p:txBody>
          <a:bodyPr/>
          <a:lstStyle/>
          <a:p>
            <a:fld id="{26B286DB-C50B-484C-A5B6-2AE944CA4CB5}" type="slidenum">
              <a:rPr lang="en-US" smtClean="0"/>
              <a:pPr/>
              <a:t>16</a:t>
            </a:fld>
            <a:endParaRPr lang="en-US"/>
          </a:p>
        </p:txBody>
      </p:sp>
    </p:spTree>
    <p:extLst>
      <p:ext uri="{BB962C8B-B14F-4D97-AF65-F5344CB8AC3E}">
        <p14:creationId xmlns:p14="http://schemas.microsoft.com/office/powerpoint/2010/main" val="134095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at the start when I said how neat and understandable programs can get when you use functions? The thing is, you do have to define and create your functions before they can be used. So far in the examples we have shown, the function definitions are in the same file as the program that calls it, but you can actually write it in a different python file (with the .</a:t>
            </a:r>
            <a:r>
              <a:rPr lang="en-US" dirty="0" err="1"/>
              <a:t>py</a:t>
            </a:r>
            <a:r>
              <a:rPr lang="en-US" dirty="0"/>
              <a:t> extension) and then use the import keyword to tell your program where to look.</a:t>
            </a:r>
          </a:p>
          <a:p>
            <a:endParaRPr lang="en-US" dirty="0"/>
          </a:p>
          <a:p>
            <a:r>
              <a:rPr lang="en-US" dirty="0"/>
              <a:t>So essentially, it is as if you have created your own module, like math or random. These functions that you write yourself are called user-defined functions; we will talk about those pre-defined or built-in functions in the next lesson.</a:t>
            </a:r>
          </a:p>
        </p:txBody>
      </p:sp>
      <p:sp>
        <p:nvSpPr>
          <p:cNvPr id="4" name="Slide Number Placeholder 3"/>
          <p:cNvSpPr>
            <a:spLocks noGrp="1"/>
          </p:cNvSpPr>
          <p:nvPr>
            <p:ph type="sldNum" sz="quarter" idx="5"/>
          </p:nvPr>
        </p:nvSpPr>
        <p:spPr/>
        <p:txBody>
          <a:bodyPr/>
          <a:lstStyle/>
          <a:p>
            <a:fld id="{26B286DB-C50B-484C-A5B6-2AE944CA4CB5}" type="slidenum">
              <a:rPr lang="en-US" smtClean="0"/>
              <a:pPr/>
              <a:t>22</a:t>
            </a:fld>
            <a:endParaRPr lang="en-US"/>
          </a:p>
        </p:txBody>
      </p:sp>
    </p:spTree>
    <p:extLst>
      <p:ext uri="{BB962C8B-B14F-4D97-AF65-F5344CB8AC3E}">
        <p14:creationId xmlns:p14="http://schemas.microsoft.com/office/powerpoint/2010/main" val="816801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for example, we might define two functions random100() and max in a separate file fn.py. Then in another file, we import our functions using the statement “import </a:t>
            </a:r>
            <a:r>
              <a:rPr lang="en-US" dirty="0" err="1"/>
              <a:t>fn</a:t>
            </a:r>
            <a:r>
              <a:rPr lang="en-US" dirty="0"/>
              <a:t>”. We can then use our functions by putting the module name followed by a dot before it, so that would be fn.random100 and </a:t>
            </a:r>
            <a:r>
              <a:rPr lang="en-US" dirty="0" err="1"/>
              <a:t>fn.max</a:t>
            </a:r>
            <a:r>
              <a:rPr lang="en-US" dirty="0"/>
              <a:t>. Neat, huh?</a:t>
            </a:r>
          </a:p>
        </p:txBody>
      </p:sp>
      <p:sp>
        <p:nvSpPr>
          <p:cNvPr id="4" name="Slide Number Placeholder 3"/>
          <p:cNvSpPr>
            <a:spLocks noGrp="1"/>
          </p:cNvSpPr>
          <p:nvPr>
            <p:ph type="sldNum" sz="quarter" idx="5"/>
          </p:nvPr>
        </p:nvSpPr>
        <p:spPr/>
        <p:txBody>
          <a:bodyPr/>
          <a:lstStyle/>
          <a:p>
            <a:fld id="{26B286DB-C50B-484C-A5B6-2AE944CA4CB5}" type="slidenum">
              <a:rPr lang="en-US" smtClean="0"/>
              <a:pPr/>
              <a:t>23</a:t>
            </a:fld>
            <a:endParaRPr lang="en-US"/>
          </a:p>
        </p:txBody>
      </p:sp>
    </p:spTree>
    <p:extLst>
      <p:ext uri="{BB962C8B-B14F-4D97-AF65-F5344CB8AC3E}">
        <p14:creationId xmlns:p14="http://schemas.microsoft.com/office/powerpoint/2010/main" val="22414877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that covers the basics of functions, specifically user-defined functions. We now know that functions are just blocks of code given a name, and to call the function, you call the name. A function might have zero, one or more parameters that are used as input for the function to do its processes. It may have zero, one or more return values that are the results of the computations.</a:t>
            </a:r>
          </a:p>
          <a:p>
            <a:endParaRPr lang="en-US" dirty="0"/>
          </a:p>
          <a:p>
            <a:r>
              <a:rPr lang="en-US" dirty="0"/>
              <a:t>In general though, the main thing achieved by functions is code reuse. Once you define a function, you can use it over and over again. Not only that, you can place the function definitions in its own file, and then import it in whatever program wants to use the functions. You can even write functions to distribute to other programmers to use, who will be eternally grateful that you have used your amazing programming skills to make their lives easier. </a:t>
            </a:r>
          </a:p>
        </p:txBody>
      </p:sp>
      <p:sp>
        <p:nvSpPr>
          <p:cNvPr id="4" name="Slide Number Placeholder 3"/>
          <p:cNvSpPr>
            <a:spLocks noGrp="1"/>
          </p:cNvSpPr>
          <p:nvPr>
            <p:ph type="sldNum" sz="quarter" idx="5"/>
          </p:nvPr>
        </p:nvSpPr>
        <p:spPr/>
        <p:txBody>
          <a:bodyPr/>
          <a:lstStyle/>
          <a:p>
            <a:fld id="{26B286DB-C50B-484C-A5B6-2AE944CA4CB5}" type="slidenum">
              <a:rPr lang="en-US" smtClean="0"/>
              <a:pPr/>
              <a:t>24</a:t>
            </a:fld>
            <a:endParaRPr lang="en-US"/>
          </a:p>
        </p:txBody>
      </p:sp>
    </p:spTree>
    <p:extLst>
      <p:ext uri="{BB962C8B-B14F-4D97-AF65-F5344CB8AC3E}">
        <p14:creationId xmlns:p14="http://schemas.microsoft.com/office/powerpoint/2010/main" val="3190557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But first, let’s explain what exactly is a function, how we use one, and what is needed to create one. Then we’ll get to the good stuff, which is how you would create your own functions.</a:t>
            </a:r>
          </a:p>
        </p:txBody>
      </p:sp>
      <p:sp>
        <p:nvSpPr>
          <p:cNvPr id="4" name="Slide Number Placeholder 3"/>
          <p:cNvSpPr>
            <a:spLocks noGrp="1"/>
          </p:cNvSpPr>
          <p:nvPr>
            <p:ph type="sldNum" sz="quarter" idx="5"/>
          </p:nvPr>
        </p:nvSpPr>
        <p:spPr/>
        <p:txBody>
          <a:bodyPr/>
          <a:lstStyle/>
          <a:p>
            <a:fld id="{26B286DB-C50B-484C-A5B6-2AE944CA4CB5}" type="slidenum">
              <a:rPr lang="en-US" smtClean="0"/>
              <a:pPr/>
              <a:t>2</a:t>
            </a:fld>
            <a:endParaRPr lang="en-US"/>
          </a:p>
        </p:txBody>
      </p:sp>
    </p:spTree>
    <p:extLst>
      <p:ext uri="{BB962C8B-B14F-4D97-AF65-F5344CB8AC3E}">
        <p14:creationId xmlns:p14="http://schemas.microsoft.com/office/powerpoint/2010/main" val="34994594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to know more about functions, here are some links you can follow. Otherwise, come back next time for part two, where we talk about built-in functions and some other more subtle aspects of functions that you should know. We’ll be getting funky.</a:t>
            </a:r>
          </a:p>
        </p:txBody>
      </p:sp>
      <p:sp>
        <p:nvSpPr>
          <p:cNvPr id="4" name="Slide Number Placeholder 3"/>
          <p:cNvSpPr>
            <a:spLocks noGrp="1"/>
          </p:cNvSpPr>
          <p:nvPr>
            <p:ph type="sldNum" sz="quarter" idx="5"/>
          </p:nvPr>
        </p:nvSpPr>
        <p:spPr/>
        <p:txBody>
          <a:bodyPr/>
          <a:lstStyle/>
          <a:p>
            <a:fld id="{26B286DB-C50B-484C-A5B6-2AE944CA4CB5}" type="slidenum">
              <a:rPr lang="en-US" smtClean="0"/>
              <a:pPr/>
              <a:t>25</a:t>
            </a:fld>
            <a:endParaRPr lang="en-US"/>
          </a:p>
        </p:txBody>
      </p:sp>
    </p:spTree>
    <p:extLst>
      <p:ext uri="{BB962C8B-B14F-4D97-AF65-F5344CB8AC3E}">
        <p14:creationId xmlns:p14="http://schemas.microsoft.com/office/powerpoint/2010/main" val="2333304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Arial" charset="0"/>
              </a:rPr>
              <a:t>Like I said, a function is nothing more than a block of statements that performs a specific task, and this function is given a unique name. You’ve actually already used several functions by this point. You’ve used the input function to get console input from users, the print function to print stuff onto the screen, conversion functions like int and float to convert values from one type to another, and so on.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Arial" charset="0"/>
              <a:ea typeface="+mn-ea"/>
              <a:cs typeface="Arial"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Arial" charset="0"/>
              </a:rPr>
              <a:t>The basic idea of a function is to give a block of useful code its own name so that they can be reused over and over again. In this way, we don’t have to keep duplicating the code, we can just use the name to tell the program, hey, you know that useful block of code? Run it here. This reduces the time and effort to write the program, and if you give the functions clear descriptive names, it will make the code much shorter, clearer, and easier to understand. Doesn’t that sound amazing?</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Arial" charset="0"/>
              <a:ea typeface="+mn-ea"/>
              <a:cs typeface="Arial"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Arial" charset="0"/>
              </a:rPr>
              <a:t>A function is a block of statements that performs a specific task.</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Arial" charset="0"/>
              </a:rPr>
              <a:t>Once defined (i.e. implemented) it can be re-used over and over again.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Arial" charset="0"/>
              </a:rPr>
              <a:t>Writing the block of statements as a function avoids the need to re-write them again and again each time it is needed.</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Arial" charset="0"/>
              </a:rPr>
              <a:t>This will reduce the time and effort to write the program.</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Arial" charset="0"/>
              </a:rPr>
              <a:t>In addition, the program code will be much shorter, clearer and easier to read and understand.</a:t>
            </a:r>
          </a:p>
        </p:txBody>
      </p:sp>
      <p:sp>
        <p:nvSpPr>
          <p:cNvPr id="4" name="Slide Number Placeholder 3"/>
          <p:cNvSpPr>
            <a:spLocks noGrp="1"/>
          </p:cNvSpPr>
          <p:nvPr>
            <p:ph type="sldNum" sz="quarter" idx="5"/>
          </p:nvPr>
        </p:nvSpPr>
        <p:spPr/>
        <p:txBody>
          <a:bodyPr/>
          <a:lstStyle/>
          <a:p>
            <a:fld id="{26B286DB-C50B-484C-A5B6-2AE944CA4CB5}" type="slidenum">
              <a:rPr lang="en-US" smtClean="0"/>
              <a:pPr/>
              <a:t>3</a:t>
            </a:fld>
            <a:endParaRPr lang="en-US"/>
          </a:p>
        </p:txBody>
      </p:sp>
    </p:spTree>
    <p:extLst>
      <p:ext uri="{BB962C8B-B14F-4D97-AF65-F5344CB8AC3E}">
        <p14:creationId xmlns:p14="http://schemas.microsoft.com/office/powerpoint/2010/main" val="3222174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an example.</a:t>
            </a:r>
          </a:p>
          <a:p>
            <a:r>
              <a:rPr lang="en-US" dirty="0"/>
              <a:t>Tom, as a teaching assistant, was tasked to write a program to calculate the average marks for each of the 3 modules.</a:t>
            </a:r>
          </a:p>
          <a:p>
            <a:r>
              <a:rPr lang="en-US" dirty="0"/>
              <a:t>When he did not know about functions, he would have written the code as shown.</a:t>
            </a:r>
            <a:endParaRPr lang="en-SG"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4</a:t>
            </a:fld>
            <a:endParaRPr lang="en-US"/>
          </a:p>
        </p:txBody>
      </p:sp>
    </p:spTree>
    <p:extLst>
      <p:ext uri="{BB962C8B-B14F-4D97-AF65-F5344CB8AC3E}">
        <p14:creationId xmlns:p14="http://schemas.microsoft.com/office/powerpoint/2010/main" val="1413145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his boss told him , ‘Tom, now I need you to calculate the average of 100 modules in this school…’</a:t>
            </a:r>
          </a:p>
          <a:p>
            <a:r>
              <a:rPr lang="en-US" dirty="0"/>
              <a:t>OMG</a:t>
            </a:r>
          </a:p>
          <a:p>
            <a:r>
              <a:rPr lang="en-US" dirty="0"/>
              <a:t>So Tom thought, there must be a way to streamline this process. Then he recalled he learnt functions, so….</a:t>
            </a:r>
          </a:p>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5</a:t>
            </a:fld>
            <a:endParaRPr lang="en-US"/>
          </a:p>
        </p:txBody>
      </p:sp>
    </p:spTree>
    <p:extLst>
      <p:ext uri="{BB962C8B-B14F-4D97-AF65-F5344CB8AC3E}">
        <p14:creationId xmlns:p14="http://schemas.microsoft.com/office/powerpoint/2010/main" val="2986964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 decided to implement the repeated task in the form of a function!</a:t>
            </a:r>
          </a:p>
          <a:p>
            <a:r>
              <a:rPr lang="en-US" dirty="0"/>
              <a:t>The function can then be called to perform the task again and again whenever it is needed.</a:t>
            </a:r>
          </a:p>
          <a:p>
            <a:r>
              <a:rPr lang="en-US" dirty="0"/>
              <a:t>In this way, he does not need to re-write the code again and again, thus saving him a lot of time and effort. </a:t>
            </a:r>
          </a:p>
          <a:p>
            <a:r>
              <a:rPr lang="en-US" dirty="0"/>
              <a:t>In addition, his code is now shorter, clearer and easier to read and understand.</a:t>
            </a:r>
            <a:endParaRPr lang="en-SG"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6</a:t>
            </a:fld>
            <a:endParaRPr lang="en-US"/>
          </a:p>
        </p:txBody>
      </p:sp>
    </p:spTree>
    <p:extLst>
      <p:ext uri="{BB962C8B-B14F-4D97-AF65-F5344CB8AC3E}">
        <p14:creationId xmlns:p14="http://schemas.microsoft.com/office/powerpoint/2010/main" val="3202053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Let’s us now take a look at our old friend the BMI calculator as an example. Up here, we have the </a:t>
            </a:r>
            <a:r>
              <a:rPr lang="en-SG" dirty="0" err="1"/>
              <a:t>calculate_bmi</a:t>
            </a:r>
            <a:r>
              <a:rPr lang="en-SG" dirty="0"/>
              <a:t> function, which takes the weight and height as input and returns the </a:t>
            </a:r>
            <a:r>
              <a:rPr lang="en-SG" dirty="0" err="1"/>
              <a:t>bmi</a:t>
            </a:r>
            <a:r>
              <a:rPr lang="en-SG" dirty="0"/>
              <a:t> as output. The rest of the program should look familiar to you, in that we first get the inputs using the input function, convert the values into floats and store them in the variables weight and height. Then, instead of doing the calculation inside the program, we simply call our </a:t>
            </a:r>
            <a:r>
              <a:rPr lang="en-SG" dirty="0" err="1"/>
              <a:t>calculate_bmi</a:t>
            </a:r>
            <a:r>
              <a:rPr lang="en-SG" dirty="0"/>
              <a:t> function by tossing in the weight and height values in brackets, assign the result to the variable </a:t>
            </a:r>
            <a:r>
              <a:rPr lang="en-SG" dirty="0" err="1"/>
              <a:t>bmi</a:t>
            </a:r>
            <a:r>
              <a:rPr lang="en-SG" dirty="0"/>
              <a:t>, and then print the value.</a:t>
            </a:r>
          </a:p>
          <a:p>
            <a:endParaRPr lang="en-SG" dirty="0"/>
          </a:p>
          <a:p>
            <a:r>
              <a:rPr lang="en-SG" dirty="0"/>
              <a:t>Now, this is a really small example that doesn’t really showcase the power of functions, but we’ll get to more realistic examples later. Don’t be so impatient.</a:t>
            </a:r>
          </a:p>
        </p:txBody>
      </p:sp>
      <p:sp>
        <p:nvSpPr>
          <p:cNvPr id="4" name="Slide Number Placeholder 3"/>
          <p:cNvSpPr>
            <a:spLocks noGrp="1"/>
          </p:cNvSpPr>
          <p:nvPr>
            <p:ph type="sldNum" sz="quarter" idx="5"/>
          </p:nvPr>
        </p:nvSpPr>
        <p:spPr/>
        <p:txBody>
          <a:bodyPr/>
          <a:lstStyle/>
          <a:p>
            <a:fld id="{26B286DB-C50B-484C-A5B6-2AE944CA4CB5}" type="slidenum">
              <a:rPr lang="en-US" smtClean="0"/>
              <a:pPr/>
              <a:t>7</a:t>
            </a:fld>
            <a:endParaRPr lang="en-US"/>
          </a:p>
        </p:txBody>
      </p:sp>
    </p:spTree>
    <p:extLst>
      <p:ext uri="{BB962C8B-B14F-4D97-AF65-F5344CB8AC3E}">
        <p14:creationId xmlns:p14="http://schemas.microsoft.com/office/powerpoint/2010/main" val="3511558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Let’s formally explain what it takes to create our own function.</a:t>
            </a:r>
          </a:p>
          <a:p>
            <a:endParaRPr lang="en-SG" dirty="0"/>
          </a:p>
          <a:p>
            <a:r>
              <a:rPr lang="en-SG" dirty="0"/>
              <a:t>Firstly, we need to use the keyword “def”, which stands for “define”. </a:t>
            </a:r>
          </a:p>
          <a:p>
            <a:r>
              <a:rPr lang="en-SG" dirty="0"/>
              <a:t>This is followed by the function name, which must be a legal identifier, and also a pair of round brackets.</a:t>
            </a:r>
          </a:p>
          <a:p>
            <a:r>
              <a:rPr lang="en-SG" dirty="0"/>
              <a:t>Inside the brackets, you would put in your function parameters, which are the names given to the inputs for the function. </a:t>
            </a:r>
          </a:p>
          <a:p>
            <a:r>
              <a:rPr lang="en-SG" dirty="0"/>
              <a:t>At the end of the line, you must have a colon, otherwise you will get a visit from your old friend Syntax Error.</a:t>
            </a:r>
          </a:p>
          <a:p>
            <a:endParaRPr lang="en-SG" dirty="0"/>
          </a:p>
          <a:p>
            <a:r>
              <a:rPr lang="en-SG" dirty="0"/>
              <a:t>After this first line, all the statements that you wish to run when the function is called will be written indented below it.</a:t>
            </a:r>
          </a:p>
          <a:p>
            <a:endParaRPr lang="en-SG" dirty="0"/>
          </a:p>
          <a:p>
            <a:r>
              <a:rPr lang="en-SG" dirty="0"/>
              <a:t>Finally, if your function returns a value, you would use the return keyword to specify the returned value.</a:t>
            </a:r>
          </a:p>
        </p:txBody>
      </p:sp>
      <p:sp>
        <p:nvSpPr>
          <p:cNvPr id="4" name="Slide Number Placeholder 3"/>
          <p:cNvSpPr>
            <a:spLocks noGrp="1"/>
          </p:cNvSpPr>
          <p:nvPr>
            <p:ph type="sldNum" sz="quarter" idx="5"/>
          </p:nvPr>
        </p:nvSpPr>
        <p:spPr/>
        <p:txBody>
          <a:bodyPr/>
          <a:lstStyle/>
          <a:p>
            <a:fld id="{26B286DB-C50B-484C-A5B6-2AE944CA4CB5}" type="slidenum">
              <a:rPr lang="en-US" smtClean="0"/>
              <a:pPr/>
              <a:t>8</a:t>
            </a:fld>
            <a:endParaRPr lang="en-US"/>
          </a:p>
        </p:txBody>
      </p:sp>
    </p:spTree>
    <p:extLst>
      <p:ext uri="{BB962C8B-B14F-4D97-AF65-F5344CB8AC3E}">
        <p14:creationId xmlns:p14="http://schemas.microsoft.com/office/powerpoint/2010/main" val="486307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Let’s look at some parts of the function definition a bit more closely.</a:t>
            </a:r>
          </a:p>
          <a:p>
            <a:endParaRPr lang="en-SG" dirty="0"/>
          </a:p>
          <a:p>
            <a:r>
              <a:rPr lang="en-SG" dirty="0"/>
              <a:t>This part, with the function name and parameters, is known as the “function header”. When you want to use a function, you need to know the function header so that you can call the function with the appropriate parameters.</a:t>
            </a:r>
          </a:p>
          <a:p>
            <a:endParaRPr lang="en-SG"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SG" dirty="0"/>
              <a:t>Speaking of function parameters, note that they are labelled as optional. A function could have no parameters, and in that case you would just have the pair of round brackets with nothing in them. If the function has more than one parameter, separate each parameter with a comma.</a:t>
            </a:r>
          </a:p>
          <a:p>
            <a:pPr marL="0" indent="0">
              <a:buFontTx/>
              <a:buNone/>
            </a:pPr>
            <a:endParaRPr lang="en-SG" dirty="0"/>
          </a:p>
          <a:p>
            <a:pPr marL="0" indent="0">
              <a:buFontTx/>
              <a:buNone/>
            </a:pPr>
            <a:r>
              <a:rPr lang="en-SG" dirty="0"/>
              <a:t>Finally, let’s look more closely at the return statement. For a lot of functions where you are computing some value, you would want to return a single result. To do so, you would just use the return keyword to pass the result back to the calling program. However, it is perfectly legal to have a function without a return statement, whereupon it will stop running when it runs out of code. This is actually the same as returning the special value None (that’s capital N, o, n, e) at the end of the code. You can even return more than one value by </a:t>
            </a:r>
          </a:p>
          <a:p>
            <a:pPr marL="0" indent="0">
              <a:buFontTx/>
              <a:buNone/>
            </a:pPr>
            <a:endParaRPr lang="en-SG" dirty="0"/>
          </a:p>
          <a:p>
            <a:pPr marL="0" indent="0">
              <a:buFontTx/>
              <a:buNone/>
            </a:pPr>
            <a:r>
              <a:rPr lang="en-SG" dirty="0"/>
              <a:t>Note that the function ends immediately the moment a return statement is executed, so if there are any statements after the return, they won’t be executed. In fact, you can have multiple return statements in a function. Let’s take a look at a few examples.</a:t>
            </a:r>
          </a:p>
          <a:p>
            <a:endParaRPr lang="en-SG"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9</a:t>
            </a:fld>
            <a:endParaRPr lang="en-US"/>
          </a:p>
        </p:txBody>
      </p:sp>
    </p:spTree>
    <p:extLst>
      <p:ext uri="{BB962C8B-B14F-4D97-AF65-F5344CB8AC3E}">
        <p14:creationId xmlns:p14="http://schemas.microsoft.com/office/powerpoint/2010/main" val="22330213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TextBox 6"/>
          <p:cNvSpPr txBox="1"/>
          <p:nvPr userDrawn="1"/>
        </p:nvSpPr>
        <p:spPr>
          <a:xfrm>
            <a:off x="0" y="0"/>
            <a:ext cx="1447800" cy="6001643"/>
          </a:xfrm>
          <a:prstGeom prst="rect">
            <a:avLst/>
          </a:prstGeom>
          <a:solidFill>
            <a:schemeClr val="bg1">
              <a:lumMod val="85000"/>
            </a:schemeClr>
          </a:solidFill>
        </p:spPr>
        <p:txBody>
          <a:bodyPr wrap="square" rtlCol="0">
            <a:spAutoFit/>
          </a:bodyPr>
          <a:lstStyle/>
          <a:p>
            <a:pPr algn="ctr"/>
            <a:endParaRPr lang="en-US" sz="3600" b="1" dirty="0">
              <a:solidFill>
                <a:schemeClr val="tx1"/>
              </a:solidFill>
            </a:endParaRPr>
          </a:p>
          <a:p>
            <a:pPr algn="ctr"/>
            <a:r>
              <a:rPr lang="en-US" sz="3600" b="1" dirty="0">
                <a:solidFill>
                  <a:schemeClr val="tx1"/>
                </a:solidFill>
              </a:rPr>
              <a:t>PRG1 </a:t>
            </a:r>
          </a:p>
          <a:p>
            <a:pPr algn="ctr"/>
            <a:endParaRPr lang="en-US" sz="3600" b="1" dirty="0">
              <a:solidFill>
                <a:schemeClr val="tx1"/>
              </a:solidFill>
            </a:endParaRPr>
          </a:p>
          <a:p>
            <a:pPr algn="ctr"/>
            <a:r>
              <a:rPr lang="en-US" sz="3200" b="1" dirty="0">
                <a:solidFill>
                  <a:schemeClr val="tx1"/>
                </a:solidFill>
              </a:rPr>
              <a:t>W</a:t>
            </a:r>
          </a:p>
          <a:p>
            <a:pPr algn="ctr"/>
            <a:r>
              <a:rPr lang="en-US" sz="3200" b="1" dirty="0">
                <a:solidFill>
                  <a:schemeClr val="tx1"/>
                </a:solidFill>
              </a:rPr>
              <a:t>E</a:t>
            </a:r>
          </a:p>
          <a:p>
            <a:pPr algn="ctr"/>
            <a:r>
              <a:rPr lang="en-US" sz="3200" b="1" dirty="0">
                <a:solidFill>
                  <a:schemeClr val="tx1"/>
                </a:solidFill>
              </a:rPr>
              <a:t>E</a:t>
            </a:r>
          </a:p>
          <a:p>
            <a:pPr algn="ctr"/>
            <a:r>
              <a:rPr lang="en-US" sz="3200" b="1" dirty="0">
                <a:solidFill>
                  <a:schemeClr val="tx1"/>
                </a:solidFill>
              </a:rPr>
              <a:t>K</a:t>
            </a:r>
          </a:p>
          <a:p>
            <a:pPr algn="ctr"/>
            <a:endParaRPr lang="en-US" sz="3200" b="1" dirty="0">
              <a:solidFill>
                <a:schemeClr val="tx1"/>
              </a:solidFill>
            </a:endParaRPr>
          </a:p>
          <a:p>
            <a:pPr algn="ctr"/>
            <a:r>
              <a:rPr lang="en-US" sz="3200" b="1" dirty="0">
                <a:solidFill>
                  <a:schemeClr val="tx1"/>
                </a:solidFill>
              </a:rPr>
              <a:t>12</a:t>
            </a:r>
            <a:br>
              <a:rPr lang="en-US" sz="3600" b="1" dirty="0">
                <a:solidFill>
                  <a:schemeClr val="tx1"/>
                </a:solidFill>
              </a:rPr>
            </a:br>
            <a:endParaRPr lang="en-US" sz="800" b="1" dirty="0">
              <a:solidFill>
                <a:schemeClr val="bg1"/>
              </a:solidFill>
            </a:endParaRPr>
          </a:p>
          <a:p>
            <a:pPr algn="ctr"/>
            <a:endParaRPr lang="en-US" sz="3600" b="1" dirty="0">
              <a:solidFill>
                <a:schemeClr val="bg1"/>
              </a:solidFill>
            </a:endParaRPr>
          </a:p>
          <a:p>
            <a:pPr algn="ctr"/>
            <a:endParaRPr lang="en-US" sz="3600" b="1" dirty="0">
              <a:solidFill>
                <a:schemeClr val="bg1"/>
              </a:solidFill>
            </a:endParaRPr>
          </a:p>
        </p:txBody>
      </p:sp>
      <p:sp>
        <p:nvSpPr>
          <p:cNvPr id="6" name="Rectangle 9"/>
          <p:cNvSpPr>
            <a:spLocks noChangeArrowheads="1"/>
          </p:cNvSpPr>
          <p:nvPr userDrawn="1"/>
        </p:nvSpPr>
        <p:spPr bwMode="auto">
          <a:xfrm>
            <a:off x="0" y="5943600"/>
            <a:ext cx="9144000" cy="152400"/>
          </a:xfrm>
          <a:prstGeom prst="rect">
            <a:avLst/>
          </a:prstGeom>
          <a:solidFill>
            <a:srgbClr val="640064"/>
          </a:solidFill>
          <a:ln w="9525">
            <a:solidFill>
              <a:srgbClr val="640064"/>
            </a:solidFill>
            <a:miter lim="800000"/>
            <a:headEnd/>
            <a:tailEnd/>
          </a:ln>
          <a:effectLst/>
        </p:spPr>
        <p:txBody>
          <a:bodyPr wrap="none" anchor="ctr"/>
          <a:lstStyle/>
          <a:p>
            <a:endParaRPr lang="en-SG"/>
          </a:p>
        </p:txBody>
      </p:sp>
      <p:sp>
        <p:nvSpPr>
          <p:cNvPr id="5124" name="Rectangle 4"/>
          <p:cNvSpPr>
            <a:spLocks noGrp="1" noChangeArrowheads="1"/>
          </p:cNvSpPr>
          <p:nvPr>
            <p:ph type="subTitle" idx="1" hasCustomPrompt="1"/>
          </p:nvPr>
        </p:nvSpPr>
        <p:spPr>
          <a:xfrm>
            <a:off x="1905000" y="2018046"/>
            <a:ext cx="6629400" cy="701731"/>
          </a:xfrm>
        </p:spPr>
        <p:txBody>
          <a:bodyPr>
            <a:spAutoFit/>
          </a:bodyPr>
          <a:lstStyle>
            <a:lvl1pPr marL="0" indent="0" algn="ctr">
              <a:lnSpc>
                <a:spcPct val="90000"/>
              </a:lnSpc>
              <a:spcBef>
                <a:spcPct val="20000"/>
              </a:spcBef>
              <a:buClr>
                <a:schemeClr val="tx2"/>
              </a:buClr>
              <a:buSzPct val="140000"/>
              <a:buFont typeface="Wingdings" pitchFamily="2" charset="2"/>
              <a:buNone/>
              <a:defRPr sz="4400" baseline="0"/>
            </a:lvl1pPr>
          </a:lstStyle>
          <a:p>
            <a:pPr algn="ctr">
              <a:lnSpc>
                <a:spcPct val="90000"/>
              </a:lnSpc>
              <a:spcBef>
                <a:spcPct val="20000"/>
              </a:spcBef>
              <a:buClr>
                <a:schemeClr val="tx2"/>
              </a:buClr>
              <a:buSzPct val="140000"/>
              <a:buFont typeface="Wingdings" pitchFamily="2" charset="2"/>
              <a:buNone/>
              <a:defRPr/>
            </a:pPr>
            <a:r>
              <a:rPr lang="en-US"/>
              <a:t>&lt;&lt;Title&gt;&gt;</a:t>
            </a:r>
            <a:endParaRPr lang="en-US" dirty="0"/>
          </a:p>
        </p:txBody>
      </p:sp>
      <p:pic>
        <p:nvPicPr>
          <p:cNvPr id="8" name="Picture 16" descr="School of IC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58315" y="53009"/>
            <a:ext cx="30480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15"/>
          <p:cNvSpPr>
            <a:spLocks noChangeShapeType="1"/>
          </p:cNvSpPr>
          <p:nvPr userDrawn="1"/>
        </p:nvSpPr>
        <p:spPr bwMode="auto">
          <a:xfrm>
            <a:off x="1676400" y="1044575"/>
            <a:ext cx="7315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 name="Rectangle 14"/>
          <p:cNvSpPr>
            <a:spLocks noChangeArrowheads="1"/>
          </p:cNvSpPr>
          <p:nvPr userDrawn="1"/>
        </p:nvSpPr>
        <p:spPr bwMode="auto">
          <a:xfrm>
            <a:off x="2895600" y="3036288"/>
            <a:ext cx="4800600" cy="1295400"/>
          </a:xfrm>
          <a:prstGeom prst="rect">
            <a:avLst/>
          </a:prstGeom>
          <a:noFill/>
          <a:ln w="9525">
            <a:noFill/>
            <a:miter lim="800000"/>
            <a:headEnd/>
            <a:tailEnd/>
          </a:ln>
        </p:spPr>
        <p:txBody>
          <a:bodyPr/>
          <a:lstStyle/>
          <a:p>
            <a:pPr algn="ctr">
              <a:lnSpc>
                <a:spcPct val="90000"/>
              </a:lnSpc>
              <a:spcBef>
                <a:spcPct val="20000"/>
              </a:spcBef>
              <a:buClr>
                <a:schemeClr val="tx2"/>
              </a:buClr>
              <a:buSzPct val="140000"/>
              <a:buFont typeface="Wingdings" pitchFamily="2" charset="2"/>
              <a:buNone/>
              <a:defRPr/>
            </a:pPr>
            <a:r>
              <a:rPr kumimoji="1" lang="en-GB" sz="2400" b="1" dirty="0">
                <a:latin typeface="Arial Narrow" pitchFamily="34" charset="0"/>
              </a:rPr>
              <a:t>Programming I (PRG1)</a:t>
            </a:r>
          </a:p>
          <a:p>
            <a:pPr algn="ctr">
              <a:lnSpc>
                <a:spcPct val="90000"/>
              </a:lnSpc>
              <a:spcBef>
                <a:spcPct val="20000"/>
              </a:spcBef>
              <a:buClr>
                <a:schemeClr val="tx2"/>
              </a:buClr>
              <a:buSzPct val="140000"/>
              <a:buFont typeface="Wingdings" pitchFamily="2" charset="2"/>
              <a:buNone/>
              <a:defRPr/>
            </a:pPr>
            <a:r>
              <a:rPr kumimoji="1" lang="en-GB" sz="2000" dirty="0">
                <a:latin typeface="Arial Narrow" pitchFamily="34" charset="0"/>
              </a:rPr>
              <a:t>Diploma in Information Technology</a:t>
            </a: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2000" dirty="0">
                <a:latin typeface="Arial Narrow" pitchFamily="34" charset="0"/>
              </a:rPr>
              <a:t>Diploma in Data Science</a:t>
            </a: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2000" baseline="0" dirty="0">
                <a:latin typeface="Arial Narrow" pitchFamily="34" charset="0"/>
              </a:rPr>
              <a:t>Diploma in Cybersecurity &amp; Digital Forensics</a:t>
            </a: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2000" baseline="0" dirty="0">
                <a:latin typeface="Arial Narrow" pitchFamily="34" charset="0"/>
              </a:rPr>
              <a:t>Diploma in Immersive Media</a:t>
            </a: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2000" baseline="0" dirty="0">
                <a:latin typeface="Arial Narrow" pitchFamily="34" charset="0"/>
              </a:rPr>
              <a:t>Common ICT Programme</a:t>
            </a:r>
          </a:p>
          <a:p>
            <a:pPr algn="ctr">
              <a:lnSpc>
                <a:spcPct val="90000"/>
              </a:lnSpc>
              <a:spcBef>
                <a:spcPct val="20000"/>
              </a:spcBef>
              <a:buClr>
                <a:schemeClr val="tx2"/>
              </a:buClr>
              <a:buSzPct val="140000"/>
              <a:buFont typeface="Wingdings" pitchFamily="2" charset="2"/>
              <a:buNone/>
              <a:defRPr/>
            </a:pPr>
            <a:r>
              <a:rPr kumimoji="1" lang="en-GB" sz="2000" dirty="0">
                <a:latin typeface="Arial Narrow" pitchFamily="34" charset="0"/>
              </a:rPr>
              <a:t>Year 1 (2021/22), Semester 1</a:t>
            </a:r>
          </a:p>
          <a:p>
            <a:pPr algn="ctr">
              <a:lnSpc>
                <a:spcPct val="90000"/>
              </a:lnSpc>
              <a:spcBef>
                <a:spcPct val="20000"/>
              </a:spcBef>
              <a:buClr>
                <a:schemeClr val="tx2"/>
              </a:buClr>
              <a:buSzPct val="140000"/>
              <a:buFont typeface="Wingdings" pitchFamily="2" charset="2"/>
              <a:buNone/>
              <a:defRPr/>
            </a:pPr>
            <a:endParaRPr kumimoji="1" lang="en-GB" sz="4800" dirty="0">
              <a:effectLst>
                <a:outerShdw blurRad="38100" dist="38100" dir="2700000" algn="tl">
                  <a:srgbClr val="C0C0C0"/>
                </a:outerShdw>
              </a:effectLs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122238"/>
            <a:ext cx="2190750" cy="5745162"/>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76200" y="122238"/>
            <a:ext cx="6419850" cy="5745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lvl1pPr>
              <a:defRPr>
                <a:solidFill>
                  <a:srgbClr val="660033"/>
                </a:solidFill>
              </a:defRPr>
            </a:lvl1pPr>
            <a:lvl2pPr>
              <a:defRPr>
                <a:solidFill>
                  <a:srgbClr val="660033"/>
                </a:solidFill>
              </a:defRPr>
            </a:lvl2pPr>
            <a:lvl3pPr>
              <a:defRPr>
                <a:solidFill>
                  <a:srgbClr val="660033"/>
                </a:solidFill>
              </a:defRPr>
            </a:lvl3pPr>
            <a:lvl4pPr>
              <a:defRPr>
                <a:solidFill>
                  <a:srgbClr val="660033"/>
                </a:solidFill>
              </a:defRPr>
            </a:lvl4pPr>
            <a:lvl5pPr>
              <a:defRPr>
                <a:solidFill>
                  <a:srgbClr val="6600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Tree>
    <p:extLst>
      <p:ext uri="{BB962C8B-B14F-4D97-AF65-F5344CB8AC3E}">
        <p14:creationId xmlns:p14="http://schemas.microsoft.com/office/powerpoint/2010/main" val="1762380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rgbClr val="660033"/>
                </a:solidFill>
              </a:defRPr>
            </a:lvl1pPr>
            <a:lvl2pPr>
              <a:defRPr>
                <a:solidFill>
                  <a:srgbClr val="660033"/>
                </a:solidFill>
              </a:defRPr>
            </a:lvl2pPr>
            <a:lvl3pPr>
              <a:defRPr>
                <a:solidFill>
                  <a:srgbClr val="660033"/>
                </a:solidFill>
              </a:defRPr>
            </a:lvl3pPr>
            <a:lvl4pPr>
              <a:defRPr>
                <a:solidFill>
                  <a:srgbClr val="660033"/>
                </a:solidFill>
              </a:defRPr>
            </a:lvl4pPr>
            <a:lvl5pPr>
              <a:defRPr>
                <a:solidFill>
                  <a:srgbClr val="6600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76200" y="884238"/>
            <a:ext cx="4419600" cy="4983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884238"/>
            <a:ext cx="4381500" cy="4983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SG"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CIS2-low.jpg"/>
          <p:cNvPicPr>
            <a:picLocks noChangeAspect="1"/>
          </p:cNvPicPr>
          <p:nvPr userDrawn="1"/>
        </p:nvPicPr>
        <p:blipFill>
          <a:blip r:embed="rId14" cstate="print"/>
          <a:srcRect t="2107"/>
          <a:stretch>
            <a:fillRect/>
          </a:stretch>
        </p:blipFill>
        <p:spPr bwMode="auto">
          <a:xfrm>
            <a:off x="0" y="0"/>
            <a:ext cx="9144000" cy="5943600"/>
          </a:xfrm>
          <a:prstGeom prst="rect">
            <a:avLst/>
          </a:prstGeom>
          <a:noFill/>
          <a:ln w="9525">
            <a:noFill/>
            <a:miter lim="800000"/>
            <a:headEnd/>
            <a:tailEnd/>
          </a:ln>
        </p:spPr>
      </p:pic>
      <p:sp>
        <p:nvSpPr>
          <p:cNvPr id="1033" name="Rectangle 9"/>
          <p:cNvSpPr>
            <a:spLocks noChangeArrowheads="1"/>
          </p:cNvSpPr>
          <p:nvPr userDrawn="1"/>
        </p:nvSpPr>
        <p:spPr bwMode="auto">
          <a:xfrm>
            <a:off x="0" y="0"/>
            <a:ext cx="9144000" cy="6096000"/>
          </a:xfrm>
          <a:prstGeom prst="rect">
            <a:avLst/>
          </a:prstGeom>
          <a:solidFill>
            <a:schemeClr val="bg1">
              <a:alpha val="90000"/>
            </a:schemeClr>
          </a:solidFill>
          <a:ln w="9525">
            <a:solidFill>
              <a:srgbClr val="800080"/>
            </a:solidFill>
            <a:miter lim="800000"/>
            <a:headEnd/>
            <a:tailEnd/>
          </a:ln>
          <a:effectLst/>
        </p:spPr>
        <p:txBody>
          <a:bodyPr wrap="none" anchor="ctr"/>
          <a:lstStyle/>
          <a:p>
            <a:endParaRPr lang="en-SG"/>
          </a:p>
        </p:txBody>
      </p:sp>
      <p:sp>
        <p:nvSpPr>
          <p:cNvPr id="1028" name="Rectangle 3"/>
          <p:cNvSpPr>
            <a:spLocks noGrp="1" noChangeArrowheads="1"/>
          </p:cNvSpPr>
          <p:nvPr>
            <p:ph type="body" idx="1"/>
          </p:nvPr>
        </p:nvSpPr>
        <p:spPr bwMode="auto">
          <a:xfrm>
            <a:off x="76200" y="884238"/>
            <a:ext cx="8991600" cy="4983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7" name="Rectangle 13"/>
          <p:cNvSpPr>
            <a:spLocks noChangeArrowheads="1"/>
          </p:cNvSpPr>
          <p:nvPr userDrawn="1"/>
        </p:nvSpPr>
        <p:spPr bwMode="auto">
          <a:xfrm>
            <a:off x="0" y="5943600"/>
            <a:ext cx="9144000" cy="152400"/>
          </a:xfrm>
          <a:prstGeom prst="rect">
            <a:avLst/>
          </a:prstGeom>
          <a:solidFill>
            <a:srgbClr val="640064"/>
          </a:solidFill>
          <a:ln w="9525">
            <a:solidFill>
              <a:srgbClr val="640064"/>
            </a:solidFill>
            <a:miter lim="800000"/>
            <a:headEnd/>
            <a:tailEnd/>
          </a:ln>
          <a:effectLst/>
        </p:spPr>
        <p:txBody>
          <a:bodyPr wrap="none" anchor="ctr"/>
          <a:lstStyle/>
          <a:p>
            <a:endParaRPr lang="en-SG"/>
          </a:p>
        </p:txBody>
      </p:sp>
      <p:sp>
        <p:nvSpPr>
          <p:cNvPr id="1039" name="Rectangle 15"/>
          <p:cNvSpPr>
            <a:spLocks noChangeArrowheads="1"/>
          </p:cNvSpPr>
          <p:nvPr userDrawn="1"/>
        </p:nvSpPr>
        <p:spPr bwMode="auto">
          <a:xfrm>
            <a:off x="0" y="0"/>
            <a:ext cx="9144000" cy="762000"/>
          </a:xfrm>
          <a:prstGeom prst="rect">
            <a:avLst/>
          </a:prstGeom>
          <a:solidFill>
            <a:srgbClr val="800080"/>
          </a:solidFill>
          <a:ln w="9525">
            <a:solidFill>
              <a:srgbClr val="640064"/>
            </a:solidFill>
            <a:miter lim="800000"/>
            <a:headEnd/>
            <a:tailEnd/>
          </a:ln>
          <a:effectLst/>
        </p:spPr>
        <p:txBody>
          <a:bodyPr wrap="none" anchor="ctr"/>
          <a:lstStyle/>
          <a:p>
            <a:endParaRPr lang="en-SG"/>
          </a:p>
        </p:txBody>
      </p:sp>
      <p:sp>
        <p:nvSpPr>
          <p:cNvPr id="2" name="Rectangle 2"/>
          <p:cNvSpPr>
            <a:spLocks noGrp="1" noChangeArrowheads="1"/>
          </p:cNvSpPr>
          <p:nvPr>
            <p:ph type="title"/>
          </p:nvPr>
        </p:nvSpPr>
        <p:spPr bwMode="auto">
          <a:xfrm>
            <a:off x="76200" y="122238"/>
            <a:ext cx="89916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2" name="Rectangle 16"/>
          <p:cNvSpPr>
            <a:spLocks noChangeArrowheads="1"/>
          </p:cNvSpPr>
          <p:nvPr userDrawn="1"/>
        </p:nvSpPr>
        <p:spPr bwMode="auto">
          <a:xfrm>
            <a:off x="1371600" y="6302375"/>
            <a:ext cx="2895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342900" indent="-342900">
              <a:defRPr sz="2400">
                <a:solidFill>
                  <a:schemeClr val="tx1"/>
                </a:solidFill>
                <a:latin typeface="Verdana" pitchFamily="34" charset="0"/>
              </a:defRPr>
            </a:lvl1pPr>
            <a:lvl2pPr>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lvl="1">
              <a:spcBef>
                <a:spcPct val="50000"/>
              </a:spcBef>
              <a:defRPr/>
            </a:pPr>
            <a:r>
              <a:rPr lang="en-US" altLang="en-US" sz="1200" dirty="0">
                <a:latin typeface="Arial Narrow" pitchFamily="34" charset="0"/>
              </a:rPr>
              <a:t>Diploma in IT/DS/CSF/IM/CICTP</a:t>
            </a:r>
            <a:br>
              <a:rPr lang="en-US" altLang="en-US" sz="1200" dirty="0">
                <a:latin typeface="Arial Narrow" pitchFamily="34" charset="0"/>
              </a:rPr>
            </a:br>
            <a:r>
              <a:rPr lang="en-US" altLang="en-US" sz="1200" dirty="0">
                <a:latin typeface="Arial Narrow" pitchFamily="34" charset="0"/>
              </a:rPr>
              <a:t>PRG1 AY21/22, Sem 1</a:t>
            </a:r>
          </a:p>
        </p:txBody>
      </p:sp>
      <p:pic>
        <p:nvPicPr>
          <p:cNvPr id="13" name="Picture 22" descr="School of ICT"/>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6200" y="6172200"/>
            <a:ext cx="17145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5"/>
          <p:cNvSpPr txBox="1">
            <a:spLocks noChangeArrowheads="1"/>
          </p:cNvSpPr>
          <p:nvPr userDrawn="1"/>
        </p:nvSpPr>
        <p:spPr bwMode="auto">
          <a:xfrm>
            <a:off x="4457700" y="6302375"/>
            <a:ext cx="1905000" cy="381000"/>
          </a:xfrm>
          <a:prstGeom prst="rect">
            <a:avLst/>
          </a:prstGeom>
          <a:noFill/>
          <a:ln w="9525">
            <a:noFill/>
            <a:miter lim="800000"/>
            <a:headEnd/>
            <a:tailEnd/>
          </a:ln>
        </p:spPr>
        <p:txBody>
          <a:bodyPr anchor="b"/>
          <a:lstStyle>
            <a:lvl1pPr algn="r">
              <a:spcBef>
                <a:spcPct val="50000"/>
              </a:spcBef>
              <a:defRPr sz="1200">
                <a:latin typeface="Arial Narrow" pitchFamily="34" charset="0"/>
              </a:defRPr>
            </a:lvl1pPr>
          </a:lstStyle>
          <a:p>
            <a:pPr algn="ctr">
              <a:defRPr/>
            </a:pPr>
            <a:r>
              <a:rPr lang="en-US" dirty="0"/>
              <a:t>  Last update: 06/02/2021</a:t>
            </a:r>
          </a:p>
        </p:txBody>
      </p:sp>
      <p:sp>
        <p:nvSpPr>
          <p:cNvPr id="15" name="Rectangle 15"/>
          <p:cNvSpPr txBox="1">
            <a:spLocks noChangeArrowheads="1"/>
          </p:cNvSpPr>
          <p:nvPr userDrawn="1"/>
        </p:nvSpPr>
        <p:spPr bwMode="auto">
          <a:xfrm>
            <a:off x="7086600" y="6281644"/>
            <a:ext cx="1905000" cy="381000"/>
          </a:xfrm>
          <a:prstGeom prst="rect">
            <a:avLst/>
          </a:prstGeom>
          <a:noFill/>
          <a:ln w="9525">
            <a:noFill/>
            <a:miter lim="800000"/>
            <a:headEnd/>
            <a:tailEnd/>
          </a:ln>
        </p:spPr>
        <p:txBody>
          <a:bodyPr anchor="ctr"/>
          <a:lstStyle>
            <a:lvl1pPr algn="r">
              <a:spcBef>
                <a:spcPct val="50000"/>
              </a:spcBef>
              <a:defRPr sz="1200">
                <a:latin typeface="Arial Narrow" pitchFamily="34" charset="0"/>
              </a:defRPr>
            </a:lvl1pPr>
          </a:lstStyle>
          <a:p>
            <a:pPr>
              <a:defRPr/>
            </a:pPr>
            <a:r>
              <a:rPr lang="en-US" dirty="0"/>
              <a:t>  Lecture</a:t>
            </a:r>
            <a:r>
              <a:rPr lang="en-US" baseline="0" dirty="0"/>
              <a:t> 8</a:t>
            </a:r>
            <a:br>
              <a:rPr lang="en-US" baseline="0" dirty="0"/>
            </a:br>
            <a:r>
              <a:rPr lang="en-US" baseline="0" dirty="0"/>
              <a:t>Slide </a:t>
            </a:r>
            <a:fld id="{D684DC87-7C2B-4413-A3B2-900CE8D7D012}" type="slidenum">
              <a:rPr lang="en-US" baseline="0" smtClean="0"/>
              <a:t>‹#›</a:t>
            </a:fld>
            <a:endParaRPr lang="en-US" dirty="0"/>
          </a:p>
        </p:txBody>
      </p:sp>
      <p:sp>
        <p:nvSpPr>
          <p:cNvPr id="4" name="MSIPCMContentMarking" descr="{&quot;HashCode&quot;:-838022706,&quot;Placement&quot;:&quot;Header&quot;,&quot;Top&quot;:0.0,&quot;Left&quot;:0.0,&quot;SlideWidth&quot;:720,&quot;SlideHeight&quot;:540}">
            <a:extLst>
              <a:ext uri="{FF2B5EF4-FFF2-40B4-BE49-F238E27FC236}">
                <a16:creationId xmlns:a16="http://schemas.microsoft.com/office/drawing/2014/main" id="{92C01BAE-FBF2-4135-9F40-84C552C33950}"/>
              </a:ext>
            </a:extLst>
          </p:cNvPr>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US" sz="1100">
                <a:solidFill>
                  <a:srgbClr val="000000"/>
                </a:solidFill>
                <a:latin typeface="Calibri" panose="020F0502020204030204" pitchFamily="34" charset="0"/>
              </a:rPr>
              <a:t>                    Official (Closed) - Non Sensitive</a:t>
            </a:r>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2" r:id="rId12"/>
  </p:sldLayoutIdLst>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charset="0"/>
          <a:cs typeface="Arial" charset="0"/>
        </a:defRPr>
      </a:lvl2pPr>
      <a:lvl3pPr algn="l" rtl="0" eaLnBrk="0" fontAlgn="base" hangingPunct="0">
        <a:spcBef>
          <a:spcPct val="0"/>
        </a:spcBef>
        <a:spcAft>
          <a:spcPct val="0"/>
        </a:spcAft>
        <a:defRPr sz="3200" b="1">
          <a:solidFill>
            <a:schemeClr val="bg1"/>
          </a:solidFill>
          <a:latin typeface="Arial" charset="0"/>
          <a:cs typeface="Arial" charset="0"/>
        </a:defRPr>
      </a:lvl3pPr>
      <a:lvl4pPr algn="l" rtl="0" eaLnBrk="0" fontAlgn="base" hangingPunct="0">
        <a:spcBef>
          <a:spcPct val="0"/>
        </a:spcBef>
        <a:spcAft>
          <a:spcPct val="0"/>
        </a:spcAft>
        <a:defRPr sz="3200" b="1">
          <a:solidFill>
            <a:schemeClr val="bg1"/>
          </a:solidFill>
          <a:latin typeface="Arial" charset="0"/>
          <a:cs typeface="Arial" charset="0"/>
        </a:defRPr>
      </a:lvl4pPr>
      <a:lvl5pPr algn="l" rtl="0" eaLnBrk="0" fontAlgn="base" hangingPunct="0">
        <a:spcBef>
          <a:spcPct val="0"/>
        </a:spcBef>
        <a:spcAft>
          <a:spcPct val="0"/>
        </a:spcAft>
        <a:defRPr sz="3200" b="1">
          <a:solidFill>
            <a:schemeClr val="bg1"/>
          </a:solidFill>
          <a:latin typeface="Arial" charset="0"/>
          <a:cs typeface="Arial" charset="0"/>
        </a:defRPr>
      </a:lvl5pPr>
      <a:lvl6pPr marL="457200" algn="l" rtl="0" fontAlgn="base">
        <a:spcBef>
          <a:spcPct val="0"/>
        </a:spcBef>
        <a:spcAft>
          <a:spcPct val="0"/>
        </a:spcAft>
        <a:defRPr sz="3200" b="1">
          <a:solidFill>
            <a:schemeClr val="bg1"/>
          </a:solidFill>
          <a:latin typeface="Arial" charset="0"/>
          <a:cs typeface="Arial" charset="0"/>
        </a:defRPr>
      </a:lvl6pPr>
      <a:lvl7pPr marL="914400" algn="l" rtl="0" fontAlgn="base">
        <a:spcBef>
          <a:spcPct val="0"/>
        </a:spcBef>
        <a:spcAft>
          <a:spcPct val="0"/>
        </a:spcAft>
        <a:defRPr sz="3200" b="1">
          <a:solidFill>
            <a:schemeClr val="bg1"/>
          </a:solidFill>
          <a:latin typeface="Arial" charset="0"/>
          <a:cs typeface="Arial" charset="0"/>
        </a:defRPr>
      </a:lvl7pPr>
      <a:lvl8pPr marL="1371600" algn="l" rtl="0" fontAlgn="base">
        <a:spcBef>
          <a:spcPct val="0"/>
        </a:spcBef>
        <a:spcAft>
          <a:spcPct val="0"/>
        </a:spcAft>
        <a:defRPr sz="3200" b="1">
          <a:solidFill>
            <a:schemeClr val="bg1"/>
          </a:solidFill>
          <a:latin typeface="Arial" charset="0"/>
          <a:cs typeface="Arial" charset="0"/>
        </a:defRPr>
      </a:lvl8pPr>
      <a:lvl9pPr marL="1828800" algn="l" rtl="0" fontAlgn="base">
        <a:spcBef>
          <a:spcPct val="0"/>
        </a:spcBef>
        <a:spcAft>
          <a:spcPct val="0"/>
        </a:spcAft>
        <a:defRPr sz="3200" b="1">
          <a:solidFill>
            <a:schemeClr val="bg1"/>
          </a:solidFill>
          <a:latin typeface="Arial" charset="0"/>
          <a:cs typeface="Arial" charset="0"/>
        </a:defRPr>
      </a:lvl9pPr>
    </p:titleStyle>
    <p:bodyStyle>
      <a:lvl1pPr marL="342900" indent="-342900" algn="l" rtl="0" eaLnBrk="0" fontAlgn="base" hangingPunct="0">
        <a:spcBef>
          <a:spcPct val="20000"/>
        </a:spcBef>
        <a:spcAft>
          <a:spcPct val="0"/>
        </a:spcAft>
        <a:buChar char="•"/>
        <a:defRPr sz="2800">
          <a:solidFill>
            <a:srgbClr val="640064"/>
          </a:solidFill>
          <a:latin typeface="+mn-lt"/>
          <a:ea typeface="+mn-ea"/>
          <a:cs typeface="+mn-cs"/>
        </a:defRPr>
      </a:lvl1pPr>
      <a:lvl2pPr marL="742950" indent="-285750" algn="l" rtl="0" eaLnBrk="0" fontAlgn="base" hangingPunct="0">
        <a:spcBef>
          <a:spcPct val="20000"/>
        </a:spcBef>
        <a:spcAft>
          <a:spcPct val="0"/>
        </a:spcAft>
        <a:buChar char="–"/>
        <a:defRPr sz="2400">
          <a:solidFill>
            <a:srgbClr val="640064"/>
          </a:solidFill>
          <a:latin typeface="+mn-lt"/>
          <a:cs typeface="+mn-cs"/>
        </a:defRPr>
      </a:lvl2pPr>
      <a:lvl3pPr marL="1143000" indent="-228600" algn="l" rtl="0" eaLnBrk="0" fontAlgn="base" hangingPunct="0">
        <a:spcBef>
          <a:spcPct val="20000"/>
        </a:spcBef>
        <a:spcAft>
          <a:spcPct val="0"/>
        </a:spcAft>
        <a:buChar char="•"/>
        <a:defRPr sz="2000">
          <a:solidFill>
            <a:srgbClr val="640064"/>
          </a:solidFill>
          <a:latin typeface="+mn-lt"/>
          <a:cs typeface="+mn-cs"/>
        </a:defRPr>
      </a:lvl3pPr>
      <a:lvl4pPr marL="1600200" indent="-228600" algn="l" rtl="0" eaLnBrk="0" fontAlgn="base" hangingPunct="0">
        <a:spcBef>
          <a:spcPct val="20000"/>
        </a:spcBef>
        <a:spcAft>
          <a:spcPct val="0"/>
        </a:spcAft>
        <a:buChar char="–"/>
        <a:defRPr>
          <a:solidFill>
            <a:srgbClr val="640064"/>
          </a:solidFill>
          <a:latin typeface="+mn-lt"/>
          <a:cs typeface="+mn-cs"/>
        </a:defRPr>
      </a:lvl4pPr>
      <a:lvl5pPr marL="2057400" indent="-228600" algn="l" rtl="0" eaLnBrk="0" fontAlgn="base" hangingPunct="0">
        <a:spcBef>
          <a:spcPct val="20000"/>
        </a:spcBef>
        <a:spcAft>
          <a:spcPct val="0"/>
        </a:spcAft>
        <a:buChar char="»"/>
        <a:defRPr>
          <a:solidFill>
            <a:srgbClr val="640064"/>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ocs.python.org/3/tutorial/controlflow.html#defining-functions"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hyperlink" Target="https://youtu.be/WRI4fXDIXW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ine 15"/>
          <p:cNvSpPr>
            <a:spLocks noChangeShapeType="1"/>
          </p:cNvSpPr>
          <p:nvPr/>
        </p:nvSpPr>
        <p:spPr bwMode="auto">
          <a:xfrm>
            <a:off x="1676400" y="1044575"/>
            <a:ext cx="7315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 name="Rectangle 3"/>
          <p:cNvSpPr>
            <a:spLocks noGrp="1" noChangeArrowheads="1"/>
          </p:cNvSpPr>
          <p:nvPr>
            <p:ph type="subTitle" idx="1"/>
          </p:nvPr>
        </p:nvSpPr>
        <p:spPr>
          <a:xfrm>
            <a:off x="1905000" y="1676400"/>
            <a:ext cx="6629400" cy="1188018"/>
          </a:xfrm>
        </p:spPr>
        <p:txBody>
          <a:bodyPr/>
          <a:lstStyle/>
          <a:p>
            <a:r>
              <a:rPr lang="en-GB" sz="4000" b="1" dirty="0"/>
              <a:t>Functions I</a:t>
            </a:r>
          </a:p>
          <a:p>
            <a:r>
              <a:rPr lang="en-GB" sz="3200" b="1" dirty="0"/>
              <a:t>User-Defined Functions</a:t>
            </a:r>
            <a:endParaRPr lang="en-GB"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6200" y="122238"/>
            <a:ext cx="8991600" cy="563562"/>
          </a:xfrm>
        </p:spPr>
        <p:txBody>
          <a:bodyPr/>
          <a:lstStyle/>
          <a:p>
            <a:r>
              <a:rPr lang="en-SG"/>
              <a:t>Function Definition </a:t>
            </a:r>
            <a:r>
              <a:rPr lang="en-SG" b="0" i="1"/>
              <a:t>– Example 1</a:t>
            </a:r>
            <a:endParaRPr lang="en-SG" b="0" i="1" dirty="0"/>
          </a:p>
        </p:txBody>
      </p:sp>
      <p:sp>
        <p:nvSpPr>
          <p:cNvPr id="3" name="TextBox 2">
            <a:extLst>
              <a:ext uri="{FF2B5EF4-FFF2-40B4-BE49-F238E27FC236}">
                <a16:creationId xmlns:a16="http://schemas.microsoft.com/office/drawing/2014/main" id="{8CE485D7-E56F-4B01-A297-59B2918180E7}"/>
              </a:ext>
            </a:extLst>
          </p:cNvPr>
          <p:cNvSpPr txBox="1"/>
          <p:nvPr/>
        </p:nvSpPr>
        <p:spPr>
          <a:xfrm>
            <a:off x="508000" y="1659285"/>
            <a:ext cx="8331200" cy="3293209"/>
          </a:xfrm>
          <a:prstGeom prst="rect">
            <a:avLst/>
          </a:prstGeom>
          <a:solidFill>
            <a:schemeClr val="bg1"/>
          </a:solidFill>
          <a:ln>
            <a:solidFill>
              <a:schemeClr val="tx1"/>
            </a:solidFill>
          </a:ln>
        </p:spPr>
        <p:txBody>
          <a:bodyPr wrap="square" rtlCol="0">
            <a:spAutoFit/>
          </a:bodyPr>
          <a:lstStyle/>
          <a:p>
            <a:r>
              <a:rPr lang="en-SG" sz="1000">
                <a:solidFill>
                  <a:srgbClr val="FF6600"/>
                </a:solidFill>
                <a:latin typeface="Courier New" panose="02070309020205020404" pitchFamily="49" charset="0"/>
                <a:cs typeface="Courier New" panose="02070309020205020404" pitchFamily="49" charset="0"/>
              </a:rPr>
              <a:t>  </a:t>
            </a:r>
          </a:p>
          <a:p>
            <a:r>
              <a:rPr lang="en-US" sz="2200">
                <a:solidFill>
                  <a:srgbClr val="FF6600"/>
                </a:solidFill>
                <a:latin typeface="Consolas" panose="020B0609020204030204" pitchFamily="49" charset="0"/>
                <a:cs typeface="Courier New" panose="02070309020205020404" pitchFamily="49" charset="0"/>
              </a:rPr>
              <a:t># Function to display a menu</a:t>
            </a:r>
            <a:endParaRPr lang="en-SG" sz="2200">
              <a:solidFill>
                <a:srgbClr val="FF6600"/>
              </a:solidFill>
              <a:latin typeface="Consolas" panose="020B0609020204030204" pitchFamily="49" charset="0"/>
              <a:cs typeface="Courier New" panose="02070309020205020404" pitchFamily="49" charset="0"/>
            </a:endParaRPr>
          </a:p>
          <a:p>
            <a:r>
              <a:rPr lang="en-SG" sz="2200">
                <a:solidFill>
                  <a:srgbClr val="FF0000"/>
                </a:solidFill>
                <a:latin typeface="Consolas" panose="020B0609020204030204" pitchFamily="49" charset="0"/>
                <a:cs typeface="Courier New" panose="02070309020205020404" pitchFamily="49" charset="0"/>
              </a:rPr>
              <a:t>def </a:t>
            </a:r>
            <a:r>
              <a:rPr lang="en-SG" sz="2200">
                <a:solidFill>
                  <a:srgbClr val="0000FF"/>
                </a:solidFill>
                <a:latin typeface="Consolas" panose="020B0609020204030204" pitchFamily="49" charset="0"/>
                <a:cs typeface="Courier New" panose="02070309020205020404" pitchFamily="49" charset="0"/>
              </a:rPr>
              <a:t>display_menu():</a:t>
            </a:r>
          </a:p>
          <a:p>
            <a:r>
              <a:rPr lang="en-SG" sz="2200">
                <a:latin typeface="Consolas" panose="020B0609020204030204" pitchFamily="49" charset="0"/>
              </a:rPr>
              <a:t>    print(" ------------ Menu ------------- ")</a:t>
            </a:r>
          </a:p>
          <a:p>
            <a:r>
              <a:rPr lang="en-SG" sz="2200">
                <a:latin typeface="Consolas" panose="020B0609020204030204" pitchFamily="49" charset="0"/>
              </a:rPr>
              <a:t>    print("| 1  List all products          |")</a:t>
            </a:r>
          </a:p>
          <a:p>
            <a:r>
              <a:rPr lang="en-SG" sz="2200">
                <a:latin typeface="Consolas" panose="020B0609020204030204" pitchFamily="49" charset="0"/>
              </a:rPr>
              <a:t>    print("| 2  Add product                |")</a:t>
            </a:r>
          </a:p>
          <a:p>
            <a:r>
              <a:rPr lang="en-SG" sz="2200">
                <a:latin typeface="Consolas" panose="020B0609020204030204" pitchFamily="49" charset="0"/>
              </a:rPr>
              <a:t>    print("| 3  Remove product             |")</a:t>
            </a:r>
          </a:p>
          <a:p>
            <a:r>
              <a:rPr lang="en-SG" sz="2200">
                <a:latin typeface="Consolas" panose="020B0609020204030204" pitchFamily="49" charset="0"/>
              </a:rPr>
              <a:t>    print("| 4  Exit                       |")</a:t>
            </a:r>
          </a:p>
          <a:p>
            <a:r>
              <a:rPr lang="en-SG" sz="2200">
                <a:latin typeface="Consolas" panose="020B0609020204030204" pitchFamily="49" charset="0"/>
              </a:rPr>
              <a:t>    print(" ------------------------------- ")</a:t>
            </a:r>
          </a:p>
          <a:p>
            <a:endParaRPr lang="en-SG" sz="2200" b="1">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80A675C9-FDC9-4B84-B853-4AC78FD37B62}"/>
              </a:ext>
            </a:extLst>
          </p:cNvPr>
          <p:cNvSpPr txBox="1"/>
          <p:nvPr/>
        </p:nvSpPr>
        <p:spPr>
          <a:xfrm>
            <a:off x="457200" y="1066800"/>
            <a:ext cx="7924800" cy="523220"/>
          </a:xfrm>
          <a:prstGeom prst="rect">
            <a:avLst/>
          </a:prstGeom>
          <a:noFill/>
        </p:spPr>
        <p:txBody>
          <a:bodyPr wrap="square" rtlCol="0">
            <a:spAutoFit/>
          </a:bodyPr>
          <a:lstStyle/>
          <a:p>
            <a:r>
              <a:rPr lang="en-SG" sz="2800">
                <a:solidFill>
                  <a:srgbClr val="0000FF"/>
                </a:solidFill>
              </a:rPr>
              <a:t>Function with no parameters and no return value</a:t>
            </a:r>
          </a:p>
        </p:txBody>
      </p:sp>
    </p:spTree>
    <p:extLst>
      <p:ext uri="{BB962C8B-B14F-4D97-AF65-F5344CB8AC3E}">
        <p14:creationId xmlns:p14="http://schemas.microsoft.com/office/powerpoint/2010/main" val="394441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6200" y="122238"/>
            <a:ext cx="8991600" cy="563562"/>
          </a:xfrm>
        </p:spPr>
        <p:txBody>
          <a:bodyPr/>
          <a:lstStyle/>
          <a:p>
            <a:r>
              <a:rPr lang="en-SG"/>
              <a:t>Function Definition </a:t>
            </a:r>
            <a:r>
              <a:rPr lang="en-SG" b="0" i="1"/>
              <a:t>– Example 2</a:t>
            </a:r>
            <a:endParaRPr lang="en-SG" b="0" i="1" dirty="0"/>
          </a:p>
        </p:txBody>
      </p:sp>
      <p:sp>
        <p:nvSpPr>
          <p:cNvPr id="3" name="TextBox 2">
            <a:extLst>
              <a:ext uri="{FF2B5EF4-FFF2-40B4-BE49-F238E27FC236}">
                <a16:creationId xmlns:a16="http://schemas.microsoft.com/office/drawing/2014/main" id="{8CE485D7-E56F-4B01-A297-59B2918180E7}"/>
              </a:ext>
            </a:extLst>
          </p:cNvPr>
          <p:cNvSpPr txBox="1"/>
          <p:nvPr/>
        </p:nvSpPr>
        <p:spPr>
          <a:xfrm>
            <a:off x="508000" y="1659285"/>
            <a:ext cx="8331200" cy="2277547"/>
          </a:xfrm>
          <a:prstGeom prst="rect">
            <a:avLst/>
          </a:prstGeom>
          <a:solidFill>
            <a:schemeClr val="bg1"/>
          </a:solidFill>
          <a:ln>
            <a:solidFill>
              <a:schemeClr val="tx1"/>
            </a:solidFill>
          </a:ln>
        </p:spPr>
        <p:txBody>
          <a:bodyPr wrap="square" rtlCol="0">
            <a:spAutoFit/>
          </a:bodyPr>
          <a:lstStyle/>
          <a:p>
            <a:r>
              <a:rPr lang="en-SG" sz="1000">
                <a:solidFill>
                  <a:srgbClr val="FF6600"/>
                </a:solidFill>
                <a:latin typeface="Courier New" panose="02070309020205020404" pitchFamily="49" charset="0"/>
                <a:cs typeface="Courier New" panose="02070309020205020404" pitchFamily="49" charset="0"/>
              </a:rPr>
              <a:t>  </a:t>
            </a:r>
          </a:p>
          <a:p>
            <a:r>
              <a:rPr lang="en-US" sz="2200">
                <a:solidFill>
                  <a:srgbClr val="FF6600"/>
                </a:solidFill>
                <a:latin typeface="Consolas" panose="020B0609020204030204" pitchFamily="49" charset="0"/>
                <a:cs typeface="Courier New" panose="02070309020205020404" pitchFamily="49" charset="0"/>
              </a:rPr>
              <a:t># Function to print a character n times</a:t>
            </a:r>
          </a:p>
          <a:p>
            <a:r>
              <a:rPr lang="en-US" sz="2200">
                <a:solidFill>
                  <a:srgbClr val="FF0000"/>
                </a:solidFill>
                <a:latin typeface="Consolas" panose="020B0609020204030204" pitchFamily="49" charset="0"/>
                <a:cs typeface="Courier New" panose="02070309020205020404" pitchFamily="49" charset="0"/>
              </a:rPr>
              <a:t>def </a:t>
            </a:r>
            <a:r>
              <a:rPr lang="en-US" sz="2200">
                <a:solidFill>
                  <a:srgbClr val="0000FF"/>
                </a:solidFill>
                <a:latin typeface="Consolas" panose="020B0609020204030204" pitchFamily="49" charset="0"/>
                <a:cs typeface="Courier New" panose="02070309020205020404" pitchFamily="49" charset="0"/>
              </a:rPr>
              <a:t>print_character(char, n):</a:t>
            </a:r>
          </a:p>
          <a:p>
            <a:r>
              <a:rPr lang="en-US" sz="2200">
                <a:latin typeface="Consolas" panose="020B0609020204030204" pitchFamily="49" charset="0"/>
                <a:cs typeface="Courier New" panose="02070309020205020404" pitchFamily="49" charset="0"/>
              </a:rPr>
              <a:t>    for i in range(n):</a:t>
            </a:r>
          </a:p>
          <a:p>
            <a:r>
              <a:rPr lang="en-US" sz="2200">
                <a:latin typeface="Consolas" panose="020B0609020204030204" pitchFamily="49" charset="0"/>
                <a:cs typeface="Courier New" panose="02070309020205020404" pitchFamily="49" charset="0"/>
              </a:rPr>
              <a:t>        print(char, end=' ')</a:t>
            </a:r>
          </a:p>
          <a:p>
            <a:r>
              <a:rPr lang="en-US" sz="2200">
                <a:latin typeface="Consolas" panose="020B0609020204030204" pitchFamily="49" charset="0"/>
                <a:cs typeface="Courier New" panose="02070309020205020404" pitchFamily="49" charset="0"/>
              </a:rPr>
              <a:t>    print()</a:t>
            </a:r>
          </a:p>
          <a:p>
            <a:endParaRPr lang="en-US" sz="2200">
              <a:latin typeface="Consolas" panose="020B06090202040302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80A675C9-FDC9-4B84-B853-4AC78FD37B62}"/>
              </a:ext>
            </a:extLst>
          </p:cNvPr>
          <p:cNvSpPr txBox="1"/>
          <p:nvPr/>
        </p:nvSpPr>
        <p:spPr>
          <a:xfrm>
            <a:off x="381000" y="1066801"/>
            <a:ext cx="7924800" cy="523220"/>
          </a:xfrm>
          <a:prstGeom prst="rect">
            <a:avLst/>
          </a:prstGeom>
          <a:noFill/>
        </p:spPr>
        <p:txBody>
          <a:bodyPr wrap="square" rtlCol="0">
            <a:spAutoFit/>
          </a:bodyPr>
          <a:lstStyle/>
          <a:p>
            <a:r>
              <a:rPr lang="en-SG" sz="2800">
                <a:solidFill>
                  <a:srgbClr val="0000FF"/>
                </a:solidFill>
              </a:rPr>
              <a:t>Function with parameters but no return value</a:t>
            </a:r>
          </a:p>
        </p:txBody>
      </p:sp>
    </p:spTree>
    <p:extLst>
      <p:ext uri="{BB962C8B-B14F-4D97-AF65-F5344CB8AC3E}">
        <p14:creationId xmlns:p14="http://schemas.microsoft.com/office/powerpoint/2010/main" val="2019578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6200" y="122238"/>
            <a:ext cx="8991600" cy="563562"/>
          </a:xfrm>
        </p:spPr>
        <p:txBody>
          <a:bodyPr/>
          <a:lstStyle/>
          <a:p>
            <a:r>
              <a:rPr lang="en-SG"/>
              <a:t>Function Definition </a:t>
            </a:r>
            <a:r>
              <a:rPr lang="en-SG" b="0" i="1"/>
              <a:t>– Example 3</a:t>
            </a:r>
            <a:endParaRPr lang="en-SG" b="0" i="1" dirty="0"/>
          </a:p>
        </p:txBody>
      </p:sp>
      <p:sp>
        <p:nvSpPr>
          <p:cNvPr id="3" name="TextBox 2">
            <a:extLst>
              <a:ext uri="{FF2B5EF4-FFF2-40B4-BE49-F238E27FC236}">
                <a16:creationId xmlns:a16="http://schemas.microsoft.com/office/drawing/2014/main" id="{8CE485D7-E56F-4B01-A297-59B2918180E7}"/>
              </a:ext>
            </a:extLst>
          </p:cNvPr>
          <p:cNvSpPr txBox="1"/>
          <p:nvPr/>
        </p:nvSpPr>
        <p:spPr>
          <a:xfrm>
            <a:off x="533400" y="1828800"/>
            <a:ext cx="8077200" cy="3293209"/>
          </a:xfrm>
          <a:prstGeom prst="rect">
            <a:avLst/>
          </a:prstGeom>
          <a:solidFill>
            <a:schemeClr val="bg1"/>
          </a:solidFill>
          <a:ln>
            <a:solidFill>
              <a:schemeClr val="tx1"/>
            </a:solidFill>
          </a:ln>
        </p:spPr>
        <p:txBody>
          <a:bodyPr wrap="square" rtlCol="0">
            <a:spAutoFit/>
          </a:bodyPr>
          <a:lstStyle/>
          <a:p>
            <a:r>
              <a:rPr lang="en-SG" sz="1000" dirty="0">
                <a:solidFill>
                  <a:srgbClr val="FF6600"/>
                </a:solidFill>
                <a:latin typeface="Courier New" panose="02070309020205020404" pitchFamily="49" charset="0"/>
                <a:cs typeface="Courier New" panose="02070309020205020404" pitchFamily="49" charset="0"/>
              </a:rPr>
              <a:t>  </a:t>
            </a:r>
          </a:p>
          <a:p>
            <a:r>
              <a:rPr lang="en-US" sz="2200" dirty="0">
                <a:solidFill>
                  <a:srgbClr val="FF6600"/>
                </a:solidFill>
                <a:latin typeface="Consolas" panose="020B0609020204030204" pitchFamily="49" charset="0"/>
                <a:cs typeface="Courier New" panose="02070309020205020404" pitchFamily="49" charset="0"/>
              </a:rPr>
              <a:t># Function calculate (and return) discount</a:t>
            </a:r>
            <a:endParaRPr lang="en-SG" sz="2200" dirty="0">
              <a:solidFill>
                <a:srgbClr val="FF6600"/>
              </a:solidFill>
              <a:latin typeface="Consolas" panose="020B0609020204030204" pitchFamily="49" charset="0"/>
              <a:cs typeface="Courier New" panose="02070309020205020404" pitchFamily="49" charset="0"/>
            </a:endParaRPr>
          </a:p>
          <a:p>
            <a:r>
              <a:rPr lang="en-SG" sz="2200" dirty="0">
                <a:solidFill>
                  <a:srgbClr val="FF0000"/>
                </a:solidFill>
                <a:latin typeface="Consolas" panose="020B0609020204030204" pitchFamily="49" charset="0"/>
                <a:cs typeface="Courier New" panose="02070309020205020404" pitchFamily="49" charset="0"/>
              </a:rPr>
              <a:t>def</a:t>
            </a:r>
            <a:r>
              <a:rPr lang="en-SG" sz="2200" dirty="0">
                <a:latin typeface="Consolas" panose="020B0609020204030204" pitchFamily="49" charset="0"/>
                <a:cs typeface="Courier New" panose="02070309020205020404" pitchFamily="49" charset="0"/>
              </a:rPr>
              <a:t> </a:t>
            </a:r>
            <a:r>
              <a:rPr lang="en-SG" sz="2200" dirty="0" err="1">
                <a:solidFill>
                  <a:srgbClr val="0000FF"/>
                </a:solidFill>
                <a:latin typeface="Consolas" panose="020B0609020204030204" pitchFamily="49" charset="0"/>
                <a:cs typeface="Courier New" panose="02070309020205020404" pitchFamily="49" charset="0"/>
              </a:rPr>
              <a:t>get_discount</a:t>
            </a:r>
            <a:r>
              <a:rPr lang="en-SG" sz="2200" dirty="0">
                <a:solidFill>
                  <a:srgbClr val="0000FF"/>
                </a:solidFill>
                <a:latin typeface="Consolas" panose="020B0609020204030204" pitchFamily="49" charset="0"/>
                <a:cs typeface="Courier New" panose="02070309020205020404" pitchFamily="49" charset="0"/>
              </a:rPr>
              <a:t>(price):</a:t>
            </a:r>
          </a:p>
          <a:p>
            <a:r>
              <a:rPr lang="en-SG" sz="2200" dirty="0">
                <a:solidFill>
                  <a:srgbClr val="0000FF"/>
                </a:solidFill>
                <a:latin typeface="Consolas" panose="020B0609020204030204" pitchFamily="49" charset="0"/>
              </a:rPr>
              <a:t>    if price &lt; 100:</a:t>
            </a:r>
          </a:p>
          <a:p>
            <a:r>
              <a:rPr lang="en-SG" sz="2200" dirty="0">
                <a:solidFill>
                  <a:srgbClr val="0000FF"/>
                </a:solidFill>
                <a:latin typeface="Consolas" panose="020B0609020204030204" pitchFamily="49" charset="0"/>
              </a:rPr>
              <a:t>        return 0.0</a:t>
            </a:r>
          </a:p>
          <a:p>
            <a:endParaRPr lang="en-SG" sz="2200" dirty="0">
              <a:solidFill>
                <a:srgbClr val="0000FF"/>
              </a:solidFill>
              <a:latin typeface="Consolas" panose="020B0609020204030204" pitchFamily="49" charset="0"/>
            </a:endParaRPr>
          </a:p>
          <a:p>
            <a:r>
              <a:rPr lang="en-SG" sz="2200" dirty="0">
                <a:solidFill>
                  <a:srgbClr val="0000FF"/>
                </a:solidFill>
                <a:latin typeface="Consolas" panose="020B0609020204030204" pitchFamily="49" charset="0"/>
              </a:rPr>
              <a:t>    if price &lt; 250:</a:t>
            </a:r>
          </a:p>
          <a:p>
            <a:r>
              <a:rPr lang="en-SG" sz="2200" dirty="0">
                <a:solidFill>
                  <a:srgbClr val="0000FF"/>
                </a:solidFill>
                <a:latin typeface="Consolas" panose="020B0609020204030204" pitchFamily="49" charset="0"/>
              </a:rPr>
              <a:t>        return 0.05</a:t>
            </a:r>
          </a:p>
          <a:p>
            <a:r>
              <a:rPr lang="en-SG" sz="2200" dirty="0">
                <a:solidFill>
                  <a:srgbClr val="0000FF"/>
                </a:solidFill>
                <a:latin typeface="Consolas" panose="020B0609020204030204" pitchFamily="49" charset="0"/>
              </a:rPr>
              <a:t>    </a:t>
            </a:r>
          </a:p>
          <a:p>
            <a:r>
              <a:rPr lang="en-SG" sz="2200" dirty="0">
                <a:solidFill>
                  <a:srgbClr val="0000FF"/>
                </a:solidFill>
                <a:latin typeface="Consolas" panose="020B0609020204030204" pitchFamily="49" charset="0"/>
              </a:rPr>
              <a:t>    return 0.1</a:t>
            </a:r>
          </a:p>
        </p:txBody>
      </p:sp>
      <p:sp>
        <p:nvSpPr>
          <p:cNvPr id="4" name="TextBox 3">
            <a:extLst>
              <a:ext uri="{FF2B5EF4-FFF2-40B4-BE49-F238E27FC236}">
                <a16:creationId xmlns:a16="http://schemas.microsoft.com/office/drawing/2014/main" id="{9715AA15-9341-4BA7-92FF-D4D1658AE034}"/>
              </a:ext>
            </a:extLst>
          </p:cNvPr>
          <p:cNvSpPr txBox="1"/>
          <p:nvPr/>
        </p:nvSpPr>
        <p:spPr>
          <a:xfrm>
            <a:off x="457200" y="1143000"/>
            <a:ext cx="7924800" cy="523220"/>
          </a:xfrm>
          <a:prstGeom prst="rect">
            <a:avLst/>
          </a:prstGeom>
          <a:noFill/>
        </p:spPr>
        <p:txBody>
          <a:bodyPr wrap="square" rtlCol="0">
            <a:spAutoFit/>
          </a:bodyPr>
          <a:lstStyle/>
          <a:p>
            <a:r>
              <a:rPr lang="en-SG" sz="2800" dirty="0">
                <a:solidFill>
                  <a:srgbClr val="0000FF"/>
                </a:solidFill>
              </a:rPr>
              <a:t>Function with parameters and return values</a:t>
            </a:r>
          </a:p>
        </p:txBody>
      </p:sp>
      <p:sp>
        <p:nvSpPr>
          <p:cNvPr id="5" name="TextBox 4">
            <a:extLst>
              <a:ext uri="{FF2B5EF4-FFF2-40B4-BE49-F238E27FC236}">
                <a16:creationId xmlns:a16="http://schemas.microsoft.com/office/drawing/2014/main" id="{A71E97A7-9829-4718-8587-36CA7051E5D0}"/>
              </a:ext>
            </a:extLst>
          </p:cNvPr>
          <p:cNvSpPr txBox="1"/>
          <p:nvPr/>
        </p:nvSpPr>
        <p:spPr>
          <a:xfrm>
            <a:off x="4609618" y="3075056"/>
            <a:ext cx="3543782" cy="707886"/>
          </a:xfrm>
          <a:prstGeom prst="rect">
            <a:avLst/>
          </a:prstGeom>
          <a:noFill/>
          <a:ln w="12700">
            <a:solidFill>
              <a:schemeClr val="tx1">
                <a:lumMod val="50000"/>
                <a:lumOff val="50000"/>
              </a:schemeClr>
            </a:solidFill>
          </a:ln>
        </p:spPr>
        <p:txBody>
          <a:bodyPr wrap="square" rtlCol="0">
            <a:spAutoFit/>
          </a:bodyPr>
          <a:lstStyle/>
          <a:p>
            <a:r>
              <a:rPr lang="en-US" sz="2000" dirty="0">
                <a:latin typeface="Comic Sans MS" panose="030F0702030302020204" pitchFamily="66" charset="0"/>
              </a:rPr>
              <a:t>At any time, only one value will be returned!</a:t>
            </a:r>
          </a:p>
        </p:txBody>
      </p:sp>
    </p:spTree>
    <p:extLst>
      <p:ext uri="{BB962C8B-B14F-4D97-AF65-F5344CB8AC3E}">
        <p14:creationId xmlns:p14="http://schemas.microsoft.com/office/powerpoint/2010/main" val="2451439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7FDE-9DEC-409A-AAA8-07D074F61F42}"/>
              </a:ext>
            </a:extLst>
          </p:cNvPr>
          <p:cNvSpPr>
            <a:spLocks noGrp="1"/>
          </p:cNvSpPr>
          <p:nvPr>
            <p:ph type="title" idx="4294967295"/>
          </p:nvPr>
        </p:nvSpPr>
        <p:spPr>
          <a:xfrm>
            <a:off x="76200" y="122238"/>
            <a:ext cx="8991600" cy="563562"/>
          </a:xfrm>
        </p:spPr>
        <p:txBody>
          <a:bodyPr/>
          <a:lstStyle/>
          <a:p>
            <a:r>
              <a:rPr lang="en-SG" dirty="0"/>
              <a:t>Function Call</a:t>
            </a:r>
          </a:p>
        </p:txBody>
      </p:sp>
      <p:sp>
        <p:nvSpPr>
          <p:cNvPr id="3" name="Content Placeholder 2">
            <a:extLst>
              <a:ext uri="{FF2B5EF4-FFF2-40B4-BE49-F238E27FC236}">
                <a16:creationId xmlns:a16="http://schemas.microsoft.com/office/drawing/2014/main" id="{CD72BB32-85FE-473E-B44D-46526EDB173D}"/>
              </a:ext>
            </a:extLst>
          </p:cNvPr>
          <p:cNvSpPr>
            <a:spLocks noGrp="1"/>
          </p:cNvSpPr>
          <p:nvPr>
            <p:ph idx="1"/>
          </p:nvPr>
        </p:nvSpPr>
        <p:spPr/>
        <p:txBody>
          <a:bodyPr/>
          <a:lstStyle/>
          <a:p>
            <a:r>
              <a:rPr lang="en-US" sz="2400" dirty="0"/>
              <a:t>To use a function, a </a:t>
            </a:r>
            <a:r>
              <a:rPr lang="en-US" sz="2400" dirty="0">
                <a:solidFill>
                  <a:srgbClr val="FF0000"/>
                </a:solidFill>
              </a:rPr>
              <a:t>function call </a:t>
            </a:r>
            <a:r>
              <a:rPr lang="en-US" sz="2400" dirty="0"/>
              <a:t>must be made </a:t>
            </a:r>
          </a:p>
          <a:p>
            <a:pPr marL="0" indent="0">
              <a:spcBef>
                <a:spcPts val="0"/>
              </a:spcBef>
              <a:buNone/>
            </a:pPr>
            <a:r>
              <a:rPr lang="en-US" sz="2400" dirty="0"/>
              <a:t>    (just like calling a person’s name to do some task!)</a:t>
            </a:r>
          </a:p>
          <a:p>
            <a:r>
              <a:rPr lang="en-US" sz="2400" dirty="0"/>
              <a:t>The function call must match the </a:t>
            </a:r>
            <a:r>
              <a:rPr lang="en-US" sz="2400" u="sng" dirty="0"/>
              <a:t>function name</a:t>
            </a:r>
            <a:r>
              <a:rPr lang="en-US" sz="2400" dirty="0"/>
              <a:t> with the parameters, if any</a:t>
            </a:r>
            <a:endParaRPr lang="en-SG" sz="2400" dirty="0"/>
          </a:p>
        </p:txBody>
      </p:sp>
      <p:sp>
        <p:nvSpPr>
          <p:cNvPr id="9" name="TextBox 8">
            <a:extLst>
              <a:ext uri="{FF2B5EF4-FFF2-40B4-BE49-F238E27FC236}">
                <a16:creationId xmlns:a16="http://schemas.microsoft.com/office/drawing/2014/main" id="{4749E7FA-2076-404F-A796-37FFE1FBB325}"/>
              </a:ext>
            </a:extLst>
          </p:cNvPr>
          <p:cNvSpPr txBox="1"/>
          <p:nvPr/>
        </p:nvSpPr>
        <p:spPr>
          <a:xfrm>
            <a:off x="533400" y="2668012"/>
            <a:ext cx="6858000" cy="3046988"/>
          </a:xfrm>
          <a:prstGeom prst="rect">
            <a:avLst/>
          </a:prstGeom>
          <a:solidFill>
            <a:schemeClr val="bg1"/>
          </a:solidFill>
          <a:ln>
            <a:solidFill>
              <a:schemeClr val="tx1"/>
            </a:solidFill>
          </a:ln>
        </p:spPr>
        <p:txBody>
          <a:bodyPr wrap="square" rtlCol="0">
            <a:spAutoFit/>
          </a:bodyPr>
          <a:lstStyle/>
          <a:p>
            <a:r>
              <a:rPr lang="en-SG" sz="1000">
                <a:solidFill>
                  <a:srgbClr val="FF6600"/>
                </a:solidFill>
                <a:latin typeface="Courier New" panose="02070309020205020404" pitchFamily="49" charset="0"/>
                <a:cs typeface="Courier New" panose="02070309020205020404" pitchFamily="49" charset="0"/>
              </a:rPr>
              <a:t>  </a:t>
            </a:r>
          </a:p>
          <a:p>
            <a:r>
              <a:rPr lang="en-SG" sz="2000">
                <a:solidFill>
                  <a:srgbClr val="0000FF"/>
                </a:solidFill>
                <a:latin typeface="Consolas" panose="020B0609020204030204" pitchFamily="49" charset="0"/>
                <a:cs typeface="Courier New" panose="02070309020205020404" pitchFamily="49" charset="0"/>
              </a:rPr>
              <a:t>def calculate_bmi(weight, height):</a:t>
            </a:r>
          </a:p>
          <a:p>
            <a:r>
              <a:rPr lang="en-SG" sz="2000">
                <a:solidFill>
                  <a:srgbClr val="0000FF"/>
                </a:solidFill>
                <a:latin typeface="Consolas" panose="020B0609020204030204" pitchFamily="49" charset="0"/>
                <a:cs typeface="Courier New" panose="02070309020205020404" pitchFamily="49" charset="0"/>
              </a:rPr>
              <a:t>    # function to calculate and return bmi</a:t>
            </a:r>
          </a:p>
          <a:p>
            <a:r>
              <a:rPr lang="en-SG" sz="2000">
                <a:solidFill>
                  <a:srgbClr val="0000FF"/>
                </a:solidFill>
                <a:latin typeface="Consolas" panose="020B0609020204030204" pitchFamily="49" charset="0"/>
                <a:cs typeface="Courier New" panose="02070309020205020404" pitchFamily="49" charset="0"/>
              </a:rPr>
              <a:t>    </a:t>
            </a:r>
            <a:r>
              <a:rPr lang="en-SG" sz="2000">
                <a:solidFill>
                  <a:srgbClr val="0000FF"/>
                </a:solidFill>
                <a:latin typeface="Consolas" panose="020B0609020204030204" pitchFamily="49" charset="0"/>
              </a:rPr>
              <a:t>bmi = weight / height**2</a:t>
            </a:r>
          </a:p>
          <a:p>
            <a:r>
              <a:rPr lang="en-SG" sz="2000">
                <a:solidFill>
                  <a:srgbClr val="0000FF"/>
                </a:solidFill>
                <a:latin typeface="Consolas" panose="020B0609020204030204" pitchFamily="49" charset="0"/>
              </a:rPr>
              <a:t>    return bmi</a:t>
            </a:r>
          </a:p>
          <a:p>
            <a:endParaRPr lang="en-SG" sz="2000">
              <a:latin typeface="Consolas" panose="020B0609020204030204" pitchFamily="49" charset="0"/>
            </a:endParaRPr>
          </a:p>
          <a:p>
            <a:r>
              <a:rPr lang="en-US" sz="2000">
                <a:latin typeface="Consolas" panose="020B0609020204030204" pitchFamily="49" charset="0"/>
                <a:cs typeface="Courier New" panose="02070309020205020404" pitchFamily="49" charset="0"/>
              </a:rPr>
              <a:t>w = float(input('Enter weight(kg): '))</a:t>
            </a:r>
          </a:p>
          <a:p>
            <a:r>
              <a:rPr lang="en-US" sz="2000">
                <a:latin typeface="Consolas" panose="020B0609020204030204" pitchFamily="49" charset="0"/>
                <a:cs typeface="Courier New" panose="02070309020205020404" pitchFamily="49" charset="0"/>
              </a:rPr>
              <a:t>h = float(input('Enter height(m) : '))</a:t>
            </a:r>
          </a:p>
          <a:p>
            <a:r>
              <a:rPr lang="en-SG" sz="2000">
                <a:latin typeface="Consolas" panose="020B0609020204030204" pitchFamily="49" charset="0"/>
              </a:rPr>
              <a:t>result = </a:t>
            </a:r>
            <a:r>
              <a:rPr lang="en-SG" sz="2000">
                <a:solidFill>
                  <a:srgbClr val="0000FF"/>
                </a:solidFill>
                <a:latin typeface="Consolas" panose="020B0609020204030204" pitchFamily="49" charset="0"/>
                <a:cs typeface="Courier New" panose="02070309020205020404" pitchFamily="49" charset="0"/>
              </a:rPr>
              <a:t>calculate_bmi(w, h)</a:t>
            </a:r>
            <a:endParaRPr lang="en-SG" sz="2000">
              <a:solidFill>
                <a:srgbClr val="0000FF"/>
              </a:solidFill>
              <a:latin typeface="Consolas" panose="020B0609020204030204" pitchFamily="49" charset="0"/>
            </a:endParaRPr>
          </a:p>
          <a:p>
            <a:r>
              <a:rPr lang="en-SG" sz="2000">
                <a:latin typeface="Consolas" panose="020B0609020204030204" pitchFamily="49" charset="0"/>
                <a:cs typeface="Courier New" panose="02070309020205020404" pitchFamily="49" charset="0"/>
              </a:rPr>
              <a:t>print(</a:t>
            </a:r>
            <a:r>
              <a:rPr lang="en-US" sz="2000">
                <a:latin typeface="Consolas" panose="020B0609020204030204" pitchFamily="49" charset="0"/>
                <a:cs typeface="Courier New" panose="02070309020205020404" pitchFamily="49" charset="0"/>
              </a:rPr>
              <a:t>'BMI ='</a:t>
            </a:r>
            <a:r>
              <a:rPr lang="en-SG" sz="2000">
                <a:latin typeface="Consolas" panose="020B0609020204030204" pitchFamily="49" charset="0"/>
                <a:cs typeface="Courier New" panose="02070309020205020404" pitchFamily="49" charset="0"/>
              </a:rPr>
              <a:t>, result)</a:t>
            </a:r>
          </a:p>
        </p:txBody>
      </p:sp>
      <p:sp>
        <p:nvSpPr>
          <p:cNvPr id="10" name="Right Brace 9">
            <a:extLst>
              <a:ext uri="{FF2B5EF4-FFF2-40B4-BE49-F238E27FC236}">
                <a16:creationId xmlns:a16="http://schemas.microsoft.com/office/drawing/2014/main" id="{41A59DE0-B785-45C5-9965-D11748B8254E}"/>
              </a:ext>
            </a:extLst>
          </p:cNvPr>
          <p:cNvSpPr/>
          <p:nvPr/>
        </p:nvSpPr>
        <p:spPr>
          <a:xfrm>
            <a:off x="6562178" y="2886292"/>
            <a:ext cx="228600" cy="990600"/>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1" name="TextBox 23">
            <a:extLst>
              <a:ext uri="{FF2B5EF4-FFF2-40B4-BE49-F238E27FC236}">
                <a16:creationId xmlns:a16="http://schemas.microsoft.com/office/drawing/2014/main" id="{A1FF3407-3603-4531-B4FF-F8BC80327BD6}"/>
              </a:ext>
            </a:extLst>
          </p:cNvPr>
          <p:cNvSpPr txBox="1">
            <a:spLocks noChangeArrowheads="1"/>
          </p:cNvSpPr>
          <p:nvPr/>
        </p:nvSpPr>
        <p:spPr bwMode="auto">
          <a:xfrm>
            <a:off x="6896100" y="3227703"/>
            <a:ext cx="2111922" cy="307777"/>
          </a:xfrm>
          <a:prstGeom prst="rect">
            <a:avLst/>
          </a:prstGeom>
          <a:solidFill>
            <a:srgbClr val="CCECFF"/>
          </a:solidFill>
          <a:ln/>
        </p:spPr>
        <p:style>
          <a:lnRef idx="2">
            <a:schemeClr val="accent5"/>
          </a:lnRef>
          <a:fillRef idx="1">
            <a:schemeClr val="lt1"/>
          </a:fillRef>
          <a:effectRef idx="0">
            <a:schemeClr val="accent5"/>
          </a:effectRef>
          <a:fontRef idx="minor">
            <a:schemeClr val="dk1"/>
          </a:fontRef>
        </p:style>
        <p:txBody>
          <a:bodyPr wrap="square">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Calibri" pitchFamily="34" charset="0"/>
              </a:defRPr>
            </a:lvl1pPr>
            <a:lvl2pPr marL="742950" indent="-285750" eaLnBrk="0" hangingPunct="0">
              <a:spcBef>
                <a:spcPts val="325"/>
              </a:spcBef>
              <a:buClr>
                <a:schemeClr val="accent1"/>
              </a:buClr>
              <a:buFont typeface="Verdana" pitchFamily="34" charset="0"/>
              <a:buChar char="◦"/>
              <a:defRPr sz="2300">
                <a:solidFill>
                  <a:schemeClr val="tx1"/>
                </a:solidFill>
                <a:latin typeface="Calibri" pitchFamily="34" charset="0"/>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Calibri" pitchFamily="34" charset="0"/>
              </a:defRPr>
            </a:lvl3pPr>
            <a:lvl4pPr marL="1600200" indent="-228600" eaLnBrk="0" hangingPunct="0">
              <a:spcBef>
                <a:spcPts val="350"/>
              </a:spcBef>
              <a:buClr>
                <a:schemeClr val="accent2"/>
              </a:buClr>
              <a:buFont typeface="Wingdings 2" pitchFamily="18" charset="2"/>
              <a:buChar char=""/>
              <a:defRPr sz="1900">
                <a:solidFill>
                  <a:schemeClr val="tx1"/>
                </a:solidFill>
                <a:latin typeface="Calibri" pitchFamily="34" charset="0"/>
              </a:defRPr>
            </a:lvl4pPr>
            <a:lvl5pPr marL="2057400" indent="-228600" eaLnBrk="0" hangingPunct="0">
              <a:spcBef>
                <a:spcPts val="350"/>
              </a:spcBef>
              <a:buClr>
                <a:schemeClr val="accent2"/>
              </a:buClr>
              <a:buFont typeface="Wingdings 2" pitchFamily="18" charset="2"/>
              <a:buChar char=""/>
              <a:defRPr>
                <a:solidFill>
                  <a:schemeClr val="tx1"/>
                </a:solidFill>
                <a:latin typeface="Calibri"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9pPr>
          </a:lstStyle>
          <a:p>
            <a:pPr eaLnBrk="1" hangingPunct="1">
              <a:spcBef>
                <a:spcPct val="0"/>
              </a:spcBef>
              <a:buClrTx/>
              <a:buSzTx/>
              <a:buFontTx/>
              <a:buNone/>
              <a:defRPr/>
            </a:pPr>
            <a:r>
              <a:rPr lang="en-US" altLang="en-US" sz="1400" dirty="0">
                <a:solidFill>
                  <a:srgbClr val="C00000"/>
                </a:solidFill>
                <a:latin typeface="Century Gothic" pitchFamily="34" charset="0"/>
              </a:rPr>
              <a:t>1) </a:t>
            </a:r>
            <a:r>
              <a:rPr lang="en-US" altLang="en-US" sz="1400" b="1" dirty="0">
                <a:solidFill>
                  <a:srgbClr val="C00000"/>
                </a:solidFill>
                <a:latin typeface="Century Gothic" pitchFamily="34" charset="0"/>
              </a:rPr>
              <a:t>Define</a:t>
            </a:r>
            <a:r>
              <a:rPr lang="en-US" altLang="en-US" sz="1400" dirty="0">
                <a:solidFill>
                  <a:srgbClr val="C00000"/>
                </a:solidFill>
                <a:latin typeface="Century Gothic" pitchFamily="34" charset="0"/>
              </a:rPr>
              <a:t> the function</a:t>
            </a:r>
          </a:p>
        </p:txBody>
      </p:sp>
      <p:sp>
        <p:nvSpPr>
          <p:cNvPr id="12" name="TextBox 23">
            <a:extLst>
              <a:ext uri="{FF2B5EF4-FFF2-40B4-BE49-F238E27FC236}">
                <a16:creationId xmlns:a16="http://schemas.microsoft.com/office/drawing/2014/main" id="{B92CBEFD-10CD-413A-9BE6-91D2355D6B76}"/>
              </a:ext>
            </a:extLst>
          </p:cNvPr>
          <p:cNvSpPr txBox="1">
            <a:spLocks noChangeArrowheads="1"/>
          </p:cNvSpPr>
          <p:nvPr/>
        </p:nvSpPr>
        <p:spPr bwMode="auto">
          <a:xfrm>
            <a:off x="6896100" y="5050945"/>
            <a:ext cx="2111922" cy="307777"/>
          </a:xfrm>
          <a:prstGeom prst="rect">
            <a:avLst/>
          </a:prstGeom>
          <a:solidFill>
            <a:srgbClr val="CCECFF"/>
          </a:solidFill>
          <a:ln/>
        </p:spPr>
        <p:style>
          <a:lnRef idx="2">
            <a:schemeClr val="accent5"/>
          </a:lnRef>
          <a:fillRef idx="1">
            <a:schemeClr val="lt1"/>
          </a:fillRef>
          <a:effectRef idx="0">
            <a:schemeClr val="accent5"/>
          </a:effectRef>
          <a:fontRef idx="minor">
            <a:schemeClr val="dk1"/>
          </a:fontRef>
        </p:style>
        <p:txBody>
          <a:bodyPr wrap="square">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Calibri" pitchFamily="34" charset="0"/>
              </a:defRPr>
            </a:lvl1pPr>
            <a:lvl2pPr marL="742950" indent="-285750" eaLnBrk="0" hangingPunct="0">
              <a:spcBef>
                <a:spcPts val="325"/>
              </a:spcBef>
              <a:buClr>
                <a:schemeClr val="accent1"/>
              </a:buClr>
              <a:buFont typeface="Verdana" pitchFamily="34" charset="0"/>
              <a:buChar char="◦"/>
              <a:defRPr sz="2300">
                <a:solidFill>
                  <a:schemeClr val="tx1"/>
                </a:solidFill>
                <a:latin typeface="Calibri" pitchFamily="34" charset="0"/>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Calibri" pitchFamily="34" charset="0"/>
              </a:defRPr>
            </a:lvl3pPr>
            <a:lvl4pPr marL="1600200" indent="-228600" eaLnBrk="0" hangingPunct="0">
              <a:spcBef>
                <a:spcPts val="350"/>
              </a:spcBef>
              <a:buClr>
                <a:schemeClr val="accent2"/>
              </a:buClr>
              <a:buFont typeface="Wingdings 2" pitchFamily="18" charset="2"/>
              <a:buChar char=""/>
              <a:defRPr sz="1900">
                <a:solidFill>
                  <a:schemeClr val="tx1"/>
                </a:solidFill>
                <a:latin typeface="Calibri" pitchFamily="34" charset="0"/>
              </a:defRPr>
            </a:lvl4pPr>
            <a:lvl5pPr marL="2057400" indent="-228600" eaLnBrk="0" hangingPunct="0">
              <a:spcBef>
                <a:spcPts val="350"/>
              </a:spcBef>
              <a:buClr>
                <a:schemeClr val="accent2"/>
              </a:buClr>
              <a:buFont typeface="Wingdings 2" pitchFamily="18" charset="2"/>
              <a:buChar char=""/>
              <a:defRPr>
                <a:solidFill>
                  <a:schemeClr val="tx1"/>
                </a:solidFill>
                <a:latin typeface="Calibri"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9pPr>
          </a:lstStyle>
          <a:p>
            <a:pPr eaLnBrk="1" hangingPunct="1">
              <a:spcBef>
                <a:spcPct val="0"/>
              </a:spcBef>
              <a:buClrTx/>
              <a:buSzTx/>
              <a:buFontTx/>
              <a:buNone/>
              <a:defRPr/>
            </a:pPr>
            <a:r>
              <a:rPr lang="en-US" altLang="en-US" sz="1400" dirty="0">
                <a:solidFill>
                  <a:srgbClr val="C00000"/>
                </a:solidFill>
                <a:latin typeface="Century Gothic" pitchFamily="34" charset="0"/>
              </a:rPr>
              <a:t>2) </a:t>
            </a:r>
            <a:r>
              <a:rPr lang="en-US" altLang="en-US" sz="1400" b="1" dirty="0">
                <a:solidFill>
                  <a:srgbClr val="C00000"/>
                </a:solidFill>
                <a:latin typeface="Century Gothic" pitchFamily="34" charset="0"/>
              </a:rPr>
              <a:t>Call</a:t>
            </a:r>
            <a:r>
              <a:rPr lang="en-US" altLang="en-US" sz="1400" dirty="0">
                <a:solidFill>
                  <a:srgbClr val="C00000"/>
                </a:solidFill>
                <a:latin typeface="Century Gothic" pitchFamily="34" charset="0"/>
              </a:rPr>
              <a:t> the function</a:t>
            </a:r>
          </a:p>
        </p:txBody>
      </p:sp>
      <p:cxnSp>
        <p:nvCxnSpPr>
          <p:cNvPr id="14" name="Straight Arrow Connector 13">
            <a:extLst>
              <a:ext uri="{FF2B5EF4-FFF2-40B4-BE49-F238E27FC236}">
                <a16:creationId xmlns:a16="http://schemas.microsoft.com/office/drawing/2014/main" id="{2314ECDF-7323-4B9F-8AD3-F5BF37AC6419}"/>
              </a:ext>
            </a:extLst>
          </p:cNvPr>
          <p:cNvCxnSpPr/>
          <p:nvPr/>
        </p:nvCxnSpPr>
        <p:spPr>
          <a:xfrm flipH="1">
            <a:off x="5990678" y="5204834"/>
            <a:ext cx="8001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8498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0946B-AF36-434B-AE70-0BFB461EB822}"/>
              </a:ext>
            </a:extLst>
          </p:cNvPr>
          <p:cNvSpPr>
            <a:spLocks noGrp="1"/>
          </p:cNvSpPr>
          <p:nvPr>
            <p:ph type="title"/>
          </p:nvPr>
        </p:nvSpPr>
        <p:spPr/>
        <p:txBody>
          <a:bodyPr/>
          <a:lstStyle/>
          <a:p>
            <a:r>
              <a:rPr lang="en-SG" dirty="0">
                <a:latin typeface="Segoe UI" panose="020B0502040204020203" pitchFamily="34" charset="0"/>
                <a:cs typeface="Segoe UI" panose="020B0502040204020203" pitchFamily="34" charset="0"/>
              </a:rPr>
              <a:t>Activity 1 – ConvertTemperature.py</a:t>
            </a:r>
          </a:p>
        </p:txBody>
      </p:sp>
      <p:sp>
        <p:nvSpPr>
          <p:cNvPr id="5" name="Content Placeholder 2">
            <a:extLst>
              <a:ext uri="{FF2B5EF4-FFF2-40B4-BE49-F238E27FC236}">
                <a16:creationId xmlns:a16="http://schemas.microsoft.com/office/drawing/2014/main" id="{935F0F68-A1E7-4B36-89E5-83C87C26775E}"/>
              </a:ext>
            </a:extLst>
          </p:cNvPr>
          <p:cNvSpPr txBox="1">
            <a:spLocks/>
          </p:cNvSpPr>
          <p:nvPr/>
        </p:nvSpPr>
        <p:spPr bwMode="auto">
          <a:xfrm>
            <a:off x="304800" y="990600"/>
            <a:ext cx="8686800" cy="243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rgbClr val="660033"/>
                </a:solidFill>
                <a:latin typeface="+mn-lt"/>
                <a:cs typeface="+mn-cs"/>
              </a:defRPr>
            </a:lvl2pPr>
            <a:lvl3pPr marL="1143000" indent="-228600" algn="l" rtl="0" eaLnBrk="0" fontAlgn="base" hangingPunct="0">
              <a:spcBef>
                <a:spcPct val="20000"/>
              </a:spcBef>
              <a:spcAft>
                <a:spcPct val="0"/>
              </a:spcAft>
              <a:buChar char="•"/>
              <a:defRPr sz="2000">
                <a:solidFill>
                  <a:srgbClr val="660033"/>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marL="0" indent="0">
              <a:buFontTx/>
              <a:buNone/>
            </a:pPr>
            <a:r>
              <a:rPr lang="en-SG" sz="2600" kern="0" dirty="0">
                <a:latin typeface="Segoe UI" panose="020B0502040204020203" pitchFamily="34" charset="0"/>
                <a:cs typeface="Segoe UI" panose="020B0502040204020203" pitchFamily="34" charset="0"/>
              </a:rPr>
              <a:t>Write a function, </a:t>
            </a:r>
            <a:r>
              <a:rPr lang="en-SG" sz="2600" kern="0" dirty="0" err="1">
                <a:solidFill>
                  <a:srgbClr val="0000FF"/>
                </a:solidFill>
                <a:latin typeface="Consolas" panose="020B0609020204030204" pitchFamily="49" charset="0"/>
                <a:cs typeface="Segoe UI" panose="020B0502040204020203" pitchFamily="34" charset="0"/>
              </a:rPr>
              <a:t>convertTemperature</a:t>
            </a:r>
            <a:r>
              <a:rPr lang="en-SG" sz="2600" kern="0" dirty="0">
                <a:solidFill>
                  <a:srgbClr val="0000FF"/>
                </a:solidFill>
                <a:latin typeface="Consolas" panose="020B0609020204030204" pitchFamily="49" charset="0"/>
                <a:cs typeface="Segoe UI" panose="020B0502040204020203" pitchFamily="34" charset="0"/>
              </a:rPr>
              <a:t>()</a:t>
            </a:r>
            <a:r>
              <a:rPr lang="en-SG" sz="2600" kern="0" dirty="0">
                <a:latin typeface="Segoe UI" panose="020B0502040204020203" pitchFamily="34" charset="0"/>
                <a:cs typeface="Segoe UI" panose="020B0502040204020203" pitchFamily="34" charset="0"/>
              </a:rPr>
              <a:t>,  to convert a temperature from Celsius to </a:t>
            </a:r>
            <a:r>
              <a:rPr lang="en-SG" sz="2600" kern="0" dirty="0">
                <a:solidFill>
                  <a:srgbClr val="360036"/>
                </a:solidFill>
                <a:latin typeface="Segoe UI" panose="020B0502040204020203" pitchFamily="34" charset="0"/>
                <a:cs typeface="Segoe UI" panose="020B0502040204020203" pitchFamily="34" charset="0"/>
              </a:rPr>
              <a:t>Fahrenheit.</a:t>
            </a:r>
          </a:p>
          <a:p>
            <a:pPr marL="0" indent="0">
              <a:lnSpc>
                <a:spcPct val="150000"/>
              </a:lnSpc>
              <a:buFontTx/>
              <a:buNone/>
            </a:pPr>
            <a:r>
              <a:rPr lang="en-SG" sz="2600" kern="0" dirty="0">
                <a:solidFill>
                  <a:srgbClr val="360036"/>
                </a:solidFill>
                <a:latin typeface="Segoe UI" panose="020B0502040204020203" pitchFamily="34" charset="0"/>
                <a:cs typeface="Segoe UI" panose="020B0502040204020203" pitchFamily="34" charset="0"/>
              </a:rPr>
              <a:t>The formula is given below:</a:t>
            </a:r>
          </a:p>
          <a:p>
            <a:pPr marL="0" indent="0">
              <a:buFontTx/>
              <a:buNone/>
            </a:pPr>
            <a:r>
              <a:rPr lang="en-SG" sz="2400" kern="0" dirty="0">
                <a:solidFill>
                  <a:srgbClr val="360036"/>
                </a:solidFill>
                <a:latin typeface="Segoe UI" panose="020B0502040204020203" pitchFamily="34" charset="0"/>
                <a:cs typeface="Segoe UI" panose="020B0502040204020203" pitchFamily="34" charset="0"/>
              </a:rPr>
              <a:t>		</a:t>
            </a:r>
            <a:r>
              <a:rPr lang="en-SG" sz="2400" kern="0" dirty="0">
                <a:solidFill>
                  <a:srgbClr val="0000FF"/>
                </a:solidFill>
                <a:latin typeface="Consolas" panose="020B0609020204030204" pitchFamily="49" charset="0"/>
                <a:cs typeface="Segoe UI" panose="020B0502040204020203" pitchFamily="34" charset="0"/>
              </a:rPr>
              <a:t>f = (c * 9 / 5) + 32</a:t>
            </a:r>
          </a:p>
          <a:p>
            <a:pPr marL="400050" lvl="1" indent="0">
              <a:buFontTx/>
              <a:buNone/>
            </a:pPr>
            <a:endParaRPr lang="en-SG" sz="2200" kern="0" dirty="0">
              <a:solidFill>
                <a:srgbClr val="0000FF"/>
              </a:solidFill>
              <a:latin typeface="Consolas" panose="020B0609020204030204" pitchFamily="49" charset="0"/>
              <a:cs typeface="Segoe UI" panose="020B0502040204020203" pitchFamily="34" charset="0"/>
            </a:endParaRPr>
          </a:p>
        </p:txBody>
      </p:sp>
    </p:spTree>
    <p:extLst>
      <p:ext uri="{BB962C8B-B14F-4D97-AF65-F5344CB8AC3E}">
        <p14:creationId xmlns:p14="http://schemas.microsoft.com/office/powerpoint/2010/main" val="2389531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1BF1D-6BB5-424B-A6E2-50EB8C62DE26}"/>
              </a:ext>
            </a:extLst>
          </p:cNvPr>
          <p:cNvSpPr>
            <a:spLocks noGrp="1"/>
          </p:cNvSpPr>
          <p:nvPr>
            <p:ph type="title" idx="4294967295"/>
          </p:nvPr>
        </p:nvSpPr>
        <p:spPr>
          <a:xfrm>
            <a:off x="76200" y="122238"/>
            <a:ext cx="8991600" cy="563562"/>
          </a:xfrm>
        </p:spPr>
        <p:txBody>
          <a:bodyPr/>
          <a:lstStyle/>
          <a:p>
            <a:r>
              <a:rPr lang="en-SG" dirty="0"/>
              <a:t>Activity 2 – GetExtremes.py</a:t>
            </a:r>
          </a:p>
        </p:txBody>
      </p:sp>
      <p:sp>
        <p:nvSpPr>
          <p:cNvPr id="3" name="Content Placeholder 2">
            <a:extLst>
              <a:ext uri="{FF2B5EF4-FFF2-40B4-BE49-F238E27FC236}">
                <a16:creationId xmlns:a16="http://schemas.microsoft.com/office/drawing/2014/main" id="{210E3213-44C1-4059-96C7-4F9156697FCD}"/>
              </a:ext>
            </a:extLst>
          </p:cNvPr>
          <p:cNvSpPr>
            <a:spLocks noGrp="1"/>
          </p:cNvSpPr>
          <p:nvPr>
            <p:ph idx="1"/>
          </p:nvPr>
        </p:nvSpPr>
        <p:spPr>
          <a:xfrm>
            <a:off x="76200" y="884238"/>
            <a:ext cx="8686800" cy="4983162"/>
          </a:xfrm>
        </p:spPr>
        <p:txBody>
          <a:bodyPr/>
          <a:lstStyle/>
          <a:p>
            <a:r>
              <a:rPr lang="en-US" sz="2600" dirty="0"/>
              <a:t>Write a function </a:t>
            </a:r>
            <a:r>
              <a:rPr lang="en-US" sz="2600" dirty="0" err="1">
                <a:latin typeface="Courier New" panose="02070309020205020404" pitchFamily="49" charset="0"/>
                <a:cs typeface="Courier New" panose="02070309020205020404" pitchFamily="49" charset="0"/>
              </a:rPr>
              <a:t>get_extremes</a:t>
            </a:r>
            <a:r>
              <a:rPr lang="en-US" sz="2600" dirty="0">
                <a:latin typeface="Courier New" panose="02070309020205020404" pitchFamily="49" charset="0"/>
                <a:cs typeface="Courier New" panose="02070309020205020404" pitchFamily="49" charset="0"/>
              </a:rPr>
              <a:t>() </a:t>
            </a:r>
            <a:r>
              <a:rPr lang="en-US" sz="2600" dirty="0"/>
              <a:t>that receives a list of integers as a parameter, and returns the smallest and largest values in the list.</a:t>
            </a:r>
          </a:p>
          <a:p>
            <a:r>
              <a:rPr lang="en-US" sz="2600" dirty="0"/>
              <a:t>Example function call:</a:t>
            </a:r>
          </a:p>
          <a:p>
            <a:endParaRPr lang="en-US" sz="2600" dirty="0"/>
          </a:p>
          <a:p>
            <a:endParaRPr lang="en-US" sz="2600" dirty="0"/>
          </a:p>
          <a:p>
            <a:endParaRPr lang="en-US" sz="2600" dirty="0"/>
          </a:p>
          <a:p>
            <a:r>
              <a:rPr lang="en-US" sz="2600" dirty="0"/>
              <a:t>Hint: you can import the </a:t>
            </a:r>
            <a:r>
              <a:rPr lang="en-US" sz="2600" dirty="0">
                <a:latin typeface="Courier New" panose="02070309020205020404" pitchFamily="49" charset="0"/>
                <a:cs typeface="Courier New" panose="02070309020205020404" pitchFamily="49" charset="0"/>
              </a:rPr>
              <a:t>math</a:t>
            </a:r>
            <a:r>
              <a:rPr lang="en-US" sz="2600" dirty="0"/>
              <a:t> module and use </a:t>
            </a:r>
            <a:r>
              <a:rPr lang="en-US" sz="2600" dirty="0">
                <a:latin typeface="Courier New" panose="02070309020205020404" pitchFamily="49" charset="0"/>
                <a:cs typeface="Courier New" panose="02070309020205020404" pitchFamily="49" charset="0"/>
              </a:rPr>
              <a:t>math.inf </a:t>
            </a:r>
            <a:r>
              <a:rPr lang="en-US" sz="2600" dirty="0"/>
              <a:t>for infinity, and </a:t>
            </a:r>
            <a:r>
              <a:rPr lang="en-US" sz="2600" dirty="0">
                <a:latin typeface="Courier New" panose="02070309020205020404" pitchFamily="49" charset="0"/>
                <a:cs typeface="Courier New" panose="02070309020205020404" pitchFamily="49" charset="0"/>
              </a:rPr>
              <a:t>–math.inf</a:t>
            </a:r>
            <a:r>
              <a:rPr lang="en-US" sz="2600" dirty="0"/>
              <a:t> for negative infinity</a:t>
            </a:r>
          </a:p>
        </p:txBody>
      </p:sp>
      <p:sp>
        <p:nvSpPr>
          <p:cNvPr id="4" name="Rectangle 3"/>
          <p:cNvSpPr/>
          <p:nvPr/>
        </p:nvSpPr>
        <p:spPr>
          <a:xfrm>
            <a:off x="304800" y="2743200"/>
            <a:ext cx="8458200" cy="830997"/>
          </a:xfrm>
          <a:prstGeom prst="rect">
            <a:avLst/>
          </a:prstGeom>
        </p:spPr>
        <p:txBody>
          <a:bodyPr wrap="square">
            <a:spAutoFit/>
          </a:bodyPr>
          <a:lstStyle/>
          <a:p>
            <a:pPr marL="0" indent="0">
              <a:buNone/>
            </a:pPr>
            <a:r>
              <a:rPr lang="en-US" sz="2400" kern="0" dirty="0" err="1">
                <a:solidFill>
                  <a:srgbClr val="0000FF"/>
                </a:solidFill>
                <a:latin typeface="Consolas" panose="020B0609020204030204" pitchFamily="49" charset="0"/>
                <a:cs typeface="Segoe UI" panose="020B0502040204020203" pitchFamily="34" charset="0"/>
              </a:rPr>
              <a:t>num_list</a:t>
            </a:r>
            <a:r>
              <a:rPr lang="en-US" sz="2400" kern="0" dirty="0">
                <a:solidFill>
                  <a:srgbClr val="0000FF"/>
                </a:solidFill>
                <a:latin typeface="Consolas" panose="020B0609020204030204" pitchFamily="49" charset="0"/>
                <a:cs typeface="Segoe UI" panose="020B0502040204020203" pitchFamily="34" charset="0"/>
              </a:rPr>
              <a:t> = [ 10, -13, 50, 5, 7, 65, -40, 44, 30 ]</a:t>
            </a:r>
          </a:p>
          <a:p>
            <a:pPr marL="0" indent="0">
              <a:buNone/>
            </a:pPr>
            <a:r>
              <a:rPr lang="en-US" sz="2400" kern="0" dirty="0">
                <a:solidFill>
                  <a:srgbClr val="0000FF"/>
                </a:solidFill>
                <a:latin typeface="Consolas" panose="020B0609020204030204" pitchFamily="49" charset="0"/>
                <a:cs typeface="Segoe UI" panose="020B0502040204020203" pitchFamily="34" charset="0"/>
              </a:rPr>
              <a:t>smallest, largest = </a:t>
            </a:r>
            <a:r>
              <a:rPr lang="en-US" sz="2400" kern="0" dirty="0" err="1">
                <a:solidFill>
                  <a:srgbClr val="0000FF"/>
                </a:solidFill>
                <a:latin typeface="Consolas" panose="020B0609020204030204" pitchFamily="49" charset="0"/>
                <a:cs typeface="Segoe UI" panose="020B0502040204020203" pitchFamily="34" charset="0"/>
              </a:rPr>
              <a:t>get_extremes</a:t>
            </a:r>
            <a:r>
              <a:rPr lang="en-US" sz="2400" kern="0" dirty="0">
                <a:solidFill>
                  <a:srgbClr val="0000FF"/>
                </a:solidFill>
                <a:latin typeface="Consolas" panose="020B0609020204030204" pitchFamily="49" charset="0"/>
                <a:cs typeface="Segoe UI" panose="020B0502040204020203" pitchFamily="34" charset="0"/>
              </a:rPr>
              <a:t>(</a:t>
            </a:r>
            <a:r>
              <a:rPr lang="en-US" sz="2400" kern="0" dirty="0" err="1">
                <a:solidFill>
                  <a:srgbClr val="0000FF"/>
                </a:solidFill>
                <a:latin typeface="Consolas" panose="020B0609020204030204" pitchFamily="49" charset="0"/>
                <a:cs typeface="Segoe UI" panose="020B0502040204020203" pitchFamily="34" charset="0"/>
              </a:rPr>
              <a:t>num_list</a:t>
            </a:r>
            <a:r>
              <a:rPr lang="en-US" sz="2400" kern="0" dirty="0">
                <a:solidFill>
                  <a:srgbClr val="0000FF"/>
                </a:solidFill>
                <a:latin typeface="Consolas" panose="020B0609020204030204" pitchFamily="49" charset="0"/>
                <a:cs typeface="Segoe UI" panose="020B0502040204020203" pitchFamily="34" charset="0"/>
              </a:rPr>
              <a:t>)</a:t>
            </a:r>
          </a:p>
        </p:txBody>
      </p:sp>
    </p:spTree>
    <p:extLst>
      <p:ext uri="{BB962C8B-B14F-4D97-AF65-F5344CB8AC3E}">
        <p14:creationId xmlns:p14="http://schemas.microsoft.com/office/powerpoint/2010/main" val="2233822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1BF1D-6BB5-424B-A6E2-50EB8C62DE26}"/>
              </a:ext>
            </a:extLst>
          </p:cNvPr>
          <p:cNvSpPr>
            <a:spLocks noGrp="1"/>
          </p:cNvSpPr>
          <p:nvPr>
            <p:ph type="title" idx="4294967295"/>
          </p:nvPr>
        </p:nvSpPr>
        <p:spPr>
          <a:xfrm>
            <a:off x="76200" y="122238"/>
            <a:ext cx="8991600" cy="563562"/>
          </a:xfrm>
        </p:spPr>
        <p:txBody>
          <a:bodyPr/>
          <a:lstStyle/>
          <a:p>
            <a:r>
              <a:rPr lang="en-SG" dirty="0"/>
              <a:t>Activity 3 – Find the largest integer</a:t>
            </a:r>
          </a:p>
        </p:txBody>
      </p:sp>
      <p:sp>
        <p:nvSpPr>
          <p:cNvPr id="3" name="Content Placeholder 2">
            <a:extLst>
              <a:ext uri="{FF2B5EF4-FFF2-40B4-BE49-F238E27FC236}">
                <a16:creationId xmlns:a16="http://schemas.microsoft.com/office/drawing/2014/main" id="{210E3213-44C1-4059-96C7-4F9156697FCD}"/>
              </a:ext>
            </a:extLst>
          </p:cNvPr>
          <p:cNvSpPr>
            <a:spLocks noGrp="1"/>
          </p:cNvSpPr>
          <p:nvPr>
            <p:ph idx="1"/>
          </p:nvPr>
        </p:nvSpPr>
        <p:spPr/>
        <p:txBody>
          <a:bodyPr/>
          <a:lstStyle/>
          <a:p>
            <a:r>
              <a:rPr lang="en-US" dirty="0"/>
              <a:t>Write a function </a:t>
            </a:r>
            <a:r>
              <a:rPr lang="en-US" dirty="0" err="1">
                <a:latin typeface="Courier New" panose="02070309020205020404" pitchFamily="49" charset="0"/>
                <a:cs typeface="Courier New" panose="02070309020205020404" pitchFamily="49" charset="0"/>
              </a:rPr>
              <a:t>find_larger</a:t>
            </a:r>
            <a:r>
              <a:rPr lang="en-US" dirty="0">
                <a:latin typeface="Courier New" panose="02070309020205020404" pitchFamily="49" charset="0"/>
                <a:cs typeface="Courier New" panose="02070309020205020404" pitchFamily="49" charset="0"/>
              </a:rPr>
              <a:t>(n1, n2)</a:t>
            </a:r>
            <a:r>
              <a:rPr lang="en-US" dirty="0"/>
              <a:t> that takes in two integer parameters, and returns the larger of the two.</a:t>
            </a:r>
          </a:p>
          <a:p>
            <a:pPr marL="0" indent="0">
              <a:buNone/>
            </a:pPr>
            <a:r>
              <a:rPr lang="en-US" sz="1000" dirty="0"/>
              <a:t>  </a:t>
            </a:r>
          </a:p>
          <a:p>
            <a:r>
              <a:rPr lang="en-US" dirty="0"/>
              <a:t>Then write some code to call </a:t>
            </a:r>
            <a:r>
              <a:rPr lang="en-US" dirty="0" err="1">
                <a:latin typeface="Courier New" panose="02070309020205020404" pitchFamily="49" charset="0"/>
                <a:cs typeface="Courier New" panose="02070309020205020404" pitchFamily="49" charset="0"/>
              </a:rPr>
              <a:t>find_larger</a:t>
            </a:r>
            <a:r>
              <a:rPr lang="en-US" dirty="0">
                <a:latin typeface="Courier New" panose="02070309020205020404" pitchFamily="49" charset="0"/>
                <a:cs typeface="Courier New" panose="02070309020205020404" pitchFamily="49" charset="0"/>
              </a:rPr>
              <a:t>() </a:t>
            </a:r>
            <a:r>
              <a:rPr lang="en-US" dirty="0"/>
              <a:t>to find the largest integer among four integers given by user.</a:t>
            </a:r>
          </a:p>
          <a:p>
            <a:pPr marL="0" indent="0">
              <a:buNone/>
            </a:pPr>
            <a:endParaRPr lang="en-SG" dirty="0"/>
          </a:p>
          <a:p>
            <a:pPr marL="0" indent="0">
              <a:buNone/>
            </a:pPr>
            <a:endParaRPr lang="en-SG" dirty="0"/>
          </a:p>
        </p:txBody>
      </p:sp>
    </p:spTree>
    <p:extLst>
      <p:ext uri="{BB962C8B-B14F-4D97-AF65-F5344CB8AC3E}">
        <p14:creationId xmlns:p14="http://schemas.microsoft.com/office/powerpoint/2010/main" val="4198982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1BF1D-6BB5-424B-A6E2-50EB8C62DE26}"/>
              </a:ext>
            </a:extLst>
          </p:cNvPr>
          <p:cNvSpPr>
            <a:spLocks noGrp="1"/>
          </p:cNvSpPr>
          <p:nvPr>
            <p:ph type="title" idx="4294967295"/>
          </p:nvPr>
        </p:nvSpPr>
        <p:spPr>
          <a:xfrm>
            <a:off x="76200" y="122238"/>
            <a:ext cx="8991600" cy="563562"/>
          </a:xfrm>
        </p:spPr>
        <p:txBody>
          <a:bodyPr/>
          <a:lstStyle/>
          <a:p>
            <a:r>
              <a:rPr lang="en-SG" dirty="0"/>
              <a:t>Activity 4</a:t>
            </a:r>
            <a:r>
              <a:rPr lang="en-SG" dirty="0">
                <a:latin typeface="Segoe UI" panose="020B0502040204020203" pitchFamily="34" charset="0"/>
                <a:cs typeface="Segoe UI" panose="020B0502040204020203" pitchFamily="34" charset="0"/>
              </a:rPr>
              <a:t> –</a:t>
            </a:r>
            <a:r>
              <a:rPr lang="en-SG" dirty="0"/>
              <a:t> Print even integers in a list</a:t>
            </a:r>
          </a:p>
        </p:txBody>
      </p:sp>
      <p:sp>
        <p:nvSpPr>
          <p:cNvPr id="3" name="Content Placeholder 2">
            <a:extLst>
              <a:ext uri="{FF2B5EF4-FFF2-40B4-BE49-F238E27FC236}">
                <a16:creationId xmlns:a16="http://schemas.microsoft.com/office/drawing/2014/main" id="{210E3213-44C1-4059-96C7-4F9156697FCD}"/>
              </a:ext>
            </a:extLst>
          </p:cNvPr>
          <p:cNvSpPr>
            <a:spLocks noGrp="1"/>
          </p:cNvSpPr>
          <p:nvPr>
            <p:ph idx="1"/>
          </p:nvPr>
        </p:nvSpPr>
        <p:spPr>
          <a:xfrm>
            <a:off x="76200" y="884238"/>
            <a:ext cx="8686800" cy="4983162"/>
          </a:xfrm>
        </p:spPr>
        <p:txBody>
          <a:bodyPr/>
          <a:lstStyle/>
          <a:p>
            <a:r>
              <a:rPr lang="en-US" sz="2600" dirty="0"/>
              <a:t>Write a function </a:t>
            </a:r>
            <a:r>
              <a:rPr lang="en-US" sz="2600" dirty="0" err="1">
                <a:latin typeface="Courier New" panose="02070309020205020404" pitchFamily="49" charset="0"/>
                <a:cs typeface="Courier New" panose="02070309020205020404" pitchFamily="49" charset="0"/>
              </a:rPr>
              <a:t>is_even</a:t>
            </a:r>
            <a:r>
              <a:rPr lang="en-US" sz="2600">
                <a:latin typeface="Courier New" panose="02070309020205020404" pitchFamily="49" charset="0"/>
                <a:cs typeface="Courier New" panose="02070309020205020404" pitchFamily="49" charset="0"/>
              </a:rPr>
              <a:t>(n) </a:t>
            </a:r>
            <a:r>
              <a:rPr lang="en-US" sz="2600" dirty="0"/>
              <a:t>that receives an integer parameter, checks if it is even and returns true if even, false if </a:t>
            </a:r>
            <a:r>
              <a:rPr lang="en-US" sz="2600"/>
              <a:t>not. </a:t>
            </a:r>
          </a:p>
          <a:p>
            <a:pPr marL="0" indent="0">
              <a:buNone/>
            </a:pPr>
            <a:r>
              <a:rPr lang="en-US" sz="1000"/>
              <a:t>  </a:t>
            </a:r>
            <a:endParaRPr lang="en-US" sz="1000" dirty="0"/>
          </a:p>
          <a:p>
            <a:r>
              <a:rPr lang="en-US" sz="2600" dirty="0"/>
              <a:t>You are given a list of 10 integers. You need to write code to make use of </a:t>
            </a:r>
            <a:r>
              <a:rPr lang="en-US" sz="2600" dirty="0" err="1">
                <a:latin typeface="Courier New" panose="02070309020205020404" pitchFamily="49" charset="0"/>
                <a:cs typeface="Courier New" panose="02070309020205020404" pitchFamily="49" charset="0"/>
              </a:rPr>
              <a:t>is_even</a:t>
            </a:r>
            <a:r>
              <a:rPr lang="en-US" sz="2600" dirty="0">
                <a:latin typeface="Courier New" panose="02070309020205020404" pitchFamily="49" charset="0"/>
                <a:cs typeface="Courier New" panose="02070309020205020404" pitchFamily="49" charset="0"/>
              </a:rPr>
              <a:t>() </a:t>
            </a:r>
            <a:r>
              <a:rPr lang="en-US" sz="2600" dirty="0"/>
              <a:t>to check if the integers are even, and display those that are.</a:t>
            </a:r>
            <a:endParaRPr lang="en-SG" sz="2600" dirty="0"/>
          </a:p>
          <a:p>
            <a:pPr marL="0" indent="0">
              <a:buNone/>
            </a:pPr>
            <a:endParaRPr lang="en-SG" dirty="0"/>
          </a:p>
        </p:txBody>
      </p:sp>
      <p:sp>
        <p:nvSpPr>
          <p:cNvPr id="4" name="Rectangle 3"/>
          <p:cNvSpPr/>
          <p:nvPr/>
        </p:nvSpPr>
        <p:spPr>
          <a:xfrm>
            <a:off x="457200" y="3581400"/>
            <a:ext cx="8458200" cy="430887"/>
          </a:xfrm>
          <a:prstGeom prst="rect">
            <a:avLst/>
          </a:prstGeom>
        </p:spPr>
        <p:txBody>
          <a:bodyPr wrap="square">
            <a:spAutoFit/>
          </a:bodyPr>
          <a:lstStyle/>
          <a:p>
            <a:pPr marL="0" indent="0">
              <a:buNone/>
            </a:pPr>
            <a:r>
              <a:rPr lang="en-US" sz="2200" dirty="0" err="1">
                <a:latin typeface="Consolas" panose="020B0609020204030204" pitchFamily="49" charset="0"/>
                <a:cs typeface="Courier New" panose="02070309020205020404" pitchFamily="49" charset="0"/>
              </a:rPr>
              <a:t>num_list</a:t>
            </a:r>
            <a:r>
              <a:rPr lang="en-US" sz="2200" dirty="0">
                <a:latin typeface="Consolas" panose="020B0609020204030204" pitchFamily="49" charset="0"/>
                <a:cs typeface="Courier New" panose="02070309020205020404" pitchFamily="49" charset="0"/>
              </a:rPr>
              <a:t> = [ 10, -13, 50, 5, 7, 24, 65, -40, 44, 30 ]</a:t>
            </a:r>
          </a:p>
        </p:txBody>
      </p:sp>
    </p:spTree>
    <p:extLst>
      <p:ext uri="{BB962C8B-B14F-4D97-AF65-F5344CB8AC3E}">
        <p14:creationId xmlns:p14="http://schemas.microsoft.com/office/powerpoint/2010/main" val="547286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1BF1D-6BB5-424B-A6E2-50EB8C62DE26}"/>
              </a:ext>
            </a:extLst>
          </p:cNvPr>
          <p:cNvSpPr>
            <a:spLocks noGrp="1"/>
          </p:cNvSpPr>
          <p:nvPr>
            <p:ph type="title" idx="4294967295"/>
          </p:nvPr>
        </p:nvSpPr>
        <p:spPr>
          <a:xfrm>
            <a:off x="76200" y="122238"/>
            <a:ext cx="8991600" cy="563562"/>
          </a:xfrm>
        </p:spPr>
        <p:txBody>
          <a:bodyPr/>
          <a:lstStyle/>
          <a:p>
            <a:r>
              <a:rPr lang="en-SG" dirty="0"/>
              <a:t>Activity 5</a:t>
            </a:r>
            <a:r>
              <a:rPr lang="en-SG" dirty="0">
                <a:latin typeface="Segoe UI" panose="020B0502040204020203" pitchFamily="34" charset="0"/>
                <a:cs typeface="Segoe UI" panose="020B0502040204020203" pitchFamily="34" charset="0"/>
              </a:rPr>
              <a:t> –</a:t>
            </a:r>
            <a:r>
              <a:rPr lang="en-SG" dirty="0"/>
              <a:t> Print even integers in a list</a:t>
            </a:r>
          </a:p>
        </p:txBody>
      </p:sp>
      <p:sp>
        <p:nvSpPr>
          <p:cNvPr id="3" name="Content Placeholder 2">
            <a:extLst>
              <a:ext uri="{FF2B5EF4-FFF2-40B4-BE49-F238E27FC236}">
                <a16:creationId xmlns:a16="http://schemas.microsoft.com/office/drawing/2014/main" id="{210E3213-44C1-4059-96C7-4F9156697FCD}"/>
              </a:ext>
            </a:extLst>
          </p:cNvPr>
          <p:cNvSpPr>
            <a:spLocks noGrp="1"/>
          </p:cNvSpPr>
          <p:nvPr>
            <p:ph idx="1"/>
          </p:nvPr>
        </p:nvSpPr>
        <p:spPr>
          <a:xfrm>
            <a:off x="76200" y="884238"/>
            <a:ext cx="8610600" cy="4983162"/>
          </a:xfrm>
        </p:spPr>
        <p:txBody>
          <a:bodyPr/>
          <a:lstStyle/>
          <a:p>
            <a:r>
              <a:rPr lang="en-US" dirty="0"/>
              <a:t>What if </a:t>
            </a:r>
            <a:r>
              <a:rPr lang="en-US" dirty="0" err="1">
                <a:latin typeface="Courier New" panose="02070309020205020404" pitchFamily="49" charset="0"/>
                <a:cs typeface="Courier New" panose="02070309020205020404" pitchFamily="49" charset="0"/>
              </a:rPr>
              <a:t>find_even</a:t>
            </a:r>
            <a:r>
              <a:rPr lang="en-US" dirty="0">
                <a:latin typeface="Courier New" panose="02070309020205020404" pitchFamily="49" charset="0"/>
                <a:cs typeface="Courier New" panose="02070309020205020404" pitchFamily="49" charset="0"/>
              </a:rPr>
              <a:t>() </a:t>
            </a:r>
            <a:r>
              <a:rPr lang="en-US" dirty="0"/>
              <a:t>is able to print out the integer if it is even as well? </a:t>
            </a:r>
            <a:endParaRPr lang="en-SG" dirty="0"/>
          </a:p>
        </p:txBody>
      </p:sp>
    </p:spTree>
    <p:extLst>
      <p:ext uri="{BB962C8B-B14F-4D97-AF65-F5344CB8AC3E}">
        <p14:creationId xmlns:p14="http://schemas.microsoft.com/office/powerpoint/2010/main" val="2495233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1BF1D-6BB5-424B-A6E2-50EB8C62DE26}"/>
              </a:ext>
            </a:extLst>
          </p:cNvPr>
          <p:cNvSpPr>
            <a:spLocks noGrp="1"/>
          </p:cNvSpPr>
          <p:nvPr>
            <p:ph type="title" idx="4294967295"/>
          </p:nvPr>
        </p:nvSpPr>
        <p:spPr>
          <a:xfrm>
            <a:off x="76200" y="122238"/>
            <a:ext cx="8991600" cy="563562"/>
          </a:xfrm>
        </p:spPr>
        <p:txBody>
          <a:bodyPr/>
          <a:lstStyle/>
          <a:p>
            <a:r>
              <a:rPr lang="en-SG" dirty="0"/>
              <a:t>Activity 6</a:t>
            </a:r>
            <a:r>
              <a:rPr lang="en-SG" dirty="0">
                <a:latin typeface="Segoe UI" panose="020B0502040204020203" pitchFamily="34" charset="0"/>
                <a:cs typeface="Segoe UI" panose="020B0502040204020203" pitchFamily="34" charset="0"/>
              </a:rPr>
              <a:t> –</a:t>
            </a:r>
            <a:r>
              <a:rPr lang="en-SG" dirty="0"/>
              <a:t> Find result of power</a:t>
            </a:r>
          </a:p>
        </p:txBody>
      </p:sp>
      <p:sp>
        <p:nvSpPr>
          <p:cNvPr id="3" name="Content Placeholder 2">
            <a:extLst>
              <a:ext uri="{FF2B5EF4-FFF2-40B4-BE49-F238E27FC236}">
                <a16:creationId xmlns:a16="http://schemas.microsoft.com/office/drawing/2014/main" id="{210E3213-44C1-4059-96C7-4F9156697FCD}"/>
              </a:ext>
            </a:extLst>
          </p:cNvPr>
          <p:cNvSpPr>
            <a:spLocks noGrp="1"/>
          </p:cNvSpPr>
          <p:nvPr>
            <p:ph idx="1"/>
          </p:nvPr>
        </p:nvSpPr>
        <p:spPr/>
        <p:txBody>
          <a:bodyPr/>
          <a:lstStyle/>
          <a:p>
            <a:r>
              <a:rPr lang="en-US" dirty="0"/>
              <a:t>Write a function </a:t>
            </a:r>
            <a:r>
              <a:rPr lang="en-US" dirty="0">
                <a:latin typeface="Courier New" panose="02070309020205020404" pitchFamily="49" charset="0"/>
                <a:cs typeface="Courier New" panose="02070309020205020404" pitchFamily="49" charset="0"/>
              </a:rPr>
              <a:t>power(</a:t>
            </a:r>
            <a:r>
              <a:rPr lang="en-US" dirty="0">
                <a:latin typeface="Lucida Calligraphy" panose="03010101010101010101" pitchFamily="66" charset="0"/>
              </a:rPr>
              <a:t>x</a:t>
            </a:r>
            <a:r>
              <a:rPr lang="en-US" dirty="0"/>
              <a:t>, </a:t>
            </a:r>
            <a:r>
              <a:rPr lang="en-US" dirty="0">
                <a:latin typeface="Lucida Calligraphy" panose="03010101010101010101" pitchFamily="66" charset="0"/>
              </a:rPr>
              <a:t>n</a:t>
            </a:r>
            <a:r>
              <a:rPr lang="en-US" dirty="0">
                <a:latin typeface="Courier New" panose="02070309020205020404" pitchFamily="49" charset="0"/>
                <a:cs typeface="Courier New" panose="02070309020205020404" pitchFamily="49" charset="0"/>
              </a:rPr>
              <a:t>)</a:t>
            </a:r>
            <a:r>
              <a:rPr lang="en-US" dirty="0"/>
              <a:t> that receives a nonzero integer parameter and another integer parameter representing base and exponent respectively, and returns the value of </a:t>
            </a:r>
            <a:r>
              <a:rPr lang="en-US" dirty="0" err="1">
                <a:solidFill>
                  <a:srgbClr val="FF0000"/>
                </a:solidFill>
                <a:latin typeface="Lucida Calligraphy" panose="03010101010101010101" pitchFamily="66" charset="0"/>
              </a:rPr>
              <a:t>x</a:t>
            </a:r>
            <a:r>
              <a:rPr lang="en-US" baseline="30000" dirty="0" err="1">
                <a:solidFill>
                  <a:srgbClr val="FF0000"/>
                </a:solidFill>
                <a:latin typeface="Lucida Calligraphy" panose="03010101010101010101" pitchFamily="66" charset="0"/>
              </a:rPr>
              <a:t>n</a:t>
            </a:r>
            <a:r>
              <a:rPr lang="en-US" baseline="30000" dirty="0">
                <a:solidFill>
                  <a:srgbClr val="FF0000"/>
                </a:solidFill>
                <a:latin typeface="Lucida Calligraphy" panose="03010101010101010101" pitchFamily="66" charset="0"/>
              </a:rPr>
              <a:t> </a:t>
            </a:r>
            <a:endParaRPr lang="en-US" dirty="0">
              <a:solidFill>
                <a:srgbClr val="FF0000"/>
              </a:solidFill>
              <a:latin typeface="Lucida Calligraphy" panose="03010101010101010101" pitchFamily="66" charset="0"/>
            </a:endParaRPr>
          </a:p>
          <a:p>
            <a:endParaRPr lang="en-US" i="1" baseline="30000" dirty="0"/>
          </a:p>
          <a:p>
            <a:r>
              <a:rPr lang="en-US" dirty="0"/>
              <a:t>For example, </a:t>
            </a:r>
            <a:r>
              <a:rPr lang="en-US" dirty="0">
                <a:latin typeface="Courier New" panose="02070309020205020404" pitchFamily="49" charset="0"/>
                <a:cs typeface="Courier New" panose="02070309020205020404" pitchFamily="49" charset="0"/>
              </a:rPr>
              <a:t>power(3, 4) </a:t>
            </a:r>
            <a:r>
              <a:rPr lang="en-US" dirty="0"/>
              <a:t>will calculate </a:t>
            </a:r>
            <a:r>
              <a:rPr lang="en-US" dirty="0">
                <a:latin typeface="Courier New" panose="02070309020205020404" pitchFamily="49" charset="0"/>
                <a:cs typeface="Courier New" panose="02070309020205020404" pitchFamily="49" charset="0"/>
              </a:rPr>
              <a:t>3</a:t>
            </a:r>
            <a:r>
              <a:rPr lang="en-US" baseline="30000" dirty="0">
                <a:latin typeface="Courier New" panose="02070309020205020404" pitchFamily="49" charset="0"/>
                <a:cs typeface="Courier New" panose="02070309020205020404" pitchFamily="49" charset="0"/>
              </a:rPr>
              <a:t>4</a:t>
            </a:r>
            <a:r>
              <a:rPr lang="en-US" baseline="30000" dirty="0"/>
              <a:t> </a:t>
            </a:r>
            <a:r>
              <a:rPr lang="en-US" dirty="0"/>
              <a:t>or </a:t>
            </a:r>
          </a:p>
          <a:p>
            <a:pPr marL="0" indent="0">
              <a:buNone/>
            </a:pPr>
            <a:r>
              <a:rPr lang="en-US" dirty="0"/>
              <a:t>    (</a:t>
            </a:r>
            <a:r>
              <a:rPr lang="en-US" dirty="0">
                <a:latin typeface="Courier New" panose="02070309020205020404" pitchFamily="49" charset="0"/>
                <a:cs typeface="Courier New" panose="02070309020205020404" pitchFamily="49" charset="0"/>
              </a:rPr>
              <a:t>3 * 3 * 3 * 3</a:t>
            </a:r>
            <a:r>
              <a:rPr lang="en-US" dirty="0"/>
              <a:t>)</a:t>
            </a:r>
          </a:p>
          <a:p>
            <a:pPr marL="0" indent="0">
              <a:buNone/>
            </a:pPr>
            <a:endParaRPr lang="en-US" i="1" baseline="30000" dirty="0"/>
          </a:p>
          <a:p>
            <a:r>
              <a:rPr lang="en-US" dirty="0"/>
              <a:t>Write code that reads in base and exponent from user, and finds out the result making use of function </a:t>
            </a:r>
            <a:r>
              <a:rPr lang="en-US" dirty="0">
                <a:latin typeface="Courier New" panose="02070309020205020404" pitchFamily="49" charset="0"/>
                <a:cs typeface="Courier New" panose="02070309020205020404" pitchFamily="49" charset="0"/>
              </a:rPr>
              <a:t>power()</a:t>
            </a:r>
            <a:r>
              <a:rPr lang="en-US" dirty="0"/>
              <a:t>.</a:t>
            </a:r>
            <a:endParaRPr lang="en-SG" i="1" baseline="30000" dirty="0"/>
          </a:p>
        </p:txBody>
      </p:sp>
    </p:spTree>
    <p:extLst>
      <p:ext uri="{BB962C8B-B14F-4D97-AF65-F5344CB8AC3E}">
        <p14:creationId xmlns:p14="http://schemas.microsoft.com/office/powerpoint/2010/main" val="493402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6200" y="122238"/>
            <a:ext cx="8991600" cy="563562"/>
          </a:xfrm>
        </p:spPr>
        <p:txBody>
          <a:bodyPr/>
          <a:lstStyle/>
          <a:p>
            <a:r>
              <a:rPr lang="en-US" dirty="0"/>
              <a:t>Objectives</a:t>
            </a:r>
          </a:p>
        </p:txBody>
      </p:sp>
      <p:sp>
        <p:nvSpPr>
          <p:cNvPr id="3" name="Content Placeholder 2"/>
          <p:cNvSpPr>
            <a:spLocks noGrp="1"/>
          </p:cNvSpPr>
          <p:nvPr>
            <p:ph idx="1"/>
          </p:nvPr>
        </p:nvSpPr>
        <p:spPr/>
        <p:txBody>
          <a:bodyPr/>
          <a:lstStyle/>
          <a:p>
            <a:pPr marL="0" indent="0">
              <a:buNone/>
            </a:pPr>
            <a:r>
              <a:rPr lang="en-US" dirty="0">
                <a:latin typeface="Arial" panose="020B0604020202020204" pitchFamily="34" charset="0"/>
                <a:cs typeface="Arial" panose="020B0604020202020204" pitchFamily="34" charset="0"/>
              </a:rPr>
              <a:t>At the end of this lecture, you will ….</a:t>
            </a:r>
          </a:p>
          <a:p>
            <a:pPr marL="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Understand what is a function</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Be able to create user-defined functions</a:t>
            </a:r>
          </a:p>
          <a:p>
            <a:endParaRPr lang="en-US" dirty="0"/>
          </a:p>
          <a:p>
            <a:endParaRPr lang="en-US" dirty="0"/>
          </a:p>
          <a:p>
            <a:endParaRPr lang="en-US" dirty="0"/>
          </a:p>
        </p:txBody>
      </p:sp>
    </p:spTree>
    <p:extLst>
      <p:ext uri="{BB962C8B-B14F-4D97-AF65-F5344CB8AC3E}">
        <p14:creationId xmlns:p14="http://schemas.microsoft.com/office/powerpoint/2010/main" val="3531562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1BF1D-6BB5-424B-A6E2-50EB8C62DE26}"/>
              </a:ext>
            </a:extLst>
          </p:cNvPr>
          <p:cNvSpPr>
            <a:spLocks noGrp="1"/>
          </p:cNvSpPr>
          <p:nvPr>
            <p:ph type="title" idx="4294967295"/>
          </p:nvPr>
        </p:nvSpPr>
        <p:spPr>
          <a:xfrm>
            <a:off x="76200" y="122238"/>
            <a:ext cx="8991600" cy="563562"/>
          </a:xfrm>
        </p:spPr>
        <p:txBody>
          <a:bodyPr/>
          <a:lstStyle/>
          <a:p>
            <a:r>
              <a:rPr lang="en-SG" dirty="0"/>
              <a:t>Activity 7</a:t>
            </a:r>
            <a:r>
              <a:rPr lang="en-SG" dirty="0">
                <a:latin typeface="Segoe UI" panose="020B0502040204020203" pitchFamily="34" charset="0"/>
                <a:cs typeface="Segoe UI" panose="020B0502040204020203" pitchFamily="34" charset="0"/>
              </a:rPr>
              <a:t> –</a:t>
            </a:r>
            <a:r>
              <a:rPr lang="en-SG" dirty="0"/>
              <a:t> Square of Asterisks</a:t>
            </a:r>
          </a:p>
        </p:txBody>
      </p:sp>
      <p:sp>
        <p:nvSpPr>
          <p:cNvPr id="3" name="Content Placeholder 2">
            <a:extLst>
              <a:ext uri="{FF2B5EF4-FFF2-40B4-BE49-F238E27FC236}">
                <a16:creationId xmlns:a16="http://schemas.microsoft.com/office/drawing/2014/main" id="{210E3213-44C1-4059-96C7-4F9156697FCD}"/>
              </a:ext>
            </a:extLst>
          </p:cNvPr>
          <p:cNvSpPr>
            <a:spLocks noGrp="1"/>
          </p:cNvSpPr>
          <p:nvPr>
            <p:ph idx="1"/>
          </p:nvPr>
        </p:nvSpPr>
        <p:spPr/>
        <p:txBody>
          <a:bodyPr/>
          <a:lstStyle/>
          <a:p>
            <a:r>
              <a:rPr lang="en-US" sz="2600" dirty="0"/>
              <a:t>Write a function </a:t>
            </a:r>
            <a:r>
              <a:rPr lang="en-US" sz="2600" dirty="0" err="1">
                <a:latin typeface="Courier New" panose="02070309020205020404" pitchFamily="49" charset="0"/>
                <a:cs typeface="Courier New" panose="02070309020205020404" pitchFamily="49" charset="0"/>
              </a:rPr>
              <a:t>print_square</a:t>
            </a:r>
            <a:r>
              <a:rPr lang="en-US" sz="2600" dirty="0">
                <a:latin typeface="Courier New" panose="02070309020205020404" pitchFamily="49" charset="0"/>
                <a:cs typeface="Courier New" panose="02070309020205020404" pitchFamily="49" charset="0"/>
              </a:rPr>
              <a:t>(side)</a:t>
            </a:r>
            <a:r>
              <a:rPr lang="en-US" sz="2600" dirty="0"/>
              <a:t>to display a solid square of asterisks (same number of rows and columns) whose side is specified in integer parameter, </a:t>
            </a:r>
            <a:r>
              <a:rPr lang="en-US" sz="2600" dirty="0">
                <a:latin typeface="Courier New" panose="02070309020205020404" pitchFamily="49" charset="0"/>
                <a:cs typeface="Courier New" panose="02070309020205020404" pitchFamily="49" charset="0"/>
              </a:rPr>
              <a:t>side</a:t>
            </a:r>
            <a:r>
              <a:rPr lang="en-US" sz="2600" dirty="0"/>
              <a:t>. </a:t>
            </a:r>
          </a:p>
          <a:p>
            <a:r>
              <a:rPr lang="en-US" sz="2600" dirty="0"/>
              <a:t>You may make use of the </a:t>
            </a:r>
            <a:r>
              <a:rPr lang="en-US" sz="2600" dirty="0" err="1">
                <a:latin typeface="Courier New" panose="02070309020205020404" pitchFamily="49" charset="0"/>
                <a:cs typeface="Courier New" panose="02070309020205020404" pitchFamily="49" charset="0"/>
              </a:rPr>
              <a:t>print_character</a:t>
            </a:r>
            <a:r>
              <a:rPr lang="en-US" sz="2600" dirty="0">
                <a:latin typeface="Courier New" panose="02070309020205020404" pitchFamily="49" charset="0"/>
                <a:cs typeface="Courier New" panose="02070309020205020404" pitchFamily="49" charset="0"/>
              </a:rPr>
              <a:t>() </a:t>
            </a:r>
            <a:r>
              <a:rPr lang="en-US" sz="2600" dirty="0"/>
              <a:t>function in slide 11</a:t>
            </a:r>
          </a:p>
          <a:p>
            <a:pPr marL="0" indent="0">
              <a:buNone/>
            </a:pPr>
            <a:r>
              <a:rPr lang="en-US" sz="1000" dirty="0"/>
              <a:t>  </a:t>
            </a:r>
          </a:p>
          <a:p>
            <a:r>
              <a:rPr lang="en-US" sz="2600" dirty="0"/>
              <a:t>For example, if side is 4, the function should display</a:t>
            </a:r>
          </a:p>
          <a:p>
            <a:endParaRPr lang="en-US" i="1" baseline="30000" dirty="0">
              <a:latin typeface="Courier New" panose="02070309020205020404" pitchFamily="49" charset="0"/>
              <a:cs typeface="Courier New" panose="02070309020205020404" pitchFamily="49" charset="0"/>
            </a:endParaRPr>
          </a:p>
          <a:p>
            <a:pPr marL="396875" indent="0">
              <a:lnSpc>
                <a:spcPts val="1300"/>
              </a:lnSpc>
              <a:buNone/>
            </a:pPr>
            <a:r>
              <a:rPr lang="en-US" i="1" dirty="0">
                <a:solidFill>
                  <a:srgbClr val="0000FF"/>
                </a:solidFill>
                <a:latin typeface="Segoe UI" panose="020B0502040204020203" pitchFamily="34" charset="0"/>
                <a:cs typeface="Segoe UI" panose="020B0502040204020203" pitchFamily="34" charset="0"/>
              </a:rPr>
              <a:t>* * * *</a:t>
            </a:r>
          </a:p>
          <a:p>
            <a:pPr marL="396875" indent="0">
              <a:lnSpc>
                <a:spcPts val="1300"/>
              </a:lnSpc>
              <a:buNone/>
            </a:pPr>
            <a:r>
              <a:rPr lang="en-US" i="1" dirty="0">
                <a:solidFill>
                  <a:srgbClr val="0000FF"/>
                </a:solidFill>
                <a:latin typeface="Segoe UI" panose="020B0502040204020203" pitchFamily="34" charset="0"/>
                <a:cs typeface="Segoe UI" panose="020B0502040204020203" pitchFamily="34" charset="0"/>
              </a:rPr>
              <a:t>* * * *</a:t>
            </a:r>
          </a:p>
          <a:p>
            <a:pPr marL="396875" indent="0">
              <a:lnSpc>
                <a:spcPts val="1300"/>
              </a:lnSpc>
              <a:buNone/>
            </a:pPr>
            <a:r>
              <a:rPr lang="en-US" i="1" dirty="0">
                <a:solidFill>
                  <a:srgbClr val="0000FF"/>
                </a:solidFill>
                <a:latin typeface="Segoe UI" panose="020B0502040204020203" pitchFamily="34" charset="0"/>
                <a:cs typeface="Segoe UI" panose="020B0502040204020203" pitchFamily="34" charset="0"/>
              </a:rPr>
              <a:t>* * * *</a:t>
            </a:r>
          </a:p>
          <a:p>
            <a:pPr marL="396875" indent="0">
              <a:lnSpc>
                <a:spcPts val="1300"/>
              </a:lnSpc>
              <a:buNone/>
            </a:pPr>
            <a:r>
              <a:rPr lang="en-US" i="1" dirty="0">
                <a:solidFill>
                  <a:srgbClr val="0000FF"/>
                </a:solidFill>
                <a:latin typeface="Segoe UI" panose="020B0502040204020203" pitchFamily="34" charset="0"/>
                <a:cs typeface="Segoe UI" panose="020B0502040204020203" pitchFamily="34" charset="0"/>
              </a:rPr>
              <a:t>* * * *</a:t>
            </a:r>
            <a:endParaRPr lang="en-US" i="1" baseline="30000" dirty="0"/>
          </a:p>
          <a:p>
            <a:r>
              <a:rPr lang="en-US" sz="2600" dirty="0"/>
              <a:t>Write code to read in </a:t>
            </a:r>
            <a:r>
              <a:rPr lang="en-US" sz="2600" dirty="0">
                <a:latin typeface="Courier New" panose="02070309020205020404" pitchFamily="49" charset="0"/>
                <a:cs typeface="Courier New" panose="02070309020205020404" pitchFamily="49" charset="0"/>
              </a:rPr>
              <a:t>side</a:t>
            </a:r>
            <a:r>
              <a:rPr lang="en-US" sz="2600" dirty="0"/>
              <a:t> from user, and make use of the function to output the pattern.</a:t>
            </a:r>
            <a:endParaRPr lang="en-SG" sz="2600" i="1" baseline="30000" dirty="0"/>
          </a:p>
          <a:p>
            <a:pPr marL="0" indent="0">
              <a:buNone/>
            </a:pPr>
            <a:endParaRPr lang="en-US" b="1" dirty="0">
              <a:latin typeface="Arial Narrow" panose="020B0606020202030204" pitchFamily="34" charset="0"/>
            </a:endParaRPr>
          </a:p>
          <a:p>
            <a:endParaRPr lang="en-US" b="1" i="1" baseline="30000" dirty="0">
              <a:latin typeface="Arial Narrow" panose="020B0606020202030204" pitchFamily="34" charset="0"/>
            </a:endParaRPr>
          </a:p>
          <a:p>
            <a:endParaRPr lang="en-SG" i="1" baseline="30000" dirty="0"/>
          </a:p>
        </p:txBody>
      </p:sp>
    </p:spTree>
    <p:extLst>
      <p:ext uri="{BB962C8B-B14F-4D97-AF65-F5344CB8AC3E}">
        <p14:creationId xmlns:p14="http://schemas.microsoft.com/office/powerpoint/2010/main" val="515037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1BF1D-6BB5-424B-A6E2-50EB8C62DE26}"/>
              </a:ext>
            </a:extLst>
          </p:cNvPr>
          <p:cNvSpPr>
            <a:spLocks noGrp="1"/>
          </p:cNvSpPr>
          <p:nvPr>
            <p:ph type="title" idx="4294967295"/>
          </p:nvPr>
        </p:nvSpPr>
        <p:spPr>
          <a:xfrm>
            <a:off x="76200" y="122238"/>
            <a:ext cx="8991600" cy="563562"/>
          </a:xfrm>
        </p:spPr>
        <p:txBody>
          <a:bodyPr/>
          <a:lstStyle/>
          <a:p>
            <a:r>
              <a:rPr lang="en-SG" dirty="0"/>
              <a:t>Activity 8</a:t>
            </a:r>
            <a:r>
              <a:rPr lang="en-SG" dirty="0">
                <a:latin typeface="Segoe UI" panose="020B0502040204020203" pitchFamily="34" charset="0"/>
                <a:cs typeface="Segoe UI" panose="020B0502040204020203" pitchFamily="34" charset="0"/>
              </a:rPr>
              <a:t> – </a:t>
            </a:r>
            <a:r>
              <a:rPr lang="en-SG" dirty="0"/>
              <a:t>Square of any character</a:t>
            </a:r>
          </a:p>
        </p:txBody>
      </p:sp>
      <p:sp>
        <p:nvSpPr>
          <p:cNvPr id="6" name="Content Placeholder 2">
            <a:extLst>
              <a:ext uri="{FF2B5EF4-FFF2-40B4-BE49-F238E27FC236}">
                <a16:creationId xmlns:a16="http://schemas.microsoft.com/office/drawing/2014/main" id="{7E2DE11F-F1E0-4EA4-B80A-8970872F1982}"/>
              </a:ext>
            </a:extLst>
          </p:cNvPr>
          <p:cNvSpPr>
            <a:spLocks noGrp="1"/>
          </p:cNvSpPr>
          <p:nvPr>
            <p:ph idx="1"/>
          </p:nvPr>
        </p:nvSpPr>
        <p:spPr>
          <a:xfrm>
            <a:off x="76200" y="884238"/>
            <a:ext cx="8991600" cy="4983162"/>
          </a:xfrm>
        </p:spPr>
        <p:txBody>
          <a:bodyPr/>
          <a:lstStyle/>
          <a:p>
            <a:pPr lvl="0"/>
            <a:r>
              <a:rPr lang="en-US" sz="2600">
                <a:latin typeface="Arial" panose="020B0604020202020204" pitchFamily="34" charset="0"/>
                <a:cs typeface="Arial" panose="020B0604020202020204" pitchFamily="34" charset="0"/>
              </a:rPr>
              <a:t>Modify </a:t>
            </a:r>
            <a:r>
              <a:rPr lang="en-US" sz="2600" dirty="0">
                <a:latin typeface="Arial" panose="020B0604020202020204" pitchFamily="34" charset="0"/>
                <a:cs typeface="Arial" panose="020B0604020202020204" pitchFamily="34" charset="0"/>
              </a:rPr>
              <a:t>the function </a:t>
            </a:r>
            <a:r>
              <a:rPr lang="en-US" sz="2600">
                <a:latin typeface="Arial" panose="020B0604020202020204" pitchFamily="34" charset="0"/>
                <a:cs typeface="Arial" panose="020B0604020202020204" pitchFamily="34" charset="0"/>
              </a:rPr>
              <a:t>in the previous </a:t>
            </a:r>
            <a:r>
              <a:rPr lang="en-US" sz="2600" dirty="0">
                <a:latin typeface="Arial" panose="020B0604020202020204" pitchFamily="34" charset="0"/>
                <a:cs typeface="Arial" panose="020B0604020202020204" pitchFamily="34" charset="0"/>
              </a:rPr>
              <a:t>activity </a:t>
            </a:r>
            <a:r>
              <a:rPr lang="en-US" sz="2600">
                <a:latin typeface="Arial" panose="020B0604020202020204" pitchFamily="34" charset="0"/>
                <a:cs typeface="Arial" panose="020B0604020202020204" pitchFamily="34" charset="0"/>
              </a:rPr>
              <a:t>to display the square with any given character, </a:t>
            </a:r>
            <a:r>
              <a:rPr lang="en-US" sz="2600">
                <a:latin typeface="Courier New" panose="02070309020205020404" pitchFamily="49" charset="0"/>
                <a:cs typeface="Courier New" panose="02070309020205020404" pitchFamily="49" charset="0"/>
              </a:rPr>
              <a:t>char</a:t>
            </a:r>
            <a:r>
              <a:rPr lang="en-US" sz="2600">
                <a:latin typeface="Arial" panose="020B0604020202020204" pitchFamily="34" charset="0"/>
                <a:cs typeface="Arial" panose="020B0604020202020204" pitchFamily="34" charset="0"/>
              </a:rPr>
              <a:t>,  included in the parameter </a:t>
            </a:r>
            <a:r>
              <a:rPr lang="en-SG" sz="2600"/>
              <a:t>as shown in the function header below.</a:t>
            </a:r>
          </a:p>
          <a:p>
            <a:pPr marL="0" indent="0">
              <a:buNone/>
            </a:pPr>
            <a:r>
              <a:rPr lang="en-SG"/>
              <a:t>		</a:t>
            </a:r>
            <a:r>
              <a:rPr lang="en-SG" sz="2400">
                <a:latin typeface="Courier New" panose="02070309020205020404" pitchFamily="49" charset="0"/>
                <a:cs typeface="Courier New" panose="02070309020205020404" pitchFamily="49" charset="0"/>
              </a:rPr>
              <a:t>print_square(side, char)</a:t>
            </a:r>
            <a:endParaRPr lang="en-US" sz="2400" dirty="0">
              <a:latin typeface="Courier New" panose="02070309020205020404" pitchFamily="49" charset="0"/>
              <a:cs typeface="Courier New" panose="02070309020205020404" pitchFamily="49" charset="0"/>
            </a:endParaRPr>
          </a:p>
          <a:p>
            <a:endParaRPr lang="en-US" sz="2600" i="1" baseline="30000" dirty="0">
              <a:latin typeface="Arial" panose="020B0604020202020204" pitchFamily="34" charset="0"/>
              <a:cs typeface="Arial" panose="020B0604020202020204" pitchFamily="34" charset="0"/>
            </a:endParaRPr>
          </a:p>
          <a:p>
            <a:r>
              <a:rPr lang="en-US" sz="2600" dirty="0">
                <a:latin typeface="Arial" panose="020B0604020202020204" pitchFamily="34" charset="0"/>
                <a:cs typeface="Arial" panose="020B0604020202020204" pitchFamily="34" charset="0"/>
              </a:rPr>
              <a:t>Thus if side is </a:t>
            </a:r>
            <a:r>
              <a:rPr lang="en-US" sz="2600" dirty="0">
                <a:solidFill>
                  <a:srgbClr val="0000FF"/>
                </a:solidFill>
                <a:latin typeface="Courier New" panose="02070309020205020404" pitchFamily="49" charset="0"/>
                <a:cs typeface="Courier New" panose="02070309020205020404" pitchFamily="49" charset="0"/>
              </a:rPr>
              <a:t>5</a:t>
            </a:r>
            <a:r>
              <a:rPr lang="en-US" sz="2600" dirty="0">
                <a:latin typeface="Arial" panose="020B0604020202020204" pitchFamily="34" charset="0"/>
                <a:cs typeface="Arial" panose="020B0604020202020204" pitchFamily="34" charset="0"/>
              </a:rPr>
              <a:t> </a:t>
            </a:r>
            <a:r>
              <a:rPr lang="en-US" sz="2600">
                <a:latin typeface="Arial" panose="020B0604020202020204" pitchFamily="34" charset="0"/>
                <a:cs typeface="Arial" panose="020B0604020202020204" pitchFamily="34" charset="0"/>
              </a:rPr>
              <a:t>and character used </a:t>
            </a:r>
            <a:r>
              <a:rPr lang="en-US" sz="2600" dirty="0">
                <a:latin typeface="Arial" panose="020B0604020202020204" pitchFamily="34" charset="0"/>
                <a:cs typeface="Arial" panose="020B0604020202020204" pitchFamily="34" charset="0"/>
              </a:rPr>
              <a:t>is ‘</a:t>
            </a:r>
            <a:r>
              <a:rPr lang="en-US" sz="2600" dirty="0">
                <a:solidFill>
                  <a:srgbClr val="0000FF"/>
                </a:solidFill>
                <a:latin typeface="Courier New" panose="02070309020205020404" pitchFamily="49" charset="0"/>
                <a:cs typeface="Courier New" panose="02070309020205020404" pitchFamily="49" charset="0"/>
              </a:rPr>
              <a:t>#</a:t>
            </a:r>
            <a:r>
              <a:rPr lang="en-US" sz="2600" dirty="0">
                <a:latin typeface="Arial" panose="020B0604020202020204" pitchFamily="34" charset="0"/>
                <a:cs typeface="Arial" panose="020B0604020202020204" pitchFamily="34" charset="0"/>
              </a:rPr>
              <a:t>’, </a:t>
            </a:r>
            <a:r>
              <a:rPr lang="en-US" sz="2600">
                <a:latin typeface="Arial" panose="020B0604020202020204" pitchFamily="34" charset="0"/>
                <a:cs typeface="Arial" panose="020B0604020202020204" pitchFamily="34" charset="0"/>
              </a:rPr>
              <a:t>then  </a:t>
            </a:r>
          </a:p>
          <a:p>
            <a:pPr marL="355600" indent="0">
              <a:buNone/>
            </a:pPr>
            <a:r>
              <a:rPr lang="en-US" sz="1000">
                <a:solidFill>
                  <a:srgbClr val="0000FF"/>
                </a:solidFill>
                <a:latin typeface="Courier New" panose="02070309020205020404" pitchFamily="49" charset="0"/>
                <a:cs typeface="Courier New" panose="02070309020205020404" pitchFamily="49" charset="0"/>
              </a:rPr>
              <a:t> </a:t>
            </a:r>
          </a:p>
          <a:p>
            <a:pPr marL="355600" indent="0">
              <a:spcBef>
                <a:spcPts val="0"/>
              </a:spcBef>
              <a:buNone/>
            </a:pPr>
            <a:r>
              <a:rPr lang="en-US" sz="2000">
                <a:solidFill>
                  <a:srgbClr val="0000FF"/>
                </a:solidFill>
                <a:latin typeface="Courier New" panose="02070309020205020404" pitchFamily="49" charset="0"/>
                <a:cs typeface="Courier New" panose="02070309020205020404" pitchFamily="49" charset="0"/>
              </a:rPr>
              <a:t># # # # #</a:t>
            </a:r>
            <a:endParaRPr lang="en-SG" sz="2000">
              <a:solidFill>
                <a:srgbClr val="0000FF"/>
              </a:solidFill>
              <a:latin typeface="Courier New" panose="02070309020205020404" pitchFamily="49" charset="0"/>
              <a:cs typeface="Courier New" panose="02070309020205020404" pitchFamily="49" charset="0"/>
            </a:endParaRPr>
          </a:p>
          <a:p>
            <a:pPr marL="355600" indent="0">
              <a:spcBef>
                <a:spcPts val="0"/>
              </a:spcBef>
              <a:buNone/>
            </a:pPr>
            <a:r>
              <a:rPr lang="en-US" sz="2000">
                <a:solidFill>
                  <a:srgbClr val="0000FF"/>
                </a:solidFill>
                <a:latin typeface="Courier New" panose="02070309020205020404" pitchFamily="49" charset="0"/>
                <a:cs typeface="Courier New" panose="02070309020205020404" pitchFamily="49" charset="0"/>
              </a:rPr>
              <a:t># # # # #</a:t>
            </a:r>
            <a:endParaRPr lang="en-SG" sz="2000">
              <a:solidFill>
                <a:srgbClr val="0000FF"/>
              </a:solidFill>
              <a:latin typeface="Courier New" panose="02070309020205020404" pitchFamily="49" charset="0"/>
              <a:cs typeface="Courier New" panose="02070309020205020404" pitchFamily="49" charset="0"/>
            </a:endParaRPr>
          </a:p>
          <a:p>
            <a:pPr marL="355600" indent="0">
              <a:spcBef>
                <a:spcPts val="0"/>
              </a:spcBef>
              <a:buNone/>
            </a:pPr>
            <a:r>
              <a:rPr lang="en-US" sz="2000">
                <a:solidFill>
                  <a:srgbClr val="0000FF"/>
                </a:solidFill>
                <a:latin typeface="Courier New" panose="02070309020205020404" pitchFamily="49" charset="0"/>
                <a:cs typeface="Courier New" panose="02070309020205020404" pitchFamily="49" charset="0"/>
              </a:rPr>
              <a:t># # # # #</a:t>
            </a:r>
            <a:endParaRPr lang="en-SG" sz="2000">
              <a:solidFill>
                <a:srgbClr val="0000FF"/>
              </a:solidFill>
              <a:latin typeface="Courier New" panose="02070309020205020404" pitchFamily="49" charset="0"/>
              <a:cs typeface="Courier New" panose="02070309020205020404" pitchFamily="49" charset="0"/>
            </a:endParaRPr>
          </a:p>
          <a:p>
            <a:pPr marL="355600" indent="0">
              <a:spcBef>
                <a:spcPts val="0"/>
              </a:spcBef>
              <a:buNone/>
            </a:pPr>
            <a:r>
              <a:rPr lang="en-US" sz="2000">
                <a:solidFill>
                  <a:srgbClr val="0000FF"/>
                </a:solidFill>
                <a:latin typeface="Courier New" panose="02070309020205020404" pitchFamily="49" charset="0"/>
                <a:cs typeface="Courier New" panose="02070309020205020404" pitchFamily="49" charset="0"/>
              </a:rPr>
              <a:t># # # # #</a:t>
            </a:r>
            <a:endParaRPr lang="en-SG" sz="2000">
              <a:solidFill>
                <a:srgbClr val="0000FF"/>
              </a:solidFill>
              <a:latin typeface="Courier New" panose="02070309020205020404" pitchFamily="49" charset="0"/>
              <a:cs typeface="Courier New" panose="02070309020205020404" pitchFamily="49" charset="0"/>
            </a:endParaRPr>
          </a:p>
          <a:p>
            <a:pPr marL="355600" indent="0">
              <a:spcBef>
                <a:spcPts val="0"/>
              </a:spcBef>
              <a:buNone/>
            </a:pPr>
            <a:r>
              <a:rPr lang="en-US" sz="2000">
                <a:solidFill>
                  <a:srgbClr val="0000FF"/>
                </a:solidFill>
                <a:latin typeface="Courier New" panose="02070309020205020404" pitchFamily="49" charset="0"/>
                <a:cs typeface="Courier New" panose="02070309020205020404" pitchFamily="49" charset="0"/>
              </a:rPr>
              <a:t># # # # #</a:t>
            </a:r>
            <a:endParaRPr lang="en-SG" sz="2000">
              <a:solidFill>
                <a:srgbClr val="0000FF"/>
              </a:solidFill>
              <a:latin typeface="Courier New" panose="02070309020205020404" pitchFamily="49" charset="0"/>
              <a:cs typeface="Courier New" panose="02070309020205020404" pitchFamily="49" charset="0"/>
            </a:endParaRPr>
          </a:p>
          <a:p>
            <a:pPr marL="0" indent="0">
              <a:buNone/>
            </a:pPr>
            <a:endParaRPr lang="en-US" b="1" i="1" dirty="0">
              <a:latin typeface="Arial Narrow" panose="020B0606020202030204" pitchFamily="34" charset="0"/>
            </a:endParaRPr>
          </a:p>
          <a:p>
            <a:pPr marL="0" indent="0">
              <a:buNone/>
            </a:pPr>
            <a:endParaRPr lang="en-US" b="1" i="1" dirty="0">
              <a:latin typeface="Arial Narrow" panose="020B0606020202030204" pitchFamily="34" charset="0"/>
            </a:endParaRPr>
          </a:p>
          <a:p>
            <a:endParaRPr lang="en-SG" i="1" baseline="30000" dirty="0"/>
          </a:p>
          <a:p>
            <a:pPr marL="0" indent="0">
              <a:buNone/>
            </a:pPr>
            <a:endParaRPr lang="en-US" b="1" dirty="0">
              <a:latin typeface="Arial Narrow" panose="020B0606020202030204" pitchFamily="34" charset="0"/>
            </a:endParaRPr>
          </a:p>
          <a:p>
            <a:endParaRPr lang="en-US" b="1" i="1" baseline="30000" dirty="0">
              <a:latin typeface="Arial Narrow" panose="020B0606020202030204" pitchFamily="34" charset="0"/>
            </a:endParaRPr>
          </a:p>
          <a:p>
            <a:endParaRPr lang="en-SG" i="1" baseline="30000" dirty="0"/>
          </a:p>
        </p:txBody>
      </p:sp>
    </p:spTree>
    <p:extLst>
      <p:ext uri="{BB962C8B-B14F-4D97-AF65-F5344CB8AC3E}">
        <p14:creationId xmlns:p14="http://schemas.microsoft.com/office/powerpoint/2010/main" val="859178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7FDE-9DEC-409A-AAA8-07D074F61F42}"/>
              </a:ext>
            </a:extLst>
          </p:cNvPr>
          <p:cNvSpPr>
            <a:spLocks noGrp="1"/>
          </p:cNvSpPr>
          <p:nvPr>
            <p:ph type="title"/>
          </p:nvPr>
        </p:nvSpPr>
        <p:spPr/>
        <p:txBody>
          <a:bodyPr/>
          <a:lstStyle/>
          <a:p>
            <a:r>
              <a:rPr lang="en-SG" dirty="0">
                <a:latin typeface="Segoe UI" panose="020B0502040204020203" pitchFamily="34" charset="0"/>
                <a:cs typeface="Segoe UI" panose="020B0502040204020203" pitchFamily="34" charset="0"/>
              </a:rPr>
              <a:t>Things to Note</a:t>
            </a:r>
          </a:p>
        </p:txBody>
      </p:sp>
      <p:sp>
        <p:nvSpPr>
          <p:cNvPr id="3" name="Content Placeholder 2">
            <a:extLst>
              <a:ext uri="{FF2B5EF4-FFF2-40B4-BE49-F238E27FC236}">
                <a16:creationId xmlns:a16="http://schemas.microsoft.com/office/drawing/2014/main" id="{CD72BB32-85FE-473E-B44D-46526EDB173D}"/>
              </a:ext>
            </a:extLst>
          </p:cNvPr>
          <p:cNvSpPr>
            <a:spLocks noGrp="1"/>
          </p:cNvSpPr>
          <p:nvPr>
            <p:ph idx="1"/>
          </p:nvPr>
        </p:nvSpPr>
        <p:spPr>
          <a:xfrm>
            <a:off x="419100" y="1066800"/>
            <a:ext cx="8420100" cy="3505200"/>
          </a:xfrm>
        </p:spPr>
        <p:txBody>
          <a:bodyPr/>
          <a:lstStyle/>
          <a:p>
            <a:pPr>
              <a:buFont typeface="Wingdings" panose="05000000000000000000" pitchFamily="2" charset="2"/>
              <a:buChar char="§"/>
            </a:pPr>
            <a:r>
              <a:rPr lang="en-US" sz="2400">
                <a:solidFill>
                  <a:srgbClr val="0000FF"/>
                </a:solidFill>
                <a:latin typeface="Segoe UI" panose="020B0502040204020203" pitchFamily="34" charset="0"/>
                <a:cs typeface="Segoe UI" panose="020B0502040204020203" pitchFamily="34" charset="0"/>
              </a:rPr>
              <a:t>A function must be defined/created before it can be used.</a:t>
            </a:r>
          </a:p>
          <a:p>
            <a:pPr marL="0" indent="0">
              <a:buNone/>
            </a:pPr>
            <a:r>
              <a:rPr lang="en-US" sz="1000">
                <a:solidFill>
                  <a:srgbClr val="0000FF"/>
                </a:solidFill>
                <a:latin typeface="Segoe UI" panose="020B0502040204020203" pitchFamily="34" charset="0"/>
                <a:cs typeface="Segoe UI" panose="020B0502040204020203" pitchFamily="34" charset="0"/>
              </a:rPr>
              <a:t>  </a:t>
            </a:r>
          </a:p>
          <a:p>
            <a:pPr>
              <a:buFont typeface="Wingdings" panose="05000000000000000000" pitchFamily="2" charset="2"/>
              <a:buChar char="§"/>
            </a:pPr>
            <a:r>
              <a:rPr lang="en-US" sz="2400">
                <a:solidFill>
                  <a:srgbClr val="0000FF"/>
                </a:solidFill>
                <a:latin typeface="Segoe UI" panose="020B0502040204020203" pitchFamily="34" charset="0"/>
                <a:cs typeface="Segoe UI" panose="020B0502040204020203" pitchFamily="34" charset="0"/>
              </a:rPr>
              <a:t>A function can be defined/created within a program or in a separate Python file (module).</a:t>
            </a:r>
          </a:p>
          <a:p>
            <a:pPr marL="0" indent="0">
              <a:buNone/>
            </a:pPr>
            <a:r>
              <a:rPr lang="en-US" sz="1000">
                <a:solidFill>
                  <a:srgbClr val="0000FF"/>
                </a:solidFill>
                <a:latin typeface="Segoe UI" panose="020B0502040204020203" pitchFamily="34" charset="0"/>
                <a:cs typeface="Segoe UI" panose="020B0502040204020203" pitchFamily="34" charset="0"/>
              </a:rPr>
              <a:t>  </a:t>
            </a:r>
          </a:p>
          <a:p>
            <a:pPr>
              <a:buFont typeface="Wingdings" panose="05000000000000000000" pitchFamily="2" charset="2"/>
              <a:buChar char="§"/>
            </a:pPr>
            <a:r>
              <a:rPr lang="en-US" sz="2400">
                <a:solidFill>
                  <a:srgbClr val="0000FF"/>
                </a:solidFill>
                <a:latin typeface="Segoe UI" panose="020B0502040204020203" pitchFamily="34" charset="0"/>
                <a:cs typeface="Segoe UI" panose="020B0502040204020203" pitchFamily="34" charset="0"/>
              </a:rPr>
              <a:t>A function defined/created by the programmer/user is known as a </a:t>
            </a:r>
            <a:r>
              <a:rPr lang="en-US" sz="2400" b="1">
                <a:solidFill>
                  <a:srgbClr val="0000FF"/>
                </a:solidFill>
                <a:latin typeface="Segoe UI" panose="020B0502040204020203" pitchFamily="34" charset="0"/>
                <a:cs typeface="Segoe UI" panose="020B0502040204020203" pitchFamily="34" charset="0"/>
              </a:rPr>
              <a:t>user-defined function</a:t>
            </a:r>
            <a:r>
              <a:rPr lang="en-US" sz="2400">
                <a:solidFill>
                  <a:srgbClr val="0000FF"/>
                </a:solidFill>
                <a:latin typeface="Segoe UI" panose="020B0502040204020203" pitchFamily="34" charset="0"/>
                <a:cs typeface="Segoe UI" panose="020B0502040204020203" pitchFamily="34" charset="0"/>
              </a:rPr>
              <a:t>.</a:t>
            </a:r>
            <a:endParaRPr lang="en-US" sz="2400">
              <a:latin typeface="Segoe UI" panose="020B0502040204020203" pitchFamily="34" charset="0"/>
              <a:cs typeface="Segoe UI" panose="020B0502040204020203" pitchFamily="34" charset="0"/>
            </a:endParaRPr>
          </a:p>
          <a:p>
            <a:pPr marL="0" indent="0">
              <a:buNone/>
            </a:pPr>
            <a:endParaRPr lang="en-SG"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01507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18FAF-F994-498A-8BC8-9ADCED74E237}"/>
              </a:ext>
            </a:extLst>
          </p:cNvPr>
          <p:cNvSpPr>
            <a:spLocks noGrp="1"/>
          </p:cNvSpPr>
          <p:nvPr>
            <p:ph type="title"/>
          </p:nvPr>
        </p:nvSpPr>
        <p:spPr/>
        <p:txBody>
          <a:bodyPr/>
          <a:lstStyle/>
          <a:p>
            <a:r>
              <a:rPr lang="en-SG" dirty="0">
                <a:latin typeface="Segoe UI" panose="020B0502040204020203" pitchFamily="34" charset="0"/>
                <a:cs typeface="Segoe UI" panose="020B0502040204020203" pitchFamily="34" charset="0"/>
              </a:rPr>
              <a:t>Defining a Function in a Module</a:t>
            </a:r>
            <a:endParaRPr lang="en-SG" b="0" i="1"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9F1A4D26-B831-427D-B6D3-A3C575140D42}"/>
              </a:ext>
            </a:extLst>
          </p:cNvPr>
          <p:cNvSpPr>
            <a:spLocks noGrp="1"/>
          </p:cNvSpPr>
          <p:nvPr>
            <p:ph idx="1"/>
          </p:nvPr>
        </p:nvSpPr>
        <p:spPr>
          <a:xfrm>
            <a:off x="228600" y="937419"/>
            <a:ext cx="4495800" cy="4625181"/>
          </a:xfrm>
          <a:solidFill>
            <a:schemeClr val="bg1">
              <a:lumMod val="85000"/>
            </a:schemeClr>
          </a:solidFill>
          <a:ln>
            <a:solidFill>
              <a:schemeClr val="tx1"/>
            </a:solidFill>
          </a:ln>
        </p:spPr>
        <p:txBody>
          <a:bodyPr/>
          <a:lstStyle/>
          <a:p>
            <a:pPr marL="0" lvl="0" indent="0">
              <a:spcBef>
                <a:spcPts val="0"/>
              </a:spcBef>
              <a:buNone/>
            </a:pPr>
            <a:r>
              <a:rPr lang="en-SG" sz="2000">
                <a:solidFill>
                  <a:srgbClr val="FF6600"/>
                </a:solidFill>
                <a:latin typeface="Consolas" panose="020B0609020204030204" pitchFamily="49" charset="0"/>
                <a:cs typeface="Segoe UI" panose="020B0502040204020203" pitchFamily="34" charset="0"/>
              </a:rPr>
              <a:t># program</a:t>
            </a:r>
          </a:p>
          <a:p>
            <a:pPr marL="0" indent="0">
              <a:spcBef>
                <a:spcPts val="0"/>
              </a:spcBef>
              <a:buNone/>
            </a:pPr>
            <a:r>
              <a:rPr lang="en-SG" sz="2000">
                <a:solidFill>
                  <a:srgbClr val="0000FF"/>
                </a:solidFill>
                <a:latin typeface="Consolas" panose="020B0609020204030204" pitchFamily="49" charset="0"/>
                <a:cs typeface="Segoe UI" panose="020B0502040204020203" pitchFamily="34" charset="0"/>
              </a:rPr>
              <a:t>import fn  </a:t>
            </a:r>
            <a:r>
              <a:rPr lang="en-SG" sz="2000">
                <a:solidFill>
                  <a:srgbClr val="FF6600"/>
                </a:solidFill>
                <a:latin typeface="Consolas" panose="020B0609020204030204" pitchFamily="49" charset="0"/>
                <a:cs typeface="Segoe UI" panose="020B0502040204020203" pitchFamily="34" charset="0"/>
              </a:rPr>
              <a:t># import module</a:t>
            </a:r>
            <a:endParaRPr lang="en-SG" sz="2000">
              <a:solidFill>
                <a:srgbClr val="0000FF"/>
              </a:solidFill>
              <a:latin typeface="Consolas" panose="020B0609020204030204" pitchFamily="49" charset="0"/>
              <a:cs typeface="Segoe UI" panose="020B0502040204020203" pitchFamily="34" charset="0"/>
            </a:endParaRPr>
          </a:p>
          <a:p>
            <a:pPr marL="0" lvl="0" indent="0">
              <a:lnSpc>
                <a:spcPct val="150000"/>
              </a:lnSpc>
              <a:spcBef>
                <a:spcPts val="0"/>
              </a:spcBef>
              <a:spcAft>
                <a:spcPts val="0"/>
              </a:spcAft>
              <a:buNone/>
            </a:pPr>
            <a:r>
              <a:rPr lang="en-SG" sz="2000">
                <a:solidFill>
                  <a:schemeClr val="tx1"/>
                </a:solidFill>
                <a:latin typeface="Consolas" panose="020B0609020204030204" pitchFamily="49" charset="0"/>
                <a:cs typeface="Segoe UI" panose="020B0502040204020203" pitchFamily="34" charset="0"/>
              </a:rPr>
              <a:t>n1 = </a:t>
            </a:r>
            <a:r>
              <a:rPr lang="en-SG" sz="2000">
                <a:solidFill>
                  <a:srgbClr val="0000FF"/>
                </a:solidFill>
                <a:latin typeface="Consolas" panose="020B0609020204030204" pitchFamily="49" charset="0"/>
                <a:cs typeface="Segoe UI" panose="020B0502040204020203" pitchFamily="34" charset="0"/>
              </a:rPr>
              <a:t>fn.random100()</a:t>
            </a:r>
          </a:p>
          <a:p>
            <a:pPr marL="0" lvl="0" indent="0">
              <a:lnSpc>
                <a:spcPct val="150000"/>
              </a:lnSpc>
              <a:spcBef>
                <a:spcPts val="0"/>
              </a:spcBef>
              <a:spcAft>
                <a:spcPts val="0"/>
              </a:spcAft>
              <a:buNone/>
            </a:pPr>
            <a:r>
              <a:rPr lang="en-SG" sz="2000">
                <a:solidFill>
                  <a:schemeClr val="tx1"/>
                </a:solidFill>
                <a:latin typeface="Consolas" panose="020B0609020204030204" pitchFamily="49" charset="0"/>
                <a:cs typeface="Segoe UI" panose="020B0502040204020203" pitchFamily="34" charset="0"/>
              </a:rPr>
              <a:t>n2 = </a:t>
            </a:r>
            <a:r>
              <a:rPr lang="en-SG" sz="2000">
                <a:solidFill>
                  <a:srgbClr val="0000FF"/>
                </a:solidFill>
                <a:latin typeface="Consolas" panose="020B0609020204030204" pitchFamily="49" charset="0"/>
                <a:cs typeface="Segoe UI" panose="020B0502040204020203" pitchFamily="34" charset="0"/>
              </a:rPr>
              <a:t>fn.random100()</a:t>
            </a:r>
          </a:p>
          <a:p>
            <a:pPr marL="0" lvl="0" indent="0">
              <a:lnSpc>
                <a:spcPct val="150000"/>
              </a:lnSpc>
              <a:spcBef>
                <a:spcPts val="0"/>
              </a:spcBef>
              <a:spcAft>
                <a:spcPts val="0"/>
              </a:spcAft>
              <a:buNone/>
            </a:pPr>
            <a:r>
              <a:rPr lang="en-SG" sz="2000">
                <a:solidFill>
                  <a:schemeClr val="tx1"/>
                </a:solidFill>
                <a:latin typeface="Consolas" panose="020B0609020204030204" pitchFamily="49" charset="0"/>
                <a:cs typeface="Segoe UI" panose="020B0502040204020203" pitchFamily="34" charset="0"/>
              </a:rPr>
              <a:t>result = </a:t>
            </a:r>
            <a:r>
              <a:rPr lang="en-SG" sz="2000">
                <a:solidFill>
                  <a:srgbClr val="0000FF"/>
                </a:solidFill>
                <a:latin typeface="Consolas" panose="020B0609020204030204" pitchFamily="49" charset="0"/>
                <a:cs typeface="Segoe UI" panose="020B0502040204020203" pitchFamily="34" charset="0"/>
              </a:rPr>
              <a:t>fn.max(n1,n2)</a:t>
            </a:r>
          </a:p>
          <a:p>
            <a:pPr marL="0" lvl="0" indent="0">
              <a:lnSpc>
                <a:spcPct val="150000"/>
              </a:lnSpc>
              <a:spcBef>
                <a:spcPts val="0"/>
              </a:spcBef>
              <a:spcAft>
                <a:spcPts val="0"/>
              </a:spcAft>
              <a:buNone/>
            </a:pPr>
            <a:r>
              <a:rPr lang="pt-BR" sz="2000">
                <a:solidFill>
                  <a:schemeClr val="tx1"/>
                </a:solidFill>
                <a:latin typeface="Consolas" panose="020B0609020204030204" pitchFamily="49" charset="0"/>
                <a:cs typeface="Segoe UI" panose="020B0502040204020203" pitchFamily="34" charset="0"/>
              </a:rPr>
              <a:t>print("n1  =", n1)</a:t>
            </a:r>
          </a:p>
          <a:p>
            <a:pPr marL="0" lvl="0" indent="0">
              <a:lnSpc>
                <a:spcPct val="150000"/>
              </a:lnSpc>
              <a:spcBef>
                <a:spcPts val="0"/>
              </a:spcBef>
              <a:spcAft>
                <a:spcPts val="0"/>
              </a:spcAft>
              <a:buNone/>
            </a:pPr>
            <a:r>
              <a:rPr lang="pt-BR" sz="2000">
                <a:solidFill>
                  <a:schemeClr val="tx1"/>
                </a:solidFill>
                <a:latin typeface="Consolas" panose="020B0609020204030204" pitchFamily="49" charset="0"/>
                <a:cs typeface="Segoe UI" panose="020B0502040204020203" pitchFamily="34" charset="0"/>
              </a:rPr>
              <a:t>print("n2  =", n2)</a:t>
            </a:r>
          </a:p>
          <a:p>
            <a:pPr marL="0" lvl="0" indent="0">
              <a:lnSpc>
                <a:spcPct val="150000"/>
              </a:lnSpc>
              <a:spcBef>
                <a:spcPts val="0"/>
              </a:spcBef>
              <a:spcAft>
                <a:spcPts val="0"/>
              </a:spcAft>
              <a:buNone/>
            </a:pPr>
            <a:r>
              <a:rPr lang="pt-BR" sz="2000">
                <a:solidFill>
                  <a:schemeClr val="tx1"/>
                </a:solidFill>
                <a:latin typeface="Consolas" panose="020B0609020204030204" pitchFamily="49" charset="0"/>
                <a:cs typeface="Segoe UI" panose="020B0502040204020203" pitchFamily="34" charset="0"/>
              </a:rPr>
              <a:t>print("max =", result) </a:t>
            </a:r>
            <a:r>
              <a:rPr lang="en-SG" sz="2000">
                <a:solidFill>
                  <a:schemeClr val="tx1"/>
                </a:solidFill>
                <a:latin typeface="Consolas" panose="020B0609020204030204" pitchFamily="49" charset="0"/>
                <a:cs typeface="Segoe UI" panose="020B0502040204020203" pitchFamily="34" charset="0"/>
              </a:rPr>
              <a:t>)</a:t>
            </a:r>
          </a:p>
          <a:p>
            <a:pPr marL="0" lvl="0" indent="0">
              <a:spcBef>
                <a:spcPts val="0"/>
              </a:spcBef>
              <a:spcAft>
                <a:spcPts val="600"/>
              </a:spcAft>
              <a:buNone/>
            </a:pPr>
            <a:endParaRPr lang="en-SG" sz="2000">
              <a:solidFill>
                <a:srgbClr val="0000FF"/>
              </a:solidFill>
              <a:latin typeface="Consolas" panose="020B0609020204030204" pitchFamily="49" charset="0"/>
              <a:cs typeface="Segoe UI" panose="020B0502040204020203" pitchFamily="34" charset="0"/>
            </a:endParaRPr>
          </a:p>
          <a:p>
            <a:pPr marL="0" lvl="0" indent="0">
              <a:spcBef>
                <a:spcPts val="0"/>
              </a:spcBef>
              <a:buNone/>
            </a:pPr>
            <a:endParaRPr lang="en-SG" sz="2000">
              <a:solidFill>
                <a:srgbClr val="0000FF"/>
              </a:solidFill>
              <a:latin typeface="Consolas" panose="020B0609020204030204" pitchFamily="49" charset="0"/>
              <a:cs typeface="Segoe UI" panose="020B0502040204020203" pitchFamily="34" charset="0"/>
            </a:endParaRPr>
          </a:p>
        </p:txBody>
      </p:sp>
      <p:sp>
        <p:nvSpPr>
          <p:cNvPr id="4" name="Content Placeholder 2">
            <a:extLst>
              <a:ext uri="{FF2B5EF4-FFF2-40B4-BE49-F238E27FC236}">
                <a16:creationId xmlns:a16="http://schemas.microsoft.com/office/drawing/2014/main" id="{809A16FD-67CF-4280-9ACE-672EA2F36BF5}"/>
              </a:ext>
            </a:extLst>
          </p:cNvPr>
          <p:cNvSpPr txBox="1">
            <a:spLocks/>
          </p:cNvSpPr>
          <p:nvPr/>
        </p:nvSpPr>
        <p:spPr bwMode="auto">
          <a:xfrm>
            <a:off x="5497286" y="1066800"/>
            <a:ext cx="3429000" cy="4495799"/>
          </a:xfrm>
          <a:prstGeom prst="rect">
            <a:avLst/>
          </a:prstGeom>
          <a:solidFill>
            <a:srgbClr val="CCFFFF"/>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rgbClr val="660033"/>
                </a:solidFill>
                <a:latin typeface="+mn-lt"/>
                <a:cs typeface="+mn-cs"/>
              </a:defRPr>
            </a:lvl2pPr>
            <a:lvl3pPr marL="1143000" indent="-228600" algn="l" rtl="0" eaLnBrk="0" fontAlgn="base" hangingPunct="0">
              <a:spcBef>
                <a:spcPct val="20000"/>
              </a:spcBef>
              <a:spcAft>
                <a:spcPct val="0"/>
              </a:spcAft>
              <a:buChar char="•"/>
              <a:defRPr sz="2000">
                <a:solidFill>
                  <a:srgbClr val="660033"/>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marL="0" indent="0">
              <a:spcBef>
                <a:spcPts val="0"/>
              </a:spcBef>
              <a:buFontTx/>
              <a:buNone/>
            </a:pPr>
            <a:r>
              <a:rPr lang="en-SG" sz="2000" kern="0">
                <a:solidFill>
                  <a:srgbClr val="FF6600"/>
                </a:solidFill>
                <a:latin typeface="Consolas" panose="020B0609020204030204" pitchFamily="49" charset="0"/>
                <a:cs typeface="Segoe UI" panose="020B0502040204020203" pitchFamily="34" charset="0"/>
              </a:rPr>
              <a:t># fn.py (fn module)</a:t>
            </a:r>
          </a:p>
          <a:p>
            <a:pPr marL="0" indent="0">
              <a:spcBef>
                <a:spcPts val="0"/>
              </a:spcBef>
              <a:buFontTx/>
              <a:buNone/>
            </a:pPr>
            <a:r>
              <a:rPr lang="en-SG" sz="2000" kern="0">
                <a:solidFill>
                  <a:srgbClr val="0000FF"/>
                </a:solidFill>
                <a:latin typeface="Consolas" panose="020B0609020204030204" pitchFamily="49" charset="0"/>
                <a:cs typeface="Segoe UI" panose="020B0502040204020203" pitchFamily="34" charset="0"/>
              </a:rPr>
              <a:t>import random</a:t>
            </a:r>
          </a:p>
          <a:p>
            <a:pPr marL="0" indent="0">
              <a:spcBef>
                <a:spcPts val="0"/>
              </a:spcBef>
              <a:buFontTx/>
              <a:buNone/>
            </a:pPr>
            <a:endParaRPr lang="en-SG" sz="2000" kern="0">
              <a:solidFill>
                <a:srgbClr val="0000FF"/>
              </a:solidFill>
              <a:latin typeface="Consolas" panose="020B0609020204030204" pitchFamily="49" charset="0"/>
              <a:cs typeface="Segoe UI" panose="020B0502040204020203" pitchFamily="34" charset="0"/>
            </a:endParaRPr>
          </a:p>
          <a:p>
            <a:pPr marL="0" indent="0">
              <a:spcBef>
                <a:spcPts val="0"/>
              </a:spcBef>
              <a:buFontTx/>
              <a:buNone/>
            </a:pPr>
            <a:r>
              <a:rPr lang="en-SG" sz="2000" kern="0">
                <a:solidFill>
                  <a:srgbClr val="0000FF"/>
                </a:solidFill>
                <a:latin typeface="Consolas" panose="020B0609020204030204" pitchFamily="49" charset="0"/>
                <a:cs typeface="Segoe UI" panose="020B0502040204020203" pitchFamily="34" charset="0"/>
              </a:rPr>
              <a:t>def random100():</a:t>
            </a:r>
          </a:p>
          <a:p>
            <a:pPr marL="0" indent="0">
              <a:spcBef>
                <a:spcPts val="0"/>
              </a:spcBef>
              <a:buFontTx/>
              <a:buNone/>
            </a:pPr>
            <a:r>
              <a:rPr lang="en-SG" sz="2000" kern="0">
                <a:solidFill>
                  <a:srgbClr val="0000FF"/>
                </a:solidFill>
                <a:latin typeface="Consolas" panose="020B0609020204030204" pitchFamily="49" charset="0"/>
                <a:cs typeface="Segoe UI" panose="020B0502040204020203" pitchFamily="34" charset="0"/>
              </a:rPr>
              <a:t>    . . .</a:t>
            </a:r>
          </a:p>
          <a:p>
            <a:pPr marL="0" indent="0">
              <a:spcBef>
                <a:spcPts val="0"/>
              </a:spcBef>
              <a:buFontTx/>
              <a:buNone/>
            </a:pPr>
            <a:r>
              <a:rPr lang="en-SG" sz="2000" kern="0">
                <a:solidFill>
                  <a:srgbClr val="0000FF"/>
                </a:solidFill>
                <a:latin typeface="Consolas" panose="020B0609020204030204" pitchFamily="49" charset="0"/>
                <a:cs typeface="Segoe UI" panose="020B0502040204020203" pitchFamily="34" charset="0"/>
              </a:rPr>
              <a:t>    . . .</a:t>
            </a:r>
          </a:p>
          <a:p>
            <a:pPr marL="0" indent="0">
              <a:spcBef>
                <a:spcPts val="0"/>
              </a:spcBef>
              <a:buFontTx/>
              <a:buNone/>
            </a:pPr>
            <a:r>
              <a:rPr lang="en-SG" sz="2000" kern="0">
                <a:solidFill>
                  <a:srgbClr val="0000FF"/>
                </a:solidFill>
                <a:latin typeface="Consolas" panose="020B0609020204030204" pitchFamily="49" charset="0"/>
                <a:cs typeface="Segoe UI" panose="020B0502040204020203" pitchFamily="34" charset="0"/>
              </a:rPr>
              <a:t>    return result</a:t>
            </a:r>
          </a:p>
          <a:p>
            <a:pPr marL="0" indent="0">
              <a:spcBef>
                <a:spcPts val="0"/>
              </a:spcBef>
              <a:buFontTx/>
              <a:buNone/>
            </a:pPr>
            <a:endParaRPr lang="en-SG" sz="2000" kern="0">
              <a:solidFill>
                <a:srgbClr val="FF6600"/>
              </a:solidFill>
              <a:latin typeface="Consolas" panose="020B0609020204030204" pitchFamily="49" charset="0"/>
              <a:cs typeface="Segoe UI" panose="020B0502040204020203" pitchFamily="34" charset="0"/>
            </a:endParaRPr>
          </a:p>
          <a:p>
            <a:pPr marL="0" indent="0">
              <a:spcBef>
                <a:spcPts val="0"/>
              </a:spcBef>
              <a:buFontTx/>
              <a:buNone/>
            </a:pPr>
            <a:r>
              <a:rPr lang="en-SG" sz="2000" kern="0">
                <a:solidFill>
                  <a:srgbClr val="0000FF"/>
                </a:solidFill>
                <a:latin typeface="Consolas" panose="020B0609020204030204" pitchFamily="49" charset="0"/>
                <a:cs typeface="Segoe UI" panose="020B0502040204020203" pitchFamily="34" charset="0"/>
              </a:rPr>
              <a:t>def max(x, y):</a:t>
            </a:r>
          </a:p>
          <a:p>
            <a:pPr marL="0" indent="0">
              <a:spcBef>
                <a:spcPts val="0"/>
              </a:spcBef>
              <a:buFontTx/>
              <a:buNone/>
            </a:pPr>
            <a:r>
              <a:rPr lang="en-SG" sz="2000" kern="0">
                <a:solidFill>
                  <a:srgbClr val="0000FF"/>
                </a:solidFill>
                <a:latin typeface="Consolas" panose="020B0609020204030204" pitchFamily="49" charset="0"/>
                <a:cs typeface="Segoe UI" panose="020B0502040204020203" pitchFamily="34" charset="0"/>
              </a:rPr>
              <a:t>    . . .</a:t>
            </a:r>
          </a:p>
          <a:p>
            <a:pPr marL="0" indent="0">
              <a:spcBef>
                <a:spcPts val="0"/>
              </a:spcBef>
              <a:buFontTx/>
              <a:buNone/>
            </a:pPr>
            <a:r>
              <a:rPr lang="en-SG" sz="2000" kern="0">
                <a:solidFill>
                  <a:srgbClr val="0000FF"/>
                </a:solidFill>
                <a:latin typeface="Consolas" panose="020B0609020204030204" pitchFamily="49" charset="0"/>
                <a:cs typeface="Segoe UI" panose="020B0502040204020203" pitchFamily="34" charset="0"/>
              </a:rPr>
              <a:t>    . . .</a:t>
            </a:r>
          </a:p>
          <a:p>
            <a:pPr marL="0" indent="0">
              <a:spcBef>
                <a:spcPts val="0"/>
              </a:spcBef>
              <a:buFontTx/>
              <a:buNone/>
            </a:pPr>
            <a:r>
              <a:rPr lang="en-SG" sz="2000" kern="0">
                <a:solidFill>
                  <a:srgbClr val="0000FF"/>
                </a:solidFill>
                <a:latin typeface="Consolas" panose="020B0609020204030204" pitchFamily="49" charset="0"/>
                <a:cs typeface="Segoe UI" panose="020B0502040204020203" pitchFamily="34" charset="0"/>
              </a:rPr>
              <a:t>    return result</a:t>
            </a:r>
          </a:p>
          <a:p>
            <a:pPr marL="0" indent="0">
              <a:spcBef>
                <a:spcPts val="0"/>
              </a:spcBef>
              <a:buFontTx/>
              <a:buNone/>
            </a:pPr>
            <a:endParaRPr lang="en-SG" sz="2000" kern="0">
              <a:solidFill>
                <a:schemeClr val="tx1"/>
              </a:solidFill>
              <a:latin typeface="Consolas" panose="020B0609020204030204" pitchFamily="49" charset="0"/>
              <a:cs typeface="Segoe UI" panose="020B0502040204020203" pitchFamily="34" charset="0"/>
            </a:endParaRPr>
          </a:p>
          <a:p>
            <a:pPr marL="0" indent="0">
              <a:spcBef>
                <a:spcPts val="0"/>
              </a:spcBef>
              <a:buFontTx/>
              <a:buNone/>
            </a:pPr>
            <a:endParaRPr lang="en-SG" sz="2000" kern="0">
              <a:solidFill>
                <a:schemeClr val="tx1"/>
              </a:solidFill>
              <a:latin typeface="Consolas" panose="020B0609020204030204" pitchFamily="49" charset="0"/>
              <a:cs typeface="Segoe UI" panose="020B0502040204020203" pitchFamily="34" charset="0"/>
            </a:endParaRPr>
          </a:p>
          <a:p>
            <a:pPr marL="0" indent="0">
              <a:spcBef>
                <a:spcPts val="0"/>
              </a:spcBef>
              <a:buFontTx/>
              <a:buNone/>
            </a:pPr>
            <a:endParaRPr lang="en-SG" sz="2000" kern="0">
              <a:solidFill>
                <a:srgbClr val="FF6600"/>
              </a:solidFill>
              <a:latin typeface="Consolas" panose="020B0609020204030204" pitchFamily="49" charset="0"/>
              <a:cs typeface="Segoe UI" panose="020B0502040204020203" pitchFamily="34" charset="0"/>
            </a:endParaRPr>
          </a:p>
        </p:txBody>
      </p:sp>
    </p:spTree>
    <p:extLst>
      <p:ext uri="{BB962C8B-B14F-4D97-AF65-F5344CB8AC3E}">
        <p14:creationId xmlns:p14="http://schemas.microsoft.com/office/powerpoint/2010/main" val="14378871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idx="4294967295"/>
          </p:nvPr>
        </p:nvSpPr>
        <p:spPr>
          <a:xfrm>
            <a:off x="76200" y="122238"/>
            <a:ext cx="8991600" cy="563562"/>
          </a:xfrm>
        </p:spPr>
        <p:txBody>
          <a:bodyPr/>
          <a:lstStyle/>
          <a:p>
            <a:pPr>
              <a:defRPr/>
            </a:pPr>
            <a:r>
              <a:rPr lang="en-US"/>
              <a:t>Summary</a:t>
            </a:r>
          </a:p>
        </p:txBody>
      </p:sp>
      <p:sp>
        <p:nvSpPr>
          <p:cNvPr id="8196" name="Rectangle 6"/>
          <p:cNvSpPr>
            <a:spLocks noGrp="1" noChangeArrowheads="1"/>
          </p:cNvSpPr>
          <p:nvPr>
            <p:ph type="body" idx="1"/>
          </p:nvPr>
        </p:nvSpPr>
        <p:spPr>
          <a:xfrm>
            <a:off x="228600" y="884238"/>
            <a:ext cx="8382000" cy="4373562"/>
          </a:xfrm>
        </p:spPr>
        <p:txBody>
          <a:bodyPr/>
          <a:lstStyle/>
          <a:p>
            <a:r>
              <a:rPr lang="en-US" altLang="en-US" dirty="0">
                <a:latin typeface="Arial" panose="020B0604020202020204" pitchFamily="34" charset="0"/>
                <a:cs typeface="Arial" panose="020B0604020202020204" pitchFamily="34" charset="0"/>
              </a:rPr>
              <a:t>Functions are blocks of code given a unique name</a:t>
            </a:r>
          </a:p>
          <a:p>
            <a:pPr lvl="1"/>
            <a:r>
              <a:rPr lang="en-US" altLang="en-US" dirty="0">
                <a:latin typeface="Arial" panose="020B0604020202020204" pitchFamily="34" charset="0"/>
                <a:cs typeface="Arial" panose="020B0604020202020204" pitchFamily="34" charset="0"/>
              </a:rPr>
              <a:t>May have zero or more parameters</a:t>
            </a:r>
          </a:p>
          <a:p>
            <a:pPr lvl="1"/>
            <a:r>
              <a:rPr lang="en-US" altLang="en-US" dirty="0">
                <a:latin typeface="Arial" panose="020B0604020202020204" pitchFamily="34" charset="0"/>
                <a:cs typeface="Arial" panose="020B0604020202020204" pitchFamily="34" charset="0"/>
              </a:rPr>
              <a:t>May have zero or more return values</a:t>
            </a:r>
          </a:p>
          <a:p>
            <a:r>
              <a:rPr lang="en-US" altLang="en-US" dirty="0">
                <a:latin typeface="Arial" panose="020B0604020202020204" pitchFamily="34" charset="0"/>
                <a:cs typeface="Arial" panose="020B0604020202020204" pitchFamily="34" charset="0"/>
              </a:rPr>
              <a:t>Reusability </a:t>
            </a:r>
          </a:p>
          <a:p>
            <a:pPr lvl="1"/>
            <a:r>
              <a:rPr lang="en-US" altLang="en-US" dirty="0">
                <a:latin typeface="Arial" panose="020B0604020202020204" pitchFamily="34" charset="0"/>
                <a:cs typeface="Arial" panose="020B0604020202020204" pitchFamily="34" charset="0"/>
              </a:rPr>
              <a:t>Once a function is defined, it can be used over and over and over again</a:t>
            </a:r>
          </a:p>
          <a:p>
            <a:pPr lvl="1"/>
            <a:r>
              <a:rPr lang="en-US" altLang="en-US" dirty="0">
                <a:latin typeface="Arial" panose="020B0604020202020204" pitchFamily="34" charset="0"/>
                <a:cs typeface="Arial" panose="020B0604020202020204" pitchFamily="34" charset="0"/>
              </a:rPr>
              <a:t>You can invoke the same function many times in your program (code reuse)</a:t>
            </a:r>
          </a:p>
        </p:txBody>
      </p:sp>
    </p:spTree>
    <p:extLst>
      <p:ext uri="{BB962C8B-B14F-4D97-AF65-F5344CB8AC3E}">
        <p14:creationId xmlns:p14="http://schemas.microsoft.com/office/powerpoint/2010/main" val="35479441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a:defRPr/>
            </a:pPr>
            <a:r>
              <a:rPr lang="en-US"/>
              <a:t>Reading Reference</a:t>
            </a:r>
          </a:p>
        </p:txBody>
      </p:sp>
      <p:sp>
        <p:nvSpPr>
          <p:cNvPr id="6148" name="Rectangle 6"/>
          <p:cNvSpPr>
            <a:spLocks noGrp="1" noChangeArrowheads="1"/>
          </p:cNvSpPr>
          <p:nvPr>
            <p:ph type="body" idx="1"/>
          </p:nvPr>
        </p:nvSpPr>
        <p:spPr>
          <a:xfrm>
            <a:off x="190500" y="990600"/>
            <a:ext cx="8763000" cy="4876800"/>
          </a:xfrm>
        </p:spPr>
        <p:txBody>
          <a:bodyPr/>
          <a:lstStyle/>
          <a:p>
            <a:r>
              <a:rPr lang="en-SG" altLang="en-US" dirty="0"/>
              <a:t>Functions (w3schools)</a:t>
            </a:r>
            <a:endParaRPr lang="en-US" altLang="en-US" dirty="0"/>
          </a:p>
          <a:p>
            <a:pPr lvl="1"/>
            <a:r>
              <a:rPr lang="en-US" altLang="en-US" dirty="0"/>
              <a:t>https://www.w3schools.com/python/python_functions.asp</a:t>
            </a:r>
          </a:p>
          <a:p>
            <a:pPr marL="0" indent="0">
              <a:buNone/>
            </a:pPr>
            <a:endParaRPr lang="en-SG" dirty="0"/>
          </a:p>
          <a:p>
            <a:r>
              <a:rPr lang="en-SG" dirty="0"/>
              <a:t>The Python Tutorial</a:t>
            </a:r>
            <a:endParaRPr lang="en-US" altLang="en-US" dirty="0"/>
          </a:p>
          <a:p>
            <a:pPr lvl="1"/>
            <a:r>
              <a:rPr lang="en-US" altLang="en-US" dirty="0">
                <a:hlinkClick r:id="rId3"/>
              </a:rPr>
              <a:t>https://docs.python.org/3/tutorial/controlflow.html#defining-functions</a:t>
            </a:r>
            <a:endParaRPr lang="en-US" altLang="en-US" dirty="0"/>
          </a:p>
          <a:p>
            <a:pPr marL="457200" lvl="1" indent="0">
              <a:buNone/>
            </a:pPr>
            <a:endParaRPr lang="en-US" altLang="en-US" dirty="0"/>
          </a:p>
          <a:p>
            <a:r>
              <a:rPr lang="en-US" altLang="en-US" dirty="0"/>
              <a:t>Using Functions in Python, Code with Kylie</a:t>
            </a:r>
          </a:p>
          <a:p>
            <a:pPr lvl="1"/>
            <a:r>
              <a:rPr lang="en-US" altLang="en-US" dirty="0">
                <a:hlinkClick r:id="rId4"/>
              </a:rPr>
              <a:t>https://youtu.be/WRI4fXDIXWM</a:t>
            </a:r>
            <a:endParaRPr lang="en-US" altLang="en-US" dirty="0"/>
          </a:p>
          <a:p>
            <a:pPr lvl="1"/>
            <a:endParaRPr lang="en-US" altLang="en-US" dirty="0"/>
          </a:p>
        </p:txBody>
      </p:sp>
    </p:spTree>
    <p:extLst>
      <p:ext uri="{BB962C8B-B14F-4D97-AF65-F5344CB8AC3E}">
        <p14:creationId xmlns:p14="http://schemas.microsoft.com/office/powerpoint/2010/main" val="1212157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20B09-3737-43B5-8C19-17E690576214}"/>
              </a:ext>
            </a:extLst>
          </p:cNvPr>
          <p:cNvSpPr>
            <a:spLocks noGrp="1"/>
          </p:cNvSpPr>
          <p:nvPr>
            <p:ph type="title" idx="4294967295"/>
          </p:nvPr>
        </p:nvSpPr>
        <p:spPr>
          <a:xfrm>
            <a:off x="76200" y="122238"/>
            <a:ext cx="8991600" cy="563562"/>
          </a:xfrm>
        </p:spPr>
        <p:txBody>
          <a:bodyPr/>
          <a:lstStyle/>
          <a:p>
            <a:r>
              <a:rPr lang="en-SG" sz="2800" dirty="0"/>
              <a:t>What is a Function?</a:t>
            </a:r>
          </a:p>
        </p:txBody>
      </p:sp>
      <p:sp>
        <p:nvSpPr>
          <p:cNvPr id="16" name="TextBox 15"/>
          <p:cNvSpPr txBox="1"/>
          <p:nvPr/>
        </p:nvSpPr>
        <p:spPr>
          <a:xfrm>
            <a:off x="266700" y="990600"/>
            <a:ext cx="8610600" cy="3570208"/>
          </a:xfrm>
          <a:prstGeom prst="rect">
            <a:avLst/>
          </a:prstGeom>
          <a:noFill/>
        </p:spPr>
        <p:txBody>
          <a:bodyPr wrap="square" rtlCol="0">
            <a:spAutoFit/>
          </a:bodyPr>
          <a:lstStyle/>
          <a:p>
            <a:pPr marL="0" lvl="0" indent="0">
              <a:spcBef>
                <a:spcPts val="0"/>
              </a:spcBef>
              <a:buNone/>
            </a:pPr>
            <a:r>
              <a:rPr lang="en-US" sz="2800" b="1" dirty="0">
                <a:solidFill>
                  <a:srgbClr val="0000FF"/>
                </a:solidFill>
                <a:latin typeface="Segoe UI" panose="020B0502040204020203" pitchFamily="34" charset="0"/>
                <a:cs typeface="Segoe UI" panose="020B0502040204020203" pitchFamily="34" charset="0"/>
              </a:rPr>
              <a:t>Function</a:t>
            </a:r>
          </a:p>
          <a:p>
            <a:pPr marL="0" lvl="0" indent="0">
              <a:spcBef>
                <a:spcPts val="0"/>
              </a:spcBef>
              <a:buNone/>
            </a:pPr>
            <a:r>
              <a:rPr lang="en-US" sz="900" dirty="0">
                <a:solidFill>
                  <a:srgbClr val="0000FF"/>
                </a:solidFill>
                <a:latin typeface="Segoe UI" panose="020B0502040204020203" pitchFamily="34" charset="0"/>
                <a:cs typeface="Segoe UI" panose="020B0502040204020203" pitchFamily="34" charset="0"/>
              </a:rPr>
              <a:t>   </a:t>
            </a:r>
          </a:p>
          <a:p>
            <a:pPr marL="355600" indent="-355600">
              <a:spcBef>
                <a:spcPts val="0"/>
              </a:spcBef>
              <a:buFont typeface="Wingdings" panose="05000000000000000000" pitchFamily="2" charset="2"/>
              <a:buChar char="§"/>
            </a:pPr>
            <a:r>
              <a:rPr lang="en-US" sz="2400" dirty="0">
                <a:solidFill>
                  <a:srgbClr val="0000FF"/>
                </a:solidFill>
                <a:latin typeface="Segoe UI" panose="020B0502040204020203" pitchFamily="34" charset="0"/>
                <a:cs typeface="Segoe UI" panose="020B0502040204020203" pitchFamily="34" charset="0"/>
              </a:rPr>
              <a:t>A </a:t>
            </a:r>
            <a:r>
              <a:rPr lang="en-US" sz="2400" b="1" i="1" dirty="0">
                <a:solidFill>
                  <a:srgbClr val="0000FF"/>
                </a:solidFill>
                <a:latin typeface="Segoe UI" panose="020B0502040204020203" pitchFamily="34" charset="0"/>
                <a:cs typeface="Segoe UI" panose="020B0502040204020203" pitchFamily="34" charset="0"/>
              </a:rPr>
              <a:t>block of statements </a:t>
            </a:r>
            <a:r>
              <a:rPr lang="en-US" sz="2400" dirty="0">
                <a:solidFill>
                  <a:srgbClr val="0000FF"/>
                </a:solidFill>
                <a:latin typeface="Segoe UI" panose="020B0502040204020203" pitchFamily="34" charset="0"/>
                <a:cs typeface="Segoe UI" panose="020B0502040204020203" pitchFamily="34" charset="0"/>
              </a:rPr>
              <a:t>that performs a specific task</a:t>
            </a:r>
          </a:p>
          <a:p>
            <a:pPr marL="0" indent="0">
              <a:spcBef>
                <a:spcPts val="0"/>
              </a:spcBef>
              <a:buNone/>
            </a:pPr>
            <a:r>
              <a:rPr lang="en-US" sz="2400" dirty="0">
                <a:solidFill>
                  <a:srgbClr val="0000FF"/>
                </a:solidFill>
                <a:latin typeface="Segoe UI" panose="020B0502040204020203" pitchFamily="34" charset="0"/>
                <a:cs typeface="Segoe UI" panose="020B0502040204020203" pitchFamily="34" charset="0"/>
              </a:rPr>
              <a:t>    </a:t>
            </a:r>
            <a:r>
              <a:rPr lang="en-SG" sz="2200" i="1" dirty="0">
                <a:solidFill>
                  <a:srgbClr val="008000"/>
                </a:solidFill>
                <a:latin typeface="Consolas" panose="020B0609020204030204" pitchFamily="49" charset="0"/>
              </a:rPr>
              <a:t>e.g. input(), print(), int(), float(), </a:t>
            </a:r>
            <a:r>
              <a:rPr lang="en-SG" sz="2200" i="1" dirty="0" err="1">
                <a:solidFill>
                  <a:srgbClr val="008000"/>
                </a:solidFill>
                <a:latin typeface="Consolas" panose="020B0609020204030204" pitchFamily="49" charset="0"/>
              </a:rPr>
              <a:t>len</a:t>
            </a:r>
            <a:r>
              <a:rPr lang="en-SG" sz="2200" i="1" dirty="0">
                <a:solidFill>
                  <a:srgbClr val="008000"/>
                </a:solidFill>
                <a:latin typeface="Consolas" panose="020B0609020204030204" pitchFamily="49" charset="0"/>
              </a:rPr>
              <a:t>(), sqrt()</a:t>
            </a:r>
            <a:endParaRPr lang="en-US" sz="2200" i="1" dirty="0">
              <a:solidFill>
                <a:srgbClr val="008000"/>
              </a:solidFill>
              <a:latin typeface="Consolas" panose="020B0609020204030204" pitchFamily="49" charset="0"/>
              <a:cs typeface="Segoe UI" panose="020B0502040204020203" pitchFamily="34" charset="0"/>
            </a:endParaRPr>
          </a:p>
          <a:p>
            <a:pPr marL="0" indent="0">
              <a:spcBef>
                <a:spcPts val="0"/>
              </a:spcBef>
              <a:buNone/>
            </a:pPr>
            <a:r>
              <a:rPr lang="en-SG" sz="900" i="1" dirty="0">
                <a:solidFill>
                  <a:srgbClr val="0000FF"/>
                </a:solidFill>
                <a:latin typeface="Segoe UI" panose="020B0502040204020203" pitchFamily="34" charset="0"/>
                <a:cs typeface="Segoe UI" panose="020B0502040204020203" pitchFamily="34" charset="0"/>
              </a:rPr>
              <a:t>   </a:t>
            </a:r>
          </a:p>
          <a:p>
            <a:pPr marL="355600" indent="-355600">
              <a:spcBef>
                <a:spcPts val="0"/>
              </a:spcBef>
              <a:buFont typeface="Wingdings" panose="05000000000000000000" pitchFamily="2" charset="2"/>
              <a:buChar char="§"/>
            </a:pPr>
            <a:r>
              <a:rPr lang="en-US" sz="2400" dirty="0">
                <a:solidFill>
                  <a:srgbClr val="0000FF"/>
                </a:solidFill>
                <a:latin typeface="Segoe UI" panose="020B0502040204020203" pitchFamily="34" charset="0"/>
                <a:cs typeface="Segoe UI" panose="020B0502040204020203" pitchFamily="34" charset="0"/>
              </a:rPr>
              <a:t>Can be re-used over and over again</a:t>
            </a:r>
          </a:p>
          <a:p>
            <a:pPr marL="355600" indent="-355600">
              <a:lnSpc>
                <a:spcPct val="150000"/>
              </a:lnSpc>
              <a:spcBef>
                <a:spcPts val="0"/>
              </a:spcBef>
              <a:buFont typeface="Wingdings" panose="05000000000000000000" pitchFamily="2" charset="2"/>
              <a:buChar char="§"/>
            </a:pPr>
            <a:r>
              <a:rPr lang="en-US" sz="2400" dirty="0">
                <a:solidFill>
                  <a:srgbClr val="0000FF"/>
                </a:solidFill>
                <a:latin typeface="Segoe UI" panose="020B0502040204020203" pitchFamily="34" charset="0"/>
                <a:cs typeface="Segoe UI" panose="020B0502040204020203" pitchFamily="34" charset="0"/>
              </a:rPr>
              <a:t>Reduces the time and effort to write a program</a:t>
            </a:r>
          </a:p>
          <a:p>
            <a:pPr marL="355600" indent="-355600">
              <a:spcBef>
                <a:spcPts val="0"/>
              </a:spcBef>
              <a:buFont typeface="Wingdings" panose="05000000000000000000" pitchFamily="2" charset="2"/>
              <a:buChar char="§"/>
            </a:pPr>
            <a:r>
              <a:rPr lang="en-US" sz="2400" dirty="0">
                <a:solidFill>
                  <a:srgbClr val="0000FF"/>
                </a:solidFill>
                <a:latin typeface="Segoe UI" panose="020B0502040204020203" pitchFamily="34" charset="0"/>
                <a:cs typeface="Segoe UI" panose="020B0502040204020203" pitchFamily="34" charset="0"/>
              </a:rPr>
              <a:t>Program code will be much shorter, clearer and easier to read and understand</a:t>
            </a:r>
          </a:p>
          <a:p>
            <a:pPr>
              <a:spcBef>
                <a:spcPts val="0"/>
              </a:spcBef>
            </a:pPr>
            <a:r>
              <a:rPr lang="en-US" sz="2400" dirty="0">
                <a:solidFill>
                  <a:srgbClr val="0000FF"/>
                </a:solidFill>
                <a:latin typeface="Segoe UI" panose="020B0502040204020203" pitchFamily="34" charset="0"/>
                <a:cs typeface="Segoe UI" panose="020B0502040204020203" pitchFamily="34" charset="0"/>
              </a:rPr>
              <a:t>  </a:t>
            </a:r>
            <a:endParaRPr lang="en-US" sz="900" dirty="0">
              <a:solidFill>
                <a:srgbClr val="0000F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24268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0946B-AF36-434B-AE70-0BFB461EB822}"/>
              </a:ext>
            </a:extLst>
          </p:cNvPr>
          <p:cNvSpPr>
            <a:spLocks noGrp="1"/>
          </p:cNvSpPr>
          <p:nvPr>
            <p:ph type="title"/>
          </p:nvPr>
        </p:nvSpPr>
        <p:spPr/>
        <p:txBody>
          <a:bodyPr/>
          <a:lstStyle/>
          <a:p>
            <a:r>
              <a:rPr lang="en-SG" dirty="0"/>
              <a:t>Example</a:t>
            </a:r>
            <a:r>
              <a:rPr lang="en-SG" dirty="0">
                <a:latin typeface="Segoe UI" panose="020B0502040204020203" pitchFamily="34" charset="0"/>
                <a:cs typeface="Segoe UI" panose="020B0502040204020203" pitchFamily="34" charset="0"/>
              </a:rPr>
              <a:t> – </a:t>
            </a:r>
            <a:r>
              <a:rPr lang="en-SG" dirty="0"/>
              <a:t>Calculate module average</a:t>
            </a:r>
            <a:endParaRPr lang="en-SG" i="1"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73BEE6B4-AEA8-458A-9B04-82781B509552}"/>
              </a:ext>
            </a:extLst>
          </p:cNvPr>
          <p:cNvSpPr>
            <a:spLocks noGrp="1"/>
          </p:cNvSpPr>
          <p:nvPr>
            <p:ph idx="1"/>
          </p:nvPr>
        </p:nvSpPr>
        <p:spPr>
          <a:xfrm>
            <a:off x="3886200" y="863466"/>
            <a:ext cx="5014684" cy="5131067"/>
          </a:xfrm>
          <a:solidFill>
            <a:schemeClr val="bg1">
              <a:lumMod val="85000"/>
            </a:schemeClr>
          </a:solidFill>
          <a:ln>
            <a:solidFill>
              <a:schemeClr val="tx1"/>
            </a:solidFill>
          </a:ln>
        </p:spPr>
        <p:txBody>
          <a:bodyPr/>
          <a:lstStyle/>
          <a:p>
            <a:pPr marL="0" indent="0">
              <a:lnSpc>
                <a:spcPct val="150000"/>
              </a:lnSpc>
              <a:buFontTx/>
              <a:buNone/>
            </a:pPr>
            <a:r>
              <a:rPr lang="en-SG" sz="1100">
                <a:solidFill>
                  <a:srgbClr val="0000FF"/>
                </a:solidFill>
                <a:latin typeface="Consolas" panose="020B0609020204030204" pitchFamily="49" charset="0"/>
              </a:rPr>
              <a:t>module_list = [ "CM", "OSF", "PRG1" ]</a:t>
            </a:r>
          </a:p>
          <a:p>
            <a:pPr marL="0" indent="0">
              <a:buFontTx/>
              <a:buNone/>
            </a:pPr>
            <a:r>
              <a:rPr lang="en-SG" sz="1100">
                <a:solidFill>
                  <a:srgbClr val="0000FF"/>
                </a:solidFill>
                <a:latin typeface="Consolas" panose="020B0609020204030204" pitchFamily="49" charset="0"/>
              </a:rPr>
              <a:t>cm_marks   = [ 75, 68, 92, 56, 85 ]</a:t>
            </a:r>
          </a:p>
          <a:p>
            <a:pPr marL="0" indent="0">
              <a:buFontTx/>
              <a:buNone/>
            </a:pPr>
            <a:r>
              <a:rPr lang="en-SG" sz="1100">
                <a:solidFill>
                  <a:srgbClr val="0000FF"/>
                </a:solidFill>
                <a:latin typeface="Consolas" panose="020B0609020204030204" pitchFamily="49" charset="0"/>
              </a:rPr>
              <a:t>osf_marks = [ 82, 75, 62, 96, 55 ]</a:t>
            </a:r>
          </a:p>
          <a:p>
            <a:pPr marL="0" indent="0">
              <a:buFontTx/>
              <a:buNone/>
            </a:pPr>
            <a:r>
              <a:rPr lang="en-SG" sz="1100">
                <a:solidFill>
                  <a:srgbClr val="0000FF"/>
                </a:solidFill>
                <a:latin typeface="Consolas" panose="020B0609020204030204" pitchFamily="49" charset="0"/>
              </a:rPr>
              <a:t>prg1_marks = [ 63, 85, 72, 58, 90 ]</a:t>
            </a:r>
          </a:p>
          <a:p>
            <a:pPr marL="0" indent="0">
              <a:buFontTx/>
              <a:buNone/>
            </a:pPr>
            <a:endParaRPr lang="en-SG" sz="1100">
              <a:solidFill>
                <a:srgbClr val="0000FF"/>
              </a:solidFill>
              <a:latin typeface="Consolas" panose="020B0609020204030204" pitchFamily="49" charset="0"/>
            </a:endParaRPr>
          </a:p>
          <a:p>
            <a:pPr marL="0" indent="0">
              <a:buFontTx/>
              <a:buNone/>
            </a:pPr>
            <a:r>
              <a:rPr lang="en-SG" sz="1100">
                <a:solidFill>
                  <a:srgbClr val="FF6600"/>
                </a:solidFill>
                <a:latin typeface="Consolas" panose="020B0609020204030204" pitchFamily="49" charset="0"/>
              </a:rPr>
              <a:t># Compute average mark of CM</a:t>
            </a:r>
          </a:p>
          <a:p>
            <a:pPr marL="0" indent="0">
              <a:buFontTx/>
              <a:buNone/>
            </a:pPr>
            <a:r>
              <a:rPr lang="en-SG" sz="1100">
                <a:solidFill>
                  <a:srgbClr val="0000FF"/>
                </a:solidFill>
                <a:latin typeface="Consolas" panose="020B0609020204030204" pitchFamily="49" charset="0"/>
              </a:rPr>
              <a:t>total = 0.0</a:t>
            </a:r>
          </a:p>
          <a:p>
            <a:pPr marL="0" indent="0">
              <a:buFontTx/>
              <a:buNone/>
            </a:pPr>
            <a:r>
              <a:rPr lang="en-SG" sz="1100">
                <a:solidFill>
                  <a:srgbClr val="0000FF"/>
                </a:solidFill>
                <a:latin typeface="Consolas" panose="020B0609020204030204" pitchFamily="49" charset="0"/>
              </a:rPr>
              <a:t>for mark in cm_marks:</a:t>
            </a:r>
          </a:p>
          <a:p>
            <a:pPr marL="0" indent="0">
              <a:buFontTx/>
              <a:buNone/>
            </a:pPr>
            <a:r>
              <a:rPr lang="en-SG" sz="1100">
                <a:solidFill>
                  <a:srgbClr val="0000FF"/>
                </a:solidFill>
                <a:latin typeface="Consolas" panose="020B0609020204030204" pitchFamily="49" charset="0"/>
              </a:rPr>
              <a:t>    total += mark</a:t>
            </a:r>
          </a:p>
          <a:p>
            <a:pPr marL="0" indent="0">
              <a:buFontTx/>
              <a:buNone/>
            </a:pPr>
            <a:r>
              <a:rPr lang="en-SG" sz="1100">
                <a:solidFill>
                  <a:srgbClr val="0000FF"/>
                </a:solidFill>
                <a:latin typeface="Consolas" panose="020B0609020204030204" pitchFamily="49" charset="0"/>
              </a:rPr>
              <a:t>avgMark = total / len(cm_marks)</a:t>
            </a:r>
          </a:p>
          <a:p>
            <a:pPr marL="0" indent="0">
              <a:buFontTx/>
              <a:buNone/>
            </a:pPr>
            <a:r>
              <a:rPr lang="en-SG" sz="1100">
                <a:solidFill>
                  <a:srgbClr val="0000FF"/>
                </a:solidFill>
                <a:latin typeface="Consolas" panose="020B0609020204030204" pitchFamily="49" charset="0"/>
              </a:rPr>
              <a:t>print("{} Marks : {}".format(module_list[0], cm_marks)) </a:t>
            </a:r>
          </a:p>
          <a:p>
            <a:pPr marL="0" indent="0">
              <a:buFontTx/>
              <a:buNone/>
            </a:pPr>
            <a:r>
              <a:rPr lang="en-SG" sz="1100">
                <a:solidFill>
                  <a:srgbClr val="0000FF"/>
                </a:solidFill>
                <a:latin typeface="Consolas" panose="020B0609020204030204" pitchFamily="49" charset="0"/>
              </a:rPr>
              <a:t>print("Average Mark : {}".format(avgMark) )</a:t>
            </a:r>
          </a:p>
          <a:p>
            <a:pPr marL="0" indent="0">
              <a:buFontTx/>
              <a:buNone/>
            </a:pPr>
            <a:r>
              <a:rPr lang="en-SG" sz="1100">
                <a:solidFill>
                  <a:srgbClr val="FF6600"/>
                </a:solidFill>
                <a:latin typeface="Consolas" panose="020B0609020204030204" pitchFamily="49" charset="0"/>
              </a:rPr>
              <a:t># Compute average mark of OSF</a:t>
            </a:r>
          </a:p>
          <a:p>
            <a:pPr marL="0" indent="0">
              <a:buFontTx/>
              <a:buNone/>
            </a:pPr>
            <a:r>
              <a:rPr lang="en-SG" sz="1100">
                <a:solidFill>
                  <a:srgbClr val="0000FF"/>
                </a:solidFill>
                <a:latin typeface="Consolas" panose="020B0609020204030204" pitchFamily="49" charset="0"/>
              </a:rPr>
              <a:t>total = 0.0</a:t>
            </a:r>
          </a:p>
          <a:p>
            <a:pPr marL="0" indent="0">
              <a:buFontTx/>
              <a:buNone/>
            </a:pPr>
            <a:r>
              <a:rPr lang="en-SG" sz="1100">
                <a:solidFill>
                  <a:srgbClr val="0000FF"/>
                </a:solidFill>
                <a:latin typeface="Consolas" panose="020B0609020204030204" pitchFamily="49" charset="0"/>
              </a:rPr>
              <a:t>for mark in osf_marks :</a:t>
            </a:r>
          </a:p>
          <a:p>
            <a:pPr marL="0" indent="0">
              <a:buFontTx/>
              <a:buNone/>
            </a:pPr>
            <a:r>
              <a:rPr lang="en-SG" sz="1100">
                <a:solidFill>
                  <a:srgbClr val="0000FF"/>
                </a:solidFill>
                <a:latin typeface="Consolas" panose="020B0609020204030204" pitchFamily="49" charset="0"/>
              </a:rPr>
              <a:t>    total += mark</a:t>
            </a:r>
          </a:p>
          <a:p>
            <a:pPr marL="0" indent="0">
              <a:buFontTx/>
              <a:buNone/>
            </a:pPr>
            <a:r>
              <a:rPr lang="en-SG" sz="1100">
                <a:solidFill>
                  <a:srgbClr val="0000FF"/>
                </a:solidFill>
                <a:latin typeface="Consolas" panose="020B0609020204030204" pitchFamily="49" charset="0"/>
              </a:rPr>
              <a:t>avgMark = total / len(osf_marks)</a:t>
            </a:r>
          </a:p>
          <a:p>
            <a:pPr marL="0" indent="0">
              <a:buFontTx/>
              <a:buNone/>
            </a:pPr>
            <a:r>
              <a:rPr lang="en-SG" sz="1100">
                <a:solidFill>
                  <a:srgbClr val="0000FF"/>
                </a:solidFill>
                <a:latin typeface="Consolas" panose="020B0609020204030204" pitchFamily="49" charset="0"/>
              </a:rPr>
              <a:t>print("{} Marks : {}".format(module_list[1], osf_marks)) </a:t>
            </a:r>
          </a:p>
          <a:p>
            <a:pPr marL="0" indent="0">
              <a:buFontTx/>
              <a:buNone/>
            </a:pPr>
            <a:r>
              <a:rPr lang="en-SG" sz="1100">
                <a:solidFill>
                  <a:srgbClr val="0000FF"/>
                </a:solidFill>
                <a:latin typeface="Consolas" panose="020B0609020204030204" pitchFamily="49" charset="0"/>
              </a:rPr>
              <a:t>print("Average Mark : {}".format(avgMark) )</a:t>
            </a:r>
          </a:p>
          <a:p>
            <a:pPr marL="0" indent="0">
              <a:buFontTx/>
              <a:buNone/>
            </a:pPr>
            <a:r>
              <a:rPr lang="en-SG" sz="1100">
                <a:solidFill>
                  <a:srgbClr val="FF6600"/>
                </a:solidFill>
                <a:latin typeface="Consolas" panose="020B0609020204030204" pitchFamily="49" charset="0"/>
              </a:rPr>
              <a:t># Compute average mark of PRG1</a:t>
            </a:r>
          </a:p>
          <a:p>
            <a:pPr marL="0" indent="0">
              <a:buFontTx/>
              <a:buNone/>
            </a:pPr>
            <a:r>
              <a:rPr lang="en-SG" sz="1100">
                <a:solidFill>
                  <a:srgbClr val="0000FF"/>
                </a:solidFill>
                <a:latin typeface="Consolas" panose="020B0609020204030204" pitchFamily="49" charset="0"/>
              </a:rPr>
              <a:t>total = 0.0</a:t>
            </a:r>
          </a:p>
          <a:p>
            <a:pPr marL="0" indent="0">
              <a:buFontTx/>
              <a:buNone/>
            </a:pPr>
            <a:r>
              <a:rPr lang="en-SG" sz="1100">
                <a:solidFill>
                  <a:srgbClr val="0000FF"/>
                </a:solidFill>
                <a:latin typeface="Consolas" panose="020B0609020204030204" pitchFamily="49" charset="0"/>
              </a:rPr>
              <a:t>for mark in prg1_marks :</a:t>
            </a:r>
          </a:p>
          <a:p>
            <a:pPr marL="0" indent="0">
              <a:buFontTx/>
              <a:buNone/>
            </a:pPr>
            <a:r>
              <a:rPr lang="en-SG" sz="1100">
                <a:solidFill>
                  <a:srgbClr val="0000FF"/>
                </a:solidFill>
                <a:latin typeface="Consolas" panose="020B0609020204030204" pitchFamily="49" charset="0"/>
              </a:rPr>
              <a:t>    total += mark</a:t>
            </a:r>
          </a:p>
          <a:p>
            <a:pPr marL="0" indent="0">
              <a:buFontTx/>
              <a:buNone/>
            </a:pPr>
            <a:r>
              <a:rPr lang="en-SG" sz="1100">
                <a:solidFill>
                  <a:srgbClr val="0000FF"/>
                </a:solidFill>
                <a:latin typeface="Consolas" panose="020B0609020204030204" pitchFamily="49" charset="0"/>
              </a:rPr>
              <a:t>    . . .</a:t>
            </a:r>
          </a:p>
          <a:p>
            <a:pPr marL="0" indent="0">
              <a:buFontTx/>
              <a:buNone/>
            </a:pPr>
            <a:r>
              <a:rPr lang="en-SG" sz="1100">
                <a:solidFill>
                  <a:srgbClr val="0000FF"/>
                </a:solidFill>
                <a:latin typeface="Consolas" panose="020B0609020204030204" pitchFamily="49" charset="0"/>
              </a:rPr>
              <a:t>    . . .</a:t>
            </a:r>
          </a:p>
        </p:txBody>
      </p:sp>
      <p:sp>
        <p:nvSpPr>
          <p:cNvPr id="14" name="Content Placeholder 2">
            <a:extLst>
              <a:ext uri="{FF2B5EF4-FFF2-40B4-BE49-F238E27FC236}">
                <a16:creationId xmlns:a16="http://schemas.microsoft.com/office/drawing/2014/main" id="{AAF7CFD4-5736-496E-B45F-7F81DDB9E8C3}"/>
              </a:ext>
            </a:extLst>
          </p:cNvPr>
          <p:cNvSpPr txBox="1">
            <a:spLocks/>
          </p:cNvSpPr>
          <p:nvPr/>
        </p:nvSpPr>
        <p:spPr bwMode="auto">
          <a:xfrm>
            <a:off x="76200" y="884238"/>
            <a:ext cx="3810000" cy="21637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rgbClr val="660033"/>
                </a:solidFill>
                <a:latin typeface="+mn-lt"/>
                <a:cs typeface="+mn-cs"/>
              </a:defRPr>
            </a:lvl2pPr>
            <a:lvl3pPr marL="1143000" indent="-228600" algn="l" rtl="0" eaLnBrk="0" fontAlgn="base" hangingPunct="0">
              <a:spcBef>
                <a:spcPct val="20000"/>
              </a:spcBef>
              <a:spcAft>
                <a:spcPct val="0"/>
              </a:spcAft>
              <a:buChar char="•"/>
              <a:defRPr sz="2000">
                <a:solidFill>
                  <a:srgbClr val="660033"/>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marL="265113" indent="-265113"/>
            <a:r>
              <a:rPr lang="en-SG" sz="2400" kern="0"/>
              <a:t>Tom wanted to calculate the average module marks for 3 modules, </a:t>
            </a:r>
            <a:r>
              <a:rPr lang="en-SG" sz="2400" kern="0">
                <a:solidFill>
                  <a:srgbClr val="0000FF"/>
                </a:solidFill>
              </a:rPr>
              <a:t>beginners will tend to write like this:</a:t>
            </a:r>
            <a:endParaRPr lang="en-SG" sz="2400" kern="0" dirty="0">
              <a:solidFill>
                <a:srgbClr val="0000FF"/>
              </a:solidFill>
            </a:endParaRPr>
          </a:p>
        </p:txBody>
      </p:sp>
      <p:sp>
        <p:nvSpPr>
          <p:cNvPr id="15" name="TextBox 14">
            <a:extLst>
              <a:ext uri="{FF2B5EF4-FFF2-40B4-BE49-F238E27FC236}">
                <a16:creationId xmlns:a16="http://schemas.microsoft.com/office/drawing/2014/main" id="{DA32DD53-7C15-46CC-BC5B-53EBFF9AAA6B}"/>
              </a:ext>
            </a:extLst>
          </p:cNvPr>
          <p:cNvSpPr txBox="1"/>
          <p:nvPr/>
        </p:nvSpPr>
        <p:spPr>
          <a:xfrm>
            <a:off x="381000" y="3309269"/>
            <a:ext cx="2971800" cy="707886"/>
          </a:xfrm>
          <a:prstGeom prst="rect">
            <a:avLst/>
          </a:prstGeom>
          <a:noFill/>
        </p:spPr>
        <p:txBody>
          <a:bodyPr wrap="square" rtlCol="0">
            <a:spAutoFit/>
          </a:bodyPr>
          <a:lstStyle/>
          <a:p>
            <a:r>
              <a:rPr lang="en-SG" sz="2000" i="1" dirty="0">
                <a:solidFill>
                  <a:srgbClr val="FF0000"/>
                </a:solidFill>
                <a:latin typeface="Segoe UI" panose="020B0502040204020203" pitchFamily="34" charset="0"/>
                <a:cs typeface="Segoe UI" panose="020B0502040204020203" pitchFamily="34" charset="0"/>
              </a:rPr>
              <a:t>Can you identify code that are repeated?</a:t>
            </a:r>
          </a:p>
        </p:txBody>
      </p:sp>
    </p:spTree>
    <p:extLst>
      <p:ext uri="{BB962C8B-B14F-4D97-AF65-F5344CB8AC3E}">
        <p14:creationId xmlns:p14="http://schemas.microsoft.com/office/powerpoint/2010/main" val="1726838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style.rotation</p:attrName>
                                        </p:attrNameLst>
                                      </p:cBhvr>
                                      <p:tavLst>
                                        <p:tav tm="0">
                                          <p:val>
                                            <p:fltVal val="90"/>
                                          </p:val>
                                        </p:tav>
                                        <p:tav tm="100000">
                                          <p:val>
                                            <p:fltVal val="0"/>
                                          </p:val>
                                        </p:tav>
                                      </p:tavLst>
                                    </p:anim>
                                    <p:animEffect transition="in" filter="fade">
                                      <p:cBhvr>
                                        <p:cTn id="10"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0946B-AF36-434B-AE70-0BFB461EB822}"/>
              </a:ext>
            </a:extLst>
          </p:cNvPr>
          <p:cNvSpPr>
            <a:spLocks noGrp="1"/>
          </p:cNvSpPr>
          <p:nvPr>
            <p:ph type="title"/>
          </p:nvPr>
        </p:nvSpPr>
        <p:spPr/>
        <p:txBody>
          <a:bodyPr/>
          <a:lstStyle/>
          <a:p>
            <a:r>
              <a:rPr lang="en-SG" dirty="0"/>
              <a:t>Example</a:t>
            </a:r>
            <a:r>
              <a:rPr lang="en-SG" dirty="0">
                <a:latin typeface="Segoe UI" panose="020B0502040204020203" pitchFamily="34" charset="0"/>
                <a:cs typeface="Segoe UI" panose="020B0502040204020203" pitchFamily="34" charset="0"/>
              </a:rPr>
              <a:t> –</a:t>
            </a:r>
            <a:r>
              <a:rPr lang="en-SG" dirty="0"/>
              <a:t> Calculate module average</a:t>
            </a:r>
            <a:endParaRPr lang="en-SG" b="0" i="1"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73BEE6B4-AEA8-458A-9B04-82781B509552}"/>
              </a:ext>
            </a:extLst>
          </p:cNvPr>
          <p:cNvSpPr>
            <a:spLocks noGrp="1"/>
          </p:cNvSpPr>
          <p:nvPr>
            <p:ph idx="1"/>
          </p:nvPr>
        </p:nvSpPr>
        <p:spPr>
          <a:xfrm>
            <a:off x="319316" y="812532"/>
            <a:ext cx="5014684" cy="5131067"/>
          </a:xfrm>
          <a:solidFill>
            <a:schemeClr val="bg1">
              <a:lumMod val="85000"/>
            </a:schemeClr>
          </a:solidFill>
          <a:ln>
            <a:solidFill>
              <a:schemeClr val="tx1"/>
            </a:solidFill>
          </a:ln>
        </p:spPr>
        <p:txBody>
          <a:bodyPr/>
          <a:lstStyle/>
          <a:p>
            <a:pPr marL="0" indent="0">
              <a:lnSpc>
                <a:spcPct val="150000"/>
              </a:lnSpc>
              <a:buFontTx/>
              <a:buNone/>
            </a:pPr>
            <a:r>
              <a:rPr lang="en-SG" sz="1100">
                <a:solidFill>
                  <a:srgbClr val="0000FF"/>
                </a:solidFill>
                <a:latin typeface="Consolas" panose="020B0609020204030204" pitchFamily="49" charset="0"/>
              </a:rPr>
              <a:t>module_list = [ "CM", "OSF", "PRG1" ]</a:t>
            </a:r>
          </a:p>
          <a:p>
            <a:pPr marL="0" indent="0">
              <a:buFontTx/>
              <a:buNone/>
            </a:pPr>
            <a:r>
              <a:rPr lang="en-SG" sz="1100">
                <a:solidFill>
                  <a:srgbClr val="0000FF"/>
                </a:solidFill>
                <a:latin typeface="Consolas" panose="020B0609020204030204" pitchFamily="49" charset="0"/>
              </a:rPr>
              <a:t>cm_marks   = [ 75, 68, 92, 56, 85 ]</a:t>
            </a:r>
          </a:p>
          <a:p>
            <a:pPr marL="0" indent="0">
              <a:buFontTx/>
              <a:buNone/>
            </a:pPr>
            <a:r>
              <a:rPr lang="en-SG" sz="1100">
                <a:solidFill>
                  <a:srgbClr val="0000FF"/>
                </a:solidFill>
                <a:latin typeface="Consolas" panose="020B0609020204030204" pitchFamily="49" charset="0"/>
              </a:rPr>
              <a:t>osf_marks = [ 82, 75, 62, 96, 55 ]</a:t>
            </a:r>
          </a:p>
          <a:p>
            <a:pPr marL="0" indent="0">
              <a:buFontTx/>
              <a:buNone/>
            </a:pPr>
            <a:r>
              <a:rPr lang="en-SG" sz="1100">
                <a:solidFill>
                  <a:srgbClr val="0000FF"/>
                </a:solidFill>
                <a:latin typeface="Consolas" panose="020B0609020204030204" pitchFamily="49" charset="0"/>
              </a:rPr>
              <a:t>prg1_marks = [ 63, 85, 72, 58, 90 ]</a:t>
            </a:r>
          </a:p>
          <a:p>
            <a:pPr marL="0" indent="0">
              <a:buFontTx/>
              <a:buNone/>
            </a:pPr>
            <a:endParaRPr lang="en-SG" sz="1100">
              <a:solidFill>
                <a:srgbClr val="0000FF"/>
              </a:solidFill>
              <a:latin typeface="Consolas" panose="020B0609020204030204" pitchFamily="49" charset="0"/>
            </a:endParaRPr>
          </a:p>
          <a:p>
            <a:pPr marL="0" indent="0">
              <a:buFontTx/>
              <a:buNone/>
            </a:pPr>
            <a:r>
              <a:rPr lang="en-SG" sz="1100">
                <a:solidFill>
                  <a:srgbClr val="FF6600"/>
                </a:solidFill>
                <a:latin typeface="Consolas" panose="020B0609020204030204" pitchFamily="49" charset="0"/>
              </a:rPr>
              <a:t># Compute average mark of CM</a:t>
            </a:r>
          </a:p>
          <a:p>
            <a:pPr marL="0" indent="0">
              <a:buFontTx/>
              <a:buNone/>
            </a:pPr>
            <a:r>
              <a:rPr lang="en-SG" sz="1100">
                <a:solidFill>
                  <a:srgbClr val="0000FF"/>
                </a:solidFill>
                <a:latin typeface="Consolas" panose="020B0609020204030204" pitchFamily="49" charset="0"/>
              </a:rPr>
              <a:t>total = 0.0</a:t>
            </a:r>
          </a:p>
          <a:p>
            <a:pPr marL="0" indent="0">
              <a:buFontTx/>
              <a:buNone/>
            </a:pPr>
            <a:r>
              <a:rPr lang="en-SG" sz="1100">
                <a:solidFill>
                  <a:srgbClr val="0000FF"/>
                </a:solidFill>
                <a:latin typeface="Consolas" panose="020B0609020204030204" pitchFamily="49" charset="0"/>
              </a:rPr>
              <a:t>for mark in cm_marks:</a:t>
            </a:r>
          </a:p>
          <a:p>
            <a:pPr marL="0" indent="0">
              <a:buFontTx/>
              <a:buNone/>
            </a:pPr>
            <a:r>
              <a:rPr lang="en-SG" sz="1100">
                <a:solidFill>
                  <a:srgbClr val="0000FF"/>
                </a:solidFill>
                <a:latin typeface="Consolas" panose="020B0609020204030204" pitchFamily="49" charset="0"/>
              </a:rPr>
              <a:t>    total += mark</a:t>
            </a:r>
          </a:p>
          <a:p>
            <a:pPr marL="0" indent="0">
              <a:buFontTx/>
              <a:buNone/>
            </a:pPr>
            <a:r>
              <a:rPr lang="en-SG" sz="1100">
                <a:solidFill>
                  <a:srgbClr val="0000FF"/>
                </a:solidFill>
                <a:latin typeface="Consolas" panose="020B0609020204030204" pitchFamily="49" charset="0"/>
              </a:rPr>
              <a:t>avgMark = total / len(cm_marks)</a:t>
            </a:r>
          </a:p>
          <a:p>
            <a:pPr marL="0" indent="0">
              <a:buFontTx/>
              <a:buNone/>
            </a:pPr>
            <a:r>
              <a:rPr lang="en-SG" sz="1100">
                <a:solidFill>
                  <a:srgbClr val="0000FF"/>
                </a:solidFill>
                <a:latin typeface="Consolas" panose="020B0609020204030204" pitchFamily="49" charset="0"/>
              </a:rPr>
              <a:t>print("{} Marks : {}".format(module_list[0], cm_marks)) </a:t>
            </a:r>
          </a:p>
          <a:p>
            <a:pPr marL="0" indent="0">
              <a:buFontTx/>
              <a:buNone/>
            </a:pPr>
            <a:r>
              <a:rPr lang="en-SG" sz="1100">
                <a:solidFill>
                  <a:srgbClr val="0000FF"/>
                </a:solidFill>
                <a:latin typeface="Consolas" panose="020B0609020204030204" pitchFamily="49" charset="0"/>
              </a:rPr>
              <a:t>print("Average Mark : {}".format(avgMark) )</a:t>
            </a:r>
          </a:p>
          <a:p>
            <a:pPr marL="0" indent="0">
              <a:buFontTx/>
              <a:buNone/>
            </a:pPr>
            <a:r>
              <a:rPr lang="en-SG" sz="1100">
                <a:solidFill>
                  <a:srgbClr val="FF6600"/>
                </a:solidFill>
                <a:latin typeface="Consolas" panose="020B0609020204030204" pitchFamily="49" charset="0"/>
              </a:rPr>
              <a:t># Compute average mark of OSF</a:t>
            </a:r>
          </a:p>
          <a:p>
            <a:pPr marL="0" indent="0">
              <a:buFontTx/>
              <a:buNone/>
            </a:pPr>
            <a:r>
              <a:rPr lang="en-SG" sz="1100">
                <a:solidFill>
                  <a:srgbClr val="0000FF"/>
                </a:solidFill>
                <a:latin typeface="Consolas" panose="020B0609020204030204" pitchFamily="49" charset="0"/>
              </a:rPr>
              <a:t>total = 0.0</a:t>
            </a:r>
          </a:p>
          <a:p>
            <a:pPr marL="0" indent="0">
              <a:buFontTx/>
              <a:buNone/>
            </a:pPr>
            <a:r>
              <a:rPr lang="en-SG" sz="1100">
                <a:solidFill>
                  <a:srgbClr val="0000FF"/>
                </a:solidFill>
                <a:latin typeface="Consolas" panose="020B0609020204030204" pitchFamily="49" charset="0"/>
              </a:rPr>
              <a:t>for mark in osf_marks :</a:t>
            </a:r>
          </a:p>
          <a:p>
            <a:pPr marL="0" indent="0">
              <a:buFontTx/>
              <a:buNone/>
            </a:pPr>
            <a:r>
              <a:rPr lang="en-SG" sz="1100">
                <a:solidFill>
                  <a:srgbClr val="0000FF"/>
                </a:solidFill>
                <a:latin typeface="Consolas" panose="020B0609020204030204" pitchFamily="49" charset="0"/>
              </a:rPr>
              <a:t>    total += mark</a:t>
            </a:r>
          </a:p>
          <a:p>
            <a:pPr marL="0" indent="0">
              <a:buFontTx/>
              <a:buNone/>
            </a:pPr>
            <a:r>
              <a:rPr lang="en-SG" sz="1100">
                <a:solidFill>
                  <a:srgbClr val="0000FF"/>
                </a:solidFill>
                <a:latin typeface="Consolas" panose="020B0609020204030204" pitchFamily="49" charset="0"/>
              </a:rPr>
              <a:t>avgMark = total / len(osf_marks)</a:t>
            </a:r>
          </a:p>
          <a:p>
            <a:pPr marL="0" indent="0">
              <a:buFontTx/>
              <a:buNone/>
            </a:pPr>
            <a:r>
              <a:rPr lang="en-SG" sz="1100">
                <a:solidFill>
                  <a:srgbClr val="0000FF"/>
                </a:solidFill>
                <a:latin typeface="Consolas" panose="020B0609020204030204" pitchFamily="49" charset="0"/>
              </a:rPr>
              <a:t>print("{} Marks : {}".format(module_list[1], osf_marks)) </a:t>
            </a:r>
          </a:p>
          <a:p>
            <a:pPr marL="0" indent="0">
              <a:buFontTx/>
              <a:buNone/>
            </a:pPr>
            <a:r>
              <a:rPr lang="en-SG" sz="1100">
                <a:solidFill>
                  <a:srgbClr val="0000FF"/>
                </a:solidFill>
                <a:latin typeface="Consolas" panose="020B0609020204030204" pitchFamily="49" charset="0"/>
              </a:rPr>
              <a:t>print("Average Mark : {}".format(avgMark) )</a:t>
            </a:r>
          </a:p>
          <a:p>
            <a:pPr marL="0" indent="0">
              <a:buFontTx/>
              <a:buNone/>
            </a:pPr>
            <a:r>
              <a:rPr lang="en-SG" sz="1100">
                <a:solidFill>
                  <a:srgbClr val="FF6600"/>
                </a:solidFill>
                <a:latin typeface="Consolas" panose="020B0609020204030204" pitchFamily="49" charset="0"/>
              </a:rPr>
              <a:t># Compute average mark of PRG1</a:t>
            </a:r>
          </a:p>
          <a:p>
            <a:pPr marL="0" indent="0">
              <a:buFontTx/>
              <a:buNone/>
            </a:pPr>
            <a:r>
              <a:rPr lang="en-SG" sz="1100">
                <a:solidFill>
                  <a:srgbClr val="0000FF"/>
                </a:solidFill>
                <a:latin typeface="Consolas" panose="020B0609020204030204" pitchFamily="49" charset="0"/>
              </a:rPr>
              <a:t>total = 0.0</a:t>
            </a:r>
          </a:p>
          <a:p>
            <a:pPr marL="0" indent="0">
              <a:buFontTx/>
              <a:buNone/>
            </a:pPr>
            <a:r>
              <a:rPr lang="en-SG" sz="1100">
                <a:solidFill>
                  <a:srgbClr val="0000FF"/>
                </a:solidFill>
                <a:latin typeface="Consolas" panose="020B0609020204030204" pitchFamily="49" charset="0"/>
              </a:rPr>
              <a:t>for mark in prg1_marks :</a:t>
            </a:r>
          </a:p>
          <a:p>
            <a:pPr marL="0" indent="0">
              <a:buFontTx/>
              <a:buNone/>
            </a:pPr>
            <a:r>
              <a:rPr lang="en-SG" sz="1100">
                <a:solidFill>
                  <a:srgbClr val="0000FF"/>
                </a:solidFill>
                <a:latin typeface="Consolas" panose="020B0609020204030204" pitchFamily="49" charset="0"/>
              </a:rPr>
              <a:t>    total += mark</a:t>
            </a:r>
          </a:p>
          <a:p>
            <a:pPr marL="0" indent="0">
              <a:buFontTx/>
              <a:buNone/>
            </a:pPr>
            <a:r>
              <a:rPr lang="en-SG" sz="1100">
                <a:solidFill>
                  <a:srgbClr val="0000FF"/>
                </a:solidFill>
                <a:latin typeface="Consolas" panose="020B0609020204030204" pitchFamily="49" charset="0"/>
              </a:rPr>
              <a:t>    . . .</a:t>
            </a:r>
          </a:p>
          <a:p>
            <a:pPr marL="0" indent="0">
              <a:buFontTx/>
              <a:buNone/>
            </a:pPr>
            <a:r>
              <a:rPr lang="en-SG" sz="1100">
                <a:solidFill>
                  <a:srgbClr val="0000FF"/>
                </a:solidFill>
                <a:latin typeface="Consolas" panose="020B0609020204030204" pitchFamily="49" charset="0"/>
              </a:rPr>
              <a:t>    . . .</a:t>
            </a:r>
          </a:p>
        </p:txBody>
      </p:sp>
      <p:sp>
        <p:nvSpPr>
          <p:cNvPr id="5" name="Right Brace 4">
            <a:extLst>
              <a:ext uri="{FF2B5EF4-FFF2-40B4-BE49-F238E27FC236}">
                <a16:creationId xmlns:a16="http://schemas.microsoft.com/office/drawing/2014/main" id="{FD9CCB30-FA76-4C8F-B586-0A0AD2CA01EA}"/>
              </a:ext>
            </a:extLst>
          </p:cNvPr>
          <p:cNvSpPr/>
          <p:nvPr/>
        </p:nvSpPr>
        <p:spPr>
          <a:xfrm>
            <a:off x="4704443" y="2146804"/>
            <a:ext cx="272143" cy="1134342"/>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7" name="Right Brace 6">
            <a:extLst>
              <a:ext uri="{FF2B5EF4-FFF2-40B4-BE49-F238E27FC236}">
                <a16:creationId xmlns:a16="http://schemas.microsoft.com/office/drawing/2014/main" id="{674AE64B-9F1A-498D-81F1-EF1D46487B82}"/>
              </a:ext>
            </a:extLst>
          </p:cNvPr>
          <p:cNvSpPr/>
          <p:nvPr/>
        </p:nvSpPr>
        <p:spPr>
          <a:xfrm>
            <a:off x="4729844" y="3576855"/>
            <a:ext cx="261256" cy="1134342"/>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8" name="Right Brace 7">
            <a:extLst>
              <a:ext uri="{FF2B5EF4-FFF2-40B4-BE49-F238E27FC236}">
                <a16:creationId xmlns:a16="http://schemas.microsoft.com/office/drawing/2014/main" id="{CE174916-4933-4530-A397-160BE42BF81D}"/>
              </a:ext>
            </a:extLst>
          </p:cNvPr>
          <p:cNvSpPr/>
          <p:nvPr/>
        </p:nvSpPr>
        <p:spPr>
          <a:xfrm>
            <a:off x="4722586" y="4934214"/>
            <a:ext cx="321130" cy="933186"/>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9" name="TextBox 8">
            <a:extLst>
              <a:ext uri="{FF2B5EF4-FFF2-40B4-BE49-F238E27FC236}">
                <a16:creationId xmlns:a16="http://schemas.microsoft.com/office/drawing/2014/main" id="{0039B942-3E9F-4BEA-A1DD-995BF0193486}"/>
              </a:ext>
            </a:extLst>
          </p:cNvPr>
          <p:cNvSpPr txBox="1"/>
          <p:nvPr/>
        </p:nvSpPr>
        <p:spPr>
          <a:xfrm>
            <a:off x="6286498" y="3322391"/>
            <a:ext cx="2286000" cy="461665"/>
          </a:xfrm>
          <a:prstGeom prst="rect">
            <a:avLst/>
          </a:prstGeom>
          <a:noFill/>
        </p:spPr>
        <p:txBody>
          <a:bodyPr wrap="square" rtlCol="0">
            <a:spAutoFit/>
          </a:bodyPr>
          <a:lstStyle/>
          <a:p>
            <a:r>
              <a:rPr lang="en-SG" sz="2400" i="1">
                <a:solidFill>
                  <a:srgbClr val="FF0000"/>
                </a:solidFill>
                <a:latin typeface="Segoe UI" panose="020B0502040204020203" pitchFamily="34" charset="0"/>
                <a:cs typeface="Segoe UI" panose="020B0502040204020203" pitchFamily="34" charset="0"/>
              </a:rPr>
              <a:t>Repeated!</a:t>
            </a:r>
          </a:p>
        </p:txBody>
      </p:sp>
      <p:cxnSp>
        <p:nvCxnSpPr>
          <p:cNvPr id="10" name="Straight Arrow Connector 9">
            <a:extLst>
              <a:ext uri="{FF2B5EF4-FFF2-40B4-BE49-F238E27FC236}">
                <a16:creationId xmlns:a16="http://schemas.microsoft.com/office/drawing/2014/main" id="{AFAF2578-6AC5-4D8E-AE0A-A84EC54ED1F0}"/>
              </a:ext>
            </a:extLst>
          </p:cNvPr>
          <p:cNvCxnSpPr>
            <a:cxnSpLocks/>
          </p:cNvCxnSpPr>
          <p:nvPr/>
        </p:nvCxnSpPr>
        <p:spPr>
          <a:xfrm flipH="1" flipV="1">
            <a:off x="5098142" y="2713975"/>
            <a:ext cx="1016001" cy="7115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C25B7D6-E38D-4ABB-B168-96A70934E60B}"/>
              </a:ext>
            </a:extLst>
          </p:cNvPr>
          <p:cNvCxnSpPr>
            <a:cxnSpLocks/>
          </p:cNvCxnSpPr>
          <p:nvPr/>
        </p:nvCxnSpPr>
        <p:spPr>
          <a:xfrm flipH="1">
            <a:off x="5168900" y="3576855"/>
            <a:ext cx="1057726" cy="5671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0F31CC1-C303-4D60-A245-F2A035EA0553}"/>
              </a:ext>
            </a:extLst>
          </p:cNvPr>
          <p:cNvCxnSpPr>
            <a:cxnSpLocks/>
          </p:cNvCxnSpPr>
          <p:nvPr/>
        </p:nvCxnSpPr>
        <p:spPr>
          <a:xfrm flipH="1">
            <a:off x="5107213" y="3784056"/>
            <a:ext cx="1063172" cy="16469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7903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A2497-6AD4-44B5-A6EB-ACAB38F8C4D2}"/>
              </a:ext>
            </a:extLst>
          </p:cNvPr>
          <p:cNvSpPr>
            <a:spLocks noGrp="1"/>
          </p:cNvSpPr>
          <p:nvPr>
            <p:ph type="title"/>
          </p:nvPr>
        </p:nvSpPr>
        <p:spPr/>
        <p:txBody>
          <a:bodyPr/>
          <a:lstStyle/>
          <a:p>
            <a:r>
              <a:rPr lang="en-SG" b="0" i="1">
                <a:solidFill>
                  <a:srgbClr val="FFFF00"/>
                </a:solidFill>
                <a:latin typeface="Segoe UI" panose="020B0502040204020203" pitchFamily="34" charset="0"/>
                <a:cs typeface="Segoe UI" panose="020B0502040204020203" pitchFamily="34" charset="0"/>
              </a:rPr>
              <a:t>A Better Solution </a:t>
            </a:r>
            <a:endParaRPr lang="en-SG" dirty="0">
              <a:solidFill>
                <a:srgbClr val="FFFF00"/>
              </a:solidFill>
            </a:endParaRPr>
          </a:p>
        </p:txBody>
      </p:sp>
      <p:sp>
        <p:nvSpPr>
          <p:cNvPr id="3" name="Content Placeholder 2">
            <a:extLst>
              <a:ext uri="{FF2B5EF4-FFF2-40B4-BE49-F238E27FC236}">
                <a16:creationId xmlns:a16="http://schemas.microsoft.com/office/drawing/2014/main" id="{48EFC476-2BE0-4A11-ABB4-134F22ECC3D9}"/>
              </a:ext>
            </a:extLst>
          </p:cNvPr>
          <p:cNvSpPr>
            <a:spLocks noGrp="1"/>
          </p:cNvSpPr>
          <p:nvPr>
            <p:ph idx="1"/>
          </p:nvPr>
        </p:nvSpPr>
        <p:spPr/>
        <p:txBody>
          <a:bodyPr/>
          <a:lstStyle/>
          <a:p>
            <a:pPr marL="85725" indent="0">
              <a:buNone/>
            </a:pPr>
            <a:r>
              <a:rPr lang="en-SG" sz="2400">
                <a:solidFill>
                  <a:srgbClr val="0000FF"/>
                </a:solidFill>
              </a:rPr>
              <a:t>Define a function to do the repeated task</a:t>
            </a:r>
            <a:endParaRPr lang="en-SG" sz="2400" dirty="0">
              <a:solidFill>
                <a:srgbClr val="0000FF"/>
              </a:solidFill>
            </a:endParaRPr>
          </a:p>
          <a:p>
            <a:endParaRPr lang="en-SG" dirty="0"/>
          </a:p>
          <a:p>
            <a:pPr marL="0" indent="0">
              <a:buNone/>
            </a:pPr>
            <a:endParaRPr lang="en-SG" dirty="0"/>
          </a:p>
          <a:p>
            <a:endParaRPr lang="en-SG" dirty="0"/>
          </a:p>
          <a:p>
            <a:endParaRPr lang="en-SG" dirty="0"/>
          </a:p>
          <a:p>
            <a:pPr marL="0" indent="0">
              <a:buNone/>
            </a:pPr>
            <a:endParaRPr lang="en-SG" dirty="0"/>
          </a:p>
          <a:p>
            <a:pPr marL="0" indent="0">
              <a:buNone/>
            </a:pPr>
            <a:endParaRPr lang="en-SG" i="1" dirty="0"/>
          </a:p>
        </p:txBody>
      </p:sp>
      <p:sp>
        <p:nvSpPr>
          <p:cNvPr id="9" name="Content Placeholder 2">
            <a:extLst>
              <a:ext uri="{FF2B5EF4-FFF2-40B4-BE49-F238E27FC236}">
                <a16:creationId xmlns:a16="http://schemas.microsoft.com/office/drawing/2014/main" id="{DBA349A2-09CB-4F82-8052-6B03C0020FEE}"/>
              </a:ext>
            </a:extLst>
          </p:cNvPr>
          <p:cNvSpPr txBox="1">
            <a:spLocks/>
          </p:cNvSpPr>
          <p:nvPr/>
        </p:nvSpPr>
        <p:spPr bwMode="auto">
          <a:xfrm>
            <a:off x="228599" y="1604572"/>
            <a:ext cx="4191001" cy="2819400"/>
          </a:xfrm>
          <a:prstGeom prst="rect">
            <a:avLst/>
          </a:prstGeom>
          <a:solidFill>
            <a:schemeClr val="bg1">
              <a:lumMod val="85000"/>
            </a:schemeClr>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rgbClr val="660033"/>
                </a:solidFill>
                <a:latin typeface="+mn-lt"/>
                <a:cs typeface="+mn-cs"/>
              </a:defRPr>
            </a:lvl2pPr>
            <a:lvl3pPr marL="1143000" indent="-228600" algn="l" rtl="0" eaLnBrk="0" fontAlgn="base" hangingPunct="0">
              <a:spcBef>
                <a:spcPct val="20000"/>
              </a:spcBef>
              <a:spcAft>
                <a:spcPct val="0"/>
              </a:spcAft>
              <a:buChar char="•"/>
              <a:defRPr sz="2000">
                <a:solidFill>
                  <a:srgbClr val="660033"/>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marL="0" indent="0">
              <a:spcBef>
                <a:spcPts val="0"/>
              </a:spcBef>
              <a:buFontTx/>
              <a:buNone/>
            </a:pPr>
            <a:r>
              <a:rPr lang="en-SG" sz="1000" kern="0">
                <a:solidFill>
                  <a:srgbClr val="002060"/>
                </a:solidFill>
                <a:latin typeface="Segoe UI" panose="020B0502040204020203" pitchFamily="34" charset="0"/>
                <a:cs typeface="Segoe UI" panose="020B0502040204020203" pitchFamily="34" charset="0"/>
              </a:rPr>
              <a:t>  </a:t>
            </a:r>
          </a:p>
          <a:p>
            <a:pPr marL="0" indent="0">
              <a:spcBef>
                <a:spcPts val="0"/>
              </a:spcBef>
              <a:buFontTx/>
              <a:buNone/>
            </a:pPr>
            <a:r>
              <a:rPr lang="en-SG" sz="1500" kern="0">
                <a:solidFill>
                  <a:srgbClr val="002060"/>
                </a:solidFill>
                <a:latin typeface="Segoe UI" panose="020B0502040204020203" pitchFamily="34" charset="0"/>
                <a:cs typeface="Segoe UI" panose="020B0502040204020203" pitchFamily="34" charset="0"/>
              </a:rPr>
              <a:t>module_list = [ "CM", "OSF", "PRG1" ]</a:t>
            </a:r>
          </a:p>
          <a:p>
            <a:pPr marL="0" indent="0">
              <a:spcBef>
                <a:spcPts val="0"/>
              </a:spcBef>
              <a:buFontTx/>
              <a:buNone/>
            </a:pPr>
            <a:r>
              <a:rPr lang="en-SG" sz="1500" kern="0">
                <a:solidFill>
                  <a:srgbClr val="002060"/>
                </a:solidFill>
                <a:latin typeface="Segoe UI" panose="020B0502040204020203" pitchFamily="34" charset="0"/>
                <a:cs typeface="Segoe UI" panose="020B0502040204020203" pitchFamily="34" charset="0"/>
              </a:rPr>
              <a:t>cm_marks   = [ 75, 68, 92, 56, 85 ]</a:t>
            </a:r>
          </a:p>
          <a:p>
            <a:pPr marL="0" indent="0">
              <a:spcBef>
                <a:spcPts val="0"/>
              </a:spcBef>
              <a:buFontTx/>
              <a:buNone/>
            </a:pPr>
            <a:r>
              <a:rPr lang="en-SG" sz="1500" kern="0">
                <a:solidFill>
                  <a:srgbClr val="002060"/>
                </a:solidFill>
                <a:latin typeface="Segoe UI" panose="020B0502040204020203" pitchFamily="34" charset="0"/>
                <a:cs typeface="Segoe UI" panose="020B0502040204020203" pitchFamily="34" charset="0"/>
              </a:rPr>
              <a:t>osf_marks   = [ 82, 75, 62, 96, 55 ]</a:t>
            </a:r>
          </a:p>
          <a:p>
            <a:pPr marL="0" indent="0">
              <a:spcBef>
                <a:spcPts val="0"/>
              </a:spcBef>
              <a:buFontTx/>
              <a:buNone/>
            </a:pPr>
            <a:r>
              <a:rPr lang="en-SG" sz="1500" kern="0">
                <a:solidFill>
                  <a:srgbClr val="002060"/>
                </a:solidFill>
                <a:latin typeface="Segoe UI" panose="020B0502040204020203" pitchFamily="34" charset="0"/>
                <a:cs typeface="Segoe UI" panose="020B0502040204020203" pitchFamily="34" charset="0"/>
              </a:rPr>
              <a:t>prg1_marks = [ 63, 85, 72, 58, 90 ]</a:t>
            </a:r>
          </a:p>
          <a:p>
            <a:pPr marL="0" indent="0">
              <a:spcBef>
                <a:spcPts val="1200"/>
              </a:spcBef>
              <a:buFontTx/>
              <a:buNone/>
            </a:pPr>
            <a:r>
              <a:rPr lang="en-SG" sz="1500" kern="0">
                <a:solidFill>
                  <a:srgbClr val="0000FF"/>
                </a:solidFill>
                <a:latin typeface="Segoe UI" panose="020B0502040204020203" pitchFamily="34" charset="0"/>
                <a:cs typeface="Segoe UI" panose="020B0502040204020203" pitchFamily="34" charset="0"/>
              </a:rPr>
              <a:t>calculateAverage(module_list[0], cm_marks)</a:t>
            </a:r>
          </a:p>
          <a:p>
            <a:pPr marL="0" indent="0">
              <a:spcBef>
                <a:spcPts val="1200"/>
              </a:spcBef>
              <a:buFontTx/>
              <a:buNone/>
            </a:pPr>
            <a:r>
              <a:rPr lang="en-SG" sz="1500" kern="0">
                <a:solidFill>
                  <a:srgbClr val="0000FF"/>
                </a:solidFill>
                <a:latin typeface="Segoe UI" panose="020B0502040204020203" pitchFamily="34" charset="0"/>
                <a:cs typeface="Segoe UI" panose="020B0502040204020203" pitchFamily="34" charset="0"/>
              </a:rPr>
              <a:t>calculateAverage(module_list[1], osf_marks)</a:t>
            </a:r>
          </a:p>
          <a:p>
            <a:pPr marL="0" indent="0">
              <a:spcBef>
                <a:spcPts val="1200"/>
              </a:spcBef>
              <a:buFontTx/>
              <a:buNone/>
            </a:pPr>
            <a:r>
              <a:rPr lang="en-SG" sz="1500" kern="0">
                <a:solidFill>
                  <a:srgbClr val="0000FF"/>
                </a:solidFill>
                <a:latin typeface="Segoe UI" panose="020B0502040204020203" pitchFamily="34" charset="0"/>
                <a:cs typeface="Segoe UI" panose="020B0502040204020203" pitchFamily="34" charset="0"/>
              </a:rPr>
              <a:t>calculateAverage(module_list[2], prg1_marks)</a:t>
            </a:r>
          </a:p>
          <a:p>
            <a:pPr marL="0" indent="0">
              <a:buFontTx/>
              <a:buNone/>
            </a:pPr>
            <a:endParaRPr lang="en-SG" sz="1600" kern="0">
              <a:solidFill>
                <a:srgbClr val="002060"/>
              </a:solidFill>
              <a:latin typeface="Segoe UI" panose="020B0502040204020203" pitchFamily="34" charset="0"/>
              <a:cs typeface="Segoe UI" panose="020B0502040204020203" pitchFamily="34" charset="0"/>
            </a:endParaRPr>
          </a:p>
          <a:p>
            <a:pPr marL="0" indent="0">
              <a:buFontTx/>
              <a:buNone/>
            </a:pPr>
            <a:endParaRPr lang="en-SG" sz="1100" kern="0">
              <a:solidFill>
                <a:srgbClr val="0000FF"/>
              </a:solidFill>
              <a:latin typeface="Consolas" panose="020B0609020204030204" pitchFamily="49" charset="0"/>
            </a:endParaRPr>
          </a:p>
        </p:txBody>
      </p:sp>
      <p:sp>
        <p:nvSpPr>
          <p:cNvPr id="11" name="Content Placeholder 2">
            <a:extLst>
              <a:ext uri="{FF2B5EF4-FFF2-40B4-BE49-F238E27FC236}">
                <a16:creationId xmlns:a16="http://schemas.microsoft.com/office/drawing/2014/main" id="{62E3A88B-E85C-49C4-B130-4E7C25535313}"/>
              </a:ext>
            </a:extLst>
          </p:cNvPr>
          <p:cNvSpPr txBox="1">
            <a:spLocks/>
          </p:cNvSpPr>
          <p:nvPr/>
        </p:nvSpPr>
        <p:spPr bwMode="auto">
          <a:xfrm>
            <a:off x="4775200" y="1580061"/>
            <a:ext cx="4267200" cy="2379517"/>
          </a:xfrm>
          <a:prstGeom prst="rect">
            <a:avLst/>
          </a:prstGeom>
          <a:solidFill>
            <a:srgbClr val="CCFFFF"/>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rgbClr val="660033"/>
                </a:solidFill>
                <a:latin typeface="+mn-lt"/>
                <a:cs typeface="+mn-cs"/>
              </a:defRPr>
            </a:lvl2pPr>
            <a:lvl3pPr marL="1143000" indent="-228600" algn="l" rtl="0" eaLnBrk="0" fontAlgn="base" hangingPunct="0">
              <a:spcBef>
                <a:spcPct val="20000"/>
              </a:spcBef>
              <a:spcAft>
                <a:spcPct val="0"/>
              </a:spcAft>
              <a:buChar char="•"/>
              <a:defRPr sz="2000">
                <a:solidFill>
                  <a:srgbClr val="660033"/>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marL="0" indent="0">
              <a:lnSpc>
                <a:spcPct val="150000"/>
              </a:lnSpc>
              <a:buFontTx/>
              <a:buNone/>
            </a:pPr>
            <a:r>
              <a:rPr lang="en-SG" sz="1600" kern="0">
                <a:solidFill>
                  <a:srgbClr val="FF0000"/>
                </a:solidFill>
                <a:latin typeface="Segoe UI" panose="020B0502040204020203" pitchFamily="34" charset="0"/>
                <a:cs typeface="Segoe UI" panose="020B0502040204020203" pitchFamily="34" charset="0"/>
              </a:rPr>
              <a:t>def </a:t>
            </a:r>
            <a:r>
              <a:rPr lang="en-SG" sz="1600" kern="0">
                <a:solidFill>
                  <a:srgbClr val="0000FF"/>
                </a:solidFill>
                <a:latin typeface="Segoe UI" panose="020B0502040204020203" pitchFamily="34" charset="0"/>
                <a:cs typeface="Segoe UI" panose="020B0502040204020203" pitchFamily="34" charset="0"/>
              </a:rPr>
              <a:t>calculateAverage(mName, mList) </a:t>
            </a:r>
            <a:r>
              <a:rPr lang="en-SG" sz="1600" kern="0">
                <a:solidFill>
                  <a:srgbClr val="FF0000"/>
                </a:solidFill>
                <a:latin typeface="Segoe UI" panose="020B0502040204020203" pitchFamily="34" charset="0"/>
                <a:cs typeface="Segoe UI" panose="020B0502040204020203" pitchFamily="34" charset="0"/>
              </a:rPr>
              <a:t>:</a:t>
            </a:r>
          </a:p>
          <a:p>
            <a:pPr marL="0" indent="0">
              <a:buFontTx/>
              <a:buNone/>
            </a:pPr>
            <a:r>
              <a:rPr lang="en-SG" sz="1600" kern="0">
                <a:solidFill>
                  <a:srgbClr val="0000FF"/>
                </a:solidFill>
                <a:latin typeface="Segoe UI" panose="020B0502040204020203" pitchFamily="34" charset="0"/>
                <a:cs typeface="Segoe UI" panose="020B0502040204020203" pitchFamily="34" charset="0"/>
              </a:rPr>
              <a:t>     total = 0.0</a:t>
            </a:r>
          </a:p>
          <a:p>
            <a:pPr marL="0" indent="0">
              <a:buFontTx/>
              <a:buNone/>
            </a:pPr>
            <a:r>
              <a:rPr lang="en-SG" sz="1600" kern="0">
                <a:solidFill>
                  <a:srgbClr val="0000FF"/>
                </a:solidFill>
                <a:latin typeface="Segoe UI" panose="020B0502040204020203" pitchFamily="34" charset="0"/>
                <a:cs typeface="Segoe UI" panose="020B0502040204020203" pitchFamily="34" charset="0"/>
              </a:rPr>
              <a:t>     for mark in mList:</a:t>
            </a:r>
          </a:p>
          <a:p>
            <a:pPr marL="0" indent="0">
              <a:buFontTx/>
              <a:buNone/>
            </a:pPr>
            <a:r>
              <a:rPr lang="en-SG" sz="1600" kern="0">
                <a:solidFill>
                  <a:srgbClr val="0000FF"/>
                </a:solidFill>
                <a:latin typeface="Segoe UI" panose="020B0502040204020203" pitchFamily="34" charset="0"/>
                <a:cs typeface="Segoe UI" panose="020B0502040204020203" pitchFamily="34" charset="0"/>
              </a:rPr>
              <a:t>           total += mark</a:t>
            </a:r>
          </a:p>
          <a:p>
            <a:pPr marL="0" indent="0">
              <a:buFontTx/>
              <a:buNone/>
            </a:pPr>
            <a:r>
              <a:rPr lang="en-SG" sz="1600" kern="0">
                <a:solidFill>
                  <a:srgbClr val="0000FF"/>
                </a:solidFill>
                <a:latin typeface="Segoe UI" panose="020B0502040204020203" pitchFamily="34" charset="0"/>
                <a:cs typeface="Segoe UI" panose="020B0502040204020203" pitchFamily="34" charset="0"/>
              </a:rPr>
              <a:t>     avgMark = total / len(mList)</a:t>
            </a:r>
          </a:p>
          <a:p>
            <a:pPr marL="0" indent="0">
              <a:buFontTx/>
              <a:buNone/>
            </a:pPr>
            <a:r>
              <a:rPr lang="en-SG" sz="1600" kern="0">
                <a:solidFill>
                  <a:srgbClr val="0000FF"/>
                </a:solidFill>
                <a:latin typeface="Segoe UI" panose="020B0502040204020203" pitchFamily="34" charset="0"/>
                <a:cs typeface="Segoe UI" panose="020B0502040204020203" pitchFamily="34" charset="0"/>
              </a:rPr>
              <a:t>     print("{} Marks : {}".format(mName, mList)) </a:t>
            </a:r>
          </a:p>
          <a:p>
            <a:pPr marL="0" indent="0">
              <a:buFontTx/>
              <a:buNone/>
            </a:pPr>
            <a:r>
              <a:rPr lang="en-SG" sz="1600" kern="0">
                <a:solidFill>
                  <a:srgbClr val="0000FF"/>
                </a:solidFill>
                <a:latin typeface="Segoe UI" panose="020B0502040204020203" pitchFamily="34" charset="0"/>
                <a:cs typeface="Segoe UI" panose="020B0502040204020203" pitchFamily="34" charset="0"/>
              </a:rPr>
              <a:t>     print("Average Mark : {}".format(avgMark))</a:t>
            </a:r>
          </a:p>
        </p:txBody>
      </p:sp>
      <p:cxnSp>
        <p:nvCxnSpPr>
          <p:cNvPr id="10" name="Straight Arrow Connector 9">
            <a:extLst>
              <a:ext uri="{FF2B5EF4-FFF2-40B4-BE49-F238E27FC236}">
                <a16:creationId xmlns:a16="http://schemas.microsoft.com/office/drawing/2014/main" id="{A8D8370B-5ED0-41A0-8CD7-23F0074CDEE9}"/>
              </a:ext>
            </a:extLst>
          </p:cNvPr>
          <p:cNvCxnSpPr>
            <a:cxnSpLocks/>
          </p:cNvCxnSpPr>
          <p:nvPr/>
        </p:nvCxnSpPr>
        <p:spPr>
          <a:xfrm flipV="1">
            <a:off x="4019572" y="1937028"/>
            <a:ext cx="622244" cy="10772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AD8A531-874E-48B1-9217-61A966DAC9D8}"/>
              </a:ext>
            </a:extLst>
          </p:cNvPr>
          <p:cNvCxnSpPr>
            <a:cxnSpLocks/>
          </p:cNvCxnSpPr>
          <p:nvPr/>
        </p:nvCxnSpPr>
        <p:spPr>
          <a:xfrm flipV="1">
            <a:off x="4027181" y="2769820"/>
            <a:ext cx="671819" cy="6059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314108-3CD9-40BF-97D6-5BCDFDC3D77E}"/>
              </a:ext>
            </a:extLst>
          </p:cNvPr>
          <p:cNvCxnSpPr>
            <a:cxnSpLocks/>
          </p:cNvCxnSpPr>
          <p:nvPr/>
        </p:nvCxnSpPr>
        <p:spPr>
          <a:xfrm flipV="1">
            <a:off x="4191000" y="3364798"/>
            <a:ext cx="457200" cy="3690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DE8749B-03B4-4CA4-A697-85F4928A50B2}"/>
              </a:ext>
            </a:extLst>
          </p:cNvPr>
          <p:cNvSpPr txBox="1"/>
          <p:nvPr/>
        </p:nvSpPr>
        <p:spPr>
          <a:xfrm>
            <a:off x="241300" y="4816274"/>
            <a:ext cx="8915400" cy="430887"/>
          </a:xfrm>
          <a:prstGeom prst="rect">
            <a:avLst/>
          </a:prstGeom>
          <a:noFill/>
        </p:spPr>
        <p:txBody>
          <a:bodyPr wrap="square" rtlCol="0">
            <a:spAutoFit/>
          </a:bodyPr>
          <a:lstStyle/>
          <a:p>
            <a:r>
              <a:rPr lang="en-SG" sz="2200" i="1">
                <a:solidFill>
                  <a:srgbClr val="FF0000"/>
                </a:solidFill>
                <a:latin typeface="Segoe UI" panose="020B0502040204020203" pitchFamily="34" charset="0"/>
                <a:cs typeface="Segoe UI" panose="020B0502040204020203" pitchFamily="34" charset="0"/>
              </a:rPr>
              <a:t>A function defined by the user is known as </a:t>
            </a:r>
            <a:r>
              <a:rPr lang="en-SG" sz="2200" b="1" i="1">
                <a:solidFill>
                  <a:srgbClr val="FF0000"/>
                </a:solidFill>
                <a:latin typeface="Segoe UI" panose="020B0502040204020203" pitchFamily="34" charset="0"/>
                <a:cs typeface="Segoe UI" panose="020B0502040204020203" pitchFamily="34" charset="0"/>
              </a:rPr>
              <a:t>user-defined function </a:t>
            </a:r>
            <a:endParaRPr lang="en-SG" sz="2200" b="1" i="1" dirty="0">
              <a:solidFill>
                <a:srgbClr val="FF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39963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18FAF-F994-498A-8BC8-9ADCED74E237}"/>
              </a:ext>
            </a:extLst>
          </p:cNvPr>
          <p:cNvSpPr>
            <a:spLocks noGrp="1"/>
          </p:cNvSpPr>
          <p:nvPr>
            <p:ph type="title" idx="4294967295"/>
          </p:nvPr>
        </p:nvSpPr>
        <p:spPr>
          <a:xfrm>
            <a:off x="76200" y="122238"/>
            <a:ext cx="8991600" cy="563562"/>
          </a:xfrm>
        </p:spPr>
        <p:txBody>
          <a:bodyPr/>
          <a:lstStyle/>
          <a:p>
            <a:r>
              <a:rPr lang="en-SG" dirty="0"/>
              <a:t>Example</a:t>
            </a:r>
            <a:r>
              <a:rPr lang="en-SG" dirty="0">
                <a:latin typeface="Segoe UI" panose="020B0502040204020203" pitchFamily="34" charset="0"/>
                <a:cs typeface="Segoe UI" panose="020B0502040204020203" pitchFamily="34" charset="0"/>
              </a:rPr>
              <a:t> –</a:t>
            </a:r>
            <a:r>
              <a:rPr lang="en-SG" dirty="0"/>
              <a:t> Old Friend BMI Calculator</a:t>
            </a:r>
          </a:p>
        </p:txBody>
      </p:sp>
      <p:sp>
        <p:nvSpPr>
          <p:cNvPr id="3" name="Content Placeholder 2">
            <a:extLst>
              <a:ext uri="{FF2B5EF4-FFF2-40B4-BE49-F238E27FC236}">
                <a16:creationId xmlns:a16="http://schemas.microsoft.com/office/drawing/2014/main" id="{C31AD86A-B6C5-4ECA-9369-0E0731CCFA99}"/>
              </a:ext>
            </a:extLst>
          </p:cNvPr>
          <p:cNvSpPr>
            <a:spLocks noGrp="1"/>
          </p:cNvSpPr>
          <p:nvPr>
            <p:ph idx="1"/>
          </p:nvPr>
        </p:nvSpPr>
        <p:spPr/>
        <p:txBody>
          <a:bodyPr/>
          <a:lstStyle/>
          <a:p>
            <a:r>
              <a:rPr lang="en-SG" sz="2400" dirty="0"/>
              <a:t>Let’s put the code to calculate BMI in a function</a:t>
            </a:r>
            <a:endParaRPr lang="en-SG" dirty="0"/>
          </a:p>
        </p:txBody>
      </p:sp>
      <p:sp>
        <p:nvSpPr>
          <p:cNvPr id="4" name="TextBox 3">
            <a:extLst>
              <a:ext uri="{FF2B5EF4-FFF2-40B4-BE49-F238E27FC236}">
                <a16:creationId xmlns:a16="http://schemas.microsoft.com/office/drawing/2014/main" id="{DA7E2E8E-D12C-417F-BDFE-EA24E9B78B5E}"/>
              </a:ext>
            </a:extLst>
          </p:cNvPr>
          <p:cNvSpPr txBox="1"/>
          <p:nvPr/>
        </p:nvSpPr>
        <p:spPr>
          <a:xfrm>
            <a:off x="990600" y="1413063"/>
            <a:ext cx="7772400" cy="4339650"/>
          </a:xfrm>
          <a:prstGeom prst="rect">
            <a:avLst/>
          </a:prstGeom>
          <a:solidFill>
            <a:schemeClr val="bg1"/>
          </a:solidFill>
          <a:ln>
            <a:solidFill>
              <a:schemeClr val="tx1"/>
            </a:solidFill>
          </a:ln>
        </p:spPr>
        <p:txBody>
          <a:bodyPr wrap="square" rtlCol="0">
            <a:spAutoFit/>
          </a:bodyPr>
          <a:lstStyle/>
          <a:p>
            <a:r>
              <a:rPr lang="en-US" sz="1000" dirty="0">
                <a:latin typeface="Consolas" panose="020B0609020204030204" pitchFamily="49" charset="0"/>
                <a:cs typeface="Courier New" panose="02070309020205020404" pitchFamily="49" charset="0"/>
              </a:rPr>
              <a:t>  </a:t>
            </a:r>
          </a:p>
          <a:p>
            <a:r>
              <a:rPr lang="en-US" sz="2000" dirty="0">
                <a:solidFill>
                  <a:srgbClr val="CC0000"/>
                </a:solidFill>
                <a:latin typeface="Consolas" panose="020B0609020204030204" pitchFamily="49" charset="0"/>
                <a:cs typeface="Courier New" panose="02070309020205020404" pitchFamily="49" charset="0"/>
              </a:rPr>
              <a:t># Perform BMI calculation </a:t>
            </a:r>
          </a:p>
          <a:p>
            <a:r>
              <a:rPr lang="en-US" sz="2000" b="1" dirty="0">
                <a:solidFill>
                  <a:srgbClr val="FF0000"/>
                </a:solidFill>
                <a:latin typeface="Consolas" panose="020B0609020204030204" pitchFamily="49" charset="0"/>
                <a:cs typeface="Courier New" panose="02070309020205020404" pitchFamily="49" charset="0"/>
              </a:rPr>
              <a:t>def</a:t>
            </a:r>
            <a:r>
              <a:rPr lang="en-US" sz="2000" dirty="0">
                <a:solidFill>
                  <a:srgbClr val="0000FF"/>
                </a:solidFill>
                <a:latin typeface="Consolas" panose="020B0609020204030204" pitchFamily="49" charset="0"/>
                <a:cs typeface="Courier New" panose="02070309020205020404" pitchFamily="49" charset="0"/>
              </a:rPr>
              <a:t> </a:t>
            </a:r>
            <a:r>
              <a:rPr lang="en-US" sz="2000" dirty="0" err="1">
                <a:solidFill>
                  <a:srgbClr val="0000FF"/>
                </a:solidFill>
                <a:latin typeface="Consolas" panose="020B0609020204030204" pitchFamily="49" charset="0"/>
                <a:cs typeface="Courier New" panose="02070309020205020404" pitchFamily="49" charset="0"/>
              </a:rPr>
              <a:t>calculate_bmi</a:t>
            </a:r>
            <a:r>
              <a:rPr lang="en-US" sz="2000" dirty="0">
                <a:solidFill>
                  <a:srgbClr val="0000FF"/>
                </a:solidFill>
                <a:latin typeface="Consolas" panose="020B0609020204030204" pitchFamily="49" charset="0"/>
                <a:cs typeface="Courier New" panose="02070309020205020404" pitchFamily="49" charset="0"/>
              </a:rPr>
              <a:t>(weight, height)</a:t>
            </a:r>
            <a:r>
              <a:rPr lang="en-US" sz="2000" dirty="0">
                <a:solidFill>
                  <a:srgbClr val="FF0000"/>
                </a:solidFill>
                <a:latin typeface="Consolas" panose="020B0609020204030204" pitchFamily="49" charset="0"/>
                <a:cs typeface="Courier New" panose="02070309020205020404" pitchFamily="49" charset="0"/>
              </a:rPr>
              <a:t>:</a:t>
            </a:r>
          </a:p>
          <a:p>
            <a:r>
              <a:rPr lang="en-US" sz="2000" dirty="0">
                <a:latin typeface="Consolas" panose="020B0609020204030204" pitchFamily="49" charset="0"/>
                <a:cs typeface="Courier New" panose="02070309020205020404" pitchFamily="49" charset="0"/>
              </a:rPr>
              <a:t>    </a:t>
            </a:r>
            <a:r>
              <a:rPr lang="en-US" sz="2000" dirty="0" err="1">
                <a:solidFill>
                  <a:srgbClr val="0000FF"/>
                </a:solidFill>
                <a:latin typeface="Consolas" panose="020B0609020204030204" pitchFamily="49" charset="0"/>
                <a:cs typeface="Courier New" panose="02070309020205020404" pitchFamily="49" charset="0"/>
              </a:rPr>
              <a:t>bmi</a:t>
            </a:r>
            <a:r>
              <a:rPr lang="en-US" sz="2000" dirty="0">
                <a:solidFill>
                  <a:srgbClr val="0000FF"/>
                </a:solidFill>
                <a:latin typeface="Consolas" panose="020B0609020204030204" pitchFamily="49" charset="0"/>
                <a:cs typeface="Courier New" panose="02070309020205020404" pitchFamily="49" charset="0"/>
              </a:rPr>
              <a:t> = weight / (height ** 2)</a:t>
            </a:r>
            <a:endParaRPr lang="en-US" sz="2000" dirty="0">
              <a:solidFill>
                <a:srgbClr val="CC0000"/>
              </a:solidFill>
              <a:latin typeface="Consolas" panose="020B0609020204030204" pitchFamily="49" charset="0"/>
              <a:cs typeface="Courier New" panose="02070309020205020404" pitchFamily="49" charset="0"/>
            </a:endParaRPr>
          </a:p>
          <a:p>
            <a:r>
              <a:rPr lang="en-US" sz="2000" dirty="0">
                <a:solidFill>
                  <a:srgbClr val="0000FF"/>
                </a:solidFill>
                <a:latin typeface="Consolas" panose="020B0609020204030204" pitchFamily="49" charset="0"/>
                <a:cs typeface="Courier New" panose="02070309020205020404" pitchFamily="49" charset="0"/>
              </a:rPr>
              <a:t>    return </a:t>
            </a:r>
            <a:r>
              <a:rPr lang="en-US" sz="2000" dirty="0" err="1">
                <a:solidFill>
                  <a:srgbClr val="0000FF"/>
                </a:solidFill>
                <a:latin typeface="Consolas" panose="020B0609020204030204" pitchFamily="49" charset="0"/>
                <a:cs typeface="Courier New" panose="02070309020205020404" pitchFamily="49" charset="0"/>
              </a:rPr>
              <a:t>bmi</a:t>
            </a:r>
            <a:endParaRPr lang="en-US" sz="2000" dirty="0">
              <a:latin typeface="Consolas" panose="020B0609020204030204" pitchFamily="49" charset="0"/>
              <a:cs typeface="Courier New" panose="02070309020205020404" pitchFamily="49" charset="0"/>
            </a:endParaRPr>
          </a:p>
          <a:p>
            <a:endParaRPr lang="en-US" sz="2000" dirty="0">
              <a:latin typeface="Consolas" panose="020B0609020204030204" pitchFamily="49" charset="0"/>
              <a:cs typeface="Courier New" panose="02070309020205020404" pitchFamily="49" charset="0"/>
            </a:endParaRPr>
          </a:p>
          <a:p>
            <a:r>
              <a:rPr lang="en-US" sz="2000" dirty="0">
                <a:solidFill>
                  <a:srgbClr val="CC0000"/>
                </a:solidFill>
                <a:latin typeface="Consolas" panose="020B0609020204030204" pitchFamily="49" charset="0"/>
                <a:cs typeface="Courier New" panose="02070309020205020404" pitchFamily="49" charset="0"/>
              </a:rPr>
              <a:t># Get the inputs</a:t>
            </a:r>
            <a:endParaRPr lang="en-US" sz="2000" dirty="0">
              <a:latin typeface="Consolas" panose="020B0609020204030204" pitchFamily="49" charset="0"/>
              <a:cs typeface="Courier New" panose="02070309020205020404" pitchFamily="49" charset="0"/>
            </a:endParaRPr>
          </a:p>
          <a:p>
            <a:r>
              <a:rPr lang="en-US" sz="2000" dirty="0">
                <a:latin typeface="Consolas" panose="020B0609020204030204" pitchFamily="49" charset="0"/>
                <a:cs typeface="Courier New" panose="02070309020205020404" pitchFamily="49" charset="0"/>
              </a:rPr>
              <a:t>weight = float(input('Enter weight(kg): '))</a:t>
            </a:r>
          </a:p>
          <a:p>
            <a:r>
              <a:rPr lang="en-US" sz="2000" dirty="0">
                <a:latin typeface="Consolas" panose="020B0609020204030204" pitchFamily="49" charset="0"/>
                <a:cs typeface="Courier New" panose="02070309020205020404" pitchFamily="49" charset="0"/>
              </a:rPr>
              <a:t>height = float(input('Enter height(m): '))</a:t>
            </a:r>
          </a:p>
          <a:p>
            <a:endParaRPr lang="en-US" dirty="0">
              <a:latin typeface="Consolas" panose="020B0609020204030204" pitchFamily="49" charset="0"/>
              <a:cs typeface="Courier New" panose="02070309020205020404" pitchFamily="49" charset="0"/>
            </a:endParaRPr>
          </a:p>
          <a:p>
            <a:r>
              <a:rPr lang="en-US" dirty="0">
                <a:solidFill>
                  <a:srgbClr val="C00000"/>
                </a:solidFill>
                <a:latin typeface="Consolas" panose="020B0609020204030204" pitchFamily="49" charset="0"/>
                <a:cs typeface="Courier New" panose="02070309020205020404" pitchFamily="49" charset="0"/>
              </a:rPr>
              <a:t># Call the function</a:t>
            </a:r>
            <a:endParaRPr lang="en-US" dirty="0">
              <a:latin typeface="Consolas" panose="020B0609020204030204" pitchFamily="49" charset="0"/>
              <a:cs typeface="Courier New" panose="02070309020205020404" pitchFamily="49" charset="0"/>
            </a:endParaRPr>
          </a:p>
          <a:p>
            <a:r>
              <a:rPr lang="en-US" sz="2000" dirty="0" err="1">
                <a:latin typeface="Consolas" panose="020B0609020204030204" pitchFamily="49" charset="0"/>
                <a:cs typeface="Courier New" panose="02070309020205020404" pitchFamily="49" charset="0"/>
              </a:rPr>
              <a:t>bmi</a:t>
            </a:r>
            <a:r>
              <a:rPr lang="en-US" sz="2000" dirty="0">
                <a:latin typeface="Consolas" panose="020B0609020204030204" pitchFamily="49" charset="0"/>
                <a:cs typeface="Courier New" panose="02070309020205020404" pitchFamily="49" charset="0"/>
              </a:rPr>
              <a:t> = </a:t>
            </a:r>
            <a:r>
              <a:rPr lang="en-US" sz="2000" dirty="0" err="1">
                <a:latin typeface="Consolas" panose="020B0609020204030204" pitchFamily="49" charset="0"/>
                <a:cs typeface="Courier New" panose="02070309020205020404" pitchFamily="49" charset="0"/>
              </a:rPr>
              <a:t>calculate_bmi</a:t>
            </a:r>
            <a:r>
              <a:rPr lang="en-US" sz="2000" dirty="0">
                <a:latin typeface="Consolas" panose="020B0609020204030204" pitchFamily="49" charset="0"/>
                <a:cs typeface="Courier New" panose="02070309020205020404" pitchFamily="49" charset="0"/>
              </a:rPr>
              <a:t>(weight, height)</a:t>
            </a:r>
          </a:p>
          <a:p>
            <a:endParaRPr lang="en-SG" sz="2000" dirty="0">
              <a:solidFill>
                <a:srgbClr val="C00000"/>
              </a:solidFill>
              <a:latin typeface="Consolas" panose="020B0609020204030204" pitchFamily="49" charset="0"/>
              <a:cs typeface="Courier New" panose="02070309020205020404" pitchFamily="49" charset="0"/>
            </a:endParaRPr>
          </a:p>
          <a:p>
            <a:r>
              <a:rPr lang="en-US" sz="2000" dirty="0">
                <a:latin typeface="Consolas" panose="020B0609020204030204" pitchFamily="49" charset="0"/>
                <a:cs typeface="Courier New" panose="02070309020205020404" pitchFamily="49" charset="0"/>
              </a:rPr>
              <a:t>print('BMI: ', </a:t>
            </a:r>
            <a:r>
              <a:rPr lang="en-US" sz="2000" dirty="0" err="1">
                <a:latin typeface="Consolas" panose="020B0609020204030204" pitchFamily="49" charset="0"/>
                <a:cs typeface="Courier New" panose="02070309020205020404" pitchFamily="49" charset="0"/>
              </a:rPr>
              <a:t>bmi</a:t>
            </a:r>
            <a:r>
              <a:rPr lang="en-US" sz="2000" dirty="0">
                <a:latin typeface="Consolas" panose="020B0609020204030204" pitchFamily="49" charset="0"/>
                <a:cs typeface="Courier New" panose="02070309020205020404" pitchFamily="49" charset="0"/>
              </a:rPr>
              <a:t>))</a:t>
            </a:r>
            <a:r>
              <a:rPr lang="en-SG" sz="1000" dirty="0">
                <a:latin typeface="Consolas" panose="020B0609020204030204" pitchFamily="49" charset="0"/>
                <a:cs typeface="Courier New" panose="02070309020205020404" pitchFamily="49" charset="0"/>
              </a:rPr>
              <a:t>  </a:t>
            </a:r>
            <a:endParaRPr lang="en-US" sz="1000" dirty="0">
              <a:latin typeface="Consolas" panose="020B06090202040302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720B1D8A-C709-4BF3-9FAC-0CD2D66F9686}"/>
              </a:ext>
            </a:extLst>
          </p:cNvPr>
          <p:cNvSpPr/>
          <p:nvPr/>
        </p:nvSpPr>
        <p:spPr>
          <a:xfrm>
            <a:off x="1066800" y="1905000"/>
            <a:ext cx="48768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0519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6200" y="122238"/>
            <a:ext cx="8991600" cy="563562"/>
          </a:xfrm>
        </p:spPr>
        <p:txBody>
          <a:bodyPr/>
          <a:lstStyle/>
          <a:p>
            <a:r>
              <a:rPr lang="en-SG" dirty="0"/>
              <a:t>Function Definition</a:t>
            </a:r>
          </a:p>
        </p:txBody>
      </p:sp>
      <p:sp>
        <p:nvSpPr>
          <p:cNvPr id="11" name="TextBox 23"/>
          <p:cNvSpPr txBox="1">
            <a:spLocks noChangeArrowheads="1"/>
          </p:cNvSpPr>
          <p:nvPr/>
        </p:nvSpPr>
        <p:spPr bwMode="auto">
          <a:xfrm>
            <a:off x="6830258" y="1523720"/>
            <a:ext cx="2056949" cy="307777"/>
          </a:xfrm>
          <a:prstGeom prst="rect">
            <a:avLst/>
          </a:prstGeom>
          <a:solidFill>
            <a:srgbClr val="CCECFF"/>
          </a:solidFill>
          <a:ln/>
        </p:spPr>
        <p:style>
          <a:lnRef idx="2">
            <a:schemeClr val="accent5"/>
          </a:lnRef>
          <a:fillRef idx="1">
            <a:schemeClr val="lt1"/>
          </a:fillRef>
          <a:effectRef idx="0">
            <a:schemeClr val="accent5"/>
          </a:effectRef>
          <a:fontRef idx="minor">
            <a:schemeClr val="dk1"/>
          </a:fontRef>
        </p:style>
        <p:txBody>
          <a:bodyPr wrap="square">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Calibri" pitchFamily="34" charset="0"/>
              </a:defRPr>
            </a:lvl1pPr>
            <a:lvl2pPr marL="742950" indent="-285750" eaLnBrk="0" hangingPunct="0">
              <a:spcBef>
                <a:spcPts val="325"/>
              </a:spcBef>
              <a:buClr>
                <a:schemeClr val="accent1"/>
              </a:buClr>
              <a:buFont typeface="Verdana" pitchFamily="34" charset="0"/>
              <a:buChar char="◦"/>
              <a:defRPr sz="2300">
                <a:solidFill>
                  <a:schemeClr val="tx1"/>
                </a:solidFill>
                <a:latin typeface="Calibri" pitchFamily="34" charset="0"/>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Calibri" pitchFamily="34" charset="0"/>
              </a:defRPr>
            </a:lvl3pPr>
            <a:lvl4pPr marL="1600200" indent="-228600" eaLnBrk="0" hangingPunct="0">
              <a:spcBef>
                <a:spcPts val="350"/>
              </a:spcBef>
              <a:buClr>
                <a:schemeClr val="accent2"/>
              </a:buClr>
              <a:buFont typeface="Wingdings 2" pitchFamily="18" charset="2"/>
              <a:buChar char=""/>
              <a:defRPr sz="1900">
                <a:solidFill>
                  <a:schemeClr val="tx1"/>
                </a:solidFill>
                <a:latin typeface="Calibri" pitchFamily="34" charset="0"/>
              </a:defRPr>
            </a:lvl4pPr>
            <a:lvl5pPr marL="2057400" indent="-228600" eaLnBrk="0" hangingPunct="0">
              <a:spcBef>
                <a:spcPts val="350"/>
              </a:spcBef>
              <a:buClr>
                <a:schemeClr val="accent2"/>
              </a:buClr>
              <a:buFont typeface="Wingdings 2" pitchFamily="18" charset="2"/>
              <a:buChar char=""/>
              <a:defRPr>
                <a:solidFill>
                  <a:schemeClr val="tx1"/>
                </a:solidFill>
                <a:latin typeface="Calibri"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9pPr>
          </a:lstStyle>
          <a:p>
            <a:pPr eaLnBrk="1" hangingPunct="1">
              <a:spcBef>
                <a:spcPct val="0"/>
              </a:spcBef>
              <a:buClrTx/>
              <a:buSzTx/>
              <a:buFontTx/>
              <a:buNone/>
              <a:defRPr/>
            </a:pPr>
            <a:r>
              <a:rPr lang="en-US" altLang="en-US" sz="1400" dirty="0">
                <a:solidFill>
                  <a:srgbClr val="C00000"/>
                </a:solidFill>
                <a:latin typeface="Century Gothic" pitchFamily="34" charset="0"/>
              </a:rPr>
              <a:t>4) End with colon “:”</a:t>
            </a:r>
          </a:p>
        </p:txBody>
      </p:sp>
      <p:sp>
        <p:nvSpPr>
          <p:cNvPr id="15" name="TextBox 23"/>
          <p:cNvSpPr txBox="1">
            <a:spLocks noChangeArrowheads="1"/>
          </p:cNvSpPr>
          <p:nvPr/>
        </p:nvSpPr>
        <p:spPr bwMode="auto">
          <a:xfrm>
            <a:off x="381000" y="1091061"/>
            <a:ext cx="1808534" cy="307777"/>
          </a:xfrm>
          <a:prstGeom prst="rect">
            <a:avLst/>
          </a:prstGeom>
          <a:solidFill>
            <a:srgbClr val="CCECFF"/>
          </a:solidFill>
          <a:ln/>
        </p:spPr>
        <p:style>
          <a:lnRef idx="2">
            <a:schemeClr val="accent5"/>
          </a:lnRef>
          <a:fillRef idx="1">
            <a:schemeClr val="lt1"/>
          </a:fillRef>
          <a:effectRef idx="0">
            <a:schemeClr val="accent5"/>
          </a:effectRef>
          <a:fontRef idx="minor">
            <a:schemeClr val="dk1"/>
          </a:fontRef>
        </p:style>
        <p:txBody>
          <a:bodyPr wrap="square">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Calibri" pitchFamily="34" charset="0"/>
              </a:defRPr>
            </a:lvl1pPr>
            <a:lvl2pPr marL="742950" indent="-285750" eaLnBrk="0" hangingPunct="0">
              <a:spcBef>
                <a:spcPts val="325"/>
              </a:spcBef>
              <a:buClr>
                <a:schemeClr val="accent1"/>
              </a:buClr>
              <a:buFont typeface="Verdana" pitchFamily="34" charset="0"/>
              <a:buChar char="◦"/>
              <a:defRPr sz="2300">
                <a:solidFill>
                  <a:schemeClr val="tx1"/>
                </a:solidFill>
                <a:latin typeface="Calibri" pitchFamily="34" charset="0"/>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Calibri" pitchFamily="34" charset="0"/>
              </a:defRPr>
            </a:lvl3pPr>
            <a:lvl4pPr marL="1600200" indent="-228600" eaLnBrk="0" hangingPunct="0">
              <a:spcBef>
                <a:spcPts val="350"/>
              </a:spcBef>
              <a:buClr>
                <a:schemeClr val="accent2"/>
              </a:buClr>
              <a:buFont typeface="Wingdings 2" pitchFamily="18" charset="2"/>
              <a:buChar char=""/>
              <a:defRPr sz="1900">
                <a:solidFill>
                  <a:schemeClr val="tx1"/>
                </a:solidFill>
                <a:latin typeface="Calibri" pitchFamily="34" charset="0"/>
              </a:defRPr>
            </a:lvl4pPr>
            <a:lvl5pPr marL="2057400" indent="-228600" eaLnBrk="0" hangingPunct="0">
              <a:spcBef>
                <a:spcPts val="350"/>
              </a:spcBef>
              <a:buClr>
                <a:schemeClr val="accent2"/>
              </a:buClr>
              <a:buFont typeface="Wingdings 2" pitchFamily="18" charset="2"/>
              <a:buChar char=""/>
              <a:defRPr>
                <a:solidFill>
                  <a:schemeClr val="tx1"/>
                </a:solidFill>
                <a:latin typeface="Calibri"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9pPr>
          </a:lstStyle>
          <a:p>
            <a:pPr eaLnBrk="1" hangingPunct="1">
              <a:spcBef>
                <a:spcPct val="0"/>
              </a:spcBef>
              <a:buClrTx/>
              <a:buSzTx/>
              <a:buFontTx/>
              <a:buNone/>
              <a:defRPr/>
            </a:pPr>
            <a:r>
              <a:rPr lang="en-US" altLang="en-US" sz="1400" dirty="0">
                <a:solidFill>
                  <a:srgbClr val="C00000"/>
                </a:solidFill>
                <a:latin typeface="Century Gothic" pitchFamily="34" charset="0"/>
              </a:rPr>
              <a:t>1) Begin with “</a:t>
            </a:r>
            <a:r>
              <a:rPr lang="en-US" altLang="en-US" sz="1400" dirty="0" err="1">
                <a:solidFill>
                  <a:srgbClr val="C00000"/>
                </a:solidFill>
                <a:latin typeface="Century Gothic" pitchFamily="34" charset="0"/>
              </a:rPr>
              <a:t>def</a:t>
            </a:r>
            <a:r>
              <a:rPr lang="en-US" altLang="en-US" sz="1400" dirty="0">
                <a:solidFill>
                  <a:srgbClr val="C00000"/>
                </a:solidFill>
                <a:latin typeface="Century Gothic" pitchFamily="34" charset="0"/>
              </a:rPr>
              <a:t>”</a:t>
            </a:r>
          </a:p>
        </p:txBody>
      </p:sp>
      <p:sp>
        <p:nvSpPr>
          <p:cNvPr id="20" name="TextBox 23"/>
          <p:cNvSpPr txBox="1">
            <a:spLocks noChangeArrowheads="1"/>
          </p:cNvSpPr>
          <p:nvPr/>
        </p:nvSpPr>
        <p:spPr bwMode="auto">
          <a:xfrm>
            <a:off x="2460078" y="1069755"/>
            <a:ext cx="2111922" cy="307777"/>
          </a:xfrm>
          <a:prstGeom prst="rect">
            <a:avLst/>
          </a:prstGeom>
          <a:solidFill>
            <a:srgbClr val="CCECFF"/>
          </a:solidFill>
          <a:ln/>
        </p:spPr>
        <p:style>
          <a:lnRef idx="2">
            <a:schemeClr val="accent5"/>
          </a:lnRef>
          <a:fillRef idx="1">
            <a:schemeClr val="lt1"/>
          </a:fillRef>
          <a:effectRef idx="0">
            <a:schemeClr val="accent5"/>
          </a:effectRef>
          <a:fontRef idx="minor">
            <a:schemeClr val="dk1"/>
          </a:fontRef>
        </p:style>
        <p:txBody>
          <a:bodyPr wrap="square">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Calibri" pitchFamily="34" charset="0"/>
              </a:defRPr>
            </a:lvl1pPr>
            <a:lvl2pPr marL="742950" indent="-285750" eaLnBrk="0" hangingPunct="0">
              <a:spcBef>
                <a:spcPts val="325"/>
              </a:spcBef>
              <a:buClr>
                <a:schemeClr val="accent1"/>
              </a:buClr>
              <a:buFont typeface="Verdana" pitchFamily="34" charset="0"/>
              <a:buChar char="◦"/>
              <a:defRPr sz="2300">
                <a:solidFill>
                  <a:schemeClr val="tx1"/>
                </a:solidFill>
                <a:latin typeface="Calibri" pitchFamily="34" charset="0"/>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Calibri" pitchFamily="34" charset="0"/>
              </a:defRPr>
            </a:lvl3pPr>
            <a:lvl4pPr marL="1600200" indent="-228600" eaLnBrk="0" hangingPunct="0">
              <a:spcBef>
                <a:spcPts val="350"/>
              </a:spcBef>
              <a:buClr>
                <a:schemeClr val="accent2"/>
              </a:buClr>
              <a:buFont typeface="Wingdings 2" pitchFamily="18" charset="2"/>
              <a:buChar char=""/>
              <a:defRPr sz="1900">
                <a:solidFill>
                  <a:schemeClr val="tx1"/>
                </a:solidFill>
                <a:latin typeface="Calibri" pitchFamily="34" charset="0"/>
              </a:defRPr>
            </a:lvl4pPr>
            <a:lvl5pPr marL="2057400" indent="-228600" eaLnBrk="0" hangingPunct="0">
              <a:spcBef>
                <a:spcPts val="350"/>
              </a:spcBef>
              <a:buClr>
                <a:schemeClr val="accent2"/>
              </a:buClr>
              <a:buFont typeface="Wingdings 2" pitchFamily="18" charset="2"/>
              <a:buChar char=""/>
              <a:defRPr>
                <a:solidFill>
                  <a:schemeClr val="tx1"/>
                </a:solidFill>
                <a:latin typeface="Calibri"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9pPr>
          </a:lstStyle>
          <a:p>
            <a:pPr eaLnBrk="1" hangingPunct="1">
              <a:spcBef>
                <a:spcPct val="0"/>
              </a:spcBef>
              <a:buClrTx/>
              <a:buSzTx/>
              <a:buFontTx/>
              <a:buNone/>
              <a:defRPr/>
            </a:pPr>
            <a:r>
              <a:rPr lang="en-US" altLang="en-US" sz="1400" dirty="0">
                <a:solidFill>
                  <a:srgbClr val="C00000"/>
                </a:solidFill>
                <a:latin typeface="Century Gothic" pitchFamily="34" charset="0"/>
              </a:rPr>
              <a:t>2) Name of function</a:t>
            </a:r>
          </a:p>
        </p:txBody>
      </p:sp>
      <p:sp>
        <p:nvSpPr>
          <p:cNvPr id="26" name="TextBox 23"/>
          <p:cNvSpPr txBox="1">
            <a:spLocks noChangeArrowheads="1"/>
          </p:cNvSpPr>
          <p:nvPr/>
        </p:nvSpPr>
        <p:spPr bwMode="auto">
          <a:xfrm>
            <a:off x="4784626" y="1042754"/>
            <a:ext cx="2759173" cy="307777"/>
          </a:xfrm>
          <a:prstGeom prst="rect">
            <a:avLst/>
          </a:prstGeom>
          <a:solidFill>
            <a:srgbClr val="CCECFF"/>
          </a:solidFill>
          <a:ln/>
        </p:spPr>
        <p:style>
          <a:lnRef idx="2">
            <a:schemeClr val="accent5"/>
          </a:lnRef>
          <a:fillRef idx="1">
            <a:schemeClr val="lt1"/>
          </a:fillRef>
          <a:effectRef idx="0">
            <a:schemeClr val="accent5"/>
          </a:effectRef>
          <a:fontRef idx="minor">
            <a:schemeClr val="dk1"/>
          </a:fontRef>
        </p:style>
        <p:txBody>
          <a:bodyPr wrap="square">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Calibri" pitchFamily="34" charset="0"/>
              </a:defRPr>
            </a:lvl1pPr>
            <a:lvl2pPr marL="742950" indent="-285750" eaLnBrk="0" hangingPunct="0">
              <a:spcBef>
                <a:spcPts val="325"/>
              </a:spcBef>
              <a:buClr>
                <a:schemeClr val="accent1"/>
              </a:buClr>
              <a:buFont typeface="Verdana" pitchFamily="34" charset="0"/>
              <a:buChar char="◦"/>
              <a:defRPr sz="2300">
                <a:solidFill>
                  <a:schemeClr val="tx1"/>
                </a:solidFill>
                <a:latin typeface="Calibri" pitchFamily="34" charset="0"/>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Calibri" pitchFamily="34" charset="0"/>
              </a:defRPr>
            </a:lvl3pPr>
            <a:lvl4pPr marL="1600200" indent="-228600" eaLnBrk="0" hangingPunct="0">
              <a:spcBef>
                <a:spcPts val="350"/>
              </a:spcBef>
              <a:buClr>
                <a:schemeClr val="accent2"/>
              </a:buClr>
              <a:buFont typeface="Wingdings 2" pitchFamily="18" charset="2"/>
              <a:buChar char=""/>
              <a:defRPr sz="1900">
                <a:solidFill>
                  <a:schemeClr val="tx1"/>
                </a:solidFill>
                <a:latin typeface="Calibri" pitchFamily="34" charset="0"/>
              </a:defRPr>
            </a:lvl4pPr>
            <a:lvl5pPr marL="2057400" indent="-228600" eaLnBrk="0" hangingPunct="0">
              <a:spcBef>
                <a:spcPts val="350"/>
              </a:spcBef>
              <a:buClr>
                <a:schemeClr val="accent2"/>
              </a:buClr>
              <a:buFont typeface="Wingdings 2" pitchFamily="18" charset="2"/>
              <a:buChar char=""/>
              <a:defRPr>
                <a:solidFill>
                  <a:schemeClr val="tx1"/>
                </a:solidFill>
                <a:latin typeface="Calibri"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9pPr>
          </a:lstStyle>
          <a:p>
            <a:pPr eaLnBrk="1" hangingPunct="1">
              <a:spcBef>
                <a:spcPct val="0"/>
              </a:spcBef>
              <a:buClrTx/>
              <a:buSzTx/>
              <a:buFontTx/>
              <a:buNone/>
              <a:defRPr/>
            </a:pPr>
            <a:r>
              <a:rPr lang="en-US" altLang="en-US" sz="1400" dirty="0">
                <a:solidFill>
                  <a:srgbClr val="C00000"/>
                </a:solidFill>
                <a:latin typeface="Century Gothic" pitchFamily="34" charset="0"/>
              </a:rPr>
              <a:t>3) Function parameters, if any</a:t>
            </a:r>
          </a:p>
        </p:txBody>
      </p:sp>
      <p:sp>
        <p:nvSpPr>
          <p:cNvPr id="34" name="TextBox 23">
            <a:extLst>
              <a:ext uri="{FF2B5EF4-FFF2-40B4-BE49-F238E27FC236}">
                <a16:creationId xmlns:a16="http://schemas.microsoft.com/office/drawing/2014/main" id="{171E5091-47D0-47AD-B2B7-DAB5F988CFFD}"/>
              </a:ext>
            </a:extLst>
          </p:cNvPr>
          <p:cNvSpPr txBox="1">
            <a:spLocks noChangeArrowheads="1"/>
          </p:cNvSpPr>
          <p:nvPr/>
        </p:nvSpPr>
        <p:spPr bwMode="auto">
          <a:xfrm>
            <a:off x="3948950" y="4458139"/>
            <a:ext cx="3200400" cy="307777"/>
          </a:xfrm>
          <a:prstGeom prst="rect">
            <a:avLst/>
          </a:prstGeom>
          <a:solidFill>
            <a:srgbClr val="CCECFF"/>
          </a:solidFill>
          <a:ln/>
        </p:spPr>
        <p:style>
          <a:lnRef idx="2">
            <a:schemeClr val="accent5"/>
          </a:lnRef>
          <a:fillRef idx="1">
            <a:schemeClr val="lt1"/>
          </a:fillRef>
          <a:effectRef idx="0">
            <a:schemeClr val="accent5"/>
          </a:effectRef>
          <a:fontRef idx="minor">
            <a:schemeClr val="dk1"/>
          </a:fontRef>
        </p:style>
        <p:txBody>
          <a:bodyPr wrap="square">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Calibri" pitchFamily="34" charset="0"/>
              </a:defRPr>
            </a:lvl1pPr>
            <a:lvl2pPr marL="742950" indent="-285750" eaLnBrk="0" hangingPunct="0">
              <a:spcBef>
                <a:spcPts val="325"/>
              </a:spcBef>
              <a:buClr>
                <a:schemeClr val="accent1"/>
              </a:buClr>
              <a:buFont typeface="Verdana" pitchFamily="34" charset="0"/>
              <a:buChar char="◦"/>
              <a:defRPr sz="2300">
                <a:solidFill>
                  <a:schemeClr val="tx1"/>
                </a:solidFill>
                <a:latin typeface="Calibri" pitchFamily="34" charset="0"/>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Calibri" pitchFamily="34" charset="0"/>
              </a:defRPr>
            </a:lvl3pPr>
            <a:lvl4pPr marL="1600200" indent="-228600" eaLnBrk="0" hangingPunct="0">
              <a:spcBef>
                <a:spcPts val="350"/>
              </a:spcBef>
              <a:buClr>
                <a:schemeClr val="accent2"/>
              </a:buClr>
              <a:buFont typeface="Wingdings 2" pitchFamily="18" charset="2"/>
              <a:buChar char=""/>
              <a:defRPr sz="1900">
                <a:solidFill>
                  <a:schemeClr val="tx1"/>
                </a:solidFill>
                <a:latin typeface="Calibri" pitchFamily="34" charset="0"/>
              </a:defRPr>
            </a:lvl4pPr>
            <a:lvl5pPr marL="2057400" indent="-228600" eaLnBrk="0" hangingPunct="0">
              <a:spcBef>
                <a:spcPts val="350"/>
              </a:spcBef>
              <a:buClr>
                <a:schemeClr val="accent2"/>
              </a:buClr>
              <a:buFont typeface="Wingdings 2" pitchFamily="18" charset="2"/>
              <a:buChar char=""/>
              <a:defRPr>
                <a:solidFill>
                  <a:schemeClr val="tx1"/>
                </a:solidFill>
                <a:latin typeface="Calibri"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9pPr>
          </a:lstStyle>
          <a:p>
            <a:pPr eaLnBrk="1" hangingPunct="1">
              <a:spcBef>
                <a:spcPct val="0"/>
              </a:spcBef>
              <a:buClrTx/>
              <a:buSzTx/>
              <a:buFontTx/>
              <a:buNone/>
              <a:defRPr/>
            </a:pPr>
            <a:r>
              <a:rPr lang="en-US" altLang="en-US" sz="1400" dirty="0">
                <a:solidFill>
                  <a:srgbClr val="C00000"/>
                </a:solidFill>
                <a:latin typeface="Century Gothic" pitchFamily="34" charset="0"/>
              </a:rPr>
              <a:t>6) Return result of function, if any</a:t>
            </a:r>
          </a:p>
        </p:txBody>
      </p:sp>
      <p:sp>
        <p:nvSpPr>
          <p:cNvPr id="3" name="TextBox 2">
            <a:extLst>
              <a:ext uri="{FF2B5EF4-FFF2-40B4-BE49-F238E27FC236}">
                <a16:creationId xmlns:a16="http://schemas.microsoft.com/office/drawing/2014/main" id="{8CE485D7-E56F-4B01-A297-59B2918180E7}"/>
              </a:ext>
            </a:extLst>
          </p:cNvPr>
          <p:cNvSpPr txBox="1"/>
          <p:nvPr/>
        </p:nvSpPr>
        <p:spPr>
          <a:xfrm>
            <a:off x="1027922" y="1936112"/>
            <a:ext cx="6658158" cy="1938992"/>
          </a:xfrm>
          <a:prstGeom prst="rect">
            <a:avLst/>
          </a:prstGeom>
          <a:solidFill>
            <a:schemeClr val="bg1"/>
          </a:solidFill>
          <a:ln>
            <a:solidFill>
              <a:schemeClr val="tx1"/>
            </a:solidFill>
          </a:ln>
        </p:spPr>
        <p:txBody>
          <a:bodyPr wrap="square" rtlCol="0">
            <a:spAutoFit/>
          </a:bodyPr>
          <a:lstStyle/>
          <a:p>
            <a:r>
              <a:rPr lang="en-SG" sz="1000" dirty="0">
                <a:solidFill>
                  <a:srgbClr val="FF6600"/>
                </a:solidFill>
                <a:latin typeface="Courier New" panose="02070309020205020404" pitchFamily="49" charset="0"/>
                <a:cs typeface="Courier New" panose="02070309020205020404" pitchFamily="49" charset="0"/>
              </a:rPr>
              <a:t>  </a:t>
            </a:r>
          </a:p>
          <a:p>
            <a:r>
              <a:rPr lang="en-SG" sz="2200" dirty="0">
                <a:solidFill>
                  <a:srgbClr val="FF6600"/>
                </a:solidFill>
                <a:latin typeface="Consolas" panose="020B0609020204030204" pitchFamily="49" charset="0"/>
                <a:cs typeface="Courier New" panose="02070309020205020404" pitchFamily="49" charset="0"/>
              </a:rPr>
              <a:t>def</a:t>
            </a:r>
            <a:r>
              <a:rPr lang="en-SG" sz="2200" dirty="0">
                <a:latin typeface="Consolas" panose="020B0609020204030204" pitchFamily="49" charset="0"/>
                <a:cs typeface="Courier New" panose="02070309020205020404" pitchFamily="49" charset="0"/>
              </a:rPr>
              <a:t> </a:t>
            </a:r>
            <a:r>
              <a:rPr lang="en-SG" sz="2200" dirty="0" err="1">
                <a:solidFill>
                  <a:srgbClr val="0000FF"/>
                </a:solidFill>
                <a:latin typeface="Consolas" panose="020B0609020204030204" pitchFamily="49" charset="0"/>
                <a:cs typeface="Courier New" panose="02070309020205020404" pitchFamily="49" charset="0"/>
              </a:rPr>
              <a:t>function_name</a:t>
            </a:r>
            <a:r>
              <a:rPr lang="en-SG" sz="2200" dirty="0">
                <a:solidFill>
                  <a:srgbClr val="0000FF"/>
                </a:solidFill>
                <a:latin typeface="Consolas" panose="020B0609020204030204" pitchFamily="49" charset="0"/>
                <a:cs typeface="Courier New" panose="02070309020205020404" pitchFamily="49" charset="0"/>
              </a:rPr>
              <a:t>(&lt;parameters&gt;)</a:t>
            </a:r>
            <a:r>
              <a:rPr lang="en-SG" sz="2200" dirty="0">
                <a:latin typeface="Consolas" panose="020B0609020204030204" pitchFamily="49" charset="0"/>
                <a:cs typeface="Courier New" panose="02070309020205020404" pitchFamily="49" charset="0"/>
              </a:rPr>
              <a:t>:</a:t>
            </a:r>
            <a:endParaRPr lang="en-SG" sz="2200" dirty="0">
              <a:solidFill>
                <a:srgbClr val="CC0000"/>
              </a:solidFill>
              <a:latin typeface="Consolas" panose="020B0609020204030204" pitchFamily="49" charset="0"/>
              <a:cs typeface="Courier New" panose="02070309020205020404" pitchFamily="49" charset="0"/>
            </a:endParaRPr>
          </a:p>
          <a:p>
            <a:r>
              <a:rPr lang="en-SG" sz="2200" dirty="0">
                <a:latin typeface="Consolas" panose="020B0609020204030204" pitchFamily="49" charset="0"/>
                <a:cs typeface="Courier New" panose="02070309020205020404" pitchFamily="49" charset="0"/>
              </a:rPr>
              <a:t>    &lt;statement1&gt;</a:t>
            </a:r>
          </a:p>
          <a:p>
            <a:r>
              <a:rPr lang="en-SG" sz="2200" dirty="0">
                <a:latin typeface="Consolas" panose="020B0609020204030204" pitchFamily="49" charset="0"/>
                <a:cs typeface="Courier New" panose="02070309020205020404" pitchFamily="49" charset="0"/>
              </a:rPr>
              <a:t>    . . .</a:t>
            </a:r>
          </a:p>
          <a:p>
            <a:r>
              <a:rPr lang="en-SG" sz="2200" dirty="0">
                <a:latin typeface="Consolas" panose="020B0609020204030204" pitchFamily="49" charset="0"/>
                <a:cs typeface="Courier New" panose="02070309020205020404" pitchFamily="49" charset="0"/>
              </a:rPr>
              <a:t>    &lt;</a:t>
            </a:r>
            <a:r>
              <a:rPr lang="en-SG" sz="2200" dirty="0" err="1">
                <a:latin typeface="Consolas" panose="020B0609020204030204" pitchFamily="49" charset="0"/>
                <a:cs typeface="Courier New" panose="02070309020205020404" pitchFamily="49" charset="0"/>
              </a:rPr>
              <a:t>statementN</a:t>
            </a:r>
            <a:r>
              <a:rPr lang="en-SG" sz="2200" dirty="0">
                <a:latin typeface="Consolas" panose="020B0609020204030204" pitchFamily="49" charset="0"/>
                <a:cs typeface="Courier New" panose="02070309020205020404" pitchFamily="49" charset="0"/>
              </a:rPr>
              <a:t>&gt;</a:t>
            </a:r>
          </a:p>
          <a:p>
            <a:r>
              <a:rPr lang="en-SG" sz="2200" dirty="0">
                <a:latin typeface="Consolas" panose="020B0609020204030204" pitchFamily="49" charset="0"/>
                <a:cs typeface="Courier New" panose="02070309020205020404" pitchFamily="49" charset="0"/>
              </a:rPr>
              <a:t>    &lt;</a:t>
            </a:r>
            <a:r>
              <a:rPr lang="en-SG" sz="2200" dirty="0">
                <a:solidFill>
                  <a:srgbClr val="0000FF"/>
                </a:solidFill>
                <a:latin typeface="Consolas" panose="020B0609020204030204" pitchFamily="49" charset="0"/>
                <a:cs typeface="Courier New" panose="02070309020205020404" pitchFamily="49" charset="0"/>
              </a:rPr>
              <a:t>return</a:t>
            </a:r>
            <a:r>
              <a:rPr lang="en-SG" sz="2200" dirty="0">
                <a:latin typeface="Consolas" panose="020B0609020204030204" pitchFamily="49" charset="0"/>
                <a:cs typeface="Courier New" panose="02070309020205020404" pitchFamily="49" charset="0"/>
              </a:rPr>
              <a:t> &lt;result&gt;&gt;</a:t>
            </a:r>
          </a:p>
        </p:txBody>
      </p:sp>
      <p:cxnSp>
        <p:nvCxnSpPr>
          <p:cNvPr id="8" name="Straight Arrow Connector 7">
            <a:extLst>
              <a:ext uri="{FF2B5EF4-FFF2-40B4-BE49-F238E27FC236}">
                <a16:creationId xmlns:a16="http://schemas.microsoft.com/office/drawing/2014/main" id="{4489E616-C0A0-4F4A-AD5B-2E4BFF9EF7BB}"/>
              </a:ext>
            </a:extLst>
          </p:cNvPr>
          <p:cNvCxnSpPr>
            <a:cxnSpLocks/>
            <a:stCxn id="15" idx="2"/>
          </p:cNvCxnSpPr>
          <p:nvPr/>
        </p:nvCxnSpPr>
        <p:spPr>
          <a:xfrm>
            <a:off x="1285267" y="1398838"/>
            <a:ext cx="10133" cy="734762"/>
          </a:xfrm>
          <a:prstGeom prst="straightConnector1">
            <a:avLst/>
          </a:prstGeom>
          <a:ln>
            <a:solidFill>
              <a:srgbClr val="66006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B1D8303-A200-4A5D-9494-15E710274CA6}"/>
              </a:ext>
            </a:extLst>
          </p:cNvPr>
          <p:cNvCxnSpPr>
            <a:stCxn id="20" idx="2"/>
          </p:cNvCxnSpPr>
          <p:nvPr/>
        </p:nvCxnSpPr>
        <p:spPr>
          <a:xfrm flipH="1">
            <a:off x="2895600" y="1377532"/>
            <a:ext cx="620439" cy="756068"/>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44A9408-EEE5-4689-B08F-E421F9BC2225}"/>
              </a:ext>
            </a:extLst>
          </p:cNvPr>
          <p:cNvCxnSpPr>
            <a:cxnSpLocks/>
            <a:stCxn id="26" idx="2"/>
          </p:cNvCxnSpPr>
          <p:nvPr/>
        </p:nvCxnSpPr>
        <p:spPr>
          <a:xfrm flipH="1">
            <a:off x="5165629" y="1350531"/>
            <a:ext cx="998584" cy="79872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0935197-A7D9-4889-9B61-BB636ACF7BD7}"/>
              </a:ext>
            </a:extLst>
          </p:cNvPr>
          <p:cNvCxnSpPr>
            <a:cxnSpLocks/>
          </p:cNvCxnSpPr>
          <p:nvPr/>
        </p:nvCxnSpPr>
        <p:spPr>
          <a:xfrm flipH="1">
            <a:off x="6097097" y="1816100"/>
            <a:ext cx="684703" cy="48690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C80F24B-AAAD-4B8B-ACC9-7B1F49005343}"/>
              </a:ext>
            </a:extLst>
          </p:cNvPr>
          <p:cNvCxnSpPr/>
          <p:nvPr/>
        </p:nvCxnSpPr>
        <p:spPr>
          <a:xfrm flipH="1" flipV="1">
            <a:off x="4058529" y="3762338"/>
            <a:ext cx="748399" cy="57975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7" name="Right Brace 26">
            <a:extLst>
              <a:ext uri="{FF2B5EF4-FFF2-40B4-BE49-F238E27FC236}">
                <a16:creationId xmlns:a16="http://schemas.microsoft.com/office/drawing/2014/main" id="{E1E3FE67-AE8D-4196-9FA0-1F815950FE12}"/>
              </a:ext>
            </a:extLst>
          </p:cNvPr>
          <p:cNvSpPr/>
          <p:nvPr/>
        </p:nvSpPr>
        <p:spPr>
          <a:xfrm>
            <a:off x="3801923" y="2529997"/>
            <a:ext cx="381000" cy="914400"/>
          </a:xfrm>
          <a:prstGeom prst="rightBrace">
            <a:avLst>
              <a:gd name="adj1" fmla="val 25894"/>
              <a:gd name="adj2" fmla="val 50000"/>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33" name="TextBox 23">
            <a:extLst>
              <a:ext uri="{FF2B5EF4-FFF2-40B4-BE49-F238E27FC236}">
                <a16:creationId xmlns:a16="http://schemas.microsoft.com/office/drawing/2014/main" id="{353A7954-4147-4F3F-97C6-640622291FF6}"/>
              </a:ext>
            </a:extLst>
          </p:cNvPr>
          <p:cNvSpPr txBox="1">
            <a:spLocks noChangeArrowheads="1"/>
          </p:cNvSpPr>
          <p:nvPr/>
        </p:nvSpPr>
        <p:spPr bwMode="auto">
          <a:xfrm>
            <a:off x="4357001" y="2840274"/>
            <a:ext cx="2384299" cy="307777"/>
          </a:xfrm>
          <a:prstGeom prst="rect">
            <a:avLst/>
          </a:prstGeom>
          <a:solidFill>
            <a:srgbClr val="CCECFF"/>
          </a:solidFill>
          <a:ln/>
        </p:spPr>
        <p:style>
          <a:lnRef idx="2">
            <a:schemeClr val="accent5"/>
          </a:lnRef>
          <a:fillRef idx="1">
            <a:schemeClr val="lt1"/>
          </a:fillRef>
          <a:effectRef idx="0">
            <a:schemeClr val="accent5"/>
          </a:effectRef>
          <a:fontRef idx="minor">
            <a:schemeClr val="dk1"/>
          </a:fontRef>
        </p:style>
        <p:txBody>
          <a:bodyPr wrap="square">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Calibri" pitchFamily="34" charset="0"/>
              </a:defRPr>
            </a:lvl1pPr>
            <a:lvl2pPr marL="742950" indent="-285750" eaLnBrk="0" hangingPunct="0">
              <a:spcBef>
                <a:spcPts val="325"/>
              </a:spcBef>
              <a:buClr>
                <a:schemeClr val="accent1"/>
              </a:buClr>
              <a:buFont typeface="Verdana" pitchFamily="34" charset="0"/>
              <a:buChar char="◦"/>
              <a:defRPr sz="2300">
                <a:solidFill>
                  <a:schemeClr val="tx1"/>
                </a:solidFill>
                <a:latin typeface="Calibri" pitchFamily="34" charset="0"/>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Calibri" pitchFamily="34" charset="0"/>
              </a:defRPr>
            </a:lvl3pPr>
            <a:lvl4pPr marL="1600200" indent="-228600" eaLnBrk="0" hangingPunct="0">
              <a:spcBef>
                <a:spcPts val="350"/>
              </a:spcBef>
              <a:buClr>
                <a:schemeClr val="accent2"/>
              </a:buClr>
              <a:buFont typeface="Wingdings 2" pitchFamily="18" charset="2"/>
              <a:buChar char=""/>
              <a:defRPr sz="1900">
                <a:solidFill>
                  <a:schemeClr val="tx1"/>
                </a:solidFill>
                <a:latin typeface="Calibri" pitchFamily="34" charset="0"/>
              </a:defRPr>
            </a:lvl4pPr>
            <a:lvl5pPr marL="2057400" indent="-228600" eaLnBrk="0" hangingPunct="0">
              <a:spcBef>
                <a:spcPts val="350"/>
              </a:spcBef>
              <a:buClr>
                <a:schemeClr val="accent2"/>
              </a:buClr>
              <a:buFont typeface="Wingdings 2" pitchFamily="18" charset="2"/>
              <a:buChar char=""/>
              <a:defRPr>
                <a:solidFill>
                  <a:schemeClr val="tx1"/>
                </a:solidFill>
                <a:latin typeface="Calibri"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9pPr>
          </a:lstStyle>
          <a:p>
            <a:pPr eaLnBrk="1" hangingPunct="1">
              <a:spcBef>
                <a:spcPct val="0"/>
              </a:spcBef>
              <a:buClrTx/>
              <a:buSzTx/>
              <a:buFontTx/>
              <a:buNone/>
              <a:defRPr/>
            </a:pPr>
            <a:r>
              <a:rPr lang="en-US" altLang="en-US" sz="1400" dirty="0">
                <a:solidFill>
                  <a:srgbClr val="C00000"/>
                </a:solidFill>
                <a:latin typeface="Century Gothic" pitchFamily="34" charset="0"/>
              </a:rPr>
              <a:t>5) Code to do the task</a:t>
            </a:r>
          </a:p>
        </p:txBody>
      </p:sp>
      <p:sp>
        <p:nvSpPr>
          <p:cNvPr id="18" name="TextBox 23">
            <a:extLst>
              <a:ext uri="{FF2B5EF4-FFF2-40B4-BE49-F238E27FC236}">
                <a16:creationId xmlns:a16="http://schemas.microsoft.com/office/drawing/2014/main" id="{B56C3566-9337-4C9F-B860-8ECDD39B6CBB}"/>
              </a:ext>
            </a:extLst>
          </p:cNvPr>
          <p:cNvSpPr txBox="1">
            <a:spLocks noChangeArrowheads="1"/>
          </p:cNvSpPr>
          <p:nvPr/>
        </p:nvSpPr>
        <p:spPr bwMode="auto">
          <a:xfrm>
            <a:off x="966342" y="4281878"/>
            <a:ext cx="2056949" cy="430887"/>
          </a:xfrm>
          <a:prstGeom prst="rect">
            <a:avLst/>
          </a:prstGeom>
          <a:noFill/>
          <a:ln/>
        </p:spPr>
        <p:style>
          <a:lnRef idx="2">
            <a:schemeClr val="accent5"/>
          </a:lnRef>
          <a:fillRef idx="1">
            <a:schemeClr val="lt1"/>
          </a:fillRef>
          <a:effectRef idx="0">
            <a:schemeClr val="accent5"/>
          </a:effectRef>
          <a:fontRef idx="minor">
            <a:schemeClr val="dk1"/>
          </a:fontRef>
        </p:style>
        <p:txBody>
          <a:bodyPr wrap="square">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Calibri" pitchFamily="34" charset="0"/>
              </a:defRPr>
            </a:lvl1pPr>
            <a:lvl2pPr marL="742950" indent="-285750" eaLnBrk="0" hangingPunct="0">
              <a:spcBef>
                <a:spcPts val="325"/>
              </a:spcBef>
              <a:buClr>
                <a:schemeClr val="accent1"/>
              </a:buClr>
              <a:buFont typeface="Verdana" pitchFamily="34" charset="0"/>
              <a:buChar char="◦"/>
              <a:defRPr sz="2300">
                <a:solidFill>
                  <a:schemeClr val="tx1"/>
                </a:solidFill>
                <a:latin typeface="Calibri" pitchFamily="34" charset="0"/>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Calibri" pitchFamily="34" charset="0"/>
              </a:defRPr>
            </a:lvl3pPr>
            <a:lvl4pPr marL="1600200" indent="-228600" eaLnBrk="0" hangingPunct="0">
              <a:spcBef>
                <a:spcPts val="350"/>
              </a:spcBef>
              <a:buClr>
                <a:schemeClr val="accent2"/>
              </a:buClr>
              <a:buFont typeface="Wingdings 2" pitchFamily="18" charset="2"/>
              <a:buChar char=""/>
              <a:defRPr sz="1900">
                <a:solidFill>
                  <a:schemeClr val="tx1"/>
                </a:solidFill>
                <a:latin typeface="Calibri" pitchFamily="34" charset="0"/>
              </a:defRPr>
            </a:lvl4pPr>
            <a:lvl5pPr marL="2057400" indent="-228600" eaLnBrk="0" hangingPunct="0">
              <a:spcBef>
                <a:spcPts val="350"/>
              </a:spcBef>
              <a:buClr>
                <a:schemeClr val="accent2"/>
              </a:buClr>
              <a:buFont typeface="Wingdings 2" pitchFamily="18" charset="2"/>
              <a:buChar char=""/>
              <a:defRPr>
                <a:solidFill>
                  <a:schemeClr val="tx1"/>
                </a:solidFill>
                <a:latin typeface="Calibri"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9pPr>
          </a:lstStyle>
          <a:p>
            <a:pPr eaLnBrk="1" hangingPunct="1">
              <a:spcBef>
                <a:spcPct val="0"/>
              </a:spcBef>
              <a:buClrTx/>
              <a:buSzTx/>
              <a:buFontTx/>
              <a:buNone/>
              <a:defRPr/>
            </a:pPr>
            <a:r>
              <a:rPr lang="en-US" altLang="en-US" sz="2200">
                <a:solidFill>
                  <a:srgbClr val="008000"/>
                </a:solidFill>
                <a:latin typeface="Courier New" panose="02070309020205020404" pitchFamily="49" charset="0"/>
                <a:cs typeface="Courier New" panose="02070309020205020404" pitchFamily="49" charset="0"/>
              </a:rPr>
              <a:t>&lt;&gt; optional</a:t>
            </a:r>
            <a:endParaRPr lang="en-US" altLang="en-US" sz="2200" dirty="0">
              <a:solidFill>
                <a:srgbClr val="008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93467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up)">
                                      <p:cBhvr>
                                        <p:cTn id="16" dur="500"/>
                                        <p:tgtEl>
                                          <p:spTgt spid="20"/>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up)">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up)">
                                      <p:cBhvr>
                                        <p:cTn id="25" dur="500"/>
                                        <p:tgtEl>
                                          <p:spTgt spid="26"/>
                                        </p:tgtEl>
                                      </p:cBhvr>
                                    </p:animEffect>
                                  </p:childTnLst>
                                </p:cTn>
                              </p:par>
                            </p:childTnLst>
                          </p:cTn>
                        </p:par>
                        <p:par>
                          <p:cTn id="26" fill="hold">
                            <p:stCondLst>
                              <p:cond delay="500"/>
                            </p:stCondLst>
                            <p:childTnLst>
                              <p:par>
                                <p:cTn id="27" presetID="22" presetClass="entr" presetSubtype="1" fill="hold"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up)">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up)">
                                      <p:cBhvr>
                                        <p:cTn id="34" dur="500"/>
                                        <p:tgtEl>
                                          <p:spTgt spid="11"/>
                                        </p:tgtEl>
                                      </p:cBhvr>
                                    </p:animEffect>
                                  </p:childTnLst>
                                </p:cTn>
                              </p:par>
                            </p:childTnLst>
                          </p:cTn>
                        </p:par>
                        <p:par>
                          <p:cTn id="35" fill="hold">
                            <p:stCondLst>
                              <p:cond delay="500"/>
                            </p:stCondLst>
                            <p:childTnLst>
                              <p:par>
                                <p:cTn id="36" presetID="22" presetClass="entr" presetSubtype="1"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ipe(up)">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wipe(right)">
                                      <p:cBhvr>
                                        <p:cTn id="43" dur="500"/>
                                        <p:tgtEl>
                                          <p:spTgt spid="33"/>
                                        </p:tgtEl>
                                      </p:cBhvr>
                                    </p:animEffect>
                                  </p:childTnLst>
                                </p:cTn>
                              </p:par>
                            </p:childTnLst>
                          </p:cTn>
                        </p:par>
                        <p:par>
                          <p:cTn id="44" fill="hold">
                            <p:stCondLst>
                              <p:cond delay="500"/>
                            </p:stCondLst>
                            <p:childTnLst>
                              <p:par>
                                <p:cTn id="45" presetID="22" presetClass="entr" presetSubtype="2"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right)">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wipe(down)">
                                      <p:cBhvr>
                                        <p:cTn id="52" dur="500"/>
                                        <p:tgtEl>
                                          <p:spTgt spid="34"/>
                                        </p:tgtEl>
                                      </p:cBhvr>
                                    </p:animEffect>
                                  </p:childTnLst>
                                </p:cTn>
                              </p:par>
                            </p:childTnLst>
                          </p:cTn>
                        </p:par>
                        <p:par>
                          <p:cTn id="53" fill="hold">
                            <p:stCondLst>
                              <p:cond delay="500"/>
                            </p:stCondLst>
                            <p:childTnLst>
                              <p:par>
                                <p:cTn id="54" presetID="22" presetClass="entr" presetSubtype="4" fill="hold" nodeType="after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wipe(down)">
                                      <p:cBhvr>
                                        <p:cTn id="5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20" grpId="0" animBg="1"/>
      <p:bldP spid="26" grpId="0" animBg="1"/>
      <p:bldP spid="34" grpId="0" animBg="1"/>
      <p:bldP spid="27" grpId="0" animBg="1"/>
      <p:bldP spid="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6200" y="122238"/>
            <a:ext cx="8991600" cy="563562"/>
          </a:xfrm>
        </p:spPr>
        <p:txBody>
          <a:bodyPr/>
          <a:lstStyle/>
          <a:p>
            <a:r>
              <a:rPr lang="en-SG" dirty="0"/>
              <a:t>Function Definition</a:t>
            </a:r>
          </a:p>
        </p:txBody>
      </p:sp>
      <p:sp>
        <p:nvSpPr>
          <p:cNvPr id="26" name="TextBox 23"/>
          <p:cNvSpPr txBox="1">
            <a:spLocks noChangeArrowheads="1"/>
          </p:cNvSpPr>
          <p:nvPr/>
        </p:nvSpPr>
        <p:spPr bwMode="auto">
          <a:xfrm>
            <a:off x="4792724" y="889130"/>
            <a:ext cx="2759173" cy="307777"/>
          </a:xfrm>
          <a:prstGeom prst="rect">
            <a:avLst/>
          </a:prstGeom>
          <a:solidFill>
            <a:srgbClr val="CCECFF"/>
          </a:solidFill>
          <a:ln/>
        </p:spPr>
        <p:style>
          <a:lnRef idx="2">
            <a:schemeClr val="accent5"/>
          </a:lnRef>
          <a:fillRef idx="1">
            <a:schemeClr val="lt1"/>
          </a:fillRef>
          <a:effectRef idx="0">
            <a:schemeClr val="accent5"/>
          </a:effectRef>
          <a:fontRef idx="minor">
            <a:schemeClr val="dk1"/>
          </a:fontRef>
        </p:style>
        <p:txBody>
          <a:bodyPr wrap="square">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Calibri" pitchFamily="34" charset="0"/>
              </a:defRPr>
            </a:lvl1pPr>
            <a:lvl2pPr marL="742950" indent="-285750" eaLnBrk="0" hangingPunct="0">
              <a:spcBef>
                <a:spcPts val="325"/>
              </a:spcBef>
              <a:buClr>
                <a:schemeClr val="accent1"/>
              </a:buClr>
              <a:buFont typeface="Verdana" pitchFamily="34" charset="0"/>
              <a:buChar char="◦"/>
              <a:defRPr sz="2300">
                <a:solidFill>
                  <a:schemeClr val="tx1"/>
                </a:solidFill>
                <a:latin typeface="Calibri" pitchFamily="34" charset="0"/>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Calibri" pitchFamily="34" charset="0"/>
              </a:defRPr>
            </a:lvl3pPr>
            <a:lvl4pPr marL="1600200" indent="-228600" eaLnBrk="0" hangingPunct="0">
              <a:spcBef>
                <a:spcPts val="350"/>
              </a:spcBef>
              <a:buClr>
                <a:schemeClr val="accent2"/>
              </a:buClr>
              <a:buFont typeface="Wingdings 2" pitchFamily="18" charset="2"/>
              <a:buChar char=""/>
              <a:defRPr sz="1900">
                <a:solidFill>
                  <a:schemeClr val="tx1"/>
                </a:solidFill>
                <a:latin typeface="Calibri" pitchFamily="34" charset="0"/>
              </a:defRPr>
            </a:lvl4pPr>
            <a:lvl5pPr marL="2057400" indent="-228600" eaLnBrk="0" hangingPunct="0">
              <a:spcBef>
                <a:spcPts val="350"/>
              </a:spcBef>
              <a:buClr>
                <a:schemeClr val="accent2"/>
              </a:buClr>
              <a:buFont typeface="Wingdings 2" pitchFamily="18" charset="2"/>
              <a:buChar char=""/>
              <a:defRPr>
                <a:solidFill>
                  <a:schemeClr val="tx1"/>
                </a:solidFill>
                <a:latin typeface="Calibri"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9pPr>
          </a:lstStyle>
          <a:p>
            <a:pPr eaLnBrk="1" hangingPunct="1">
              <a:spcBef>
                <a:spcPct val="0"/>
              </a:spcBef>
              <a:buClrTx/>
              <a:buSzTx/>
              <a:buFontTx/>
              <a:buNone/>
              <a:defRPr/>
            </a:pPr>
            <a:r>
              <a:rPr lang="en-US" altLang="en-US" sz="1400" dirty="0">
                <a:solidFill>
                  <a:srgbClr val="C00000"/>
                </a:solidFill>
                <a:latin typeface="Century Gothic" pitchFamily="34" charset="0"/>
              </a:rPr>
              <a:t>Function parameters, if any</a:t>
            </a:r>
          </a:p>
        </p:txBody>
      </p:sp>
      <p:sp>
        <p:nvSpPr>
          <p:cNvPr id="3" name="TextBox 2">
            <a:extLst>
              <a:ext uri="{FF2B5EF4-FFF2-40B4-BE49-F238E27FC236}">
                <a16:creationId xmlns:a16="http://schemas.microsoft.com/office/drawing/2014/main" id="{8CE485D7-E56F-4B01-A297-59B2918180E7}"/>
              </a:ext>
            </a:extLst>
          </p:cNvPr>
          <p:cNvSpPr txBox="1"/>
          <p:nvPr/>
        </p:nvSpPr>
        <p:spPr>
          <a:xfrm>
            <a:off x="1242921" y="1450908"/>
            <a:ext cx="6658158" cy="1938992"/>
          </a:xfrm>
          <a:prstGeom prst="rect">
            <a:avLst/>
          </a:prstGeom>
          <a:solidFill>
            <a:schemeClr val="bg1"/>
          </a:solidFill>
          <a:ln>
            <a:solidFill>
              <a:schemeClr val="tx1"/>
            </a:solidFill>
          </a:ln>
        </p:spPr>
        <p:txBody>
          <a:bodyPr wrap="square" rtlCol="0">
            <a:spAutoFit/>
          </a:bodyPr>
          <a:lstStyle/>
          <a:p>
            <a:r>
              <a:rPr lang="en-SG" sz="1000" dirty="0">
                <a:solidFill>
                  <a:srgbClr val="FF6600"/>
                </a:solidFill>
                <a:latin typeface="Courier New" panose="02070309020205020404" pitchFamily="49" charset="0"/>
                <a:cs typeface="Courier New" panose="02070309020205020404" pitchFamily="49" charset="0"/>
              </a:rPr>
              <a:t>  </a:t>
            </a:r>
          </a:p>
          <a:p>
            <a:r>
              <a:rPr lang="en-SG" sz="2200" dirty="0">
                <a:solidFill>
                  <a:srgbClr val="FF6600"/>
                </a:solidFill>
                <a:latin typeface="Consolas" panose="020B0609020204030204" pitchFamily="49" charset="0"/>
                <a:cs typeface="Courier New" panose="02070309020205020404" pitchFamily="49" charset="0"/>
              </a:rPr>
              <a:t>def</a:t>
            </a:r>
            <a:r>
              <a:rPr lang="en-SG" sz="2200" dirty="0">
                <a:latin typeface="Consolas" panose="020B0609020204030204" pitchFamily="49" charset="0"/>
                <a:cs typeface="Courier New" panose="02070309020205020404" pitchFamily="49" charset="0"/>
              </a:rPr>
              <a:t> </a:t>
            </a:r>
            <a:r>
              <a:rPr lang="en-SG" sz="2200" dirty="0" err="1">
                <a:solidFill>
                  <a:srgbClr val="0000FF"/>
                </a:solidFill>
                <a:latin typeface="Consolas" panose="020B0609020204030204" pitchFamily="49" charset="0"/>
                <a:cs typeface="Courier New" panose="02070309020205020404" pitchFamily="49" charset="0"/>
              </a:rPr>
              <a:t>function_name</a:t>
            </a:r>
            <a:r>
              <a:rPr lang="en-SG" sz="2200" dirty="0">
                <a:solidFill>
                  <a:srgbClr val="0000FF"/>
                </a:solidFill>
                <a:latin typeface="Consolas" panose="020B0609020204030204" pitchFamily="49" charset="0"/>
                <a:cs typeface="Courier New" panose="02070309020205020404" pitchFamily="49" charset="0"/>
              </a:rPr>
              <a:t>(&lt;parameters&gt;)</a:t>
            </a:r>
            <a:r>
              <a:rPr lang="en-SG" sz="2200" dirty="0">
                <a:latin typeface="Consolas" panose="020B0609020204030204" pitchFamily="49" charset="0"/>
                <a:cs typeface="Courier New" panose="02070309020205020404" pitchFamily="49" charset="0"/>
              </a:rPr>
              <a:t>:</a:t>
            </a:r>
            <a:endParaRPr lang="en-SG" sz="2200" dirty="0">
              <a:solidFill>
                <a:srgbClr val="CC0000"/>
              </a:solidFill>
              <a:latin typeface="Consolas" panose="020B0609020204030204" pitchFamily="49" charset="0"/>
              <a:cs typeface="Courier New" panose="02070309020205020404" pitchFamily="49" charset="0"/>
            </a:endParaRPr>
          </a:p>
          <a:p>
            <a:r>
              <a:rPr lang="en-SG" sz="2200" dirty="0">
                <a:latin typeface="Consolas" panose="020B0609020204030204" pitchFamily="49" charset="0"/>
                <a:cs typeface="Courier New" panose="02070309020205020404" pitchFamily="49" charset="0"/>
              </a:rPr>
              <a:t>    &lt;statement1&gt;</a:t>
            </a:r>
          </a:p>
          <a:p>
            <a:r>
              <a:rPr lang="en-SG" sz="2200" dirty="0">
                <a:latin typeface="Consolas" panose="020B0609020204030204" pitchFamily="49" charset="0"/>
                <a:cs typeface="Courier New" panose="02070309020205020404" pitchFamily="49" charset="0"/>
              </a:rPr>
              <a:t>    . . .</a:t>
            </a:r>
          </a:p>
          <a:p>
            <a:r>
              <a:rPr lang="en-SG" sz="2200" dirty="0">
                <a:latin typeface="Consolas" panose="020B0609020204030204" pitchFamily="49" charset="0"/>
                <a:cs typeface="Courier New" panose="02070309020205020404" pitchFamily="49" charset="0"/>
              </a:rPr>
              <a:t>    &lt;</a:t>
            </a:r>
            <a:r>
              <a:rPr lang="en-SG" sz="2200" dirty="0" err="1">
                <a:latin typeface="Consolas" panose="020B0609020204030204" pitchFamily="49" charset="0"/>
                <a:cs typeface="Courier New" panose="02070309020205020404" pitchFamily="49" charset="0"/>
              </a:rPr>
              <a:t>statementN</a:t>
            </a:r>
            <a:r>
              <a:rPr lang="en-SG" sz="2200" dirty="0">
                <a:latin typeface="Consolas" panose="020B0609020204030204" pitchFamily="49" charset="0"/>
                <a:cs typeface="Courier New" panose="02070309020205020404" pitchFamily="49" charset="0"/>
              </a:rPr>
              <a:t>&gt;</a:t>
            </a:r>
          </a:p>
          <a:p>
            <a:r>
              <a:rPr lang="en-SG" sz="2200" dirty="0">
                <a:latin typeface="Consolas" panose="020B0609020204030204" pitchFamily="49" charset="0"/>
                <a:cs typeface="Courier New" panose="02070309020205020404" pitchFamily="49" charset="0"/>
              </a:rPr>
              <a:t>    &lt;</a:t>
            </a:r>
            <a:r>
              <a:rPr lang="en-SG" sz="2200" dirty="0">
                <a:solidFill>
                  <a:srgbClr val="0000FF"/>
                </a:solidFill>
                <a:latin typeface="Consolas" panose="020B0609020204030204" pitchFamily="49" charset="0"/>
                <a:cs typeface="Courier New" panose="02070309020205020404" pitchFamily="49" charset="0"/>
              </a:rPr>
              <a:t>return</a:t>
            </a:r>
            <a:r>
              <a:rPr lang="en-SG" sz="2200" dirty="0">
                <a:latin typeface="Consolas" panose="020B0609020204030204" pitchFamily="49" charset="0"/>
                <a:cs typeface="Courier New" panose="02070309020205020404" pitchFamily="49" charset="0"/>
              </a:rPr>
              <a:t> &lt;result&gt;&gt;</a:t>
            </a:r>
          </a:p>
        </p:txBody>
      </p:sp>
      <p:cxnSp>
        <p:nvCxnSpPr>
          <p:cNvPr id="17" name="Straight Arrow Connector 16">
            <a:extLst>
              <a:ext uri="{FF2B5EF4-FFF2-40B4-BE49-F238E27FC236}">
                <a16:creationId xmlns:a16="http://schemas.microsoft.com/office/drawing/2014/main" id="{644A9408-EEE5-4689-B08F-E421F9BC2225}"/>
              </a:ext>
            </a:extLst>
          </p:cNvPr>
          <p:cNvCxnSpPr>
            <a:cxnSpLocks/>
            <a:stCxn id="26" idx="2"/>
          </p:cNvCxnSpPr>
          <p:nvPr/>
        </p:nvCxnSpPr>
        <p:spPr>
          <a:xfrm flipH="1">
            <a:off x="5173727" y="1196907"/>
            <a:ext cx="998584" cy="508577"/>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0935197-A7D9-4889-9B61-BB636ACF7BD7}"/>
              </a:ext>
            </a:extLst>
          </p:cNvPr>
          <p:cNvCxnSpPr>
            <a:cxnSpLocks/>
            <a:stCxn id="11" idx="3"/>
            <a:endCxn id="10" idx="0"/>
          </p:cNvCxnSpPr>
          <p:nvPr/>
        </p:nvCxnSpPr>
        <p:spPr>
          <a:xfrm>
            <a:off x="3015964" y="1093689"/>
            <a:ext cx="1009035" cy="491212"/>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C80F24B-AAAD-4B8B-ACC9-7B1F49005343}"/>
              </a:ext>
            </a:extLst>
          </p:cNvPr>
          <p:cNvCxnSpPr>
            <a:cxnSpLocks/>
            <a:stCxn id="34" idx="1"/>
          </p:cNvCxnSpPr>
          <p:nvPr/>
        </p:nvCxnSpPr>
        <p:spPr>
          <a:xfrm flipH="1" flipV="1">
            <a:off x="4610100" y="3274090"/>
            <a:ext cx="614903" cy="600313"/>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23">
            <a:extLst>
              <a:ext uri="{FF2B5EF4-FFF2-40B4-BE49-F238E27FC236}">
                <a16:creationId xmlns:a16="http://schemas.microsoft.com/office/drawing/2014/main" id="{B56C3566-9337-4C9F-B860-8ECDD39B6CBB}"/>
              </a:ext>
            </a:extLst>
          </p:cNvPr>
          <p:cNvSpPr txBox="1">
            <a:spLocks noChangeArrowheads="1"/>
          </p:cNvSpPr>
          <p:nvPr/>
        </p:nvSpPr>
        <p:spPr bwMode="auto">
          <a:xfrm>
            <a:off x="1111189" y="3443516"/>
            <a:ext cx="2056949" cy="430887"/>
          </a:xfrm>
          <a:prstGeom prst="rect">
            <a:avLst/>
          </a:prstGeom>
          <a:noFill/>
          <a:ln/>
        </p:spPr>
        <p:style>
          <a:lnRef idx="2">
            <a:schemeClr val="accent5"/>
          </a:lnRef>
          <a:fillRef idx="1">
            <a:schemeClr val="lt1"/>
          </a:fillRef>
          <a:effectRef idx="0">
            <a:schemeClr val="accent5"/>
          </a:effectRef>
          <a:fontRef idx="minor">
            <a:schemeClr val="dk1"/>
          </a:fontRef>
        </p:style>
        <p:txBody>
          <a:bodyPr wrap="square">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Calibri" pitchFamily="34" charset="0"/>
              </a:defRPr>
            </a:lvl1pPr>
            <a:lvl2pPr marL="742950" indent="-285750" eaLnBrk="0" hangingPunct="0">
              <a:spcBef>
                <a:spcPts val="325"/>
              </a:spcBef>
              <a:buClr>
                <a:schemeClr val="accent1"/>
              </a:buClr>
              <a:buFont typeface="Verdana" pitchFamily="34" charset="0"/>
              <a:buChar char="◦"/>
              <a:defRPr sz="2300">
                <a:solidFill>
                  <a:schemeClr val="tx1"/>
                </a:solidFill>
                <a:latin typeface="Calibri" pitchFamily="34" charset="0"/>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Calibri" pitchFamily="34" charset="0"/>
              </a:defRPr>
            </a:lvl3pPr>
            <a:lvl4pPr marL="1600200" indent="-228600" eaLnBrk="0" hangingPunct="0">
              <a:spcBef>
                <a:spcPts val="350"/>
              </a:spcBef>
              <a:buClr>
                <a:schemeClr val="accent2"/>
              </a:buClr>
              <a:buFont typeface="Wingdings 2" pitchFamily="18" charset="2"/>
              <a:buChar char=""/>
              <a:defRPr sz="1900">
                <a:solidFill>
                  <a:schemeClr val="tx1"/>
                </a:solidFill>
                <a:latin typeface="Calibri" pitchFamily="34" charset="0"/>
              </a:defRPr>
            </a:lvl4pPr>
            <a:lvl5pPr marL="2057400" indent="-228600" eaLnBrk="0" hangingPunct="0">
              <a:spcBef>
                <a:spcPts val="350"/>
              </a:spcBef>
              <a:buClr>
                <a:schemeClr val="accent2"/>
              </a:buClr>
              <a:buFont typeface="Wingdings 2" pitchFamily="18" charset="2"/>
              <a:buChar char=""/>
              <a:defRPr>
                <a:solidFill>
                  <a:schemeClr val="tx1"/>
                </a:solidFill>
                <a:latin typeface="Calibri"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9pPr>
          </a:lstStyle>
          <a:p>
            <a:pPr eaLnBrk="1" hangingPunct="1">
              <a:spcBef>
                <a:spcPct val="0"/>
              </a:spcBef>
              <a:buClrTx/>
              <a:buSzTx/>
              <a:buFontTx/>
              <a:buNone/>
              <a:defRPr/>
            </a:pPr>
            <a:r>
              <a:rPr lang="en-US" altLang="en-US" sz="2200" dirty="0">
                <a:solidFill>
                  <a:srgbClr val="008000"/>
                </a:solidFill>
                <a:latin typeface="Courier New" panose="02070309020205020404" pitchFamily="49" charset="0"/>
                <a:cs typeface="Courier New" panose="02070309020205020404" pitchFamily="49" charset="0"/>
              </a:rPr>
              <a:t>&lt;&gt; optional</a:t>
            </a:r>
          </a:p>
        </p:txBody>
      </p:sp>
      <p:sp>
        <p:nvSpPr>
          <p:cNvPr id="11" name="TextBox 23"/>
          <p:cNvSpPr txBox="1">
            <a:spLocks noChangeArrowheads="1"/>
          </p:cNvSpPr>
          <p:nvPr/>
        </p:nvSpPr>
        <p:spPr bwMode="auto">
          <a:xfrm>
            <a:off x="1263365" y="939800"/>
            <a:ext cx="1752599" cy="307777"/>
          </a:xfrm>
          <a:prstGeom prst="rect">
            <a:avLst/>
          </a:prstGeom>
          <a:solidFill>
            <a:srgbClr val="CCECFF"/>
          </a:solidFill>
          <a:ln/>
        </p:spPr>
        <p:style>
          <a:lnRef idx="2">
            <a:schemeClr val="accent5"/>
          </a:lnRef>
          <a:fillRef idx="1">
            <a:schemeClr val="lt1"/>
          </a:fillRef>
          <a:effectRef idx="0">
            <a:schemeClr val="accent5"/>
          </a:effectRef>
          <a:fontRef idx="minor">
            <a:schemeClr val="dk1"/>
          </a:fontRef>
        </p:style>
        <p:txBody>
          <a:bodyPr wrap="square">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Calibri" pitchFamily="34" charset="0"/>
              </a:defRPr>
            </a:lvl1pPr>
            <a:lvl2pPr marL="742950" indent="-285750" eaLnBrk="0" hangingPunct="0">
              <a:spcBef>
                <a:spcPts val="325"/>
              </a:spcBef>
              <a:buClr>
                <a:schemeClr val="accent1"/>
              </a:buClr>
              <a:buFont typeface="Verdana" pitchFamily="34" charset="0"/>
              <a:buChar char="◦"/>
              <a:defRPr sz="2300">
                <a:solidFill>
                  <a:schemeClr val="tx1"/>
                </a:solidFill>
                <a:latin typeface="Calibri" pitchFamily="34" charset="0"/>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Calibri" pitchFamily="34" charset="0"/>
              </a:defRPr>
            </a:lvl3pPr>
            <a:lvl4pPr marL="1600200" indent="-228600" eaLnBrk="0" hangingPunct="0">
              <a:spcBef>
                <a:spcPts val="350"/>
              </a:spcBef>
              <a:buClr>
                <a:schemeClr val="accent2"/>
              </a:buClr>
              <a:buFont typeface="Wingdings 2" pitchFamily="18" charset="2"/>
              <a:buChar char=""/>
              <a:defRPr sz="1900">
                <a:solidFill>
                  <a:schemeClr val="tx1"/>
                </a:solidFill>
                <a:latin typeface="Calibri" pitchFamily="34" charset="0"/>
              </a:defRPr>
            </a:lvl4pPr>
            <a:lvl5pPr marL="2057400" indent="-228600" eaLnBrk="0" hangingPunct="0">
              <a:spcBef>
                <a:spcPts val="350"/>
              </a:spcBef>
              <a:buClr>
                <a:schemeClr val="accent2"/>
              </a:buClr>
              <a:buFont typeface="Wingdings 2" pitchFamily="18" charset="2"/>
              <a:buChar char=""/>
              <a:defRPr>
                <a:solidFill>
                  <a:schemeClr val="tx1"/>
                </a:solidFill>
                <a:latin typeface="Calibri"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9pPr>
          </a:lstStyle>
          <a:p>
            <a:pPr eaLnBrk="1" hangingPunct="1">
              <a:spcBef>
                <a:spcPct val="0"/>
              </a:spcBef>
              <a:buClrTx/>
              <a:buSzTx/>
              <a:buFontTx/>
              <a:buNone/>
              <a:defRPr/>
            </a:pPr>
            <a:r>
              <a:rPr lang="en-US" altLang="en-US" sz="1400" dirty="0">
                <a:solidFill>
                  <a:srgbClr val="C00000"/>
                </a:solidFill>
                <a:latin typeface="Century Gothic" pitchFamily="34" charset="0"/>
              </a:rPr>
              <a:t>Function header</a:t>
            </a:r>
          </a:p>
        </p:txBody>
      </p:sp>
      <p:sp>
        <p:nvSpPr>
          <p:cNvPr id="10" name="Rectangle 9">
            <a:extLst>
              <a:ext uri="{FF2B5EF4-FFF2-40B4-BE49-F238E27FC236}">
                <a16:creationId xmlns:a16="http://schemas.microsoft.com/office/drawing/2014/main" id="{34AAA87B-F5D8-4D98-A338-C82506BA6144}"/>
              </a:ext>
            </a:extLst>
          </p:cNvPr>
          <p:cNvSpPr/>
          <p:nvPr/>
        </p:nvSpPr>
        <p:spPr>
          <a:xfrm>
            <a:off x="1967599" y="1584901"/>
            <a:ext cx="4114800" cy="4515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23">
            <a:extLst>
              <a:ext uri="{FF2B5EF4-FFF2-40B4-BE49-F238E27FC236}">
                <a16:creationId xmlns:a16="http://schemas.microsoft.com/office/drawing/2014/main" id="{171E5091-47D0-47AD-B2B7-DAB5F988CFFD}"/>
              </a:ext>
            </a:extLst>
          </p:cNvPr>
          <p:cNvSpPr txBox="1">
            <a:spLocks noChangeArrowheads="1"/>
          </p:cNvSpPr>
          <p:nvPr/>
        </p:nvSpPr>
        <p:spPr bwMode="auto">
          <a:xfrm>
            <a:off x="5225003" y="3720514"/>
            <a:ext cx="2833828" cy="307777"/>
          </a:xfrm>
          <a:prstGeom prst="rect">
            <a:avLst/>
          </a:prstGeom>
          <a:solidFill>
            <a:srgbClr val="CCECFF"/>
          </a:solidFill>
          <a:ln/>
        </p:spPr>
        <p:style>
          <a:lnRef idx="2">
            <a:schemeClr val="accent5"/>
          </a:lnRef>
          <a:fillRef idx="1">
            <a:schemeClr val="lt1"/>
          </a:fillRef>
          <a:effectRef idx="0">
            <a:schemeClr val="accent5"/>
          </a:effectRef>
          <a:fontRef idx="minor">
            <a:schemeClr val="dk1"/>
          </a:fontRef>
        </p:style>
        <p:txBody>
          <a:bodyPr wrap="square">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Calibri" pitchFamily="34" charset="0"/>
              </a:defRPr>
            </a:lvl1pPr>
            <a:lvl2pPr marL="742950" indent="-285750" eaLnBrk="0" hangingPunct="0">
              <a:spcBef>
                <a:spcPts val="325"/>
              </a:spcBef>
              <a:buClr>
                <a:schemeClr val="accent1"/>
              </a:buClr>
              <a:buFont typeface="Verdana" pitchFamily="34" charset="0"/>
              <a:buChar char="◦"/>
              <a:defRPr sz="2300">
                <a:solidFill>
                  <a:schemeClr val="tx1"/>
                </a:solidFill>
                <a:latin typeface="Calibri" pitchFamily="34" charset="0"/>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Calibri" pitchFamily="34" charset="0"/>
              </a:defRPr>
            </a:lvl3pPr>
            <a:lvl4pPr marL="1600200" indent="-228600" eaLnBrk="0" hangingPunct="0">
              <a:spcBef>
                <a:spcPts val="350"/>
              </a:spcBef>
              <a:buClr>
                <a:schemeClr val="accent2"/>
              </a:buClr>
              <a:buFont typeface="Wingdings 2" pitchFamily="18" charset="2"/>
              <a:buChar char=""/>
              <a:defRPr sz="1900">
                <a:solidFill>
                  <a:schemeClr val="tx1"/>
                </a:solidFill>
                <a:latin typeface="Calibri" pitchFamily="34" charset="0"/>
              </a:defRPr>
            </a:lvl4pPr>
            <a:lvl5pPr marL="2057400" indent="-228600" eaLnBrk="0" hangingPunct="0">
              <a:spcBef>
                <a:spcPts val="350"/>
              </a:spcBef>
              <a:buClr>
                <a:schemeClr val="accent2"/>
              </a:buClr>
              <a:buFont typeface="Wingdings 2" pitchFamily="18" charset="2"/>
              <a:buChar char=""/>
              <a:defRPr>
                <a:solidFill>
                  <a:schemeClr val="tx1"/>
                </a:solidFill>
                <a:latin typeface="Calibri"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9pPr>
          </a:lstStyle>
          <a:p>
            <a:pPr eaLnBrk="1" hangingPunct="1">
              <a:spcBef>
                <a:spcPct val="0"/>
              </a:spcBef>
              <a:buClrTx/>
              <a:buSzTx/>
              <a:buFontTx/>
              <a:buNone/>
              <a:defRPr/>
            </a:pPr>
            <a:r>
              <a:rPr lang="en-US" altLang="en-US" sz="1400" dirty="0">
                <a:solidFill>
                  <a:srgbClr val="C00000"/>
                </a:solidFill>
                <a:latin typeface="Century Gothic" pitchFamily="34" charset="0"/>
              </a:rPr>
              <a:t>Return result of function, if any</a:t>
            </a:r>
          </a:p>
        </p:txBody>
      </p:sp>
      <p:sp>
        <p:nvSpPr>
          <p:cNvPr id="30" name="Content Placeholder 2">
            <a:extLst>
              <a:ext uri="{FF2B5EF4-FFF2-40B4-BE49-F238E27FC236}">
                <a16:creationId xmlns:a16="http://schemas.microsoft.com/office/drawing/2014/main" id="{0EEA0311-52B4-4375-854A-91CCC148B065}"/>
              </a:ext>
            </a:extLst>
          </p:cNvPr>
          <p:cNvSpPr>
            <a:spLocks noGrp="1"/>
          </p:cNvSpPr>
          <p:nvPr>
            <p:ph idx="1"/>
          </p:nvPr>
        </p:nvSpPr>
        <p:spPr>
          <a:xfrm>
            <a:off x="78059" y="3874402"/>
            <a:ext cx="9067800" cy="1404907"/>
          </a:xfrm>
        </p:spPr>
        <p:txBody>
          <a:bodyPr/>
          <a:lstStyle/>
          <a:p>
            <a:r>
              <a:rPr lang="en-SG" sz="2400" dirty="0"/>
              <a:t>Parameters are optional</a:t>
            </a:r>
          </a:p>
          <a:p>
            <a:pPr lvl="1"/>
            <a:r>
              <a:rPr lang="en-SG" sz="2000" dirty="0"/>
              <a:t>Functions can have zero or more parameters</a:t>
            </a:r>
          </a:p>
          <a:p>
            <a:r>
              <a:rPr lang="en-SG" sz="2400" dirty="0"/>
              <a:t>Returning the result (with the </a:t>
            </a:r>
            <a:r>
              <a:rPr lang="en-SG" sz="2400" dirty="0">
                <a:latin typeface="Courier New" panose="02070309020205020404" pitchFamily="49" charset="0"/>
                <a:cs typeface="Courier New" panose="02070309020205020404" pitchFamily="49" charset="0"/>
              </a:rPr>
              <a:t>return</a:t>
            </a:r>
            <a:r>
              <a:rPr lang="en-SG" sz="2400" dirty="0"/>
              <a:t> keyword) is optional</a:t>
            </a:r>
          </a:p>
          <a:p>
            <a:pPr lvl="1"/>
            <a:r>
              <a:rPr lang="en-SG" sz="2000" dirty="0"/>
              <a:t>Functions can return </a:t>
            </a:r>
            <a:r>
              <a:rPr lang="en-SG" sz="2000" dirty="0">
                <a:latin typeface="Courier New" panose="02070309020205020404" pitchFamily="49" charset="0"/>
                <a:cs typeface="Courier New" panose="02070309020205020404" pitchFamily="49" charset="0"/>
              </a:rPr>
              <a:t>None</a:t>
            </a:r>
            <a:r>
              <a:rPr lang="en-SG" sz="2000" dirty="0"/>
              <a:t>, one or multiple values</a:t>
            </a:r>
          </a:p>
          <a:p>
            <a:pPr lvl="1"/>
            <a:r>
              <a:rPr lang="en-SG" sz="2000" dirty="0"/>
              <a:t>Functions can have multiple </a:t>
            </a:r>
            <a:r>
              <a:rPr lang="en-SG" sz="2000" dirty="0">
                <a:latin typeface="Courier New" panose="02070309020205020404" pitchFamily="49" charset="0"/>
                <a:cs typeface="Courier New" panose="02070309020205020404" pitchFamily="49" charset="0"/>
              </a:rPr>
              <a:t>return</a:t>
            </a:r>
            <a:r>
              <a:rPr lang="en-SG" sz="2000" dirty="0"/>
              <a:t> statements</a:t>
            </a:r>
          </a:p>
        </p:txBody>
      </p:sp>
    </p:spTree>
    <p:extLst>
      <p:ext uri="{BB962C8B-B14F-4D97-AF65-F5344CB8AC3E}">
        <p14:creationId xmlns:p14="http://schemas.microsoft.com/office/powerpoint/2010/main" val="3813742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up)">
                                      <p:cBhvr>
                                        <p:cTn id="11" dur="500"/>
                                        <p:tgtEl>
                                          <p:spTgt spid="21"/>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heel(1)">
                                      <p:cBhvr>
                                        <p:cTn id="15" dur="10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up)">
                                      <p:cBhvr>
                                        <p:cTn id="20" dur="500"/>
                                        <p:tgtEl>
                                          <p:spTgt spid="26"/>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up)">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wipe(down)">
                                      <p:cBhvr>
                                        <p:cTn id="29" dur="500"/>
                                        <p:tgtEl>
                                          <p:spTgt spid="34"/>
                                        </p:tgtEl>
                                      </p:cBhvr>
                                    </p:animEffect>
                                  </p:childTnLst>
                                </p:cTn>
                              </p:par>
                            </p:childTnLst>
                          </p:cTn>
                        </p:par>
                        <p:par>
                          <p:cTn id="30" fill="hold">
                            <p:stCondLst>
                              <p:cond delay="500"/>
                            </p:stCondLst>
                            <p:childTnLst>
                              <p:par>
                                <p:cTn id="31" presetID="22" presetClass="entr" presetSubtype="4" fill="hold" nodeType="after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wipe(down)">
                                      <p:cBhvr>
                                        <p:cTn id="3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1" grpId="0" animBg="1"/>
      <p:bldP spid="10" grpId="0" animBg="1"/>
      <p:bldP spid="34" grpId="0" animBg="1"/>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NotebookType xmlns="f4407af8-144a-4308-aaa4-a8ba72c23ab9" xsi:nil="true"/>
    <FolderType xmlns="f4407af8-144a-4308-aaa4-a8ba72c23ab9" xsi:nil="true"/>
    <Student_Groups xmlns="f4407af8-144a-4308-aaa4-a8ba72c23ab9">
      <UserInfo>
        <DisplayName/>
        <AccountId xsi:nil="true"/>
        <AccountType/>
      </UserInfo>
    </Student_Groups>
    <Students xmlns="f4407af8-144a-4308-aaa4-a8ba72c23ab9">
      <UserInfo>
        <DisplayName/>
        <AccountId xsi:nil="true"/>
        <AccountType/>
      </UserInfo>
    </Students>
    <Self_Registration_Enabled xmlns="f4407af8-144a-4308-aaa4-a8ba72c23ab9" xsi:nil="true"/>
    <Has_Teacher_Only_SectionGroup xmlns="f4407af8-144a-4308-aaa4-a8ba72c23ab9" xsi:nil="true"/>
    <AppVersion xmlns="f4407af8-144a-4308-aaa4-a8ba72c23ab9" xsi:nil="true"/>
    <Invited_Students xmlns="f4407af8-144a-4308-aaa4-a8ba72c23ab9" xsi:nil="true"/>
    <DefaultSectionNames xmlns="f4407af8-144a-4308-aaa4-a8ba72c23ab9" xsi:nil="true"/>
    <Is_Collaboration_Space_Locked xmlns="f4407af8-144a-4308-aaa4-a8ba72c23ab9" xsi:nil="true"/>
    <Templates xmlns="f4407af8-144a-4308-aaa4-a8ba72c23ab9" xsi:nil="true"/>
    <Self_Registration_Enabled0 xmlns="f4407af8-144a-4308-aaa4-a8ba72c23ab9" xsi:nil="true"/>
    <Teachers xmlns="f4407af8-144a-4308-aaa4-a8ba72c23ab9">
      <UserInfo>
        <DisplayName/>
        <AccountId xsi:nil="true"/>
        <AccountType/>
      </UserInfo>
    </Teachers>
    <Invited_Teachers xmlns="f4407af8-144a-4308-aaa4-a8ba72c23ab9" xsi:nil="true"/>
    <Owner xmlns="f4407af8-144a-4308-aaa4-a8ba72c23ab9">
      <UserInfo>
        <DisplayName/>
        <AccountId xsi:nil="true"/>
        <AccountType/>
      </UserInfo>
    </Owner>
    <CultureName xmlns="f4407af8-144a-4308-aaa4-a8ba72c23ab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A7A6A3EF9E8EC4E8032DDFD89201933" ma:contentTypeVersion="29" ma:contentTypeDescription="Create a new document." ma:contentTypeScope="" ma:versionID="852f74929c636a36340b6768b8f8ed72">
  <xsd:schema xmlns:xsd="http://www.w3.org/2001/XMLSchema" xmlns:xs="http://www.w3.org/2001/XMLSchema" xmlns:p="http://schemas.microsoft.com/office/2006/metadata/properties" xmlns:ns3="eecd0fa6-dda0-4396-8345-c7ff09955019" xmlns:ns4="f4407af8-144a-4308-aaa4-a8ba72c23ab9" targetNamespace="http://schemas.microsoft.com/office/2006/metadata/properties" ma:root="true" ma:fieldsID="257c227f063d3c7b945c4b7bae8b2e4d" ns3:_="" ns4:_="">
    <xsd:import namespace="eecd0fa6-dda0-4396-8345-c7ff09955019"/>
    <xsd:import namespace="f4407af8-144a-4308-aaa4-a8ba72c23ab9"/>
    <xsd:element name="properties">
      <xsd:complexType>
        <xsd:sequence>
          <xsd:element name="documentManagement">
            <xsd:complexType>
              <xsd:all>
                <xsd:element ref="ns3:SharedWithUsers" minOccurs="0"/>
                <xsd:element ref="ns3:SharedWithDetails" minOccurs="0"/>
                <xsd:element ref="ns3:SharingHintHash" minOccurs="0"/>
                <xsd:element ref="ns4:NotebookType" minOccurs="0"/>
                <xsd:element ref="ns4:FolderType" minOccurs="0"/>
                <xsd:element ref="ns4:Owner" minOccurs="0"/>
                <xsd:element ref="ns4:DefaultSectionNames" minOccurs="0"/>
                <xsd:element ref="ns4:AppVersion" minOccurs="0"/>
                <xsd:element ref="ns4:Teachers" minOccurs="0"/>
                <xsd:element ref="ns4:Students" minOccurs="0"/>
                <xsd:element ref="ns4:Student_Groups" minOccurs="0"/>
                <xsd:element ref="ns4:Invited_Teachers" minOccurs="0"/>
                <xsd:element ref="ns4:Invited_Students" minOccurs="0"/>
                <xsd:element ref="ns4:Self_Registration_Enabled" minOccurs="0"/>
                <xsd:element ref="ns4:Templates" minOccurs="0"/>
                <xsd:element ref="ns4:CultureName" minOccurs="0"/>
                <xsd:element ref="ns4:Self_Registration_Enabled0" minOccurs="0"/>
                <xsd:element ref="ns4:Has_Teacher_Only_SectionGroup" minOccurs="0"/>
                <xsd:element ref="ns4:Is_Collaboration_Space_Locked"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cd0fa6-dda0-4396-8345-c7ff0995501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4407af8-144a-4308-aaa4-a8ba72c23ab9" elementFormDefault="qualified">
    <xsd:import namespace="http://schemas.microsoft.com/office/2006/documentManagement/types"/>
    <xsd:import namespace="http://schemas.microsoft.com/office/infopath/2007/PartnerControls"/>
    <xsd:element name="NotebookType" ma:index="11" nillable="true" ma:displayName="Notebook Type" ma:internalName="NotebookType">
      <xsd:simpleType>
        <xsd:restriction base="dms:Text"/>
      </xsd:simpleType>
    </xsd:element>
    <xsd:element name="FolderType" ma:index="12" nillable="true" ma:displayName="Folder Type" ma:internalName="FolderType">
      <xsd:simpleType>
        <xsd:restriction base="dms:Text"/>
      </xsd:simpleType>
    </xsd:element>
    <xsd:element name="Owner" ma:index="13"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faultSectionNames" ma:index="14" nillable="true" ma:displayName="Default Section Names" ma:internalName="DefaultSectionNames">
      <xsd:simpleType>
        <xsd:restriction base="dms:Note">
          <xsd:maxLength value="255"/>
        </xsd:restriction>
      </xsd:simpleType>
    </xsd:element>
    <xsd:element name="AppVersion" ma:index="15" nillable="true" ma:displayName="App Version" ma:internalName="AppVersion">
      <xsd:simpleType>
        <xsd:restriction base="dms:Text"/>
      </xsd:simpleType>
    </xsd:element>
    <xsd:element name="Teachers" ma:index="16"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17"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18"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vited_Teachers" ma:index="19" nillable="true" ma:displayName="Invited Teachers" ma:internalName="Invited_Teachers">
      <xsd:simpleType>
        <xsd:restriction base="dms:Note">
          <xsd:maxLength value="255"/>
        </xsd:restriction>
      </xsd:simpleType>
    </xsd:element>
    <xsd:element name="Invited_Students" ma:index="20" nillable="true" ma:displayName="Invited Students" ma:internalName="Invited_Students">
      <xsd:simpleType>
        <xsd:restriction base="dms:Note">
          <xsd:maxLength value="255"/>
        </xsd:restriction>
      </xsd:simpleType>
    </xsd:element>
    <xsd:element name="Self_Registration_Enabled" ma:index="21" nillable="true" ma:displayName="Self_Registration_Enabled" ma:internalName="Self_Registration_Enabled">
      <xsd:simpleType>
        <xsd:restriction base="dms:Boolean"/>
      </xsd:simpleType>
    </xsd:element>
    <xsd:element name="Templates" ma:index="22" nillable="true" ma:displayName="Templates" ma:internalName="Templates">
      <xsd:simpleType>
        <xsd:restriction base="dms:Note">
          <xsd:maxLength value="255"/>
        </xsd:restriction>
      </xsd:simpleType>
    </xsd:element>
    <xsd:element name="CultureName" ma:index="23" nillable="true" ma:displayName="Culture Name" ma:internalName="CultureName">
      <xsd:simpleType>
        <xsd:restriction base="dms:Text"/>
      </xsd:simpleType>
    </xsd:element>
    <xsd:element name="Self_Registration_Enabled0" ma:index="24" nillable="true" ma:displayName="Self Registration Enabled" ma:internalName="Self_Registration_Enabled0">
      <xsd:simpleType>
        <xsd:restriction base="dms:Boolean"/>
      </xsd:simpleType>
    </xsd:element>
    <xsd:element name="Has_Teacher_Only_SectionGroup" ma:index="25" nillable="true" ma:displayName="Has Teacher Only SectionGroup" ma:internalName="Has_Teacher_Only_SectionGroup">
      <xsd:simpleType>
        <xsd:restriction base="dms:Boolean"/>
      </xsd:simpleType>
    </xsd:element>
    <xsd:element name="Is_Collaboration_Space_Locked" ma:index="26" nillable="true" ma:displayName="Is Collaboration Space Locked" ma:internalName="Is_Collaboration_Space_Locked">
      <xsd:simpleType>
        <xsd:restriction base="dms:Boolean"/>
      </xsd:simpleType>
    </xsd:element>
    <xsd:element name="MediaServiceMetadata" ma:index="27" nillable="true" ma:displayName="MediaServiceMetadata" ma:hidden="true" ma:internalName="MediaServiceMetadata" ma:readOnly="true">
      <xsd:simpleType>
        <xsd:restriction base="dms:Note"/>
      </xsd:simpleType>
    </xsd:element>
    <xsd:element name="MediaServiceFastMetadata" ma:index="28" nillable="true" ma:displayName="MediaServiceFastMetadata" ma:hidden="true" ma:internalName="MediaServiceFastMetadata" ma:readOnly="true">
      <xsd:simpleType>
        <xsd:restriction base="dms:Note"/>
      </xsd:simpleType>
    </xsd:element>
    <xsd:element name="MediaServiceDateTaken" ma:index="29" nillable="true" ma:displayName="MediaServiceDateTaken" ma:hidden="true" ma:internalName="MediaServiceDateTaken" ma:readOnly="true">
      <xsd:simpleType>
        <xsd:restriction base="dms:Text"/>
      </xsd:simpleType>
    </xsd:element>
    <xsd:element name="MediaServiceAutoTags" ma:index="30" nillable="true" ma:displayName="Tags" ma:internalName="MediaServiceAutoTags" ma:readOnly="true">
      <xsd:simpleType>
        <xsd:restriction base="dms:Text"/>
      </xsd:simpleType>
    </xsd:element>
    <xsd:element name="MediaServiceLocation" ma:index="31" nillable="true" ma:displayName="Location" ma:internalName="MediaServiceLocation" ma:readOnly="true">
      <xsd:simpleType>
        <xsd:restriction base="dms:Text"/>
      </xsd:simpleType>
    </xsd:element>
    <xsd:element name="MediaServiceOCR" ma:index="32" nillable="true" ma:displayName="Extracted Text" ma:internalName="MediaServiceOCR" ma:readOnly="true">
      <xsd:simpleType>
        <xsd:restriction base="dms:Note">
          <xsd:maxLength value="255"/>
        </xsd:restriction>
      </xsd:simpleType>
    </xsd:element>
    <xsd:element name="MediaServiceGenerationTime" ma:index="33" nillable="true" ma:displayName="MediaServiceGenerationTime" ma:hidden="true" ma:internalName="MediaServiceGenerationTime" ma:readOnly="true">
      <xsd:simpleType>
        <xsd:restriction base="dms:Text"/>
      </xsd:simpleType>
    </xsd:element>
    <xsd:element name="MediaServiceEventHashCode" ma:index="34" nillable="true" ma:displayName="MediaServiceEventHashCode" ma:hidden="true" ma:internalName="MediaServiceEventHashCode" ma:readOnly="true">
      <xsd:simpleType>
        <xsd:restriction base="dms:Text"/>
      </xsd:simpleType>
    </xsd:element>
    <xsd:element name="MediaServiceAutoKeyPoints" ma:index="35" nillable="true" ma:displayName="MediaServiceAutoKeyPoints" ma:hidden="true" ma:internalName="MediaServiceAutoKeyPoints" ma:readOnly="true">
      <xsd:simpleType>
        <xsd:restriction base="dms:Note"/>
      </xsd:simpleType>
    </xsd:element>
    <xsd:element name="MediaServiceKeyPoints" ma:index="3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AA3A1DB-0218-4DAB-B296-55BC54C3B8E9}">
  <ds:schemaRefs>
    <ds:schemaRef ds:uri="http://schemas.microsoft.com/office/2006/metadata/properties"/>
    <ds:schemaRef ds:uri="http://schemas.microsoft.com/office/infopath/2007/PartnerControls"/>
    <ds:schemaRef ds:uri="f4407af8-144a-4308-aaa4-a8ba72c23ab9"/>
  </ds:schemaRefs>
</ds:datastoreItem>
</file>

<file path=customXml/itemProps2.xml><?xml version="1.0" encoding="utf-8"?>
<ds:datastoreItem xmlns:ds="http://schemas.openxmlformats.org/officeDocument/2006/customXml" ds:itemID="{4332BD09-C253-4939-AE7B-D25F87AFE1F8}">
  <ds:schemaRefs>
    <ds:schemaRef ds:uri="http://schemas.microsoft.com/sharepoint/v3/contenttype/forms"/>
  </ds:schemaRefs>
</ds:datastoreItem>
</file>

<file path=customXml/itemProps3.xml><?xml version="1.0" encoding="utf-8"?>
<ds:datastoreItem xmlns:ds="http://schemas.openxmlformats.org/officeDocument/2006/customXml" ds:itemID="{D420298F-4159-4682-8942-70DFDCE8FA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ecd0fa6-dda0-4396-8345-c7ff09955019"/>
    <ds:schemaRef ds:uri="f4407af8-144a-4308-aaa4-a8ba72c23ab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6802</TotalTime>
  <Words>4364</Words>
  <Application>Microsoft Office PowerPoint</Application>
  <PresentationFormat>On-screen Show (4:3)</PresentationFormat>
  <Paragraphs>380</Paragraphs>
  <Slides>25</Slides>
  <Notes>20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Arial Narrow</vt:lpstr>
      <vt:lpstr>Calibri</vt:lpstr>
      <vt:lpstr>Century Gothic</vt:lpstr>
      <vt:lpstr>Comic Sans MS</vt:lpstr>
      <vt:lpstr>Consolas</vt:lpstr>
      <vt:lpstr>Courier New</vt:lpstr>
      <vt:lpstr>Lucida Calligraphy</vt:lpstr>
      <vt:lpstr>Segoe UI</vt:lpstr>
      <vt:lpstr>Wingdings</vt:lpstr>
      <vt:lpstr>Default Design</vt:lpstr>
      <vt:lpstr>PowerPoint Presentation</vt:lpstr>
      <vt:lpstr>Objectives</vt:lpstr>
      <vt:lpstr>What is a Function?</vt:lpstr>
      <vt:lpstr>Example – Calculate module average</vt:lpstr>
      <vt:lpstr>Example – Calculate module average</vt:lpstr>
      <vt:lpstr>A Better Solution </vt:lpstr>
      <vt:lpstr>Example – Old Friend BMI Calculator</vt:lpstr>
      <vt:lpstr>Function Definition</vt:lpstr>
      <vt:lpstr>Function Definition</vt:lpstr>
      <vt:lpstr>Function Definition – Example 1</vt:lpstr>
      <vt:lpstr>Function Definition – Example 2</vt:lpstr>
      <vt:lpstr>Function Definition – Example 3</vt:lpstr>
      <vt:lpstr>Function Call</vt:lpstr>
      <vt:lpstr>Activity 1 – ConvertTemperature.py</vt:lpstr>
      <vt:lpstr>Activity 2 – GetExtremes.py</vt:lpstr>
      <vt:lpstr>Activity 3 – Find the largest integer</vt:lpstr>
      <vt:lpstr>Activity 4 – Print even integers in a list</vt:lpstr>
      <vt:lpstr>Activity 5 – Print even integers in a list</vt:lpstr>
      <vt:lpstr>Activity 6 – Find result of power</vt:lpstr>
      <vt:lpstr>Activity 7 – Square of Asterisks</vt:lpstr>
      <vt:lpstr>Activity 8 – Square of any character</vt:lpstr>
      <vt:lpstr>Things to Note</vt:lpstr>
      <vt:lpstr>Defining a Function in a Module</vt:lpstr>
      <vt:lpstr>Summary</vt:lpstr>
      <vt:lpstr>Reading Reference</vt:lpstr>
    </vt:vector>
  </TitlesOfParts>
  <Company>Ngee Ann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Joel YANG (NP)</dc:creator>
  <cp:lastModifiedBy>Yong Zi Ren /CSF</cp:lastModifiedBy>
  <cp:revision>887</cp:revision>
  <dcterms:created xsi:type="dcterms:W3CDTF">2010-03-15T07:19:17Z</dcterms:created>
  <dcterms:modified xsi:type="dcterms:W3CDTF">2021-07-06T02:59:52Z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0x010100BA7A6A3EF9E8EC4E8032DDFD89201933</vt:lpwstr>
  </property>
  <property fmtid="{D5CDD505-2E9C-101B-9397-08002B2CF9AE}" pid="3" name="MSIP_Label_30286cb9-b49f-4646-87a5-340028348160_Enabled">
    <vt:lpwstr>true</vt:lpwstr>
  </property>
  <property fmtid="{D5CDD505-2E9C-101B-9397-08002B2CF9AE}" pid="4" name="MSIP_Label_30286cb9-b49f-4646-87a5-340028348160_SetDate">
    <vt:lpwstr>2021-07-02T07:54:52Z</vt:lpwstr>
  </property>
  <property fmtid="{D5CDD505-2E9C-101B-9397-08002B2CF9AE}" pid="5" name="MSIP_Label_30286cb9-b49f-4646-87a5-340028348160_Method">
    <vt:lpwstr>Standard</vt:lpwstr>
  </property>
  <property fmtid="{D5CDD505-2E9C-101B-9397-08002B2CF9AE}" pid="6" name="MSIP_Label_30286cb9-b49f-4646-87a5-340028348160_Name">
    <vt:lpwstr>30286cb9-b49f-4646-87a5-340028348160</vt:lpwstr>
  </property>
  <property fmtid="{D5CDD505-2E9C-101B-9397-08002B2CF9AE}" pid="7" name="MSIP_Label_30286cb9-b49f-4646-87a5-340028348160_SiteId">
    <vt:lpwstr>cba9e115-3016-4462-a1ab-a565cba0cdf1</vt:lpwstr>
  </property>
  <property fmtid="{D5CDD505-2E9C-101B-9397-08002B2CF9AE}" pid="8" name="MSIP_Label_30286cb9-b49f-4646-87a5-340028348160_ActionId">
    <vt:lpwstr>e6fb9a52-894f-4c11-a52a-7d22c162ea17</vt:lpwstr>
  </property>
  <property fmtid="{D5CDD505-2E9C-101B-9397-08002B2CF9AE}" pid="9" name="MSIP_Label_30286cb9-b49f-4646-87a5-340028348160_ContentBits">
    <vt:lpwstr>1</vt:lpwstr>
  </property>
</Properties>
</file>