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56" r:id="rId5"/>
    <p:sldId id="261" r:id="rId6"/>
    <p:sldId id="316" r:id="rId7"/>
    <p:sldId id="264" r:id="rId8"/>
    <p:sldId id="298" r:id="rId9"/>
    <p:sldId id="317" r:id="rId10"/>
    <p:sldId id="295" r:id="rId11"/>
    <p:sldId id="318" r:id="rId12"/>
    <p:sldId id="297" r:id="rId13"/>
    <p:sldId id="305" r:id="rId14"/>
    <p:sldId id="312" r:id="rId15"/>
    <p:sldId id="281" r:id="rId16"/>
    <p:sldId id="282" r:id="rId17"/>
    <p:sldId id="280" r:id="rId18"/>
    <p:sldId id="284" r:id="rId19"/>
    <p:sldId id="285" r:id="rId20"/>
    <p:sldId id="311" r:id="rId21"/>
    <p:sldId id="320" r:id="rId22"/>
    <p:sldId id="296" r:id="rId23"/>
    <p:sldId id="306" r:id="rId24"/>
    <p:sldId id="321" r:id="rId25"/>
    <p:sldId id="322" r:id="rId26"/>
    <p:sldId id="323" r:id="rId27"/>
    <p:sldId id="275" r:id="rId28"/>
    <p:sldId id="276" r:id="rId29"/>
    <p:sldId id="286" r:id="rId30"/>
    <p:sldId id="287" r:id="rId31"/>
    <p:sldId id="290" r:id="rId32"/>
    <p:sldId id="291" r:id="rId33"/>
    <p:sldId id="279" r:id="rId34"/>
    <p:sldId id="27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0000FF"/>
    <a:srgbClr val="FF3300"/>
    <a:srgbClr val="660066"/>
    <a:srgbClr val="660033"/>
    <a:srgbClr val="640064"/>
    <a:srgbClr val="360036"/>
    <a:srgbClr val="CC0000"/>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75986" autoAdjust="0"/>
  </p:normalViewPr>
  <p:slideViewPr>
    <p:cSldViewPr>
      <p:cViewPr varScale="1">
        <p:scale>
          <a:sx n="56" d="100"/>
          <a:sy n="56" d="100"/>
        </p:scale>
        <p:origin x="110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313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7/2/2021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back with part 2 of our lesson on functions. In our last lesson, we discussed how you would write your own user-defined functions. But in today’s Internet age, where information is freely available on the web, you don’t have to do it all yourself if someone else has already solved the problem before. Don’t bother to reinvent the wheel, just use existing code and put your effort elsewhere. For that, we have built-in functions.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1919010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this program. We have fn1, which sets the value of result to be x + y and then prints the result. We have fn2 that first sets x to be 20, then assigns the value of x + y to result and prints in. Finally, the main program sets x to be 10, y to be 20, and then calls fn1 followed by fn2.</a:t>
            </a:r>
          </a:p>
          <a:p>
            <a:endParaRPr lang="en-US" dirty="0"/>
          </a:p>
          <a:p>
            <a:r>
              <a:rPr lang="en-US" dirty="0"/>
              <a:t>Take a bit of time to figure out what the output of this program will be. Ready? OK, let’s see.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25726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Drum roll please…</a:t>
            </a:r>
          </a:p>
          <a:p>
            <a:r>
              <a:rPr lang="en-SG" dirty="0"/>
              <a:t>The result of fn1 is 30, but the result of fn2 is 40. Did you get it?</a:t>
            </a:r>
          </a:p>
          <a:p>
            <a:endParaRPr lang="en-SG" dirty="0"/>
          </a:p>
          <a:p>
            <a:r>
              <a:rPr lang="en-SG" dirty="0"/>
              <a:t>How does this happen? Take a look first at fn1. It sets result to be x + y, but it does not define these variables within the function itself. So Python will check to see if there are global variables matching these names, and there are. This is why fn1 sets result to be 10 + 20, returning 30.</a:t>
            </a:r>
          </a:p>
          <a:p>
            <a:endParaRPr lang="en-SG" dirty="0"/>
          </a:p>
          <a:p>
            <a:r>
              <a:rPr lang="en-SG" dirty="0"/>
              <a:t>What about fn2? In this case, fn2 defined its own variable x within the function. This is called a local variable, and is only accessible within the function itself. So in the next line, when result is given the value of x + y, x refers to the local variable, not the global one. That’s why you get the local x, which is 20, plus the global y, which is also 20, giving you a result of 40. Note that since fn2 has a local variable with the same name as the global variable, there is now no way to access the global variable in the function.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126165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How about if we make a global variable the argument to a function? Take a look at this example. We have a function f(x) that sets x to be equal to x + 1, then prints x. Then in the main program, we set the global variable x to be 5, call f(x), and then print the value of the global x. What do we get?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Well, we get 6 followed by 5. Which means that the print statement in the function printed 6, which is what we expected, because 5 plus 1 is 6. But the final print statement printed 5. So why does it not print 6?</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405328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see, the thing is, even though we use x in both the function and the main program, they are referring to different locations in memory.</a:t>
            </a:r>
          </a:p>
          <a:p>
            <a:endParaRPr lang="en-SG" dirty="0"/>
          </a:p>
          <a:p>
            <a:r>
              <a:rPr lang="en-SG" dirty="0"/>
              <a:t>When we first define x as 5 in the main program, this variable has global scope.</a:t>
            </a:r>
          </a:p>
          <a:p>
            <a:endParaRPr lang="en-SG" dirty="0"/>
          </a:p>
          <a:p>
            <a:r>
              <a:rPr lang="en-SG" dirty="0"/>
              <a:t>Next, we call the function f(x). This starts a new local scope, where the variable x is given the input value of 5. Note that the memory location is assigned the moment the function is entered since x is a function parameter.</a:t>
            </a:r>
          </a:p>
          <a:p>
            <a:endParaRPr lang="en-SG" dirty="0"/>
          </a:p>
          <a:p>
            <a:r>
              <a:rPr lang="en-SG" dirty="0"/>
              <a:t>Inside the function, we set x to be x+1, so the value now becomes 6. Which is why 6 is printed.</a:t>
            </a:r>
          </a:p>
          <a:p>
            <a:endParaRPr lang="en-SG" dirty="0"/>
          </a:p>
          <a:p>
            <a:r>
              <a:rPr lang="en-SG" dirty="0"/>
              <a:t>Finally, when we go back to the main program, we are now back in global scope. The final print(x) statement therefore refers to the global x, which was unaffected by the function, so it prints 5.</a:t>
            </a:r>
          </a:p>
          <a:p>
            <a:endParaRPr lang="en-SG" sz="1200" kern="1200" dirty="0">
              <a:solidFill>
                <a:schemeClr val="tx1"/>
              </a:solidFill>
              <a:latin typeface="Arial" charset="0"/>
              <a:ea typeface="+mn-ea"/>
              <a:cs typeface="Arial" charset="0"/>
            </a:endParaRPr>
          </a:p>
          <a:p>
            <a:r>
              <a:rPr lang="en-SG" sz="1200" kern="1200" dirty="0">
                <a:solidFill>
                  <a:schemeClr val="tx1"/>
                </a:solidFill>
                <a:latin typeface="Arial" charset="0"/>
                <a:ea typeface="+mn-ea"/>
                <a:cs typeface="Arial" charset="0"/>
              </a:rPr>
              <a:t>That makes sense, right? Take a bit of time to figure this out before proceeding with the rest of the lesson.</a:t>
            </a:r>
            <a:endParaRPr lang="en-US" sz="1200" kern="1200" dirty="0">
              <a:solidFill>
                <a:srgbClr val="640064"/>
              </a:solidFill>
              <a:latin typeface="Arial" charset="0"/>
              <a:ea typeface="+mn-ea"/>
              <a:cs typeface="Arial" charset="0"/>
            </a:endParaRPr>
          </a:p>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307579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OK, let’s take a look at another example. Suppose instead of having a function f(x) that takes the parameter x, we just have a function f() that takes no parameters and tries to do the same thing as in the previous example. What happens? Let’s see.</a:t>
            </a:r>
          </a:p>
          <a:p>
            <a:endParaRPr lang="en-SG" dirty="0"/>
          </a:p>
          <a:p>
            <a:r>
              <a:rPr lang="en-SG" dirty="0"/>
              <a:t>So when we define x in the main program as 5, we store it in global scope. So far so good.</a:t>
            </a:r>
          </a:p>
          <a:p>
            <a:endParaRPr lang="en-SG" dirty="0"/>
          </a:p>
          <a:p>
            <a:r>
              <a:rPr lang="en-SG" dirty="0"/>
              <a:t>Next, we call the function f(). This moves the execution to the function, which starts a new local scope, except this time, we do not create a new variable x since it is not a function parameter.</a:t>
            </a:r>
          </a:p>
          <a:p>
            <a:endParaRPr lang="en-SG" dirty="0"/>
          </a:p>
          <a:p>
            <a:r>
              <a:rPr lang="en-SG" dirty="0"/>
              <a:t>Then we go to the next line, x = x + 1. What happens now? Python tries to add 1 to x, but it can’t find x in the local scope. So it does what any self-respecting program would do, which is rage quit with an error message stating that the variable x is referenced before assignment.</a:t>
            </a:r>
          </a:p>
          <a:p>
            <a:endParaRPr lang="en-SG" dirty="0"/>
          </a:p>
          <a:p>
            <a:r>
              <a:rPr lang="en-SG" dirty="0"/>
              <a:t>OK, what if our intention was to have the function f() access the global copy of x and not crash? There are a couple of ways we can do this.</a:t>
            </a:r>
          </a:p>
        </p:txBody>
      </p:sp>
      <p:sp>
        <p:nvSpPr>
          <p:cNvPr id="4" name="Slide Number Placeholder 3"/>
          <p:cNvSpPr>
            <a:spLocks noGrp="1"/>
          </p:cNvSpPr>
          <p:nvPr>
            <p:ph type="sldNum" sz="quarter" idx="5"/>
          </p:nvPr>
        </p:nvSpPr>
        <p:spPr/>
        <p:txBody>
          <a:bodyPr/>
          <a:lstStyle/>
          <a:p>
            <a:fld id="{26B286DB-C50B-484C-A5B6-2AE944CA4CB5}" type="slidenum">
              <a:rPr lang="en-US" smtClean="0"/>
              <a:pPr/>
              <a:t>14</a:t>
            </a:fld>
            <a:endParaRPr lang="en-US"/>
          </a:p>
        </p:txBody>
      </p:sp>
    </p:spTree>
    <p:extLst>
      <p:ext uri="{BB962C8B-B14F-4D97-AF65-F5344CB8AC3E}">
        <p14:creationId xmlns:p14="http://schemas.microsoft.com/office/powerpoint/2010/main" val="244705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is to use the global keyword within the function to specify that the variable is actually a global variable. By writing “global x”, this function says that x is actually a global variable. </a:t>
            </a:r>
          </a:p>
          <a:p>
            <a:endParaRPr lang="en-US" dirty="0"/>
          </a:p>
          <a:p>
            <a:r>
              <a:rPr lang="en-US" dirty="0"/>
              <a:t>So when x = x + 1 is executed, it is directly changing the value of the global variable. This produces the following output, which shows that the global variable is indeed changed.</a:t>
            </a:r>
          </a:p>
          <a:p>
            <a:endParaRPr lang="en-US" sz="1200" b="0" dirty="0">
              <a:solidFill>
                <a:srgbClr val="FF0000"/>
              </a:solidFill>
              <a:latin typeface="Arial Narrow" panose="020B0606020202030204" pitchFamily="34" charset="0"/>
            </a:endParaRPr>
          </a:p>
          <a:p>
            <a:r>
              <a:rPr lang="en-US" sz="1200" b="0" dirty="0">
                <a:solidFill>
                  <a:srgbClr val="FF0000"/>
                </a:solidFill>
                <a:latin typeface="Arial Narrow" panose="020B0606020202030204" pitchFamily="34" charset="0"/>
              </a:rPr>
              <a:t>However, we try to avoid using the global keyword unless we really know what we are doing. This is because it violates the concept of encapsulation, which is the programming way of saying “mind your own business”. A function should not have the ability to change a global variable except in special circumstances. If this is not carefully monitored, when a global variable is changed, it would be very difficult to figure out which function call caused the change.</a:t>
            </a:r>
          </a:p>
          <a:p>
            <a:r>
              <a:rPr lang="en-SG" dirty="0"/>
              <a: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15</a:t>
            </a:fld>
            <a:endParaRPr lang="en-US"/>
          </a:p>
        </p:txBody>
      </p:sp>
    </p:spTree>
    <p:extLst>
      <p:ext uri="{BB962C8B-B14F-4D97-AF65-F5344CB8AC3E}">
        <p14:creationId xmlns:p14="http://schemas.microsoft.com/office/powerpoint/2010/main" val="2138448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better solution is to make use of the return value in order to update the value of the global variable within the main program itself, like in this example.</a:t>
            </a:r>
          </a:p>
          <a:p>
            <a:endParaRPr lang="en-SG" dirty="0"/>
          </a:p>
          <a:p>
            <a:r>
              <a:rPr lang="en-SG" dirty="0"/>
              <a:t>Once again, we declare the global variable x and set it to 5.</a:t>
            </a:r>
          </a:p>
          <a:p>
            <a:endParaRPr lang="en-SG" dirty="0"/>
          </a:p>
          <a:p>
            <a:r>
              <a:rPr lang="en-SG" dirty="0"/>
              <a:t>Next, we call the function f(x), passing x in as the argument. As in our first example, this creates a copy of the global variable within the local scope with the value of 5.</a:t>
            </a:r>
          </a:p>
          <a:p>
            <a:endParaRPr lang="en-SG" dirty="0"/>
          </a:p>
          <a:p>
            <a:r>
              <a:rPr lang="en-SG" dirty="0"/>
              <a:t>We then set the local value of x to be x+1, which is 6. This only affects the value of the local variable, which is as it should be.</a:t>
            </a:r>
          </a:p>
          <a:p>
            <a:endParaRPr lang="en-SG" dirty="0"/>
          </a:p>
          <a:p>
            <a:r>
              <a:rPr lang="en-SG" dirty="0"/>
              <a:t>Finally, we return the value of the local x as the result of the function f(x). This result is assigned to the global x, which is updated to 6.</a:t>
            </a:r>
          </a:p>
          <a:p>
            <a:endParaRPr lang="en-SG" dirty="0"/>
          </a:p>
          <a:p>
            <a:r>
              <a:rPr lang="en-SG" dirty="0"/>
              <a:t>In this way, we do not violate encapsulation. The function only affects its own local copy, and the responsibility for updating the global variable x is left to the main program.</a:t>
            </a:r>
          </a:p>
        </p:txBody>
      </p:sp>
      <p:sp>
        <p:nvSpPr>
          <p:cNvPr id="4" name="Slide Number Placeholder 3"/>
          <p:cNvSpPr>
            <a:spLocks noGrp="1"/>
          </p:cNvSpPr>
          <p:nvPr>
            <p:ph type="sldNum" sz="quarter" idx="5"/>
          </p:nvPr>
        </p:nvSpPr>
        <p:spPr/>
        <p:txBody>
          <a:bodyPr/>
          <a:lstStyle/>
          <a:p>
            <a:fld id="{26B286DB-C50B-484C-A5B6-2AE944CA4CB5}" type="slidenum">
              <a:rPr lang="en-US" smtClean="0"/>
              <a:pPr/>
              <a:t>16</a:t>
            </a:fld>
            <a:endParaRPr lang="en-US"/>
          </a:p>
        </p:txBody>
      </p:sp>
    </p:spTree>
    <p:extLst>
      <p:ext uri="{BB962C8B-B14F-4D97-AF65-F5344CB8AC3E}">
        <p14:creationId xmlns:p14="http://schemas.microsoft.com/office/powerpoint/2010/main" val="700957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let’s do an activity to see how well you understand how scope works. Take a look at this program, and indicate the scope for each of the variables. This includes the global variables x, n and y, and the local variables x, n, p and </a:t>
            </a:r>
            <a:r>
              <a:rPr lang="en-US" dirty="0" err="1"/>
              <a:t>i</a:t>
            </a:r>
            <a:r>
              <a:rPr lang="en-US" dirty="0"/>
              <a:t>.</a:t>
            </a:r>
          </a:p>
          <a:p>
            <a:endParaRPr lang="en-US" dirty="0"/>
          </a:p>
          <a:p>
            <a:r>
              <a:rPr lang="en-US" dirty="0"/>
              <a:t>For example, the scope for the global variable x is here. How about the rest?</a:t>
            </a:r>
          </a:p>
        </p:txBody>
      </p:sp>
      <p:sp>
        <p:nvSpPr>
          <p:cNvPr id="4" name="Slide Number Placeholder 3"/>
          <p:cNvSpPr>
            <a:spLocks noGrp="1"/>
          </p:cNvSpPr>
          <p:nvPr>
            <p:ph type="sldNum" sz="quarter" idx="5"/>
          </p:nvPr>
        </p:nvSpPr>
        <p:spPr/>
        <p:txBody>
          <a:bodyPr/>
          <a:lstStyle/>
          <a:p>
            <a:fld id="{26B286DB-C50B-484C-A5B6-2AE944CA4CB5}" type="slidenum">
              <a:rPr lang="en-US" smtClean="0"/>
              <a:pPr/>
              <a:t>17</a:t>
            </a:fld>
            <a:endParaRPr lang="en-US"/>
          </a:p>
        </p:txBody>
      </p:sp>
    </p:spTree>
    <p:extLst>
      <p:ext uri="{BB962C8B-B14F-4D97-AF65-F5344CB8AC3E}">
        <p14:creationId xmlns:p14="http://schemas.microsoft.com/office/powerpoint/2010/main" val="241210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part of our lesson relates to the passing of parameters. As you have already seen, when the parameters are immutable objects such as integers, floats, strings or Booleans, a different copy of the argument is created within the local scope. This is known as “pass-by-value” since only the value is passed in, not the variable itself.</a:t>
            </a:r>
          </a:p>
          <a:p>
            <a:endParaRPr lang="en-US" dirty="0"/>
          </a:p>
          <a:p>
            <a:r>
              <a:rPr lang="en-US" dirty="0"/>
              <a:t>However, there are mutable objects such as lists, and for such objects the parameters refer to the actual argument (or, more precisely, the same memory location). This means that if you change the value in the function, the changes persist even after the function ends. This is known as “pass-by-reference”.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18</a:t>
            </a:fld>
            <a:endParaRPr lang="en-US"/>
          </a:p>
        </p:txBody>
      </p:sp>
    </p:spTree>
    <p:extLst>
      <p:ext uri="{BB962C8B-B14F-4D97-AF65-F5344CB8AC3E}">
        <p14:creationId xmlns:p14="http://schemas.microsoft.com/office/powerpoint/2010/main" val="4162162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look at this program. We have a global variable x that is set to 5, and then we define a function called change() that sets its parameter n to 10. If we call the function change on x, we know that the local variable n will be in local scope and given the value of x, which is 5, but any change done on n will not affect x. So, as expected, the output will show 5 before and after the function call.</a:t>
            </a:r>
          </a:p>
        </p:txBody>
      </p:sp>
      <p:sp>
        <p:nvSpPr>
          <p:cNvPr id="4" name="Slide Number Placeholder 3"/>
          <p:cNvSpPr>
            <a:spLocks noGrp="1"/>
          </p:cNvSpPr>
          <p:nvPr>
            <p:ph type="sldNum" sz="quarter" idx="5"/>
          </p:nvPr>
        </p:nvSpPr>
        <p:spPr/>
        <p:txBody>
          <a:bodyPr/>
          <a:lstStyle/>
          <a:p>
            <a:fld id="{26B286DB-C50B-484C-A5B6-2AE944CA4CB5}" type="slidenum">
              <a:rPr lang="en-US" smtClean="0"/>
              <a:pPr/>
              <a:t>19</a:t>
            </a:fld>
            <a:endParaRPr lang="en-US"/>
          </a:p>
        </p:txBody>
      </p:sp>
    </p:spTree>
    <p:extLst>
      <p:ext uri="{BB962C8B-B14F-4D97-AF65-F5344CB8AC3E}">
        <p14:creationId xmlns:p14="http://schemas.microsoft.com/office/powerpoint/2010/main" val="41414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time we will focus on built-in or pre-defined functions, and how they can make your life easier. We will also discuss some of the subtleties of functions, including the scope of variables inside and outside of functions, and how parameters are passed into functions.</a:t>
            </a: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2242485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do something similar to a list? In this case, we pass our list1 into the function change(), which uses a for loop to add 1 to each element in the list. When we print out list1 after the function, we see that its values have indeed changed. Why does this happen? Well, the short answer is because for mutable objects like lists, parameters are passed by reference, so the changes persist. The long answer is slightly more complicated and has to do with memory addresses and how lists are implemented. Anyway, that’s passing by reference.</a:t>
            </a:r>
          </a:p>
        </p:txBody>
      </p:sp>
      <p:sp>
        <p:nvSpPr>
          <p:cNvPr id="4" name="Slide Number Placeholder 3"/>
          <p:cNvSpPr>
            <a:spLocks noGrp="1"/>
          </p:cNvSpPr>
          <p:nvPr>
            <p:ph type="sldNum" sz="quarter" idx="5"/>
          </p:nvPr>
        </p:nvSpPr>
        <p:spPr/>
        <p:txBody>
          <a:bodyPr/>
          <a:lstStyle/>
          <a:p>
            <a:fld id="{26B286DB-C50B-484C-A5B6-2AE944CA4CB5}" type="slidenum">
              <a:rPr lang="en-US" smtClean="0"/>
              <a:pPr/>
              <a:t>20</a:t>
            </a:fld>
            <a:endParaRPr lang="en-US"/>
          </a:p>
        </p:txBody>
      </p:sp>
    </p:spTree>
    <p:extLst>
      <p:ext uri="{BB962C8B-B14F-4D97-AF65-F5344CB8AC3E}">
        <p14:creationId xmlns:p14="http://schemas.microsoft.com/office/powerpoint/2010/main" val="2796550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functions that useful that we should use them whenever we can? Absolute no! Every call of function actually consumes additional memory. Before entering into a function, details of the current context need to be captured somewhere (example value of local variables, which line to go back to) and memory is needed for this. In this way, </a:t>
            </a:r>
            <a:r>
              <a:rPr lang="en-US" dirty="0" err="1"/>
              <a:t>everytime</a:t>
            </a:r>
            <a:r>
              <a:rPr lang="en-US" dirty="0"/>
              <a:t> we go back to function call, we know which line to go back to, what are the values of the variables that we had etc. </a:t>
            </a:r>
          </a:p>
          <a:p>
            <a:r>
              <a:rPr lang="en-US" dirty="0"/>
              <a:t>Therefore, only use functions when needed!</a:t>
            </a:r>
          </a:p>
        </p:txBody>
      </p:sp>
      <p:sp>
        <p:nvSpPr>
          <p:cNvPr id="4" name="Slide Number Placeholder 3"/>
          <p:cNvSpPr>
            <a:spLocks noGrp="1"/>
          </p:cNvSpPr>
          <p:nvPr>
            <p:ph type="sldNum" sz="quarter" idx="5"/>
          </p:nvPr>
        </p:nvSpPr>
        <p:spPr/>
        <p:txBody>
          <a:bodyPr/>
          <a:lstStyle/>
          <a:p>
            <a:fld id="{26B286DB-C50B-484C-A5B6-2AE944CA4CB5}" type="slidenum">
              <a:rPr lang="en-US" smtClean="0"/>
              <a:pPr/>
              <a:t>21</a:t>
            </a:fld>
            <a:endParaRPr lang="en-US"/>
          </a:p>
        </p:txBody>
      </p:sp>
    </p:spTree>
    <p:extLst>
      <p:ext uri="{BB962C8B-B14F-4D97-AF65-F5344CB8AC3E}">
        <p14:creationId xmlns:p14="http://schemas.microsoft.com/office/powerpoint/2010/main" val="636534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old code of Tom that he had written when he was unaware of the </a:t>
            </a:r>
            <a:r>
              <a:rPr lang="en-US" dirty="0" smtClean="0"/>
              <a:t>pitfall…</a:t>
            </a:r>
            <a:endParaRPr lang="en-US" dirty="0"/>
          </a:p>
          <a:p>
            <a:r>
              <a:rPr lang="en-US" dirty="0"/>
              <a:t>Imagine if the user keep giving an amount that exceeds the balance, withdraw(balance) will be repeatedly called, and saving of the previous context is repeatedly done, So more and more memory is being used. Continuous repeated calls of functions will ultimately crash the program when we run out of memory.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11347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then overcome it?</a:t>
            </a:r>
          </a:p>
          <a:p>
            <a:r>
              <a:rPr lang="en-US" dirty="0"/>
              <a:t>This can be simply solved with the above code that makes use of loop to replace the repeated call of the function earlier.</a:t>
            </a:r>
          </a:p>
        </p:txBody>
      </p:sp>
      <p:sp>
        <p:nvSpPr>
          <p:cNvPr id="4" name="Slide Number Placeholder 3"/>
          <p:cNvSpPr>
            <a:spLocks noGrp="1"/>
          </p:cNvSpPr>
          <p:nvPr>
            <p:ph type="sldNum" sz="quarter" idx="5"/>
          </p:nvPr>
        </p:nvSpPr>
        <p:spPr/>
        <p:txBody>
          <a:bodyPr/>
          <a:lstStyle/>
          <a:p>
            <a:fld id="{26B286DB-C50B-484C-A5B6-2AE944CA4CB5}" type="slidenum">
              <a:rPr lang="en-US" smtClean="0"/>
              <a:pPr/>
              <a:t>23</a:t>
            </a:fld>
            <a:endParaRPr lang="en-US"/>
          </a:p>
        </p:txBody>
      </p:sp>
    </p:spTree>
    <p:extLst>
      <p:ext uri="{BB962C8B-B14F-4D97-AF65-F5344CB8AC3E}">
        <p14:creationId xmlns:p14="http://schemas.microsoft.com/office/powerpoint/2010/main" val="310260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 function can be used in a repetition loop.</a:t>
            </a:r>
          </a:p>
        </p:txBody>
      </p:sp>
      <p:sp>
        <p:nvSpPr>
          <p:cNvPr id="4" name="Slide Number Placeholder 3"/>
          <p:cNvSpPr>
            <a:spLocks noGrp="1"/>
          </p:cNvSpPr>
          <p:nvPr>
            <p:ph type="sldNum" sz="quarter" idx="5"/>
          </p:nvPr>
        </p:nvSpPr>
        <p:spPr/>
        <p:txBody>
          <a:bodyPr/>
          <a:lstStyle/>
          <a:p>
            <a:fld id="{26B286DB-C50B-484C-A5B6-2AE944CA4CB5}" type="slidenum">
              <a:rPr lang="en-US" smtClean="0"/>
              <a:pPr/>
              <a:t>24</a:t>
            </a:fld>
            <a:endParaRPr lang="en-US"/>
          </a:p>
        </p:txBody>
      </p:sp>
    </p:spTree>
    <p:extLst>
      <p:ext uri="{BB962C8B-B14F-4D97-AF65-F5344CB8AC3E}">
        <p14:creationId xmlns:p14="http://schemas.microsoft.com/office/powerpoint/2010/main" val="340010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we’re done. In this lesson, we talked about built-in or pre-defined functions, some of which require you to import the modules before they can be used. In general, these functions are well-implemented and thoroughly tested, so you are recommended to use these when they are available rather than spend time re-implementing them yourself. We also covered the scope of variables, specifically global and local variables. Finally, we mentioned how for functions, immutable objects like integers and strings are passed by value, and mutable objects like lists and dictionaries are passed by reference.</a:t>
            </a:r>
          </a:p>
        </p:txBody>
      </p:sp>
      <p:sp>
        <p:nvSpPr>
          <p:cNvPr id="4" name="Slide Number Placeholder 3"/>
          <p:cNvSpPr>
            <a:spLocks noGrp="1"/>
          </p:cNvSpPr>
          <p:nvPr>
            <p:ph type="sldNum" sz="quarter" idx="5"/>
          </p:nvPr>
        </p:nvSpPr>
        <p:spPr/>
        <p:txBody>
          <a:bodyPr/>
          <a:lstStyle/>
          <a:p>
            <a:fld id="{26B286DB-C50B-484C-A5B6-2AE944CA4CB5}" type="slidenum">
              <a:rPr lang="en-US" smtClean="0"/>
              <a:pPr/>
              <a:t>30</a:t>
            </a:fld>
            <a:endParaRPr lang="en-US"/>
          </a:p>
        </p:txBody>
      </p:sp>
    </p:spTree>
    <p:extLst>
      <p:ext uri="{BB962C8B-B14F-4D97-AF65-F5344CB8AC3E}">
        <p14:creationId xmlns:p14="http://schemas.microsoft.com/office/powerpoint/2010/main" val="3572788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if you would like to know more about how functions work, you can follow these links. They’re the same links as the ones in the previous lesson. Give me a break – it’s the same topic. Anyway, hope you enjoyed these lessons, and found the fun in functions. The fun in functions. OK, I’m done.</a:t>
            </a:r>
          </a:p>
        </p:txBody>
      </p:sp>
      <p:sp>
        <p:nvSpPr>
          <p:cNvPr id="4" name="Slide Number Placeholder 3"/>
          <p:cNvSpPr>
            <a:spLocks noGrp="1"/>
          </p:cNvSpPr>
          <p:nvPr>
            <p:ph type="sldNum" sz="quarter" idx="5"/>
          </p:nvPr>
        </p:nvSpPr>
        <p:spPr/>
        <p:txBody>
          <a:bodyPr/>
          <a:lstStyle/>
          <a:p>
            <a:fld id="{26B286DB-C50B-484C-A5B6-2AE944CA4CB5}" type="slidenum">
              <a:rPr lang="en-US" smtClean="0"/>
              <a:pPr/>
              <a:t>31</a:t>
            </a:fld>
            <a:endParaRPr lang="en-US"/>
          </a:p>
        </p:txBody>
      </p:sp>
    </p:spTree>
    <p:extLst>
      <p:ext uri="{BB962C8B-B14F-4D97-AF65-F5344CB8AC3E}">
        <p14:creationId xmlns:p14="http://schemas.microsoft.com/office/powerpoint/2010/main" val="229967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Let’s recap. There are 2 types of functions. User-defined functions are implemented by the users themselves, usually because they need to solve specific problems. One the other hand, built-in or pre-defined functions are those that have already been previously implemented by a third party and made available for the user to use.</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There are some built-in functions that are available the moment you install Python, and you don’t need to do anything special to use them. There are also other built-in functions that require you to import them, much like you imported your own user-defined functions that were placed in different files, such as math and random. And there are some modules that you have to install separately before you can import them, and these modules allow you to do all sorts of things, from data analytics and AI to games and graphics. It’s really, really cool.</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Let’s go through each category of built-in functions.</a:t>
            </a:r>
          </a:p>
          <a:p>
            <a:endParaRPr lang="en-US" sz="1200" b="0" i="0" kern="1200" dirty="0">
              <a:solidFill>
                <a:schemeClr val="tx1"/>
              </a:solidFill>
              <a:effectLst/>
              <a:latin typeface="Arial" charset="0"/>
              <a:ea typeface="+mn-ea"/>
              <a:cs typeface="Arial" charset="0"/>
            </a:endParaRPr>
          </a:p>
          <a:p>
            <a:pPr marL="0" indent="0">
              <a:buNone/>
            </a:pPr>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2298611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You’ve already used many of the built-in functions provided by base Python. You used input to get text input from the user; print to print stuff onto the screen; conversion functions like, int, float and str to convert values from one type to another; and </a:t>
            </a:r>
            <a:r>
              <a:rPr lang="en-SG" dirty="0" err="1"/>
              <a:t>len</a:t>
            </a:r>
            <a:r>
              <a:rPr lang="en-SG" dirty="0"/>
              <a:t> to get the length of a list or a string. You can also use max and min to get the largest and smallest values from a list, respectively.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You can even have abs without doing a single sit-up. Yeah, this has nothing to do with having a six-pack, it just returns the absolute value of the parameter. Not even Python can give your those abs.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200" dirty="0">
              <a:solidFill>
                <a:srgbClr val="0000FF"/>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a:solidFill>
                  <a:srgbClr val="0000FF"/>
                </a:solidFill>
                <a:latin typeface="Courier New" panose="02070309020205020404" pitchFamily="49" charset="0"/>
                <a:cs typeface="Courier New" panose="02070309020205020404" pitchFamily="49" charset="0"/>
              </a:rPr>
              <a:t>For a full list of the built-in functions in base Python, check out this link. There are quite a few useful functionalities provided, like opening a file, creating complex numbers and finding the ascii code of a character.</a:t>
            </a:r>
          </a:p>
          <a:p>
            <a:endParaRPr lang="en-SG"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12702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there are a large number of modules that come pre-installed in Python. You’ve already used the math module, which supplies useful mathematical functions like square root, power, ceiling, floor, sin, cosine, tangent and a whole bunch of others. You’ve also used the random module for random numbers. There are plenty more, like the </a:t>
            </a:r>
            <a:r>
              <a:rPr lang="en-US" dirty="0" err="1"/>
              <a:t>winsound</a:t>
            </a:r>
            <a:r>
              <a:rPr lang="en-US" dirty="0"/>
              <a:t> module that lets you play a beep or a sound file in the Windows OS, or the datetime module that helps you retrieve the computer’s date and time, and even do math like adding 5 days to a particular date.</a:t>
            </a:r>
          </a:p>
          <a:p>
            <a:endParaRPr lang="en-US" dirty="0"/>
          </a:p>
          <a:p>
            <a:r>
              <a:rPr lang="en-US" dirty="0"/>
              <a:t>There really are quite a lot of different useful modules provided by Python, including reading URLs and HTML, data compression tools like zip and tar files, graphics processing and encryption algorithms. For a full list, take a look at this link. Have fun browsing.</a:t>
            </a:r>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335350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SG" dirty="0"/>
              <a:t>As you already know, to use a Python module, you must first import it using the import keyword, for example, import math. To call the function, put the module name in front of the function name with a dot in between, so to call the ceiling function in the math module, you would call </a:t>
            </a:r>
            <a:r>
              <a:rPr lang="en-SG" dirty="0" err="1"/>
              <a:t>math.ceil</a:t>
            </a:r>
            <a:r>
              <a:rPr lang="en-SG" dirty="0"/>
              <a:t>().</a:t>
            </a:r>
          </a:p>
          <a:p>
            <a:pPr marL="0" indent="0">
              <a:buNone/>
            </a:pPr>
            <a:endParaRPr lang="en-SG" dirty="0"/>
          </a:p>
          <a:p>
            <a:pPr marL="0" indent="0">
              <a:buNone/>
            </a:pPr>
            <a:r>
              <a:rPr lang="en-SG" dirty="0"/>
              <a:t>This might feel a bit tedious after awhile, so if you are sure that you won’t be using functions with the same name as those in a particular module, you can import all the function names from that module using the from keyword. So if you have “from math import *”, this tells Python that if you use ceil or floor or sqrt, you are referring to the math version of these functions. Or you could do it selectively, like “from math import ceil”, if you are only using a specific function from a module.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172355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for a quick activity break. Have you heard of the Birthday Paradox? It’s basically a math question that asks, if you started asking random people when is their birthday, how many people would you expect to have to ask before you find two people with the same birthday? That’s the day and month, ignoring the year. This is essentially the same as randomly generating integer values between 1 and 365, and then seeing how many numbers you have to generate before you get a duplicate. Specifically, how many people would you have to ask before the probability of getting a match is at least 50%?</a:t>
            </a:r>
          </a:p>
          <a:p>
            <a:endParaRPr lang="en-US" dirty="0"/>
          </a:p>
          <a:p>
            <a:r>
              <a:rPr lang="en-US" dirty="0"/>
              <a:t>Think about it, and then do this activity to see. You need to write a program that randomly generates integers between 1 and 365 inclusive, one by one. Once two of the same value is generated, the program ends and prints out how many numbers were generated.</a:t>
            </a:r>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388329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output for one run of the program. For this particular run, it took 16 tries, which is a lot fewer than 365. Was this just a freak occurrence? Code it to find out!</a:t>
            </a:r>
          </a:p>
        </p:txBody>
      </p:sp>
      <p:sp>
        <p:nvSpPr>
          <p:cNvPr id="4" name="Slide Number Placeholder 3"/>
          <p:cNvSpPr>
            <a:spLocks noGrp="1"/>
          </p:cNvSpPr>
          <p:nvPr>
            <p:ph type="sldNum" sz="quarter" idx="5"/>
          </p:nvPr>
        </p:nvSpPr>
        <p:spPr/>
        <p:txBody>
          <a:bodyPr/>
          <a:lstStyle/>
          <a:p>
            <a:fld id="{26B286DB-C50B-484C-A5B6-2AE944CA4CB5}" type="slidenum">
              <a:rPr lang="en-US" smtClean="0"/>
              <a:pPr/>
              <a:t>8</a:t>
            </a:fld>
            <a:endParaRPr lang="en-US"/>
          </a:p>
        </p:txBody>
      </p:sp>
    </p:spTree>
    <p:extLst>
      <p:ext uri="{BB962C8B-B14F-4D97-AF65-F5344CB8AC3E}">
        <p14:creationId xmlns:p14="http://schemas.microsoft.com/office/powerpoint/2010/main" val="2950981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next thing we will discuss is the scope of a variable as it relates to functions. A variable’s scope is the part of the program in which the variable can be accessed. So when you declare a variable, which part of the program can access it?</a:t>
            </a:r>
          </a:p>
          <a:p>
            <a:endParaRPr lang="en-SG" dirty="0"/>
          </a:p>
          <a:p>
            <a:r>
              <a:rPr lang="en-SG" dirty="0"/>
              <a:t>In Python and most other programming languages, there is the concept of global and local scope. Global variables are those that are defined in the base program. These variables can be accessed by the entire program from the point it is defined. In contrast, local variables are those that are defined within a function, and these are only accessible within the function itself.</a:t>
            </a:r>
          </a:p>
          <a:p>
            <a:endParaRPr lang="en-SG" dirty="0"/>
          </a:p>
          <a:p>
            <a:r>
              <a:rPr lang="en-SG" dirty="0"/>
              <a:t>The confusing thing is that global and local variables might have the same name, but refer to different locations in memory. Let’s take a look at a few examples.</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77925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6001643"/>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12</a:t>
            </a:r>
            <a:r>
              <a:rPr lang="en-US" sz="3600" b="1" dirty="0">
                <a:solidFill>
                  <a:schemeClr val="tx1"/>
                </a:solidFill>
              </a:rPr>
              <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a:t>&lt;&lt;Title&gt;&gt;</a:t>
            </a:r>
            <a:endParaRPr lang="en-US" dirty="0"/>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 name="Rectangle 14"/>
          <p:cNvSpPr>
            <a:spLocks noChangeArrowheads="1"/>
          </p:cNvSpPr>
          <p:nvPr userDrawn="1"/>
        </p:nvSpPr>
        <p:spPr bwMode="auto">
          <a:xfrm>
            <a:off x="2895600" y="35052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 (PRG1)</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Immersive Media</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Common ICT Programme</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Year 1 (2021/22), Semester 1</a:t>
            </a:r>
            <a:endParaRPr kumimoji="1" lang="en-GB" sz="48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
            </a:r>
            <a:br>
              <a:rPr lang="en-US" dirty="0"/>
            </a:br>
            <a:r>
              <a:rPr lang="en-US" dirty="0"/>
              <a:t> Slide </a:t>
            </a:r>
            <a:fld id="{F9519896-E57D-4DE8-BA64-A0758AFFFB71}" type="slidenum">
              <a:rPr lang="en-US" smtClean="0"/>
              <a:pPr>
                <a:defRPr/>
              </a:pPr>
              <a:t>‹#›</a:t>
            </a:fld>
            <a:endParaRPr lang="en-US" dirty="0"/>
          </a:p>
        </p:txBody>
      </p:sp>
    </p:spTree>
    <p:extLst>
      <p:ext uri="{BB962C8B-B14F-4D97-AF65-F5344CB8AC3E}">
        <p14:creationId xmlns:p14="http://schemas.microsoft.com/office/powerpoint/2010/main" val="145274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IT/DS/CSF/IM/CICTP</a:t>
            </a:r>
            <a:br>
              <a:rPr lang="en-US" altLang="en-US" sz="1200" dirty="0">
                <a:latin typeface="Arial Narrow" pitchFamily="34" charset="0"/>
              </a:rPr>
            </a:br>
            <a:r>
              <a:rPr lang="en-US" altLang="en-US" sz="1200" dirty="0">
                <a:latin typeface="Arial Narrow" pitchFamily="34" charset="0"/>
              </a:rPr>
              <a:t>PRG1 AY21/22, Sem 1</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06/02/2021</a:t>
            </a:r>
          </a:p>
        </p:txBody>
      </p:sp>
      <p:sp>
        <p:nvSpPr>
          <p:cNvPr id="15" name="Rectangle 15"/>
          <p:cNvSpPr txBox="1">
            <a:spLocks noChangeArrowheads="1"/>
          </p:cNvSpPr>
          <p:nvPr userDrawn="1"/>
        </p:nvSpPr>
        <p:spPr bwMode="auto">
          <a:xfrm>
            <a:off x="7086600" y="6281644"/>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8</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838022706,&quot;Placement&quot;:&quot;Header&quot;,&quot;Top&quot;:0.0,&quot;Left&quot;:0.0,&quot;SlideWidth&quot;:720,&quot;SlideHeight&quot;:540}">
            <a:extLst>
              <a:ext uri="{FF2B5EF4-FFF2-40B4-BE49-F238E27FC236}">
                <a16:creationId xmlns:a16="http://schemas.microsoft.com/office/drawing/2014/main" id="{39B76560-91C8-482A-9FDF-E8A40D1A3270}"/>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python.org/3/tutorial/"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hyperlink" Target="https://youtu.be/WRI4fXDIXW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library/"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1371600"/>
            <a:ext cx="6629400" cy="1631216"/>
          </a:xfrm>
        </p:spPr>
        <p:txBody>
          <a:bodyPr/>
          <a:lstStyle/>
          <a:p>
            <a:r>
              <a:rPr lang="en-GB" sz="4000" b="1" dirty="0"/>
              <a:t>Functions II</a:t>
            </a:r>
          </a:p>
          <a:p>
            <a:r>
              <a:rPr lang="en-GB" sz="3200" b="1" dirty="0"/>
              <a:t>Built-in Functions, Scope &amp; Parameter Passing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GB" dirty="0"/>
              <a:t>Scope of a Variable </a:t>
            </a:r>
            <a:r>
              <a:rPr lang="en-GB" b="0" i="1" dirty="0"/>
              <a:t>– Example 1</a:t>
            </a:r>
            <a:endParaRPr lang="en-SG" b="0" i="1" dirty="0">
              <a:latin typeface="Segoe UI" panose="020B0502040204020203" pitchFamily="34" charset="0"/>
              <a:cs typeface="Segoe UI" panose="020B0502040204020203" pitchFamily="34" charset="0"/>
            </a:endParaRPr>
          </a:p>
        </p:txBody>
      </p:sp>
      <p:sp>
        <p:nvSpPr>
          <p:cNvPr id="12" name="Content Placeholder 2">
            <a:extLst>
              <a:ext uri="{FF2B5EF4-FFF2-40B4-BE49-F238E27FC236}">
                <a16:creationId xmlns:a16="http://schemas.microsoft.com/office/drawing/2014/main" id="{78F8E61A-4559-406D-9B61-00FF5A716615}"/>
              </a:ext>
            </a:extLst>
          </p:cNvPr>
          <p:cNvSpPr txBox="1">
            <a:spLocks/>
          </p:cNvSpPr>
          <p:nvPr/>
        </p:nvSpPr>
        <p:spPr bwMode="auto">
          <a:xfrm>
            <a:off x="266700" y="802511"/>
            <a:ext cx="84582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lgn="just">
              <a:buFontTx/>
              <a:buNone/>
            </a:pPr>
            <a:r>
              <a:rPr lang="en-SG" sz="2400" kern="0">
                <a:latin typeface="Segoe UI" panose="020B0502040204020203" pitchFamily="34" charset="0"/>
                <a:cs typeface="Segoe UI" panose="020B0502040204020203" pitchFamily="34" charset="0"/>
              </a:rPr>
              <a:t>What is the output of executing the program? Why?</a:t>
            </a:r>
            <a:endParaRPr lang="en-SG" sz="2400" kern="0">
              <a:solidFill>
                <a:srgbClr val="0000FF"/>
              </a:solidFill>
              <a:latin typeface="Consolas" panose="020B0609020204030204" pitchFamily="49" charset="0"/>
              <a:cs typeface="Segoe UI" panose="020B0502040204020203" pitchFamily="34" charset="0"/>
            </a:endParaRPr>
          </a:p>
          <a:p>
            <a:pPr marL="400050" lvl="1" indent="0">
              <a:buFontTx/>
              <a:buNone/>
            </a:pPr>
            <a:endParaRPr lang="en-SG" sz="2200" kern="0">
              <a:solidFill>
                <a:srgbClr val="0000FF"/>
              </a:solidFill>
              <a:latin typeface="Consolas" panose="020B0609020204030204" pitchFamily="49" charset="0"/>
              <a:cs typeface="Segoe UI" panose="020B0502040204020203" pitchFamily="34" charset="0"/>
            </a:endParaRPr>
          </a:p>
        </p:txBody>
      </p:sp>
      <p:sp>
        <p:nvSpPr>
          <p:cNvPr id="7" name="Content Placeholder 2">
            <a:extLst>
              <a:ext uri="{FF2B5EF4-FFF2-40B4-BE49-F238E27FC236}">
                <a16:creationId xmlns:a16="http://schemas.microsoft.com/office/drawing/2014/main" id="{0AD3E19E-A56E-4987-9546-B2A1274CB9B6}"/>
              </a:ext>
            </a:extLst>
          </p:cNvPr>
          <p:cNvSpPr>
            <a:spLocks noGrp="1"/>
          </p:cNvSpPr>
          <p:nvPr>
            <p:ph idx="1"/>
          </p:nvPr>
        </p:nvSpPr>
        <p:spPr>
          <a:xfrm>
            <a:off x="392381" y="1295400"/>
            <a:ext cx="8039100" cy="4630443"/>
          </a:xfrm>
          <a:solidFill>
            <a:schemeClr val="bg1">
              <a:lumMod val="85000"/>
            </a:schemeClr>
          </a:solidFill>
          <a:ln>
            <a:solidFill>
              <a:schemeClr val="tx1"/>
            </a:solidFill>
          </a:ln>
        </p:spPr>
        <p:txBody>
          <a:bodyPr/>
          <a:lstStyle/>
          <a:p>
            <a:pPr marL="0" indent="0">
              <a:buFontTx/>
              <a:buNone/>
            </a:pPr>
            <a:r>
              <a:rPr lang="en-US" sz="1000" dirty="0">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def fn1():</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result = x + y</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print(result)</a:t>
            </a:r>
          </a:p>
          <a:p>
            <a:pPr marL="0" indent="0">
              <a:spcBef>
                <a:spcPts val="400"/>
              </a:spcBef>
              <a:buFontTx/>
              <a:buNone/>
            </a:pPr>
            <a:r>
              <a:rPr lang="en-US" sz="1000" dirty="0">
                <a:solidFill>
                  <a:srgbClr val="0000FF"/>
                </a:solidFill>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def fn2():</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x = 20</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result = x + y</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print(result)</a:t>
            </a:r>
          </a:p>
          <a:p>
            <a:pPr marL="0" indent="0">
              <a:spcBef>
                <a:spcPts val="400"/>
              </a:spcBef>
              <a:buFontTx/>
              <a:buNone/>
            </a:pPr>
            <a:r>
              <a:rPr lang="en-US" sz="1000" dirty="0">
                <a:solidFill>
                  <a:srgbClr val="0000FF"/>
                </a:solidFill>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chemeClr val="tx1"/>
                </a:solidFill>
                <a:latin typeface="Consolas" panose="020B0609020204030204" pitchFamily="49" charset="0"/>
                <a:cs typeface="Segoe UI" panose="020B0502040204020203" pitchFamily="34" charset="0"/>
              </a:rPr>
              <a:t>x = 10</a:t>
            </a:r>
          </a:p>
          <a:p>
            <a:pPr marL="0" indent="0">
              <a:spcBef>
                <a:spcPts val="400"/>
              </a:spcBef>
              <a:buFontTx/>
              <a:buNone/>
            </a:pPr>
            <a:r>
              <a:rPr lang="en-US" sz="2000" dirty="0">
                <a:solidFill>
                  <a:schemeClr val="tx1"/>
                </a:solidFill>
                <a:latin typeface="Consolas" panose="020B0609020204030204" pitchFamily="49" charset="0"/>
                <a:cs typeface="Segoe UI" panose="020B0502040204020203" pitchFamily="34" charset="0"/>
              </a:rPr>
              <a:t>y = 20</a:t>
            </a:r>
          </a:p>
          <a:p>
            <a:pPr marL="0" indent="0">
              <a:spcBef>
                <a:spcPts val="400"/>
              </a:spcBef>
              <a:buFontTx/>
              <a:buNone/>
            </a:pPr>
            <a:r>
              <a:rPr lang="en-US" sz="2000" dirty="0">
                <a:solidFill>
                  <a:schemeClr val="tx1"/>
                </a:solidFill>
                <a:latin typeface="Consolas" panose="020B0609020204030204" pitchFamily="49" charset="0"/>
                <a:cs typeface="Segoe UI" panose="020B0502040204020203" pitchFamily="34" charset="0"/>
              </a:rPr>
              <a:t>fn1()</a:t>
            </a:r>
          </a:p>
          <a:p>
            <a:pPr marL="0" indent="0">
              <a:spcBef>
                <a:spcPts val="400"/>
              </a:spcBef>
              <a:buFontTx/>
              <a:buNone/>
            </a:pPr>
            <a:r>
              <a:rPr lang="en-US" sz="2000" dirty="0">
                <a:solidFill>
                  <a:schemeClr val="tx1"/>
                </a:solidFill>
                <a:latin typeface="Consolas" panose="020B0609020204030204" pitchFamily="49" charset="0"/>
                <a:cs typeface="Segoe UI" panose="020B0502040204020203" pitchFamily="34" charset="0"/>
              </a:rPr>
              <a:t>fn2()</a:t>
            </a:r>
          </a:p>
        </p:txBody>
      </p:sp>
    </p:spTree>
    <p:extLst>
      <p:ext uri="{BB962C8B-B14F-4D97-AF65-F5344CB8AC3E}">
        <p14:creationId xmlns:p14="http://schemas.microsoft.com/office/powerpoint/2010/main" val="237934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GB" dirty="0"/>
              <a:t>Scope of a Variable </a:t>
            </a:r>
            <a:r>
              <a:rPr lang="en-GB" b="0" i="1" dirty="0"/>
              <a:t>– Example 1</a:t>
            </a:r>
            <a:endParaRPr lang="en-SG" b="0" i="1" dirty="0">
              <a:latin typeface="Segoe UI" panose="020B0502040204020203" pitchFamily="34" charset="0"/>
              <a:cs typeface="Segoe UI" panose="020B0502040204020203" pitchFamily="34" charset="0"/>
            </a:endParaRPr>
          </a:p>
        </p:txBody>
      </p:sp>
      <p:sp>
        <p:nvSpPr>
          <p:cNvPr id="12" name="Content Placeholder 2">
            <a:extLst>
              <a:ext uri="{FF2B5EF4-FFF2-40B4-BE49-F238E27FC236}">
                <a16:creationId xmlns:a16="http://schemas.microsoft.com/office/drawing/2014/main" id="{78F8E61A-4559-406D-9B61-00FF5A716615}"/>
              </a:ext>
            </a:extLst>
          </p:cNvPr>
          <p:cNvSpPr txBox="1">
            <a:spLocks/>
          </p:cNvSpPr>
          <p:nvPr/>
        </p:nvSpPr>
        <p:spPr bwMode="auto">
          <a:xfrm>
            <a:off x="266700" y="838200"/>
            <a:ext cx="84582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lgn="just">
              <a:buFontTx/>
              <a:buNone/>
            </a:pPr>
            <a:r>
              <a:rPr lang="en-SG" sz="2400" kern="0">
                <a:latin typeface="Segoe UI" panose="020B0502040204020203" pitchFamily="34" charset="0"/>
                <a:cs typeface="Segoe UI" panose="020B0502040204020203" pitchFamily="34" charset="0"/>
              </a:rPr>
              <a:t>What is the output of executing the program? Why</a:t>
            </a:r>
            <a:endParaRPr lang="en-SG" sz="2400" kern="0">
              <a:solidFill>
                <a:srgbClr val="0000FF"/>
              </a:solidFill>
              <a:latin typeface="Consolas" panose="020B0609020204030204" pitchFamily="49" charset="0"/>
              <a:cs typeface="Segoe UI" panose="020B0502040204020203" pitchFamily="34" charset="0"/>
            </a:endParaRPr>
          </a:p>
          <a:p>
            <a:pPr marL="400050" lvl="1" indent="0">
              <a:buFontTx/>
              <a:buNone/>
            </a:pPr>
            <a:endParaRPr lang="en-SG" sz="2200" kern="0">
              <a:solidFill>
                <a:srgbClr val="0000FF"/>
              </a:solidFill>
              <a:latin typeface="Consolas" panose="020B0609020204030204" pitchFamily="49" charset="0"/>
              <a:cs typeface="Segoe UI" panose="020B0502040204020203" pitchFamily="34" charset="0"/>
            </a:endParaRPr>
          </a:p>
        </p:txBody>
      </p:sp>
      <p:sp>
        <p:nvSpPr>
          <p:cNvPr id="7" name="Content Placeholder 2">
            <a:extLst>
              <a:ext uri="{FF2B5EF4-FFF2-40B4-BE49-F238E27FC236}">
                <a16:creationId xmlns:a16="http://schemas.microsoft.com/office/drawing/2014/main" id="{0AD3E19E-A56E-4987-9546-B2A1274CB9B6}"/>
              </a:ext>
            </a:extLst>
          </p:cNvPr>
          <p:cNvSpPr>
            <a:spLocks noGrp="1"/>
          </p:cNvSpPr>
          <p:nvPr>
            <p:ph idx="1"/>
          </p:nvPr>
        </p:nvSpPr>
        <p:spPr>
          <a:xfrm>
            <a:off x="419100" y="1342378"/>
            <a:ext cx="4305300" cy="4630443"/>
          </a:xfrm>
          <a:solidFill>
            <a:schemeClr val="bg1">
              <a:lumMod val="85000"/>
            </a:schemeClr>
          </a:solidFill>
          <a:ln>
            <a:solidFill>
              <a:schemeClr val="tx1"/>
            </a:solidFill>
          </a:ln>
        </p:spPr>
        <p:txBody>
          <a:bodyPr/>
          <a:lstStyle/>
          <a:p>
            <a:pPr marL="0" indent="0">
              <a:buFontTx/>
              <a:buNone/>
            </a:pPr>
            <a:r>
              <a:rPr lang="en-US" sz="1000" dirty="0">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def fn1():</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result = </a:t>
            </a:r>
            <a:r>
              <a:rPr lang="en-US" sz="2000" dirty="0">
                <a:solidFill>
                  <a:srgbClr val="FF0000"/>
                </a:solidFill>
                <a:latin typeface="Consolas" panose="020B0609020204030204" pitchFamily="49" charset="0"/>
                <a:cs typeface="Segoe UI" panose="020B0502040204020203" pitchFamily="34" charset="0"/>
              </a:rPr>
              <a:t>x</a:t>
            </a:r>
            <a:r>
              <a:rPr lang="en-US" sz="2000" dirty="0">
                <a:solidFill>
                  <a:srgbClr val="0000FF"/>
                </a:solidFill>
                <a:latin typeface="Consolas" panose="020B0609020204030204" pitchFamily="49" charset="0"/>
                <a:cs typeface="Segoe UI" panose="020B0502040204020203" pitchFamily="34" charset="0"/>
              </a:rPr>
              <a:t> + </a:t>
            </a:r>
            <a:r>
              <a:rPr lang="en-US" sz="2000" dirty="0">
                <a:solidFill>
                  <a:srgbClr val="FF0000"/>
                </a:solidFill>
                <a:latin typeface="Consolas" panose="020B0609020204030204" pitchFamily="49" charset="0"/>
                <a:cs typeface="Segoe UI" panose="020B0502040204020203" pitchFamily="34" charset="0"/>
              </a:rPr>
              <a:t>y</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print(result)</a:t>
            </a:r>
          </a:p>
          <a:p>
            <a:pPr marL="0" indent="0">
              <a:spcBef>
                <a:spcPts val="400"/>
              </a:spcBef>
              <a:buFontTx/>
              <a:buNone/>
            </a:pPr>
            <a:r>
              <a:rPr lang="en-US" sz="1000" dirty="0">
                <a:solidFill>
                  <a:srgbClr val="0000FF"/>
                </a:solidFill>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def fn2():</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a:t>
            </a:r>
            <a:r>
              <a:rPr lang="en-US" sz="2000" dirty="0">
                <a:solidFill>
                  <a:srgbClr val="008000"/>
                </a:solidFill>
                <a:latin typeface="Consolas" panose="020B0609020204030204" pitchFamily="49" charset="0"/>
                <a:cs typeface="Segoe UI" panose="020B0502040204020203" pitchFamily="34" charset="0"/>
              </a:rPr>
              <a:t>x = 20  </a:t>
            </a:r>
            <a:r>
              <a:rPr lang="en-US" sz="2000" dirty="0">
                <a:solidFill>
                  <a:srgbClr val="FF6600"/>
                </a:solidFill>
                <a:latin typeface="Calibri" panose="020F0502020204030204" pitchFamily="34" charset="0"/>
                <a:cs typeface="Calibri" panose="020F0502020204030204" pitchFamily="34" charset="0"/>
              </a:rPr>
              <a:t># define local variable</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result = </a:t>
            </a:r>
            <a:r>
              <a:rPr lang="en-US" sz="2000" dirty="0">
                <a:solidFill>
                  <a:srgbClr val="008000"/>
                </a:solidFill>
                <a:latin typeface="Consolas" panose="020B0609020204030204" pitchFamily="49" charset="0"/>
                <a:cs typeface="Segoe UI" panose="020B0502040204020203" pitchFamily="34" charset="0"/>
              </a:rPr>
              <a:t>x</a:t>
            </a:r>
            <a:r>
              <a:rPr lang="en-US" sz="2000" dirty="0">
                <a:solidFill>
                  <a:srgbClr val="0000FF"/>
                </a:solidFill>
                <a:latin typeface="Consolas" panose="020B0609020204030204" pitchFamily="49" charset="0"/>
                <a:cs typeface="Segoe UI" panose="020B0502040204020203" pitchFamily="34" charset="0"/>
              </a:rPr>
              <a:t> + </a:t>
            </a:r>
            <a:r>
              <a:rPr lang="en-US" sz="2000" dirty="0">
                <a:solidFill>
                  <a:srgbClr val="FF0000"/>
                </a:solidFill>
                <a:latin typeface="Consolas" panose="020B0609020204030204" pitchFamily="49" charset="0"/>
                <a:cs typeface="Segoe UI" panose="020B0502040204020203" pitchFamily="34" charset="0"/>
              </a:rPr>
              <a:t>y</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    print(result)</a:t>
            </a:r>
          </a:p>
          <a:p>
            <a:pPr marL="0" indent="0">
              <a:spcBef>
                <a:spcPts val="400"/>
              </a:spcBef>
              <a:buFontTx/>
              <a:buNone/>
            </a:pPr>
            <a:r>
              <a:rPr lang="en-US" sz="1000" dirty="0">
                <a:solidFill>
                  <a:srgbClr val="0000FF"/>
                </a:solidFill>
                <a:latin typeface="Consolas" panose="020B0609020204030204" pitchFamily="49" charset="0"/>
                <a:cs typeface="Segoe UI" panose="020B0502040204020203" pitchFamily="34" charset="0"/>
              </a:rPr>
              <a:t>  </a:t>
            </a:r>
          </a:p>
          <a:p>
            <a:pPr marL="0" indent="0">
              <a:spcBef>
                <a:spcPts val="400"/>
              </a:spcBef>
              <a:buFontTx/>
              <a:buNone/>
            </a:pPr>
            <a:r>
              <a:rPr lang="en-US" sz="2000" dirty="0">
                <a:solidFill>
                  <a:srgbClr val="FF0000"/>
                </a:solidFill>
                <a:latin typeface="Consolas" panose="020B0609020204030204" pitchFamily="49" charset="0"/>
                <a:cs typeface="Segoe UI" panose="020B0502040204020203" pitchFamily="34" charset="0"/>
              </a:rPr>
              <a:t>x</a:t>
            </a:r>
            <a:r>
              <a:rPr lang="en-US" sz="2000" dirty="0">
                <a:solidFill>
                  <a:srgbClr val="0000FF"/>
                </a:solidFill>
                <a:latin typeface="Consolas" panose="020B0609020204030204" pitchFamily="49" charset="0"/>
                <a:cs typeface="Segoe UI" panose="020B0502040204020203" pitchFamily="34" charset="0"/>
              </a:rPr>
              <a:t> = 10</a:t>
            </a:r>
          </a:p>
          <a:p>
            <a:pPr marL="0" indent="0">
              <a:spcBef>
                <a:spcPts val="400"/>
              </a:spcBef>
              <a:buFontTx/>
              <a:buNone/>
            </a:pPr>
            <a:r>
              <a:rPr lang="en-US" sz="2000" dirty="0">
                <a:solidFill>
                  <a:srgbClr val="FF0000"/>
                </a:solidFill>
                <a:latin typeface="Consolas" panose="020B0609020204030204" pitchFamily="49" charset="0"/>
                <a:cs typeface="Segoe UI" panose="020B0502040204020203" pitchFamily="34" charset="0"/>
              </a:rPr>
              <a:t>y</a:t>
            </a:r>
            <a:r>
              <a:rPr lang="en-US" sz="2000" dirty="0">
                <a:solidFill>
                  <a:srgbClr val="0000FF"/>
                </a:solidFill>
                <a:latin typeface="Consolas" panose="020B0609020204030204" pitchFamily="49" charset="0"/>
                <a:cs typeface="Segoe UI" panose="020B0502040204020203" pitchFamily="34" charset="0"/>
              </a:rPr>
              <a:t> = 20</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fn1()</a:t>
            </a:r>
          </a:p>
          <a:p>
            <a:pPr marL="0" indent="0">
              <a:spcBef>
                <a:spcPts val="400"/>
              </a:spcBef>
              <a:buFontTx/>
              <a:buNone/>
            </a:pPr>
            <a:r>
              <a:rPr lang="en-US" sz="2000" dirty="0">
                <a:solidFill>
                  <a:srgbClr val="0000FF"/>
                </a:solidFill>
                <a:latin typeface="Consolas" panose="020B0609020204030204" pitchFamily="49" charset="0"/>
                <a:cs typeface="Segoe UI" panose="020B0502040204020203" pitchFamily="34" charset="0"/>
              </a:rPr>
              <a:t>fn2()</a:t>
            </a:r>
            <a:endParaRPr lang="en-US" sz="2000" dirty="0">
              <a:latin typeface="Consolas" panose="020B0609020204030204" pitchFamily="49" charset="0"/>
              <a:cs typeface="Segoe UI" panose="020B0502040204020203" pitchFamily="34" charset="0"/>
            </a:endParaRPr>
          </a:p>
        </p:txBody>
      </p:sp>
      <p:sp>
        <p:nvSpPr>
          <p:cNvPr id="3" name="TextBox 2">
            <a:extLst>
              <a:ext uri="{FF2B5EF4-FFF2-40B4-BE49-F238E27FC236}">
                <a16:creationId xmlns:a16="http://schemas.microsoft.com/office/drawing/2014/main" id="{FAB865B6-A2A8-4D17-ACE3-43CF052A5647}"/>
              </a:ext>
            </a:extLst>
          </p:cNvPr>
          <p:cNvSpPr txBox="1"/>
          <p:nvPr/>
        </p:nvSpPr>
        <p:spPr>
          <a:xfrm>
            <a:off x="4953000" y="1905940"/>
            <a:ext cx="3467100" cy="769441"/>
          </a:xfrm>
          <a:prstGeom prst="rect">
            <a:avLst/>
          </a:prstGeom>
          <a:solidFill>
            <a:schemeClr val="bg1"/>
          </a:solidFill>
          <a:ln>
            <a:solidFill>
              <a:schemeClr val="tx1"/>
            </a:solidFill>
          </a:ln>
        </p:spPr>
        <p:txBody>
          <a:bodyPr wrap="square" rtlCol="0">
            <a:spAutoFit/>
          </a:bodyPr>
          <a:lstStyle/>
          <a:p>
            <a:r>
              <a:rPr lang="en-SG" sz="2200">
                <a:solidFill>
                  <a:srgbClr val="0000FF"/>
                </a:solidFill>
                <a:latin typeface="Courier New" panose="02070309020205020404" pitchFamily="49" charset="0"/>
                <a:cs typeface="Courier New" panose="02070309020205020404" pitchFamily="49" charset="0"/>
              </a:rPr>
              <a:t>30</a:t>
            </a:r>
          </a:p>
          <a:p>
            <a:r>
              <a:rPr lang="en-SG" sz="2200">
                <a:solidFill>
                  <a:srgbClr val="0000FF"/>
                </a:solidFill>
                <a:latin typeface="Courier New" panose="02070309020205020404" pitchFamily="49" charset="0"/>
                <a:cs typeface="Courier New" panose="02070309020205020404" pitchFamily="49" charset="0"/>
              </a:rPr>
              <a:t>40</a:t>
            </a:r>
          </a:p>
        </p:txBody>
      </p:sp>
      <p:sp>
        <p:nvSpPr>
          <p:cNvPr id="4" name="TextBox 3">
            <a:extLst>
              <a:ext uri="{FF2B5EF4-FFF2-40B4-BE49-F238E27FC236}">
                <a16:creationId xmlns:a16="http://schemas.microsoft.com/office/drawing/2014/main" id="{7562EA54-3ACA-4B1A-BB27-CC2D6F24885F}"/>
              </a:ext>
            </a:extLst>
          </p:cNvPr>
          <p:cNvSpPr txBox="1"/>
          <p:nvPr/>
        </p:nvSpPr>
        <p:spPr>
          <a:xfrm>
            <a:off x="4741223" y="1351227"/>
            <a:ext cx="1752600" cy="461665"/>
          </a:xfrm>
          <a:prstGeom prst="rect">
            <a:avLst/>
          </a:prstGeom>
          <a:noFill/>
        </p:spPr>
        <p:txBody>
          <a:bodyPr wrap="square" rtlCol="0">
            <a:spAutoFit/>
          </a:bodyPr>
          <a:lstStyle/>
          <a:p>
            <a:r>
              <a:rPr lang="en-SG" sz="2400"/>
              <a:t> </a:t>
            </a:r>
            <a:r>
              <a:rPr lang="en-SG" sz="2200"/>
              <a:t>Output</a:t>
            </a:r>
          </a:p>
        </p:txBody>
      </p:sp>
      <p:sp>
        <p:nvSpPr>
          <p:cNvPr id="5" name="TextBox 4">
            <a:extLst>
              <a:ext uri="{FF2B5EF4-FFF2-40B4-BE49-F238E27FC236}">
                <a16:creationId xmlns:a16="http://schemas.microsoft.com/office/drawing/2014/main" id="{F1C9EE10-D3CE-4E09-BB6B-4F2CD4059B80}"/>
              </a:ext>
            </a:extLst>
          </p:cNvPr>
          <p:cNvSpPr txBox="1"/>
          <p:nvPr/>
        </p:nvSpPr>
        <p:spPr>
          <a:xfrm>
            <a:off x="4892634" y="2768429"/>
            <a:ext cx="4038600" cy="1323439"/>
          </a:xfrm>
          <a:prstGeom prst="rect">
            <a:avLst/>
          </a:prstGeom>
          <a:noFill/>
        </p:spPr>
        <p:txBody>
          <a:bodyPr wrap="square" rtlCol="0">
            <a:spAutoFit/>
          </a:bodyPr>
          <a:lstStyle/>
          <a:p>
            <a:r>
              <a:rPr lang="en-SG" sz="2000"/>
              <a:t>A global variable is accessible in the entire program (from where it is defined) including the functions defined in the program.</a:t>
            </a:r>
          </a:p>
        </p:txBody>
      </p:sp>
      <p:sp>
        <p:nvSpPr>
          <p:cNvPr id="8" name="TextBox 7">
            <a:extLst>
              <a:ext uri="{FF2B5EF4-FFF2-40B4-BE49-F238E27FC236}">
                <a16:creationId xmlns:a16="http://schemas.microsoft.com/office/drawing/2014/main" id="{6330F578-7511-403C-BA42-4EC0D3F67DEC}"/>
              </a:ext>
            </a:extLst>
          </p:cNvPr>
          <p:cNvSpPr txBox="1"/>
          <p:nvPr/>
        </p:nvSpPr>
        <p:spPr>
          <a:xfrm>
            <a:off x="4953001" y="4151269"/>
            <a:ext cx="3886200" cy="1631216"/>
          </a:xfrm>
          <a:prstGeom prst="rect">
            <a:avLst/>
          </a:prstGeom>
          <a:noFill/>
        </p:spPr>
        <p:txBody>
          <a:bodyPr wrap="square" rtlCol="0">
            <a:spAutoFit/>
          </a:bodyPr>
          <a:lstStyle/>
          <a:p>
            <a:r>
              <a:rPr lang="en-SG" sz="2000"/>
              <a:t>If a (local) variable is </a:t>
            </a:r>
            <a:r>
              <a:rPr lang="en-SG" sz="2000" u="sng"/>
              <a:t>defined</a:t>
            </a:r>
            <a:r>
              <a:rPr lang="en-SG" sz="2000"/>
              <a:t> in a function with the same name as that of a global variable, then that </a:t>
            </a:r>
            <a:r>
              <a:rPr lang="en-SG" sz="2000">
                <a:solidFill>
                  <a:srgbClr val="FF0000"/>
                </a:solidFill>
              </a:rPr>
              <a:t>global variable will not be accessible in the function.</a:t>
            </a:r>
          </a:p>
        </p:txBody>
      </p:sp>
    </p:spTree>
    <p:extLst>
      <p:ext uri="{BB962C8B-B14F-4D97-AF65-F5344CB8AC3E}">
        <p14:creationId xmlns:p14="http://schemas.microsoft.com/office/powerpoint/2010/main" val="12576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Scope of a Variable </a:t>
            </a:r>
            <a:r>
              <a:rPr lang="en-GB" sz="3200" b="0" i="1" dirty="0"/>
              <a:t>– Example 2</a:t>
            </a:r>
            <a:endParaRPr lang="en-SG" sz="2800" b="0" i="1" dirty="0">
              <a:latin typeface="+mn-lt"/>
            </a:endParaRPr>
          </a:p>
        </p:txBody>
      </p:sp>
      <p:sp>
        <p:nvSpPr>
          <p:cNvPr id="8" name="TextBox 7"/>
          <p:cNvSpPr txBox="1"/>
          <p:nvPr/>
        </p:nvSpPr>
        <p:spPr>
          <a:xfrm>
            <a:off x="626731" y="917387"/>
            <a:ext cx="331853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Consider this example:</a:t>
            </a:r>
          </a:p>
        </p:txBody>
      </p:sp>
      <p:sp>
        <p:nvSpPr>
          <p:cNvPr id="10" name="Content Placeholder 2">
            <a:extLst>
              <a:ext uri="{FF2B5EF4-FFF2-40B4-BE49-F238E27FC236}">
                <a16:creationId xmlns:a16="http://schemas.microsoft.com/office/drawing/2014/main" id="{210E3213-44C1-4059-96C7-4F9156697FCD}"/>
              </a:ext>
            </a:extLst>
          </p:cNvPr>
          <p:cNvSpPr>
            <a:spLocks noGrp="1"/>
          </p:cNvSpPr>
          <p:nvPr>
            <p:ph idx="1"/>
          </p:nvPr>
        </p:nvSpPr>
        <p:spPr>
          <a:xfrm>
            <a:off x="685800" y="1386225"/>
            <a:ext cx="5257480" cy="2804775"/>
          </a:xfrm>
        </p:spPr>
        <p:txBody>
          <a:bodyPr/>
          <a:lstStyle/>
          <a:p>
            <a:pPr marL="0" indent="0">
              <a:buNone/>
            </a:pPr>
            <a:r>
              <a:rPr lang="en-US" sz="2000" b="1" dirty="0" err="1">
                <a:solidFill>
                  <a:srgbClr val="0000FF"/>
                </a:solidFill>
                <a:latin typeface="Courier New" panose="02070309020205020404" pitchFamily="49" charset="0"/>
                <a:cs typeface="Courier New" panose="02070309020205020404" pitchFamily="49" charset="0"/>
              </a:rPr>
              <a:t>def</a:t>
            </a:r>
            <a:r>
              <a:rPr lang="en-US" sz="2000" b="1" dirty="0">
                <a:solidFill>
                  <a:srgbClr val="0000FF"/>
                </a:solidFill>
                <a:latin typeface="Courier New" panose="02070309020205020404" pitchFamily="49" charset="0"/>
                <a:cs typeface="Courier New" panose="02070309020205020404" pitchFamily="49" charset="0"/>
              </a:rPr>
              <a:t> f(x):</a:t>
            </a:r>
          </a:p>
          <a:p>
            <a:pPr marL="0" indent="0">
              <a:buNone/>
            </a:pPr>
            <a:r>
              <a:rPr lang="en-US" sz="2000" b="1" dirty="0">
                <a:solidFill>
                  <a:srgbClr val="0000FF"/>
                </a:solidFill>
                <a:latin typeface="Courier New" panose="02070309020205020404" pitchFamily="49" charset="0"/>
                <a:cs typeface="Courier New" panose="02070309020205020404" pitchFamily="49" charset="0"/>
              </a:rPr>
              <a:t>    x = x + 1</a:t>
            </a:r>
          </a:p>
          <a:p>
            <a:pPr marL="0" indent="0">
              <a:buNone/>
            </a:pPr>
            <a:r>
              <a:rPr lang="en-US" sz="2000" b="1" dirty="0">
                <a:solidFill>
                  <a:srgbClr val="0000FF"/>
                </a:solidFill>
                <a:latin typeface="Courier New" panose="02070309020205020404" pitchFamily="49" charset="0"/>
                <a:cs typeface="Courier New" panose="02070309020205020404" pitchFamily="49" charset="0"/>
              </a:rPr>
              <a:t>    print(x)</a:t>
            </a:r>
            <a:r>
              <a:rPr lang="en-US" sz="2000" dirty="0">
                <a:solidFill>
                  <a:srgbClr val="0000FF"/>
                </a:solidFill>
                <a:latin typeface="Courier New" panose="02070309020205020404" pitchFamily="49" charset="0"/>
                <a:cs typeface="Courier New" panose="02070309020205020404" pitchFamily="49" charset="0"/>
              </a:rPr>
              <a:t> </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x = 5</a:t>
            </a:r>
          </a:p>
          <a:p>
            <a:pPr marL="0" indent="0">
              <a:buNone/>
            </a:pPr>
            <a:r>
              <a:rPr lang="en-US" sz="2000" b="1" dirty="0">
                <a:solidFill>
                  <a:srgbClr val="0000FF"/>
                </a:solidFill>
                <a:latin typeface="Courier New" panose="02070309020205020404" pitchFamily="49" charset="0"/>
                <a:cs typeface="Courier New" panose="02070309020205020404" pitchFamily="49" charset="0"/>
              </a:rPr>
              <a:t>f(x)</a:t>
            </a:r>
          </a:p>
          <a:p>
            <a:pPr marL="0" indent="0">
              <a:buNone/>
            </a:pPr>
            <a:r>
              <a:rPr lang="en-US" sz="2000" dirty="0">
                <a:solidFill>
                  <a:schemeClr val="tx1"/>
                </a:solidFill>
                <a:latin typeface="Courier New" panose="02070309020205020404" pitchFamily="49" charset="0"/>
                <a:cs typeface="Courier New" panose="02070309020205020404" pitchFamily="49" charset="0"/>
              </a:rPr>
              <a:t>print(x) 	</a:t>
            </a:r>
            <a:endParaRPr lang="en-SG" sz="2000"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738980" y="4280654"/>
            <a:ext cx="2590800" cy="707886"/>
          </a:xfrm>
          <a:prstGeom prst="rect">
            <a:avLst/>
          </a:prstGeom>
          <a:solidFill>
            <a:schemeClr val="bg1"/>
          </a:solidFill>
        </p:spPr>
        <p:txBody>
          <a:bodyPr wrap="square" rtlCol="0">
            <a:spAutoFit/>
          </a:bodyPr>
          <a:lstStyle/>
          <a:p>
            <a:r>
              <a:rPr lang="en-US" sz="2000" dirty="0">
                <a:latin typeface="Courier New" panose="02070309020205020404" pitchFamily="49" charset="0"/>
                <a:cs typeface="Courier New" panose="02070309020205020404" pitchFamily="49" charset="0"/>
              </a:rPr>
              <a:t>Output: 6</a:t>
            </a:r>
          </a:p>
          <a:p>
            <a:r>
              <a:rPr lang="en-US" sz="2000" dirty="0">
                <a:latin typeface="Courier New" panose="02070309020205020404" pitchFamily="49" charset="0"/>
                <a:cs typeface="Courier New" panose="02070309020205020404" pitchFamily="49" charset="0"/>
              </a:rPr>
              <a:t>        5</a:t>
            </a:r>
          </a:p>
        </p:txBody>
      </p:sp>
      <p:sp>
        <p:nvSpPr>
          <p:cNvPr id="11" name="TextBox 10"/>
          <p:cNvSpPr txBox="1"/>
          <p:nvPr/>
        </p:nvSpPr>
        <p:spPr>
          <a:xfrm>
            <a:off x="3733800" y="4572000"/>
            <a:ext cx="2819400" cy="400110"/>
          </a:xfrm>
          <a:prstGeom prst="rect">
            <a:avLst/>
          </a:prstGeom>
          <a:noFill/>
        </p:spPr>
        <p:txBody>
          <a:bodyPr wrap="square" rtlCol="0">
            <a:spAutoFit/>
          </a:bodyPr>
          <a:lstStyle/>
          <a:p>
            <a:r>
              <a:rPr lang="en-US" sz="2000" dirty="0">
                <a:solidFill>
                  <a:srgbClr val="0070C0"/>
                </a:solidFill>
              </a:rPr>
              <a:t>Why is this not 6?</a:t>
            </a:r>
          </a:p>
        </p:txBody>
      </p:sp>
      <p:cxnSp>
        <p:nvCxnSpPr>
          <p:cNvPr id="16" name="Straight Arrow Connector 15"/>
          <p:cNvCxnSpPr>
            <a:cxnSpLocks/>
            <a:stCxn id="11" idx="1"/>
          </p:cNvCxnSpPr>
          <p:nvPr/>
        </p:nvCxnSpPr>
        <p:spPr>
          <a:xfrm flipH="1" flipV="1">
            <a:off x="2286000" y="4756666"/>
            <a:ext cx="1447800" cy="15389"/>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68278DB-BA6E-4D0A-8871-DF4C6AB78875}"/>
              </a:ext>
            </a:extLst>
          </p:cNvPr>
          <p:cNvSpPr/>
          <p:nvPr/>
        </p:nvSpPr>
        <p:spPr>
          <a:xfrm>
            <a:off x="3218424" y="2079477"/>
            <a:ext cx="1353576" cy="461665"/>
          </a:xfrm>
          <a:prstGeom prst="rect">
            <a:avLst/>
          </a:prstGeom>
        </p:spPr>
        <p:txBody>
          <a:bodyPr wrap="none">
            <a:spAutoFit/>
          </a:bodyPr>
          <a:lstStyle/>
          <a:p>
            <a:r>
              <a:rPr lang="en-US" sz="2400" dirty="0">
                <a:solidFill>
                  <a:srgbClr val="FF6600"/>
                </a:solidFill>
                <a:latin typeface="Calibri" panose="020F0502020204030204" pitchFamily="34" charset="0"/>
                <a:cs typeface="Calibri" panose="020F0502020204030204" pitchFamily="34" charset="0"/>
              </a:rPr>
              <a:t># prints 6</a:t>
            </a:r>
            <a:endParaRPr lang="en-US" sz="2400" dirty="0"/>
          </a:p>
        </p:txBody>
      </p:sp>
      <p:sp>
        <p:nvSpPr>
          <p:cNvPr id="9" name="Rectangle 8">
            <a:extLst>
              <a:ext uri="{FF2B5EF4-FFF2-40B4-BE49-F238E27FC236}">
                <a16:creationId xmlns:a16="http://schemas.microsoft.com/office/drawing/2014/main" id="{9D805234-4C7E-4B4F-9BED-24E1AA43CA84}"/>
              </a:ext>
            </a:extLst>
          </p:cNvPr>
          <p:cNvSpPr/>
          <p:nvPr/>
        </p:nvSpPr>
        <p:spPr>
          <a:xfrm>
            <a:off x="3218424" y="3463563"/>
            <a:ext cx="1353576" cy="461665"/>
          </a:xfrm>
          <a:prstGeom prst="rect">
            <a:avLst/>
          </a:prstGeom>
        </p:spPr>
        <p:txBody>
          <a:bodyPr wrap="none">
            <a:spAutoFit/>
          </a:bodyPr>
          <a:lstStyle/>
          <a:p>
            <a:r>
              <a:rPr lang="en-US" sz="2400" dirty="0">
                <a:solidFill>
                  <a:srgbClr val="FF6600"/>
                </a:solidFill>
                <a:latin typeface="Calibri" panose="020F0502020204030204" pitchFamily="34" charset="0"/>
                <a:cs typeface="Calibri" panose="020F0502020204030204" pitchFamily="34" charset="0"/>
              </a:rPr>
              <a:t># prints 5</a:t>
            </a:r>
            <a:endParaRPr lang="en-US" sz="2400" dirty="0"/>
          </a:p>
        </p:txBody>
      </p:sp>
    </p:spTree>
    <p:extLst>
      <p:ext uri="{BB962C8B-B14F-4D97-AF65-F5344CB8AC3E}">
        <p14:creationId xmlns:p14="http://schemas.microsoft.com/office/powerpoint/2010/main" val="24393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righ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a Variable </a:t>
            </a:r>
            <a:r>
              <a:rPr lang="en-GB" b="0" i="1" dirty="0"/>
              <a:t>– Example 2</a:t>
            </a:r>
            <a:endParaRPr lang="en-SG" sz="2800" dirty="0">
              <a:latin typeface="+mn-lt"/>
            </a:endParaRPr>
          </a:p>
        </p:txBody>
      </p:sp>
      <p:sp>
        <p:nvSpPr>
          <p:cNvPr id="8" name="TextBox 7"/>
          <p:cNvSpPr txBox="1"/>
          <p:nvPr/>
        </p:nvSpPr>
        <p:spPr>
          <a:xfrm>
            <a:off x="0" y="896032"/>
            <a:ext cx="8676158"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two x variables are referring to different data objects in the memory.</a:t>
            </a:r>
          </a:p>
        </p:txBody>
      </p:sp>
      <p:sp>
        <p:nvSpPr>
          <p:cNvPr id="10" name="Content Placeholder 2">
            <a:extLst>
              <a:ext uri="{FF2B5EF4-FFF2-40B4-BE49-F238E27FC236}">
                <a16:creationId xmlns:a16="http://schemas.microsoft.com/office/drawing/2014/main" id="{210E3213-44C1-4059-96C7-4F9156697FCD}"/>
              </a:ext>
            </a:extLst>
          </p:cNvPr>
          <p:cNvSpPr>
            <a:spLocks noGrp="1"/>
          </p:cNvSpPr>
          <p:nvPr>
            <p:ph idx="1"/>
          </p:nvPr>
        </p:nvSpPr>
        <p:spPr>
          <a:xfrm>
            <a:off x="685800" y="1386225"/>
            <a:ext cx="5257480" cy="2804775"/>
          </a:xfrm>
        </p:spPr>
        <p:txBody>
          <a:bodyPr/>
          <a:lstStyle/>
          <a:p>
            <a:pPr marL="0" indent="0">
              <a:buNone/>
            </a:pPr>
            <a:r>
              <a:rPr lang="en-US" sz="1800" b="1" dirty="0">
                <a:solidFill>
                  <a:srgbClr val="0000FF"/>
                </a:solidFill>
                <a:latin typeface="Courier New" panose="02070309020205020404" pitchFamily="49" charset="0"/>
                <a:cs typeface="Courier New" panose="02070309020205020404" pitchFamily="49" charset="0"/>
              </a:rPr>
              <a:t>def f(x): 	</a:t>
            </a:r>
            <a:r>
              <a:rPr lang="en-US" sz="1800" b="1" dirty="0">
                <a:solidFill>
                  <a:srgbClr val="FF6600"/>
                </a:solidFill>
                <a:latin typeface="Courier New" panose="02070309020205020404" pitchFamily="49" charset="0"/>
                <a:cs typeface="Courier New" panose="02070309020205020404" pitchFamily="49" charset="0"/>
              </a:rPr>
              <a:t># local scope</a:t>
            </a:r>
          </a:p>
          <a:p>
            <a:pPr marL="0" indent="0">
              <a:buNone/>
            </a:pPr>
            <a:r>
              <a:rPr lang="en-US" sz="1800" b="1" dirty="0">
                <a:latin typeface="Courier New" panose="02070309020205020404" pitchFamily="49" charset="0"/>
                <a:cs typeface="Courier New" panose="02070309020205020404" pitchFamily="49" charset="0"/>
              </a:rPr>
              <a:t>    </a:t>
            </a:r>
            <a:r>
              <a:rPr lang="en-US" sz="1800" b="1" dirty="0">
                <a:solidFill>
                  <a:srgbClr val="0000FF"/>
                </a:solidFill>
                <a:latin typeface="Courier New" panose="02070309020205020404" pitchFamily="49" charset="0"/>
                <a:cs typeface="Courier New" panose="02070309020205020404" pitchFamily="49" charset="0"/>
              </a:rPr>
              <a:t>x = x + 1</a:t>
            </a:r>
          </a:p>
          <a:p>
            <a:pPr marL="0" indent="0">
              <a:buNone/>
            </a:pPr>
            <a:r>
              <a:rPr lang="en-US" sz="1800" b="1" dirty="0">
                <a:latin typeface="Courier New" panose="02070309020205020404" pitchFamily="49" charset="0"/>
                <a:cs typeface="Courier New" panose="02070309020205020404" pitchFamily="49" charset="0"/>
              </a:rPr>
              <a:t>    </a:t>
            </a:r>
            <a:r>
              <a:rPr lang="en-US" sz="1800" b="1" dirty="0">
                <a:solidFill>
                  <a:srgbClr val="0000FF"/>
                </a:solidFill>
                <a:latin typeface="Courier New" panose="02070309020205020404" pitchFamily="49" charset="0"/>
                <a:cs typeface="Courier New" panose="02070309020205020404" pitchFamily="49" charset="0"/>
              </a:rPr>
              <a:t>print(x)</a:t>
            </a:r>
            <a:r>
              <a:rPr lang="en-US" sz="1800" b="1" dirty="0">
                <a:latin typeface="Courier New" panose="02070309020205020404" pitchFamily="49" charset="0"/>
                <a:cs typeface="Courier New" panose="02070309020205020404" pitchFamily="49" charset="0"/>
              </a:rPr>
              <a:t> 	</a:t>
            </a:r>
            <a:r>
              <a:rPr lang="en-US" sz="1800" b="1" dirty="0">
                <a:solidFill>
                  <a:srgbClr val="FF6600"/>
                </a:solidFill>
                <a:latin typeface="Courier New" panose="02070309020205020404" pitchFamily="49" charset="0"/>
                <a:cs typeface="Courier New" panose="02070309020205020404" pitchFamily="49" charset="0"/>
              </a:rPr>
              <a:t># prints 6</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a:t>
            </a:r>
          </a:p>
          <a:p>
            <a:pPr marL="0" indent="0">
              <a:buNone/>
            </a:pPr>
            <a:r>
              <a:rPr lang="en-US" sz="1800" b="1" dirty="0">
                <a:solidFill>
                  <a:schemeClr val="tx1"/>
                </a:solidFill>
                <a:latin typeface="Courier New" panose="02070309020205020404" pitchFamily="49" charset="0"/>
                <a:cs typeface="Courier New" panose="02070309020205020404" pitchFamily="49" charset="0"/>
              </a:rPr>
              <a:t>x = 5 </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solidFill>
                  <a:srgbClr val="FF6600"/>
                </a:solidFill>
                <a:latin typeface="Courier New" panose="02070309020205020404" pitchFamily="49" charset="0"/>
                <a:cs typeface="Courier New" panose="02070309020205020404" pitchFamily="49" charset="0"/>
              </a:rPr>
              <a:t># program scope</a:t>
            </a:r>
          </a:p>
          <a:p>
            <a:pPr marL="0" indent="0">
              <a:buNone/>
            </a:pPr>
            <a:r>
              <a:rPr lang="en-US" sz="1800" b="1" dirty="0">
                <a:solidFill>
                  <a:srgbClr val="0000FF"/>
                </a:solidFill>
                <a:latin typeface="Courier New" panose="02070309020205020404" pitchFamily="49" charset="0"/>
                <a:cs typeface="Courier New" panose="02070309020205020404" pitchFamily="49" charset="0"/>
              </a:rPr>
              <a:t>f(x)</a:t>
            </a:r>
          </a:p>
          <a:p>
            <a:pPr marL="0" indent="0">
              <a:buNone/>
            </a:pPr>
            <a:r>
              <a:rPr lang="en-US" sz="1800" b="1" dirty="0">
                <a:solidFill>
                  <a:schemeClr val="tx1"/>
                </a:solidFill>
                <a:latin typeface="Courier New" panose="02070309020205020404" pitchFamily="49" charset="0"/>
                <a:cs typeface="Courier New" panose="02070309020205020404" pitchFamily="49" charset="0"/>
              </a:rPr>
              <a:t>print(x)  </a:t>
            </a:r>
            <a:r>
              <a:rPr lang="en-US" sz="1800" b="1" dirty="0">
                <a:latin typeface="Courier New" panose="02070309020205020404" pitchFamily="49" charset="0"/>
                <a:cs typeface="Courier New" panose="02070309020205020404" pitchFamily="49" charset="0"/>
              </a:rPr>
              <a:t>	</a:t>
            </a:r>
            <a:r>
              <a:rPr lang="en-US" sz="1800" b="1" dirty="0">
                <a:solidFill>
                  <a:srgbClr val="FF6600"/>
                </a:solidFill>
                <a:latin typeface="Courier New" panose="02070309020205020404" pitchFamily="49" charset="0"/>
                <a:cs typeface="Courier New" panose="02070309020205020404" pitchFamily="49" charset="0"/>
              </a:rPr>
              <a:t># prints 5</a:t>
            </a:r>
            <a:endParaRPr lang="en-SG" sz="1800" dirty="0">
              <a:solidFill>
                <a:srgbClr val="FF6600"/>
              </a:solidFill>
              <a:latin typeface="Courier New" panose="02070309020205020404" pitchFamily="49" charset="0"/>
              <a:cs typeface="Courier New" panose="02070309020205020404" pitchFamily="49" charset="0"/>
            </a:endParaRPr>
          </a:p>
        </p:txBody>
      </p:sp>
      <p:sp>
        <p:nvSpPr>
          <p:cNvPr id="6" name="TextBox 5"/>
          <p:cNvSpPr txBox="1"/>
          <p:nvPr/>
        </p:nvSpPr>
        <p:spPr>
          <a:xfrm>
            <a:off x="738980" y="4280654"/>
            <a:ext cx="2590800" cy="707886"/>
          </a:xfrm>
          <a:prstGeom prst="rect">
            <a:avLst/>
          </a:prstGeom>
          <a:solidFill>
            <a:schemeClr val="bg1"/>
          </a:solidFill>
        </p:spPr>
        <p:txBody>
          <a:bodyPr wrap="square" rtlCol="0">
            <a:spAutoFit/>
          </a:bodyPr>
          <a:lstStyle/>
          <a:p>
            <a:r>
              <a:rPr lang="en-US" sz="2000" dirty="0">
                <a:latin typeface="Courier New" panose="02070309020205020404" pitchFamily="49" charset="0"/>
                <a:cs typeface="Courier New" panose="02070309020205020404" pitchFamily="49" charset="0"/>
              </a:rPr>
              <a:t>Output: 6</a:t>
            </a:r>
          </a:p>
          <a:p>
            <a:r>
              <a:rPr lang="en-US" sz="2000" dirty="0">
                <a:latin typeface="Courier New" panose="02070309020205020404" pitchFamily="49" charset="0"/>
                <a:cs typeface="Courier New" panose="02070309020205020404" pitchFamily="49" charset="0"/>
              </a:rPr>
              <a:t>        5</a:t>
            </a:r>
          </a:p>
        </p:txBody>
      </p:sp>
      <p:sp>
        <p:nvSpPr>
          <p:cNvPr id="11" name="TextBox 10"/>
          <p:cNvSpPr txBox="1"/>
          <p:nvPr/>
        </p:nvSpPr>
        <p:spPr>
          <a:xfrm>
            <a:off x="3733800" y="4572000"/>
            <a:ext cx="2514600" cy="369332"/>
          </a:xfrm>
          <a:prstGeom prst="rect">
            <a:avLst/>
          </a:prstGeom>
          <a:noFill/>
        </p:spPr>
        <p:txBody>
          <a:bodyPr wrap="square" rtlCol="0">
            <a:spAutoFit/>
          </a:bodyPr>
          <a:lstStyle/>
          <a:p>
            <a:r>
              <a:rPr lang="en-US" dirty="0">
                <a:solidFill>
                  <a:srgbClr val="0070C0"/>
                </a:solidFill>
              </a:rPr>
              <a:t>Why is this not 6?</a:t>
            </a:r>
          </a:p>
        </p:txBody>
      </p:sp>
      <p:cxnSp>
        <p:nvCxnSpPr>
          <p:cNvPr id="16" name="Straight Arrow Connector 15"/>
          <p:cNvCxnSpPr>
            <a:stCxn id="11" idx="1"/>
          </p:cNvCxnSpPr>
          <p:nvPr/>
        </p:nvCxnSpPr>
        <p:spPr>
          <a:xfrm flipH="1">
            <a:off x="2286000" y="4756666"/>
            <a:ext cx="1447800" cy="0"/>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57800" y="1644134"/>
            <a:ext cx="1524000"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71359" y="1644134"/>
            <a:ext cx="1468963"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59490" y="1796534"/>
            <a:ext cx="1093710" cy="707886"/>
          </a:xfrm>
          <a:prstGeom prst="rect">
            <a:avLst/>
          </a:prstGeom>
          <a:noFill/>
        </p:spPr>
        <p:txBody>
          <a:bodyPr wrap="square" rtlCol="0">
            <a:spAutoFit/>
          </a:bodyPr>
          <a:lstStyle/>
          <a:p>
            <a:r>
              <a:rPr lang="en-US" sz="2000" b="1" dirty="0">
                <a:latin typeface="Arial Narrow" panose="020B0606020202030204" pitchFamily="34" charset="0"/>
                <a:cs typeface="Courier New" panose="02070309020205020404" pitchFamily="49" charset="0"/>
              </a:rPr>
              <a:t>Scope in program</a:t>
            </a:r>
          </a:p>
        </p:txBody>
      </p:sp>
      <p:sp>
        <p:nvSpPr>
          <p:cNvPr id="20" name="TextBox 19"/>
          <p:cNvSpPr txBox="1"/>
          <p:nvPr/>
        </p:nvSpPr>
        <p:spPr>
          <a:xfrm>
            <a:off x="7071360" y="1786374"/>
            <a:ext cx="1604798" cy="984885"/>
          </a:xfrm>
          <a:prstGeom prst="rect">
            <a:avLst/>
          </a:prstGeom>
          <a:noFill/>
        </p:spPr>
        <p:txBody>
          <a:bodyPr wrap="square" rtlCol="0">
            <a:spAutoFit/>
          </a:bodyPr>
          <a:lstStyle/>
          <a:p>
            <a:r>
              <a:rPr lang="en-US" sz="2000" b="1" dirty="0">
                <a:latin typeface="Arial Narrow" panose="020B0606020202030204" pitchFamily="34" charset="0"/>
              </a:rPr>
              <a:t>Scope in function f</a:t>
            </a:r>
            <a:r>
              <a:rPr lang="en-US" dirty="0"/>
              <a:t> </a:t>
            </a:r>
            <a:r>
              <a:rPr lang="en-US">
                <a:solidFill>
                  <a:srgbClr val="FF0000"/>
                </a:solidFill>
              </a:rPr>
              <a:t>(local scope</a:t>
            </a:r>
            <a:r>
              <a:rPr lang="en-US" dirty="0">
                <a:solidFill>
                  <a:srgbClr val="FF0000"/>
                </a:solidFill>
              </a:rPr>
              <a:t>)</a:t>
            </a:r>
          </a:p>
        </p:txBody>
      </p:sp>
      <p:sp>
        <p:nvSpPr>
          <p:cNvPr id="21" name="TextBox 20"/>
          <p:cNvSpPr txBox="1"/>
          <p:nvPr/>
        </p:nvSpPr>
        <p:spPr>
          <a:xfrm>
            <a:off x="5321255" y="2595265"/>
            <a:ext cx="1093710" cy="369332"/>
          </a:xfrm>
          <a:prstGeom prst="rect">
            <a:avLst/>
          </a:prstGeom>
          <a:noFill/>
        </p:spPr>
        <p:txBody>
          <a:bodyPr wrap="square" rtlCol="0">
            <a:spAutoFit/>
          </a:bodyPr>
          <a:lstStyle/>
          <a:p>
            <a:r>
              <a:rPr lang="en-US" dirty="0"/>
              <a:t>x</a:t>
            </a:r>
          </a:p>
        </p:txBody>
      </p:sp>
      <p:sp>
        <p:nvSpPr>
          <p:cNvPr id="22" name="TextBox 21"/>
          <p:cNvSpPr txBox="1"/>
          <p:nvPr/>
        </p:nvSpPr>
        <p:spPr>
          <a:xfrm>
            <a:off x="5840490" y="2579549"/>
            <a:ext cx="712710" cy="369332"/>
          </a:xfrm>
          <a:prstGeom prst="rect">
            <a:avLst/>
          </a:prstGeom>
          <a:solidFill>
            <a:schemeClr val="bg1"/>
          </a:solidFill>
        </p:spPr>
        <p:txBody>
          <a:bodyPr wrap="square" rtlCol="0">
            <a:spAutoFit/>
          </a:bodyPr>
          <a:lstStyle/>
          <a:p>
            <a:r>
              <a:rPr lang="en-US" dirty="0">
                <a:solidFill>
                  <a:srgbClr val="0070C0"/>
                </a:solidFill>
              </a:rPr>
              <a:t>5</a:t>
            </a:r>
          </a:p>
        </p:txBody>
      </p:sp>
      <p:sp>
        <p:nvSpPr>
          <p:cNvPr id="23" name="TextBox 22"/>
          <p:cNvSpPr txBox="1"/>
          <p:nvPr/>
        </p:nvSpPr>
        <p:spPr>
          <a:xfrm>
            <a:off x="7182568" y="3165822"/>
            <a:ext cx="1093710" cy="369332"/>
          </a:xfrm>
          <a:prstGeom prst="rect">
            <a:avLst/>
          </a:prstGeom>
          <a:noFill/>
        </p:spPr>
        <p:txBody>
          <a:bodyPr wrap="square" rtlCol="0">
            <a:spAutoFit/>
          </a:bodyPr>
          <a:lstStyle/>
          <a:p>
            <a:r>
              <a:rPr lang="en-US" dirty="0"/>
              <a:t>x</a:t>
            </a:r>
          </a:p>
        </p:txBody>
      </p:sp>
      <p:sp>
        <p:nvSpPr>
          <p:cNvPr id="24" name="TextBox 23"/>
          <p:cNvSpPr txBox="1"/>
          <p:nvPr/>
        </p:nvSpPr>
        <p:spPr>
          <a:xfrm>
            <a:off x="7701803" y="3150106"/>
            <a:ext cx="712710" cy="369332"/>
          </a:xfrm>
          <a:prstGeom prst="rect">
            <a:avLst/>
          </a:prstGeom>
          <a:solidFill>
            <a:schemeClr val="bg1"/>
          </a:solidFill>
        </p:spPr>
        <p:txBody>
          <a:bodyPr wrap="square" rtlCol="0">
            <a:spAutoFit/>
          </a:bodyPr>
          <a:lstStyle/>
          <a:p>
            <a:r>
              <a:rPr lang="en-US" dirty="0">
                <a:solidFill>
                  <a:srgbClr val="0070C0"/>
                </a:solidFill>
              </a:rPr>
              <a:t>5</a:t>
            </a:r>
          </a:p>
        </p:txBody>
      </p:sp>
      <p:cxnSp>
        <p:nvCxnSpPr>
          <p:cNvPr id="26" name="Straight Connector 25"/>
          <p:cNvCxnSpPr/>
          <p:nvPr/>
        </p:nvCxnSpPr>
        <p:spPr>
          <a:xfrm flipH="1">
            <a:off x="7688580" y="3190914"/>
            <a:ext cx="369474" cy="369474"/>
          </a:xfrm>
          <a:prstGeom prst="line">
            <a:avLst/>
          </a:prstGeom>
          <a:ln w="38100">
            <a:solidFill>
              <a:srgbClr val="360036"/>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89152" y="3287464"/>
            <a:ext cx="712710" cy="369332"/>
          </a:xfrm>
          <a:prstGeom prst="rect">
            <a:avLst/>
          </a:prstGeom>
          <a:noFill/>
        </p:spPr>
        <p:txBody>
          <a:bodyPr wrap="square" rtlCol="0">
            <a:spAutoFit/>
          </a:bodyPr>
          <a:lstStyle/>
          <a:p>
            <a:r>
              <a:rPr lang="en-US" dirty="0"/>
              <a:t>6</a:t>
            </a:r>
          </a:p>
        </p:txBody>
      </p:sp>
      <p:sp>
        <p:nvSpPr>
          <p:cNvPr id="27" name="TextBox 26"/>
          <p:cNvSpPr txBox="1"/>
          <p:nvPr/>
        </p:nvSpPr>
        <p:spPr>
          <a:xfrm>
            <a:off x="115062" y="5091499"/>
            <a:ext cx="887653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n-lt"/>
              </a:rPr>
              <a:t>And they have different scope: scope of one x is </a:t>
            </a:r>
            <a:r>
              <a:rPr lang="en-US" sz="2400">
                <a:latin typeface="+mn-lt"/>
              </a:rPr>
              <a:t>the global, </a:t>
            </a:r>
            <a:r>
              <a:rPr lang="en-US" sz="2400" dirty="0">
                <a:latin typeface="+mn-lt"/>
              </a:rPr>
              <a:t>while for the other x, it </a:t>
            </a:r>
            <a:r>
              <a:rPr lang="en-US" sz="2400">
                <a:latin typeface="+mn-lt"/>
              </a:rPr>
              <a:t>is local in the </a:t>
            </a:r>
            <a:r>
              <a:rPr lang="en-US" sz="2400" dirty="0">
                <a:latin typeface="+mn-lt"/>
              </a:rPr>
              <a:t>function</a:t>
            </a:r>
          </a:p>
        </p:txBody>
      </p:sp>
    </p:spTree>
    <p:extLst>
      <p:ext uri="{BB962C8B-B14F-4D97-AF65-F5344CB8AC3E}">
        <p14:creationId xmlns:p14="http://schemas.microsoft.com/office/powerpoint/2010/main" val="409491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5" end="5"/>
                                            </p:txEl>
                                          </p:spTgt>
                                        </p:tgtEl>
                                        <p:attrNameLst>
                                          <p:attrName>ppt_x</p:attrName>
                                          <p:attrName>ppt_y</p:attrName>
                                        </p:attrNameLst>
                                      </p:cBhvr>
                                    </p:animMotion>
                                    <p:animRot by="1500000">
                                      <p:cBhvr>
                                        <p:cTn id="7" dur="125" fill="hold">
                                          <p:stCondLst>
                                            <p:cond delay="0"/>
                                          </p:stCondLst>
                                        </p:cTn>
                                        <p:tgtEl>
                                          <p:spTgt spid="10">
                                            <p:txEl>
                                              <p:pRg st="5" end="5"/>
                                            </p:txEl>
                                          </p:spTgt>
                                        </p:tgtEl>
                                        <p:attrNameLst>
                                          <p:attrName>r</p:attrName>
                                        </p:attrNameLst>
                                      </p:cBhvr>
                                    </p:animRot>
                                    <p:animRot by="-1500000">
                                      <p:cBhvr>
                                        <p:cTn id="8" dur="125" fill="hold">
                                          <p:stCondLst>
                                            <p:cond delay="125"/>
                                          </p:stCondLst>
                                        </p:cTn>
                                        <p:tgtEl>
                                          <p:spTgt spid="10">
                                            <p:txEl>
                                              <p:pRg st="5" end="5"/>
                                            </p:txEl>
                                          </p:spTgt>
                                        </p:tgtEl>
                                        <p:attrNameLst>
                                          <p:attrName>r</p:attrName>
                                        </p:attrNameLst>
                                      </p:cBhvr>
                                    </p:animRot>
                                    <p:animRot by="-1500000">
                                      <p:cBhvr>
                                        <p:cTn id="9" dur="125" fill="hold">
                                          <p:stCondLst>
                                            <p:cond delay="250"/>
                                          </p:stCondLst>
                                        </p:cTn>
                                        <p:tgtEl>
                                          <p:spTgt spid="10">
                                            <p:txEl>
                                              <p:pRg st="5" end="5"/>
                                            </p:txEl>
                                          </p:spTgt>
                                        </p:tgtEl>
                                        <p:attrNameLst>
                                          <p:attrName>r</p:attrName>
                                        </p:attrNameLst>
                                      </p:cBhvr>
                                    </p:animRot>
                                    <p:animRot by="1500000">
                                      <p:cBhvr>
                                        <p:cTn id="10" dur="125" fill="hold">
                                          <p:stCondLst>
                                            <p:cond delay="375"/>
                                          </p:stCondLst>
                                        </p:cTn>
                                        <p:tgtEl>
                                          <p:spTgt spid="10">
                                            <p:txEl>
                                              <p:pRg st="5" end="5"/>
                                            </p:txEl>
                                          </p:spTgt>
                                        </p:tgtEl>
                                        <p:attrNameLst>
                                          <p:attrName>r</p:attrName>
                                        </p:attrNameLst>
                                      </p:cBhvr>
                                    </p:animRo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4" presetClass="emph" presetSubtype="0" fill="hold" nodeType="clickEffect">
                                  <p:stCondLst>
                                    <p:cond delay="0"/>
                                  </p:stCondLst>
                                  <p:iterate type="lt">
                                    <p:tmPct val="10000"/>
                                  </p:iterate>
                                  <p:childTnLst>
                                    <p:animMotion origin="layout" path="M 0.0 0.0 L 0.0 -0.07213" pathEditMode="relative" ptsTypes="">
                                      <p:cBhvr>
                                        <p:cTn id="27" dur="250" accel="50000" decel="50000" autoRev="1" fill="hold">
                                          <p:stCondLst>
                                            <p:cond delay="0"/>
                                          </p:stCondLst>
                                        </p:cTn>
                                        <p:tgtEl>
                                          <p:spTgt spid="10">
                                            <p:txEl>
                                              <p:pRg st="6" end="6"/>
                                            </p:txEl>
                                          </p:spTgt>
                                        </p:tgtEl>
                                        <p:attrNameLst>
                                          <p:attrName>ppt_x</p:attrName>
                                          <p:attrName>ppt_y</p:attrName>
                                        </p:attrNameLst>
                                      </p:cBhvr>
                                    </p:animMotion>
                                    <p:animRot by="1500000">
                                      <p:cBhvr>
                                        <p:cTn id="28" dur="125" fill="hold">
                                          <p:stCondLst>
                                            <p:cond delay="0"/>
                                          </p:stCondLst>
                                        </p:cTn>
                                        <p:tgtEl>
                                          <p:spTgt spid="10">
                                            <p:txEl>
                                              <p:pRg st="6" end="6"/>
                                            </p:txEl>
                                          </p:spTgt>
                                        </p:tgtEl>
                                        <p:attrNameLst>
                                          <p:attrName>r</p:attrName>
                                        </p:attrNameLst>
                                      </p:cBhvr>
                                    </p:animRot>
                                    <p:animRot by="-1500000">
                                      <p:cBhvr>
                                        <p:cTn id="29" dur="125" fill="hold">
                                          <p:stCondLst>
                                            <p:cond delay="125"/>
                                          </p:stCondLst>
                                        </p:cTn>
                                        <p:tgtEl>
                                          <p:spTgt spid="10">
                                            <p:txEl>
                                              <p:pRg st="6" end="6"/>
                                            </p:txEl>
                                          </p:spTgt>
                                        </p:tgtEl>
                                        <p:attrNameLst>
                                          <p:attrName>r</p:attrName>
                                        </p:attrNameLst>
                                      </p:cBhvr>
                                    </p:animRot>
                                    <p:animRot by="-1500000">
                                      <p:cBhvr>
                                        <p:cTn id="30" dur="125" fill="hold">
                                          <p:stCondLst>
                                            <p:cond delay="250"/>
                                          </p:stCondLst>
                                        </p:cTn>
                                        <p:tgtEl>
                                          <p:spTgt spid="10">
                                            <p:txEl>
                                              <p:pRg st="6" end="6"/>
                                            </p:txEl>
                                          </p:spTgt>
                                        </p:tgtEl>
                                        <p:attrNameLst>
                                          <p:attrName>r</p:attrName>
                                        </p:attrNameLst>
                                      </p:cBhvr>
                                    </p:animRot>
                                    <p:animRot by="1500000">
                                      <p:cBhvr>
                                        <p:cTn id="31" dur="125" fill="hold">
                                          <p:stCondLst>
                                            <p:cond delay="375"/>
                                          </p:stCondLst>
                                        </p:cTn>
                                        <p:tgtEl>
                                          <p:spTgt spid="10">
                                            <p:txEl>
                                              <p:pRg st="6" end="6"/>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4" presetClass="emph" presetSubtype="0" fill="hold" nodeType="click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10">
                                            <p:txEl>
                                              <p:pRg st="0" end="0"/>
                                            </p:txEl>
                                          </p:spTgt>
                                        </p:tgtEl>
                                        <p:attrNameLst>
                                          <p:attrName>ppt_x</p:attrName>
                                          <p:attrName>ppt_y</p:attrName>
                                        </p:attrNameLst>
                                      </p:cBhvr>
                                    </p:animMotion>
                                    <p:animRot by="1500000">
                                      <p:cBhvr>
                                        <p:cTn id="36" dur="125" fill="hold">
                                          <p:stCondLst>
                                            <p:cond delay="0"/>
                                          </p:stCondLst>
                                        </p:cTn>
                                        <p:tgtEl>
                                          <p:spTgt spid="10">
                                            <p:txEl>
                                              <p:pRg st="0" end="0"/>
                                            </p:txEl>
                                          </p:spTgt>
                                        </p:tgtEl>
                                        <p:attrNameLst>
                                          <p:attrName>r</p:attrName>
                                        </p:attrNameLst>
                                      </p:cBhvr>
                                    </p:animRot>
                                    <p:animRot by="-1500000">
                                      <p:cBhvr>
                                        <p:cTn id="37" dur="125" fill="hold">
                                          <p:stCondLst>
                                            <p:cond delay="125"/>
                                          </p:stCondLst>
                                        </p:cTn>
                                        <p:tgtEl>
                                          <p:spTgt spid="10">
                                            <p:txEl>
                                              <p:pRg st="0" end="0"/>
                                            </p:txEl>
                                          </p:spTgt>
                                        </p:tgtEl>
                                        <p:attrNameLst>
                                          <p:attrName>r</p:attrName>
                                        </p:attrNameLst>
                                      </p:cBhvr>
                                    </p:animRot>
                                    <p:animRot by="-1500000">
                                      <p:cBhvr>
                                        <p:cTn id="38" dur="125" fill="hold">
                                          <p:stCondLst>
                                            <p:cond delay="250"/>
                                          </p:stCondLst>
                                        </p:cTn>
                                        <p:tgtEl>
                                          <p:spTgt spid="10">
                                            <p:txEl>
                                              <p:pRg st="0" end="0"/>
                                            </p:txEl>
                                          </p:spTgt>
                                        </p:tgtEl>
                                        <p:attrNameLst>
                                          <p:attrName>r</p:attrName>
                                        </p:attrNameLst>
                                      </p:cBhvr>
                                    </p:animRot>
                                    <p:animRot by="1500000">
                                      <p:cBhvr>
                                        <p:cTn id="39" dur="125" fill="hold">
                                          <p:stCondLst>
                                            <p:cond delay="375"/>
                                          </p:stCondLst>
                                        </p:cTn>
                                        <p:tgtEl>
                                          <p:spTgt spid="10">
                                            <p:txEl>
                                              <p:pRg st="0" end="0"/>
                                            </p:txEl>
                                          </p:spTgt>
                                        </p:tgtEl>
                                        <p:attrNameLst>
                                          <p:attrName>r</p:attrName>
                                        </p:attrNameLst>
                                      </p:cBhvr>
                                    </p:animRot>
                                  </p:childTnLst>
                                </p:cTn>
                              </p:par>
                            </p:childTnLst>
                          </p:cTn>
                        </p:par>
                        <p:par>
                          <p:cTn id="40" fill="hold">
                            <p:stCondLst>
                              <p:cond delay="14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34" presetClass="emph" presetSubtype="0" fill="hold" nodeType="click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10">
                                            <p:txEl>
                                              <p:pRg st="1" end="1"/>
                                            </p:txEl>
                                          </p:spTgt>
                                        </p:tgtEl>
                                        <p:attrNameLst>
                                          <p:attrName>ppt_x</p:attrName>
                                          <p:attrName>ppt_y</p:attrName>
                                        </p:attrNameLst>
                                      </p:cBhvr>
                                    </p:animMotion>
                                    <p:animRot by="1500000">
                                      <p:cBhvr>
                                        <p:cTn id="57" dur="125" fill="hold">
                                          <p:stCondLst>
                                            <p:cond delay="0"/>
                                          </p:stCondLst>
                                        </p:cTn>
                                        <p:tgtEl>
                                          <p:spTgt spid="10">
                                            <p:txEl>
                                              <p:pRg st="1" end="1"/>
                                            </p:txEl>
                                          </p:spTgt>
                                        </p:tgtEl>
                                        <p:attrNameLst>
                                          <p:attrName>r</p:attrName>
                                        </p:attrNameLst>
                                      </p:cBhvr>
                                    </p:animRot>
                                    <p:animRot by="-1500000">
                                      <p:cBhvr>
                                        <p:cTn id="58" dur="125" fill="hold">
                                          <p:stCondLst>
                                            <p:cond delay="125"/>
                                          </p:stCondLst>
                                        </p:cTn>
                                        <p:tgtEl>
                                          <p:spTgt spid="10">
                                            <p:txEl>
                                              <p:pRg st="1" end="1"/>
                                            </p:txEl>
                                          </p:spTgt>
                                        </p:tgtEl>
                                        <p:attrNameLst>
                                          <p:attrName>r</p:attrName>
                                        </p:attrNameLst>
                                      </p:cBhvr>
                                    </p:animRot>
                                    <p:animRot by="-1500000">
                                      <p:cBhvr>
                                        <p:cTn id="59" dur="125" fill="hold">
                                          <p:stCondLst>
                                            <p:cond delay="250"/>
                                          </p:stCondLst>
                                        </p:cTn>
                                        <p:tgtEl>
                                          <p:spTgt spid="10">
                                            <p:txEl>
                                              <p:pRg st="1" end="1"/>
                                            </p:txEl>
                                          </p:spTgt>
                                        </p:tgtEl>
                                        <p:attrNameLst>
                                          <p:attrName>r</p:attrName>
                                        </p:attrNameLst>
                                      </p:cBhvr>
                                    </p:animRot>
                                    <p:animRot by="1500000">
                                      <p:cBhvr>
                                        <p:cTn id="60" dur="125" fill="hold">
                                          <p:stCondLst>
                                            <p:cond delay="375"/>
                                          </p:stCondLst>
                                        </p:cTn>
                                        <p:tgtEl>
                                          <p:spTgt spid="10">
                                            <p:txEl>
                                              <p:pRg st="1" end="1"/>
                                            </p:txEl>
                                          </p:spTgt>
                                        </p:tgtEl>
                                        <p:attrNameLst>
                                          <p:attrName>r</p:attrName>
                                        </p:attrNameLst>
                                      </p:cBhvr>
                                    </p:animRot>
                                  </p:childTnLst>
                                </p:cTn>
                              </p:par>
                            </p:childTnLst>
                          </p:cTn>
                        </p:par>
                        <p:par>
                          <p:cTn id="61" fill="hold">
                            <p:stCondLst>
                              <p:cond delay="700"/>
                            </p:stCondLst>
                            <p:childTnLst>
                              <p:par>
                                <p:cTn id="62" presetID="22" presetClass="entr" presetSubtype="2"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right)">
                                      <p:cBhvr>
                                        <p:cTn id="64" dur="500"/>
                                        <p:tgtEl>
                                          <p:spTgt spid="26"/>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22" grpId="0" animBg="1"/>
      <p:bldP spid="23" grpId="0"/>
      <p:bldP spid="24" grpId="0" animBg="1"/>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a Variable </a:t>
            </a:r>
            <a:r>
              <a:rPr lang="en-GB" b="0" i="1" dirty="0"/>
              <a:t>– Example 3</a:t>
            </a:r>
            <a:endParaRPr lang="en-SG" sz="2800" dirty="0">
              <a:latin typeface="+mn-lt"/>
            </a:endParaRPr>
          </a:p>
        </p:txBody>
      </p:sp>
      <p:sp>
        <p:nvSpPr>
          <p:cNvPr id="8" name="TextBox 7"/>
          <p:cNvSpPr txBox="1"/>
          <p:nvPr/>
        </p:nvSpPr>
        <p:spPr>
          <a:xfrm>
            <a:off x="604238" y="917247"/>
            <a:ext cx="405431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Consider this example now :</a:t>
            </a:r>
          </a:p>
        </p:txBody>
      </p:sp>
      <p:sp>
        <p:nvSpPr>
          <p:cNvPr id="10" name="Content Placeholder 2">
            <a:extLst>
              <a:ext uri="{FF2B5EF4-FFF2-40B4-BE49-F238E27FC236}">
                <a16:creationId xmlns:a16="http://schemas.microsoft.com/office/drawing/2014/main" id="{210E3213-44C1-4059-96C7-4F9156697FCD}"/>
              </a:ext>
            </a:extLst>
          </p:cNvPr>
          <p:cNvSpPr>
            <a:spLocks noGrp="1"/>
          </p:cNvSpPr>
          <p:nvPr>
            <p:ph idx="1"/>
          </p:nvPr>
        </p:nvSpPr>
        <p:spPr>
          <a:xfrm>
            <a:off x="685800" y="1386225"/>
            <a:ext cx="5257480" cy="2804775"/>
          </a:xfrm>
        </p:spPr>
        <p:txBody>
          <a:bodyPr/>
          <a:lstStyle/>
          <a:p>
            <a:pPr marL="0" indent="0">
              <a:buNone/>
            </a:pPr>
            <a:r>
              <a:rPr lang="en-US" sz="2000" b="1" dirty="0" err="1">
                <a:solidFill>
                  <a:srgbClr val="0000FF"/>
                </a:solidFill>
                <a:latin typeface="Courier New" panose="02070309020205020404" pitchFamily="49" charset="0"/>
                <a:cs typeface="Courier New" panose="02070309020205020404" pitchFamily="49" charset="0"/>
              </a:rPr>
              <a:t>def</a:t>
            </a:r>
            <a:r>
              <a:rPr lang="en-US" sz="2000" b="1" dirty="0">
                <a:solidFill>
                  <a:srgbClr val="0000FF"/>
                </a:solidFill>
                <a:latin typeface="Courier New" panose="02070309020205020404" pitchFamily="49" charset="0"/>
                <a:cs typeface="Courier New" panose="02070309020205020404" pitchFamily="49" charset="0"/>
              </a:rPr>
              <a:t> f( ):</a:t>
            </a:r>
          </a:p>
          <a:p>
            <a:pPr marL="0" indent="0">
              <a:buNone/>
            </a:pPr>
            <a:r>
              <a:rPr lang="en-US" sz="2000" b="1" dirty="0">
                <a:solidFill>
                  <a:srgbClr val="0000FF"/>
                </a:solidFill>
                <a:latin typeface="Courier New" panose="02070309020205020404" pitchFamily="49" charset="0"/>
                <a:cs typeface="Courier New" panose="02070309020205020404" pitchFamily="49" charset="0"/>
              </a:rPr>
              <a:t>    x = x + 1</a:t>
            </a:r>
          </a:p>
          <a:p>
            <a:pPr marL="0" indent="0">
              <a:buNone/>
            </a:pPr>
            <a:r>
              <a:rPr lang="en-US" sz="2000" b="1" dirty="0">
                <a:solidFill>
                  <a:srgbClr val="0000FF"/>
                </a:solidFill>
                <a:latin typeface="Courier New" panose="02070309020205020404" pitchFamily="49" charset="0"/>
                <a:cs typeface="Courier New" panose="02070309020205020404" pitchFamily="49" charset="0"/>
              </a:rPr>
              <a:t>    print(x)</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solidFill>
                  <a:schemeClr val="tx1"/>
                </a:solidFill>
                <a:latin typeface="Courier New" panose="02070309020205020404" pitchFamily="49" charset="0"/>
                <a:cs typeface="Courier New" panose="02070309020205020404" pitchFamily="49" charset="0"/>
              </a:rPr>
              <a:t>x = 5</a:t>
            </a:r>
          </a:p>
          <a:p>
            <a:pPr marL="0" indent="0">
              <a:buNone/>
            </a:pPr>
            <a:r>
              <a:rPr lang="en-US" sz="2000" b="1" dirty="0">
                <a:solidFill>
                  <a:srgbClr val="0000FF"/>
                </a:solidFill>
                <a:latin typeface="Courier New" panose="02070309020205020404" pitchFamily="49" charset="0"/>
                <a:cs typeface="Courier New" panose="02070309020205020404" pitchFamily="49" charset="0"/>
              </a:rPr>
              <a:t>f( )</a:t>
            </a:r>
          </a:p>
          <a:p>
            <a:pPr marL="0" indent="0">
              <a:buNone/>
            </a:pPr>
            <a:r>
              <a:rPr lang="en-US" sz="2000" b="1" dirty="0">
                <a:solidFill>
                  <a:schemeClr val="tx1"/>
                </a:solidFill>
                <a:latin typeface="Courier New" panose="02070309020205020404" pitchFamily="49" charset="0"/>
                <a:cs typeface="Courier New" panose="02070309020205020404" pitchFamily="49" charset="0"/>
              </a:rPr>
              <a:t>print(x)</a:t>
            </a:r>
            <a:endParaRPr lang="en-SG" sz="20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38980" y="4232172"/>
            <a:ext cx="4582275" cy="923330"/>
          </a:xfrm>
          <a:prstGeom prst="rect">
            <a:avLst/>
          </a:prstGeom>
          <a:solidFill>
            <a:schemeClr val="bg1"/>
          </a:solid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UnboundLocalError</a:t>
            </a:r>
            <a:r>
              <a:rPr lang="en-US" dirty="0">
                <a:solidFill>
                  <a:srgbClr val="FF0000"/>
                </a:solidFill>
                <a:latin typeface="Courier New" panose="02070309020205020404" pitchFamily="49" charset="0"/>
                <a:cs typeface="Courier New" panose="02070309020205020404" pitchFamily="49" charset="0"/>
              </a:rPr>
              <a:t>: local variable 'x' referenced before assignment</a:t>
            </a:r>
          </a:p>
        </p:txBody>
      </p:sp>
      <p:sp>
        <p:nvSpPr>
          <p:cNvPr id="17" name="Rectangle 16"/>
          <p:cNvSpPr/>
          <p:nvPr/>
        </p:nvSpPr>
        <p:spPr>
          <a:xfrm>
            <a:off x="5257800" y="1219200"/>
            <a:ext cx="1524000"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71359" y="1219200"/>
            <a:ext cx="1468963"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59490" y="1371600"/>
            <a:ext cx="1093710" cy="707886"/>
          </a:xfrm>
          <a:prstGeom prst="rect">
            <a:avLst/>
          </a:prstGeom>
          <a:noFill/>
        </p:spPr>
        <p:txBody>
          <a:bodyPr wrap="square" rtlCol="0">
            <a:spAutoFit/>
          </a:bodyPr>
          <a:lstStyle/>
          <a:p>
            <a:r>
              <a:rPr lang="en-US" sz="2000" b="1" dirty="0">
                <a:latin typeface="Arial Narrow" panose="020B0606020202030204" pitchFamily="34" charset="0"/>
                <a:cs typeface="Courier New" panose="02070309020205020404" pitchFamily="49" charset="0"/>
              </a:rPr>
              <a:t>Scope in program</a:t>
            </a:r>
          </a:p>
        </p:txBody>
      </p:sp>
      <p:sp>
        <p:nvSpPr>
          <p:cNvPr id="20" name="TextBox 19"/>
          <p:cNvSpPr txBox="1"/>
          <p:nvPr/>
        </p:nvSpPr>
        <p:spPr>
          <a:xfrm>
            <a:off x="7071360" y="1361440"/>
            <a:ext cx="1521438" cy="984885"/>
          </a:xfrm>
          <a:prstGeom prst="rect">
            <a:avLst/>
          </a:prstGeom>
          <a:noFill/>
        </p:spPr>
        <p:txBody>
          <a:bodyPr wrap="square" rtlCol="0">
            <a:spAutoFit/>
          </a:bodyPr>
          <a:lstStyle/>
          <a:p>
            <a:r>
              <a:rPr lang="en-US" sz="2000" b="1" dirty="0">
                <a:latin typeface="Arial Narrow" panose="020B0606020202030204" pitchFamily="34" charset="0"/>
              </a:rPr>
              <a:t>Scope in function f</a:t>
            </a:r>
            <a:r>
              <a:rPr lang="en-US" dirty="0"/>
              <a:t> </a:t>
            </a:r>
            <a:r>
              <a:rPr lang="en-US">
                <a:solidFill>
                  <a:srgbClr val="FF0000"/>
                </a:solidFill>
              </a:rPr>
              <a:t>(local scope</a:t>
            </a:r>
            <a:r>
              <a:rPr lang="en-US" dirty="0">
                <a:solidFill>
                  <a:srgbClr val="FF0000"/>
                </a:solidFill>
              </a:rPr>
              <a:t>)</a:t>
            </a:r>
          </a:p>
        </p:txBody>
      </p:sp>
      <p:sp>
        <p:nvSpPr>
          <p:cNvPr id="21" name="TextBox 20"/>
          <p:cNvSpPr txBox="1"/>
          <p:nvPr/>
        </p:nvSpPr>
        <p:spPr>
          <a:xfrm>
            <a:off x="5321255" y="2170331"/>
            <a:ext cx="1093710" cy="369332"/>
          </a:xfrm>
          <a:prstGeom prst="rect">
            <a:avLst/>
          </a:prstGeom>
          <a:noFill/>
        </p:spPr>
        <p:txBody>
          <a:bodyPr wrap="square" rtlCol="0">
            <a:spAutoFit/>
          </a:bodyPr>
          <a:lstStyle/>
          <a:p>
            <a:r>
              <a:rPr lang="en-US" dirty="0"/>
              <a:t>x</a:t>
            </a:r>
          </a:p>
        </p:txBody>
      </p:sp>
      <p:sp>
        <p:nvSpPr>
          <p:cNvPr id="22" name="TextBox 21"/>
          <p:cNvSpPr txBox="1"/>
          <p:nvPr/>
        </p:nvSpPr>
        <p:spPr>
          <a:xfrm>
            <a:off x="5840490" y="2154615"/>
            <a:ext cx="712710" cy="369332"/>
          </a:xfrm>
          <a:prstGeom prst="rect">
            <a:avLst/>
          </a:prstGeom>
          <a:solidFill>
            <a:schemeClr val="bg1"/>
          </a:solidFill>
        </p:spPr>
        <p:txBody>
          <a:bodyPr wrap="square" rtlCol="0">
            <a:spAutoFit/>
          </a:bodyPr>
          <a:lstStyle/>
          <a:p>
            <a:r>
              <a:rPr lang="en-US" dirty="0">
                <a:solidFill>
                  <a:srgbClr val="0070C0"/>
                </a:solidFill>
              </a:rPr>
              <a:t>5</a:t>
            </a:r>
          </a:p>
        </p:txBody>
      </p:sp>
      <p:sp>
        <p:nvSpPr>
          <p:cNvPr id="30" name="TextBox 29"/>
          <p:cNvSpPr txBox="1"/>
          <p:nvPr/>
        </p:nvSpPr>
        <p:spPr>
          <a:xfrm>
            <a:off x="2774928" y="2346402"/>
            <a:ext cx="2514600" cy="1200329"/>
          </a:xfrm>
          <a:prstGeom prst="rect">
            <a:avLst/>
          </a:prstGeom>
          <a:noFill/>
        </p:spPr>
        <p:txBody>
          <a:bodyPr wrap="square" rtlCol="0">
            <a:spAutoFit/>
          </a:bodyPr>
          <a:lstStyle/>
          <a:p>
            <a:r>
              <a:rPr lang="en-US" dirty="0">
                <a:solidFill>
                  <a:srgbClr val="0070C0"/>
                </a:solidFill>
              </a:rPr>
              <a:t>This line is expecting an x variable of local scope, with value defined beforehand!</a:t>
            </a:r>
          </a:p>
        </p:txBody>
      </p:sp>
      <p:cxnSp>
        <p:nvCxnSpPr>
          <p:cNvPr id="31" name="Straight Arrow Connector 30"/>
          <p:cNvCxnSpPr/>
          <p:nvPr/>
        </p:nvCxnSpPr>
        <p:spPr>
          <a:xfrm flipH="1" flipV="1">
            <a:off x="2788128" y="1977213"/>
            <a:ext cx="950004" cy="348992"/>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79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4" end="4"/>
                                            </p:txEl>
                                          </p:spTgt>
                                        </p:tgtEl>
                                        <p:attrNameLst>
                                          <p:attrName>ppt_x</p:attrName>
                                          <p:attrName>ppt_y</p:attrName>
                                        </p:attrNameLst>
                                      </p:cBhvr>
                                    </p:animMotion>
                                    <p:animRot by="1500000">
                                      <p:cBhvr>
                                        <p:cTn id="7" dur="125" fill="hold">
                                          <p:stCondLst>
                                            <p:cond delay="0"/>
                                          </p:stCondLst>
                                        </p:cTn>
                                        <p:tgtEl>
                                          <p:spTgt spid="10">
                                            <p:txEl>
                                              <p:pRg st="4" end="4"/>
                                            </p:txEl>
                                          </p:spTgt>
                                        </p:tgtEl>
                                        <p:attrNameLst>
                                          <p:attrName>r</p:attrName>
                                        </p:attrNameLst>
                                      </p:cBhvr>
                                    </p:animRot>
                                    <p:animRot by="-1500000">
                                      <p:cBhvr>
                                        <p:cTn id="8" dur="125" fill="hold">
                                          <p:stCondLst>
                                            <p:cond delay="125"/>
                                          </p:stCondLst>
                                        </p:cTn>
                                        <p:tgtEl>
                                          <p:spTgt spid="10">
                                            <p:txEl>
                                              <p:pRg st="4" end="4"/>
                                            </p:txEl>
                                          </p:spTgt>
                                        </p:tgtEl>
                                        <p:attrNameLst>
                                          <p:attrName>r</p:attrName>
                                        </p:attrNameLst>
                                      </p:cBhvr>
                                    </p:animRot>
                                    <p:animRot by="-1500000">
                                      <p:cBhvr>
                                        <p:cTn id="9" dur="125" fill="hold">
                                          <p:stCondLst>
                                            <p:cond delay="250"/>
                                          </p:stCondLst>
                                        </p:cTn>
                                        <p:tgtEl>
                                          <p:spTgt spid="10">
                                            <p:txEl>
                                              <p:pRg st="4" end="4"/>
                                            </p:txEl>
                                          </p:spTgt>
                                        </p:tgtEl>
                                        <p:attrNameLst>
                                          <p:attrName>r</p:attrName>
                                        </p:attrNameLst>
                                      </p:cBhvr>
                                    </p:animRot>
                                    <p:animRot by="1500000">
                                      <p:cBhvr>
                                        <p:cTn id="10" dur="125" fill="hold">
                                          <p:stCondLst>
                                            <p:cond delay="375"/>
                                          </p:stCondLst>
                                        </p:cTn>
                                        <p:tgtEl>
                                          <p:spTgt spid="10">
                                            <p:txEl>
                                              <p:pRg st="4" end="4"/>
                                            </p:txEl>
                                          </p:spTgt>
                                        </p:tgtEl>
                                        <p:attrNameLst>
                                          <p:attrName>r</p:attrName>
                                        </p:attrNameLst>
                                      </p:cBhvr>
                                    </p:animRot>
                                  </p:childTnLst>
                                </p:cTn>
                              </p:par>
                            </p:childTnLst>
                          </p:cTn>
                        </p:par>
                        <p:par>
                          <p:cTn id="11" fill="hold">
                            <p:stCondLst>
                              <p:cond delay="6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4" presetClass="emph" presetSubtype="0" fill="hold" nodeType="clickEffect">
                                  <p:stCondLst>
                                    <p:cond delay="0"/>
                                  </p:stCondLst>
                                  <p:iterate type="lt">
                                    <p:tmPct val="10000"/>
                                  </p:iterate>
                                  <p:childTnLst>
                                    <p:animMotion origin="layout" path="M 0.0 0.0 L 0.0 -0.07213" pathEditMode="relative" ptsTypes="">
                                      <p:cBhvr>
                                        <p:cTn id="27" dur="250" accel="50000" decel="50000" autoRev="1" fill="hold">
                                          <p:stCondLst>
                                            <p:cond delay="0"/>
                                          </p:stCondLst>
                                        </p:cTn>
                                        <p:tgtEl>
                                          <p:spTgt spid="10">
                                            <p:txEl>
                                              <p:pRg st="5" end="5"/>
                                            </p:txEl>
                                          </p:spTgt>
                                        </p:tgtEl>
                                        <p:attrNameLst>
                                          <p:attrName>ppt_x</p:attrName>
                                          <p:attrName>ppt_y</p:attrName>
                                        </p:attrNameLst>
                                      </p:cBhvr>
                                    </p:animMotion>
                                    <p:animRot by="1500000">
                                      <p:cBhvr>
                                        <p:cTn id="28" dur="125" fill="hold">
                                          <p:stCondLst>
                                            <p:cond delay="0"/>
                                          </p:stCondLst>
                                        </p:cTn>
                                        <p:tgtEl>
                                          <p:spTgt spid="10">
                                            <p:txEl>
                                              <p:pRg st="5" end="5"/>
                                            </p:txEl>
                                          </p:spTgt>
                                        </p:tgtEl>
                                        <p:attrNameLst>
                                          <p:attrName>r</p:attrName>
                                        </p:attrNameLst>
                                      </p:cBhvr>
                                    </p:animRot>
                                    <p:animRot by="-1500000">
                                      <p:cBhvr>
                                        <p:cTn id="29" dur="125" fill="hold">
                                          <p:stCondLst>
                                            <p:cond delay="125"/>
                                          </p:stCondLst>
                                        </p:cTn>
                                        <p:tgtEl>
                                          <p:spTgt spid="10">
                                            <p:txEl>
                                              <p:pRg st="5" end="5"/>
                                            </p:txEl>
                                          </p:spTgt>
                                        </p:tgtEl>
                                        <p:attrNameLst>
                                          <p:attrName>r</p:attrName>
                                        </p:attrNameLst>
                                      </p:cBhvr>
                                    </p:animRot>
                                    <p:animRot by="-1500000">
                                      <p:cBhvr>
                                        <p:cTn id="30" dur="125" fill="hold">
                                          <p:stCondLst>
                                            <p:cond delay="250"/>
                                          </p:stCondLst>
                                        </p:cTn>
                                        <p:tgtEl>
                                          <p:spTgt spid="10">
                                            <p:txEl>
                                              <p:pRg st="5" end="5"/>
                                            </p:txEl>
                                          </p:spTgt>
                                        </p:tgtEl>
                                        <p:attrNameLst>
                                          <p:attrName>r</p:attrName>
                                        </p:attrNameLst>
                                      </p:cBhvr>
                                    </p:animRot>
                                    <p:animRot by="1500000">
                                      <p:cBhvr>
                                        <p:cTn id="31" dur="125" fill="hold">
                                          <p:stCondLst>
                                            <p:cond delay="375"/>
                                          </p:stCondLst>
                                        </p:cTn>
                                        <p:tgtEl>
                                          <p:spTgt spid="10">
                                            <p:txEl>
                                              <p:pRg st="5" end="5"/>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4" presetClass="emph" presetSubtype="0" fill="hold" nodeType="click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10">
                                            <p:txEl>
                                              <p:pRg st="0" end="0"/>
                                            </p:txEl>
                                          </p:spTgt>
                                        </p:tgtEl>
                                        <p:attrNameLst>
                                          <p:attrName>ppt_x</p:attrName>
                                          <p:attrName>ppt_y</p:attrName>
                                        </p:attrNameLst>
                                      </p:cBhvr>
                                    </p:animMotion>
                                    <p:animRot by="1500000">
                                      <p:cBhvr>
                                        <p:cTn id="36" dur="125" fill="hold">
                                          <p:stCondLst>
                                            <p:cond delay="0"/>
                                          </p:stCondLst>
                                        </p:cTn>
                                        <p:tgtEl>
                                          <p:spTgt spid="10">
                                            <p:txEl>
                                              <p:pRg st="0" end="0"/>
                                            </p:txEl>
                                          </p:spTgt>
                                        </p:tgtEl>
                                        <p:attrNameLst>
                                          <p:attrName>r</p:attrName>
                                        </p:attrNameLst>
                                      </p:cBhvr>
                                    </p:animRot>
                                    <p:animRot by="-1500000">
                                      <p:cBhvr>
                                        <p:cTn id="37" dur="125" fill="hold">
                                          <p:stCondLst>
                                            <p:cond delay="125"/>
                                          </p:stCondLst>
                                        </p:cTn>
                                        <p:tgtEl>
                                          <p:spTgt spid="10">
                                            <p:txEl>
                                              <p:pRg st="0" end="0"/>
                                            </p:txEl>
                                          </p:spTgt>
                                        </p:tgtEl>
                                        <p:attrNameLst>
                                          <p:attrName>r</p:attrName>
                                        </p:attrNameLst>
                                      </p:cBhvr>
                                    </p:animRot>
                                    <p:animRot by="-1500000">
                                      <p:cBhvr>
                                        <p:cTn id="38" dur="125" fill="hold">
                                          <p:stCondLst>
                                            <p:cond delay="250"/>
                                          </p:stCondLst>
                                        </p:cTn>
                                        <p:tgtEl>
                                          <p:spTgt spid="10">
                                            <p:txEl>
                                              <p:pRg st="0" end="0"/>
                                            </p:txEl>
                                          </p:spTgt>
                                        </p:tgtEl>
                                        <p:attrNameLst>
                                          <p:attrName>r</p:attrName>
                                        </p:attrNameLst>
                                      </p:cBhvr>
                                    </p:animRot>
                                    <p:animRot by="1500000">
                                      <p:cBhvr>
                                        <p:cTn id="39" dur="125" fill="hold">
                                          <p:stCondLst>
                                            <p:cond delay="375"/>
                                          </p:stCondLst>
                                        </p:cTn>
                                        <p:tgtEl>
                                          <p:spTgt spid="10">
                                            <p:txEl>
                                              <p:pRg st="0" end="0"/>
                                            </p:txEl>
                                          </p:spTgt>
                                        </p:tgtEl>
                                        <p:attrNameLst>
                                          <p:attrName>r</p:attrName>
                                        </p:attrNameLst>
                                      </p:cBhvr>
                                    </p:animRot>
                                  </p:childTnLst>
                                </p:cTn>
                              </p:par>
                            </p:childTnLst>
                          </p:cTn>
                        </p:par>
                        <p:par>
                          <p:cTn id="40" fill="hold">
                            <p:stCondLst>
                              <p:cond delay="8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34" presetClass="emph" presetSubtype="0" fill="hold" nodeType="click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10">
                                            <p:txEl>
                                              <p:pRg st="1" end="1"/>
                                            </p:txEl>
                                          </p:spTgt>
                                        </p:tgtEl>
                                        <p:attrNameLst>
                                          <p:attrName>ppt_x</p:attrName>
                                          <p:attrName>ppt_y</p:attrName>
                                        </p:attrNameLst>
                                      </p:cBhvr>
                                    </p:animMotion>
                                    <p:animRot by="1500000">
                                      <p:cBhvr>
                                        <p:cTn id="51" dur="125" fill="hold">
                                          <p:stCondLst>
                                            <p:cond delay="0"/>
                                          </p:stCondLst>
                                        </p:cTn>
                                        <p:tgtEl>
                                          <p:spTgt spid="10">
                                            <p:txEl>
                                              <p:pRg st="1" end="1"/>
                                            </p:txEl>
                                          </p:spTgt>
                                        </p:tgtEl>
                                        <p:attrNameLst>
                                          <p:attrName>r</p:attrName>
                                        </p:attrNameLst>
                                      </p:cBhvr>
                                    </p:animRot>
                                    <p:animRot by="-1500000">
                                      <p:cBhvr>
                                        <p:cTn id="52" dur="125" fill="hold">
                                          <p:stCondLst>
                                            <p:cond delay="125"/>
                                          </p:stCondLst>
                                        </p:cTn>
                                        <p:tgtEl>
                                          <p:spTgt spid="10">
                                            <p:txEl>
                                              <p:pRg st="1" end="1"/>
                                            </p:txEl>
                                          </p:spTgt>
                                        </p:tgtEl>
                                        <p:attrNameLst>
                                          <p:attrName>r</p:attrName>
                                        </p:attrNameLst>
                                      </p:cBhvr>
                                    </p:animRot>
                                    <p:animRot by="-1500000">
                                      <p:cBhvr>
                                        <p:cTn id="53" dur="125" fill="hold">
                                          <p:stCondLst>
                                            <p:cond delay="250"/>
                                          </p:stCondLst>
                                        </p:cTn>
                                        <p:tgtEl>
                                          <p:spTgt spid="10">
                                            <p:txEl>
                                              <p:pRg st="1" end="1"/>
                                            </p:txEl>
                                          </p:spTgt>
                                        </p:tgtEl>
                                        <p:attrNameLst>
                                          <p:attrName>r</p:attrName>
                                        </p:attrNameLst>
                                      </p:cBhvr>
                                    </p:animRot>
                                    <p:animRot by="1500000">
                                      <p:cBhvr>
                                        <p:cTn id="54" dur="125" fill="hold">
                                          <p:stCondLst>
                                            <p:cond delay="375"/>
                                          </p:stCondLst>
                                        </p:cTn>
                                        <p:tgtEl>
                                          <p:spTgt spid="10">
                                            <p:txEl>
                                              <p:pRg st="1" end="1"/>
                                            </p:txEl>
                                          </p:spTgt>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22" presetClass="entr" presetSubtype="4"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down)">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9" grpId="0"/>
      <p:bldP spid="20" grpId="0"/>
      <p:bldP spid="21" grpId="0"/>
      <p:bldP spid="22" grpId="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a Variable </a:t>
            </a:r>
            <a:r>
              <a:rPr lang="en-GB" b="0" i="1" dirty="0"/>
              <a:t>– Example 3</a:t>
            </a:r>
            <a:endParaRPr lang="en-SG" sz="2800" dirty="0">
              <a:latin typeface="+mn-lt"/>
            </a:endParaRPr>
          </a:p>
        </p:txBody>
      </p:sp>
      <p:sp>
        <p:nvSpPr>
          <p:cNvPr id="8" name="TextBox 7"/>
          <p:cNvSpPr txBox="1"/>
          <p:nvPr/>
        </p:nvSpPr>
        <p:spPr>
          <a:xfrm>
            <a:off x="533401" y="914400"/>
            <a:ext cx="8305800" cy="1692771"/>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So how do we make the x outside the function to be updated with the new value?</a:t>
            </a:r>
          </a:p>
          <a:p>
            <a:endParaRPr lang="en-US" sz="2400" b="1" dirty="0">
              <a:latin typeface="Arial Narrow" panose="020B0606020202030204" pitchFamily="34" charset="0"/>
            </a:endParaRPr>
          </a:p>
          <a:p>
            <a:r>
              <a:rPr lang="en-US" sz="2400" b="1" u="sng" dirty="0">
                <a:latin typeface="Arial Narrow" panose="020B0606020202030204" pitchFamily="34" charset="0"/>
              </a:rPr>
              <a:t>Solution 1:</a:t>
            </a:r>
          </a:p>
        </p:txBody>
      </p:sp>
      <p:sp>
        <p:nvSpPr>
          <p:cNvPr id="10" name="Content Placeholder 2">
            <a:extLst>
              <a:ext uri="{FF2B5EF4-FFF2-40B4-BE49-F238E27FC236}">
                <a16:creationId xmlns:a16="http://schemas.microsoft.com/office/drawing/2014/main" id="{210E3213-44C1-4059-96C7-4F9156697FCD}"/>
              </a:ext>
            </a:extLst>
          </p:cNvPr>
          <p:cNvSpPr>
            <a:spLocks noGrp="1"/>
          </p:cNvSpPr>
          <p:nvPr>
            <p:ph idx="1"/>
          </p:nvPr>
        </p:nvSpPr>
        <p:spPr>
          <a:xfrm>
            <a:off x="536101" y="2667000"/>
            <a:ext cx="5257480" cy="2804775"/>
          </a:xfrm>
        </p:spPr>
        <p:txBody>
          <a:bodyPr/>
          <a:lstStyle/>
          <a:p>
            <a:pPr marL="0" indent="0">
              <a:buNone/>
            </a:pPr>
            <a:r>
              <a:rPr lang="en-US" sz="1800" b="1" dirty="0" err="1">
                <a:solidFill>
                  <a:srgbClr val="660033"/>
                </a:solidFill>
                <a:latin typeface="Courier New" panose="02070309020205020404" pitchFamily="49" charset="0"/>
                <a:cs typeface="Courier New" panose="02070309020205020404" pitchFamily="49" charset="0"/>
              </a:rPr>
              <a:t>def</a:t>
            </a:r>
            <a:r>
              <a:rPr lang="en-US" sz="1800" b="1" dirty="0">
                <a:solidFill>
                  <a:srgbClr val="660033"/>
                </a:solidFill>
                <a:latin typeface="Courier New" panose="02070309020205020404" pitchFamily="49" charset="0"/>
                <a:cs typeface="Courier New" panose="02070309020205020404" pitchFamily="49" charset="0"/>
              </a:rPr>
              <a:t> f( ):</a:t>
            </a:r>
          </a:p>
          <a:p>
            <a:pPr marL="0" indent="0">
              <a:buNone/>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global x</a:t>
            </a:r>
          </a:p>
          <a:p>
            <a:pPr marL="0" indent="0">
              <a:buNone/>
            </a:pPr>
            <a:r>
              <a:rPr lang="en-US" sz="1800" b="1" dirty="0">
                <a:latin typeface="Courier New" panose="02070309020205020404" pitchFamily="49" charset="0"/>
                <a:cs typeface="Courier New" panose="02070309020205020404" pitchFamily="49" charset="0"/>
              </a:rPr>
              <a:t>    x = x + 1</a:t>
            </a:r>
          </a:p>
          <a:p>
            <a:pPr marL="0" indent="0">
              <a:buNone/>
            </a:pPr>
            <a:r>
              <a:rPr lang="en-US" sz="1800" b="1" dirty="0">
                <a:latin typeface="Courier New" panose="02070309020205020404" pitchFamily="49" charset="0"/>
                <a:cs typeface="Courier New" panose="02070309020205020404" pitchFamily="49" charset="0"/>
              </a:rPr>
              <a:t>    print(x) </a:t>
            </a:r>
          </a:p>
          <a:p>
            <a:pPr marL="0" indent="0">
              <a:buNone/>
            </a:pPr>
            <a:r>
              <a:rPr lang="en-US" sz="1800" b="1" dirty="0">
                <a:latin typeface="Courier New" panose="02070309020205020404" pitchFamily="49" charset="0"/>
                <a:cs typeface="Courier New" panose="02070309020205020404" pitchFamily="49" charset="0"/>
              </a:rPr>
              <a:t>x = 5</a:t>
            </a:r>
          </a:p>
          <a:p>
            <a:pPr marL="0" indent="0">
              <a:buNone/>
            </a:pPr>
            <a:r>
              <a:rPr lang="en-US" sz="1800" b="1" dirty="0">
                <a:solidFill>
                  <a:srgbClr val="660033"/>
                </a:solidFill>
                <a:latin typeface="Courier New" panose="02070309020205020404" pitchFamily="49" charset="0"/>
                <a:cs typeface="Courier New" panose="02070309020205020404" pitchFamily="49" charset="0"/>
              </a:rPr>
              <a:t>f(x)</a:t>
            </a:r>
          </a:p>
          <a:p>
            <a:pPr marL="0" indent="0">
              <a:buNone/>
            </a:pPr>
            <a:r>
              <a:rPr lang="en-US" sz="1800" b="1" dirty="0">
                <a:latin typeface="Courier New" panose="02070309020205020404" pitchFamily="49" charset="0"/>
                <a:cs typeface="Courier New" panose="02070309020205020404" pitchFamily="49" charset="0"/>
              </a:rPr>
              <a:t>print(x)</a:t>
            </a:r>
            <a:endParaRPr lang="en-SG" sz="1800" dirty="0">
              <a:latin typeface="Courier New" panose="02070309020205020404" pitchFamily="49" charset="0"/>
              <a:cs typeface="Courier New" panose="02070309020205020404" pitchFamily="49" charset="0"/>
            </a:endParaRPr>
          </a:p>
        </p:txBody>
      </p:sp>
      <p:sp>
        <p:nvSpPr>
          <p:cNvPr id="30" name="TextBox 29"/>
          <p:cNvSpPr txBox="1"/>
          <p:nvPr/>
        </p:nvSpPr>
        <p:spPr>
          <a:xfrm>
            <a:off x="2515791" y="3492549"/>
            <a:ext cx="2514600" cy="923330"/>
          </a:xfrm>
          <a:prstGeom prst="rect">
            <a:avLst/>
          </a:prstGeom>
          <a:noFill/>
        </p:spPr>
        <p:txBody>
          <a:bodyPr wrap="square" rtlCol="0">
            <a:spAutoFit/>
          </a:bodyPr>
          <a:lstStyle/>
          <a:p>
            <a:r>
              <a:rPr lang="en-US" dirty="0">
                <a:solidFill>
                  <a:srgbClr val="0070C0"/>
                </a:solidFill>
              </a:rPr>
              <a:t>Indicating that x with the global scope will be used.</a:t>
            </a:r>
          </a:p>
        </p:txBody>
      </p:sp>
      <p:cxnSp>
        <p:nvCxnSpPr>
          <p:cNvPr id="31" name="Straight Arrow Connector 30"/>
          <p:cNvCxnSpPr/>
          <p:nvPr/>
        </p:nvCxnSpPr>
        <p:spPr>
          <a:xfrm flipH="1" flipV="1">
            <a:off x="2515791" y="3143557"/>
            <a:ext cx="950004" cy="348992"/>
          </a:xfrm>
          <a:prstGeom prst="straightConnector1">
            <a:avLst/>
          </a:prstGeom>
          <a:ln w="1905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57800" y="1524000"/>
            <a:ext cx="1524000"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71359" y="1524000"/>
            <a:ext cx="1468963"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59490" y="1676400"/>
            <a:ext cx="1093710" cy="707886"/>
          </a:xfrm>
          <a:prstGeom prst="rect">
            <a:avLst/>
          </a:prstGeom>
          <a:noFill/>
        </p:spPr>
        <p:txBody>
          <a:bodyPr wrap="square" rtlCol="0">
            <a:spAutoFit/>
          </a:bodyPr>
          <a:lstStyle/>
          <a:p>
            <a:r>
              <a:rPr lang="en-US" sz="2000" dirty="0">
                <a:latin typeface="Arial Narrow" panose="020B0606020202030204" pitchFamily="34" charset="0"/>
                <a:cs typeface="Courier New" panose="02070309020205020404" pitchFamily="49" charset="0"/>
              </a:rPr>
              <a:t>Scope in program</a:t>
            </a:r>
          </a:p>
        </p:txBody>
      </p:sp>
      <p:sp>
        <p:nvSpPr>
          <p:cNvPr id="20" name="TextBox 19"/>
          <p:cNvSpPr txBox="1"/>
          <p:nvPr/>
        </p:nvSpPr>
        <p:spPr>
          <a:xfrm>
            <a:off x="7071359" y="1666240"/>
            <a:ext cx="1536539" cy="984885"/>
          </a:xfrm>
          <a:prstGeom prst="rect">
            <a:avLst/>
          </a:prstGeom>
          <a:noFill/>
        </p:spPr>
        <p:txBody>
          <a:bodyPr wrap="square" rtlCol="0">
            <a:spAutoFit/>
          </a:bodyPr>
          <a:lstStyle/>
          <a:p>
            <a:r>
              <a:rPr lang="en-US" sz="2000" dirty="0">
                <a:latin typeface="Arial Narrow" panose="020B0606020202030204" pitchFamily="34" charset="0"/>
              </a:rPr>
              <a:t>Scope in function f</a:t>
            </a:r>
            <a:r>
              <a:rPr lang="en-US" dirty="0"/>
              <a:t> (local scope)</a:t>
            </a:r>
          </a:p>
        </p:txBody>
      </p:sp>
      <p:sp>
        <p:nvSpPr>
          <p:cNvPr id="21" name="TextBox 20"/>
          <p:cNvSpPr txBox="1"/>
          <p:nvPr/>
        </p:nvSpPr>
        <p:spPr>
          <a:xfrm>
            <a:off x="5321255" y="2475131"/>
            <a:ext cx="1093710" cy="369332"/>
          </a:xfrm>
          <a:prstGeom prst="rect">
            <a:avLst/>
          </a:prstGeom>
          <a:noFill/>
        </p:spPr>
        <p:txBody>
          <a:bodyPr wrap="square" rtlCol="0">
            <a:spAutoFit/>
          </a:bodyPr>
          <a:lstStyle/>
          <a:p>
            <a:r>
              <a:rPr lang="en-US" dirty="0"/>
              <a:t>x</a:t>
            </a:r>
          </a:p>
        </p:txBody>
      </p:sp>
      <p:sp>
        <p:nvSpPr>
          <p:cNvPr id="22" name="TextBox 21"/>
          <p:cNvSpPr txBox="1"/>
          <p:nvPr/>
        </p:nvSpPr>
        <p:spPr>
          <a:xfrm>
            <a:off x="5840490" y="2459415"/>
            <a:ext cx="712710" cy="369332"/>
          </a:xfrm>
          <a:prstGeom prst="rect">
            <a:avLst/>
          </a:prstGeom>
          <a:solidFill>
            <a:schemeClr val="bg1"/>
          </a:solidFill>
        </p:spPr>
        <p:txBody>
          <a:bodyPr wrap="square" rtlCol="0">
            <a:spAutoFit/>
          </a:bodyPr>
          <a:lstStyle/>
          <a:p>
            <a:r>
              <a:rPr lang="en-US" dirty="0">
                <a:solidFill>
                  <a:srgbClr val="0070C0"/>
                </a:solidFill>
              </a:rPr>
              <a:t>5</a:t>
            </a:r>
          </a:p>
        </p:txBody>
      </p:sp>
      <p:cxnSp>
        <p:nvCxnSpPr>
          <p:cNvPr id="14" name="Straight Connector 13"/>
          <p:cNvCxnSpPr/>
          <p:nvPr/>
        </p:nvCxnSpPr>
        <p:spPr>
          <a:xfrm flipH="1">
            <a:off x="5872276" y="2447936"/>
            <a:ext cx="369474" cy="369474"/>
          </a:xfrm>
          <a:prstGeom prst="line">
            <a:avLst/>
          </a:prstGeom>
          <a:ln w="38100">
            <a:solidFill>
              <a:srgbClr val="36003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72848" y="2544486"/>
            <a:ext cx="712710" cy="369332"/>
          </a:xfrm>
          <a:prstGeom prst="rect">
            <a:avLst/>
          </a:prstGeom>
          <a:noFill/>
        </p:spPr>
        <p:txBody>
          <a:bodyPr wrap="square" rtlCol="0">
            <a:spAutoFit/>
          </a:bodyPr>
          <a:lstStyle/>
          <a:p>
            <a:r>
              <a:rPr lang="en-US" dirty="0"/>
              <a:t>6</a:t>
            </a:r>
          </a:p>
        </p:txBody>
      </p:sp>
      <p:sp>
        <p:nvSpPr>
          <p:cNvPr id="3" name="TextBox 2"/>
          <p:cNvSpPr txBox="1"/>
          <p:nvPr/>
        </p:nvSpPr>
        <p:spPr>
          <a:xfrm>
            <a:off x="2748280" y="4500552"/>
            <a:ext cx="6319520"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However, this technique is often frowned upon in programming! </a:t>
            </a:r>
            <a:endParaRPr lang="en-US" sz="2000" dirty="0">
              <a:latin typeface="Arial" panose="020B0604020202020204" pitchFamily="34" charset="0"/>
              <a:cs typeface="Arial" panose="020B0604020202020204" pitchFamily="34" charset="0"/>
            </a:endParaRPr>
          </a:p>
        </p:txBody>
      </p:sp>
      <p:sp>
        <p:nvSpPr>
          <p:cNvPr id="23" name="TextBox 22"/>
          <p:cNvSpPr txBox="1"/>
          <p:nvPr/>
        </p:nvSpPr>
        <p:spPr>
          <a:xfrm>
            <a:off x="676831" y="5208438"/>
            <a:ext cx="1828800" cy="646331"/>
          </a:xfrm>
          <a:prstGeom prst="rect">
            <a:avLst/>
          </a:prstGeom>
          <a:solidFill>
            <a:schemeClr val="bg1"/>
          </a:solidFill>
        </p:spPr>
        <p:txBody>
          <a:bodyPr wrap="square" rtlCol="0">
            <a:spAutoFit/>
          </a:bodyPr>
          <a:lstStyle/>
          <a:p>
            <a:r>
              <a:rPr lang="en-US" dirty="0">
                <a:latin typeface="Courier New" panose="02070309020205020404" pitchFamily="49" charset="0"/>
                <a:cs typeface="Courier New" panose="02070309020205020404" pitchFamily="49" charset="0"/>
              </a:rPr>
              <a:t>Output: 6</a:t>
            </a:r>
          </a:p>
          <a:p>
            <a:r>
              <a:rPr lang="en-US" dirty="0">
                <a:latin typeface="Courier New" panose="02070309020205020404" pitchFamily="49" charset="0"/>
                <a:cs typeface="Courier New" panose="02070309020205020404" pitchFamily="49" charset="0"/>
              </a:rPr>
              <a:t>        6</a:t>
            </a:r>
          </a:p>
        </p:txBody>
      </p:sp>
    </p:spTree>
    <p:extLst>
      <p:ext uri="{BB962C8B-B14F-4D97-AF65-F5344CB8AC3E}">
        <p14:creationId xmlns:p14="http://schemas.microsoft.com/office/powerpoint/2010/main" val="240409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mph" presetSubtype="0" fill="hold" nodeType="clickEffect">
                                  <p:stCondLst>
                                    <p:cond delay="0"/>
                                  </p:stCondLst>
                                  <p:iterate type="lt">
                                    <p:tmPct val="10000"/>
                                  </p:iterate>
                                  <p:childTnLst>
                                    <p:animMotion origin="layout" path="M 0.0 0.0 L 0.0 -0.07213" pathEditMode="relative" ptsTypes="">
                                      <p:cBhvr>
                                        <p:cTn id="15" dur="250" accel="50000" decel="50000" autoRev="1" fill="hold">
                                          <p:stCondLst>
                                            <p:cond delay="0"/>
                                          </p:stCondLst>
                                        </p:cTn>
                                        <p:tgtEl>
                                          <p:spTgt spid="10">
                                            <p:txEl>
                                              <p:pRg st="2" end="2"/>
                                            </p:txEl>
                                          </p:spTgt>
                                        </p:tgtEl>
                                        <p:attrNameLst>
                                          <p:attrName>ppt_x</p:attrName>
                                          <p:attrName>ppt_y</p:attrName>
                                        </p:attrNameLst>
                                      </p:cBhvr>
                                    </p:animMotion>
                                    <p:animRot by="1500000">
                                      <p:cBhvr>
                                        <p:cTn id="16" dur="125" fill="hold">
                                          <p:stCondLst>
                                            <p:cond delay="0"/>
                                          </p:stCondLst>
                                        </p:cTn>
                                        <p:tgtEl>
                                          <p:spTgt spid="10">
                                            <p:txEl>
                                              <p:pRg st="2" end="2"/>
                                            </p:txEl>
                                          </p:spTgt>
                                        </p:tgtEl>
                                        <p:attrNameLst>
                                          <p:attrName>r</p:attrName>
                                        </p:attrNameLst>
                                      </p:cBhvr>
                                    </p:animRot>
                                    <p:animRot by="-1500000">
                                      <p:cBhvr>
                                        <p:cTn id="17" dur="125" fill="hold">
                                          <p:stCondLst>
                                            <p:cond delay="125"/>
                                          </p:stCondLst>
                                        </p:cTn>
                                        <p:tgtEl>
                                          <p:spTgt spid="10">
                                            <p:txEl>
                                              <p:pRg st="2" end="2"/>
                                            </p:txEl>
                                          </p:spTgt>
                                        </p:tgtEl>
                                        <p:attrNameLst>
                                          <p:attrName>r</p:attrName>
                                        </p:attrNameLst>
                                      </p:cBhvr>
                                    </p:animRot>
                                    <p:animRot by="-1500000">
                                      <p:cBhvr>
                                        <p:cTn id="18" dur="125" fill="hold">
                                          <p:stCondLst>
                                            <p:cond delay="250"/>
                                          </p:stCondLst>
                                        </p:cTn>
                                        <p:tgtEl>
                                          <p:spTgt spid="10">
                                            <p:txEl>
                                              <p:pRg st="2" end="2"/>
                                            </p:txEl>
                                          </p:spTgt>
                                        </p:tgtEl>
                                        <p:attrNameLst>
                                          <p:attrName>r</p:attrName>
                                        </p:attrNameLst>
                                      </p:cBhvr>
                                    </p:animRot>
                                    <p:animRot by="1500000">
                                      <p:cBhvr>
                                        <p:cTn id="19" dur="125" fill="hold">
                                          <p:stCondLst>
                                            <p:cond delay="375"/>
                                          </p:stCondLst>
                                        </p:cTn>
                                        <p:tgtEl>
                                          <p:spTgt spid="10">
                                            <p:txEl>
                                              <p:pRg st="2" end="2"/>
                                            </p:txEl>
                                          </p:spTgt>
                                        </p:tgtEl>
                                        <p:attrNameLst>
                                          <p:attrName>r</p:attrName>
                                        </p:attrNameLst>
                                      </p:cBhvr>
                                    </p:animRot>
                                  </p:childTnLst>
                                </p:cTn>
                              </p:par>
                            </p:childTnLst>
                          </p:cTn>
                        </p:par>
                        <p:par>
                          <p:cTn id="20" fill="hold">
                            <p:stCondLst>
                              <p:cond delay="700"/>
                            </p:stCondLst>
                            <p:childTnLst>
                              <p:par>
                                <p:cTn id="21" presetID="22" presetClass="entr" presetSubtype="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5" grpId="0"/>
      <p:bldP spid="3"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a Variable </a:t>
            </a:r>
            <a:r>
              <a:rPr lang="en-GB" b="0" i="1" dirty="0"/>
              <a:t>– Example 3</a:t>
            </a:r>
            <a:endParaRPr lang="en-SG" sz="2800" dirty="0">
              <a:latin typeface="+mn-lt"/>
            </a:endParaRPr>
          </a:p>
        </p:txBody>
      </p:sp>
      <p:sp>
        <p:nvSpPr>
          <p:cNvPr id="8" name="TextBox 7"/>
          <p:cNvSpPr txBox="1"/>
          <p:nvPr/>
        </p:nvSpPr>
        <p:spPr>
          <a:xfrm>
            <a:off x="533401" y="914400"/>
            <a:ext cx="8305800" cy="1692771"/>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So how do we make the x outside the function to be updated with the new value?</a:t>
            </a:r>
          </a:p>
          <a:p>
            <a:endParaRPr lang="en-US" sz="2400" b="1" dirty="0">
              <a:latin typeface="Arial Narrow" panose="020B0606020202030204" pitchFamily="34" charset="0"/>
            </a:endParaRPr>
          </a:p>
          <a:p>
            <a:r>
              <a:rPr lang="en-US" sz="2400" b="1" u="sng" dirty="0">
                <a:solidFill>
                  <a:srgbClr val="FF0000"/>
                </a:solidFill>
                <a:latin typeface="Arial" panose="020B0604020202020204" pitchFamily="34" charset="0"/>
                <a:cs typeface="Arial" panose="020B0604020202020204" pitchFamily="34" charset="0"/>
              </a:rPr>
              <a:t>Solution 2:</a:t>
            </a:r>
          </a:p>
        </p:txBody>
      </p:sp>
      <p:sp>
        <p:nvSpPr>
          <p:cNvPr id="10" name="Content Placeholder 2">
            <a:extLst>
              <a:ext uri="{FF2B5EF4-FFF2-40B4-BE49-F238E27FC236}">
                <a16:creationId xmlns:a16="http://schemas.microsoft.com/office/drawing/2014/main" id="{210E3213-44C1-4059-96C7-4F9156697FCD}"/>
              </a:ext>
            </a:extLst>
          </p:cNvPr>
          <p:cNvSpPr>
            <a:spLocks noGrp="1"/>
          </p:cNvSpPr>
          <p:nvPr>
            <p:ph idx="1"/>
          </p:nvPr>
        </p:nvSpPr>
        <p:spPr>
          <a:xfrm>
            <a:off x="536101" y="2667000"/>
            <a:ext cx="5257480" cy="2804775"/>
          </a:xfrm>
        </p:spPr>
        <p:txBody>
          <a:bodyPr/>
          <a:lstStyle/>
          <a:p>
            <a:pPr marL="0" indent="0">
              <a:buNone/>
            </a:pPr>
            <a:r>
              <a:rPr lang="en-US" sz="2000" b="1" dirty="0" err="1">
                <a:solidFill>
                  <a:srgbClr val="0000FF"/>
                </a:solidFill>
                <a:latin typeface="Courier New" panose="02070309020205020404" pitchFamily="49" charset="0"/>
                <a:cs typeface="Courier New" panose="02070309020205020404" pitchFamily="49" charset="0"/>
              </a:rPr>
              <a:t>def</a:t>
            </a:r>
            <a:r>
              <a:rPr lang="en-US" sz="2000" b="1" dirty="0">
                <a:solidFill>
                  <a:srgbClr val="0000FF"/>
                </a:solidFill>
                <a:latin typeface="Courier New" panose="02070309020205020404" pitchFamily="49" charset="0"/>
                <a:cs typeface="Courier New" panose="02070309020205020404" pitchFamily="49" charset="0"/>
              </a:rPr>
              <a:t> f(x):</a:t>
            </a:r>
          </a:p>
          <a:p>
            <a:pPr marL="0" indent="0">
              <a:buNone/>
            </a:pPr>
            <a:r>
              <a:rPr lang="en-US" sz="2000" b="1" dirty="0">
                <a:solidFill>
                  <a:srgbClr val="0000FF"/>
                </a:solidFill>
                <a:latin typeface="Courier New" panose="02070309020205020404" pitchFamily="49" charset="0"/>
                <a:cs typeface="Courier New" panose="02070309020205020404" pitchFamily="49" charset="0"/>
              </a:rPr>
              <a:t>    x = x + 1</a:t>
            </a:r>
          </a:p>
          <a:p>
            <a:pPr marL="0" indent="0">
              <a:buNone/>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return x</a:t>
            </a:r>
          </a:p>
          <a:p>
            <a:pPr marL="0" indent="0">
              <a:buNone/>
            </a:pPr>
            <a:r>
              <a:rPr lang="en-US" sz="1800" b="1" dirty="0">
                <a:latin typeface="Courier New" panose="02070309020205020404" pitchFamily="49" charset="0"/>
                <a:cs typeface="Courier New" panose="02070309020205020404" pitchFamily="49" charset="0"/>
              </a:rPr>
              <a:t>   </a:t>
            </a:r>
          </a:p>
          <a:p>
            <a:pPr marL="0" indent="0">
              <a:buNone/>
            </a:pPr>
            <a:r>
              <a:rPr lang="en-US" sz="2000" b="1" dirty="0">
                <a:solidFill>
                  <a:schemeClr val="tx1"/>
                </a:solidFill>
                <a:latin typeface="Courier New" panose="02070309020205020404" pitchFamily="49" charset="0"/>
                <a:cs typeface="Courier New" panose="02070309020205020404" pitchFamily="49" charset="0"/>
              </a:rPr>
              <a:t>x = 5</a:t>
            </a:r>
          </a:p>
          <a:p>
            <a:pPr marL="0" indent="0">
              <a:buNone/>
            </a:pPr>
            <a:r>
              <a:rPr lang="en-US" sz="2000" b="1" dirty="0">
                <a:solidFill>
                  <a:srgbClr val="FF0000"/>
                </a:solidFill>
                <a:latin typeface="Courier New" panose="02070309020205020404" pitchFamily="49" charset="0"/>
                <a:cs typeface="Courier New" panose="02070309020205020404" pitchFamily="49" charset="0"/>
              </a:rPr>
              <a:t>x = </a:t>
            </a:r>
            <a:r>
              <a:rPr lang="en-US" sz="2000" b="1" dirty="0">
                <a:solidFill>
                  <a:srgbClr val="0000FF"/>
                </a:solidFill>
                <a:latin typeface="Courier New" panose="02070309020205020404" pitchFamily="49" charset="0"/>
                <a:cs typeface="Courier New" panose="02070309020205020404" pitchFamily="49" charset="0"/>
              </a:rPr>
              <a:t>f(x)</a:t>
            </a:r>
          </a:p>
          <a:p>
            <a:pPr marL="0" indent="0">
              <a:buNone/>
            </a:pPr>
            <a:r>
              <a:rPr lang="en-US" sz="2000" b="1" dirty="0">
                <a:solidFill>
                  <a:schemeClr val="tx1"/>
                </a:solidFill>
                <a:latin typeface="Courier New" panose="02070309020205020404" pitchFamily="49" charset="0"/>
                <a:cs typeface="Courier New" panose="02070309020205020404" pitchFamily="49" charset="0"/>
              </a:rPr>
              <a:t>print(</a:t>
            </a:r>
            <a:r>
              <a:rPr lang="en-US" sz="2000" b="1" dirty="0">
                <a:solidFill>
                  <a:srgbClr val="FF0000"/>
                </a:solidFill>
                <a:latin typeface="Courier New" panose="02070309020205020404" pitchFamily="49" charset="0"/>
                <a:cs typeface="Courier New" panose="02070309020205020404" pitchFamily="49" charset="0"/>
              </a:rPr>
              <a:t>x</a:t>
            </a:r>
            <a:r>
              <a:rPr lang="en-US" sz="2000" b="1" dirty="0">
                <a:solidFill>
                  <a:schemeClr val="tx1"/>
                </a:solidFill>
                <a:latin typeface="Courier New" panose="02070309020205020404" pitchFamily="49" charset="0"/>
                <a:cs typeface="Courier New" panose="02070309020205020404" pitchFamily="49" charset="0"/>
              </a:rPr>
              <a:t>)</a:t>
            </a:r>
            <a:endParaRPr lang="en-SG" sz="2000" dirty="0">
              <a:solidFill>
                <a:schemeClr val="tx1"/>
              </a:solidFill>
              <a:latin typeface="Courier New" panose="02070309020205020404" pitchFamily="49" charset="0"/>
              <a:cs typeface="Courier New" panose="02070309020205020404" pitchFamily="49" charset="0"/>
            </a:endParaRPr>
          </a:p>
        </p:txBody>
      </p:sp>
      <p:sp>
        <p:nvSpPr>
          <p:cNvPr id="24" name="Rectangle 23"/>
          <p:cNvSpPr/>
          <p:nvPr/>
        </p:nvSpPr>
        <p:spPr>
          <a:xfrm>
            <a:off x="5257800" y="1644134"/>
            <a:ext cx="1524000"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071359" y="1644134"/>
            <a:ext cx="1468963" cy="2470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358645" y="1721996"/>
            <a:ext cx="132231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Scope in program</a:t>
            </a:r>
          </a:p>
        </p:txBody>
      </p:sp>
      <p:sp>
        <p:nvSpPr>
          <p:cNvPr id="27" name="TextBox 26"/>
          <p:cNvSpPr txBox="1"/>
          <p:nvPr/>
        </p:nvSpPr>
        <p:spPr>
          <a:xfrm>
            <a:off x="7116254" y="1684034"/>
            <a:ext cx="1685608"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Scope in function f </a:t>
            </a:r>
            <a:r>
              <a:rPr lang="en-US" dirty="0">
                <a:solidFill>
                  <a:srgbClr val="FF0000"/>
                </a:solidFill>
                <a:latin typeface="Arial" panose="020B0604020202020204" pitchFamily="34" charset="0"/>
                <a:cs typeface="Arial" panose="020B0604020202020204" pitchFamily="34" charset="0"/>
              </a:rPr>
              <a:t>(local scope)</a:t>
            </a:r>
          </a:p>
        </p:txBody>
      </p:sp>
      <p:sp>
        <p:nvSpPr>
          <p:cNvPr id="28" name="TextBox 27"/>
          <p:cNvSpPr txBox="1"/>
          <p:nvPr/>
        </p:nvSpPr>
        <p:spPr>
          <a:xfrm>
            <a:off x="5321255" y="2595265"/>
            <a:ext cx="1093710" cy="369332"/>
          </a:xfrm>
          <a:prstGeom prst="rect">
            <a:avLst/>
          </a:prstGeom>
          <a:noFill/>
        </p:spPr>
        <p:txBody>
          <a:bodyPr wrap="square" rtlCol="0">
            <a:spAutoFit/>
          </a:bodyPr>
          <a:lstStyle/>
          <a:p>
            <a:r>
              <a:rPr lang="en-US" dirty="0"/>
              <a:t>x</a:t>
            </a:r>
          </a:p>
        </p:txBody>
      </p:sp>
      <p:sp>
        <p:nvSpPr>
          <p:cNvPr id="29" name="TextBox 28"/>
          <p:cNvSpPr txBox="1"/>
          <p:nvPr/>
        </p:nvSpPr>
        <p:spPr>
          <a:xfrm>
            <a:off x="5840490" y="2579549"/>
            <a:ext cx="712710" cy="369332"/>
          </a:xfrm>
          <a:prstGeom prst="rect">
            <a:avLst/>
          </a:prstGeom>
          <a:solidFill>
            <a:schemeClr val="bg1"/>
          </a:solidFill>
        </p:spPr>
        <p:txBody>
          <a:bodyPr wrap="square" rtlCol="0">
            <a:spAutoFit/>
          </a:bodyPr>
          <a:lstStyle/>
          <a:p>
            <a:r>
              <a:rPr lang="en-US" dirty="0">
                <a:solidFill>
                  <a:srgbClr val="0070C0"/>
                </a:solidFill>
              </a:rPr>
              <a:t>5</a:t>
            </a:r>
          </a:p>
        </p:txBody>
      </p:sp>
      <p:sp>
        <p:nvSpPr>
          <p:cNvPr id="32" name="TextBox 31"/>
          <p:cNvSpPr txBox="1"/>
          <p:nvPr/>
        </p:nvSpPr>
        <p:spPr>
          <a:xfrm>
            <a:off x="7182568" y="3165822"/>
            <a:ext cx="1093710" cy="369332"/>
          </a:xfrm>
          <a:prstGeom prst="rect">
            <a:avLst/>
          </a:prstGeom>
          <a:noFill/>
        </p:spPr>
        <p:txBody>
          <a:bodyPr wrap="square" rtlCol="0">
            <a:spAutoFit/>
          </a:bodyPr>
          <a:lstStyle/>
          <a:p>
            <a:r>
              <a:rPr lang="en-US" dirty="0"/>
              <a:t>x</a:t>
            </a:r>
          </a:p>
        </p:txBody>
      </p:sp>
      <p:sp>
        <p:nvSpPr>
          <p:cNvPr id="33" name="TextBox 32"/>
          <p:cNvSpPr txBox="1"/>
          <p:nvPr/>
        </p:nvSpPr>
        <p:spPr>
          <a:xfrm>
            <a:off x="7701803" y="3150106"/>
            <a:ext cx="712710" cy="369332"/>
          </a:xfrm>
          <a:prstGeom prst="rect">
            <a:avLst/>
          </a:prstGeom>
          <a:solidFill>
            <a:schemeClr val="bg1"/>
          </a:solidFill>
        </p:spPr>
        <p:txBody>
          <a:bodyPr wrap="square" rtlCol="0">
            <a:spAutoFit/>
          </a:bodyPr>
          <a:lstStyle/>
          <a:p>
            <a:r>
              <a:rPr lang="en-US" dirty="0">
                <a:solidFill>
                  <a:srgbClr val="0070C0"/>
                </a:solidFill>
              </a:rPr>
              <a:t>5</a:t>
            </a:r>
          </a:p>
        </p:txBody>
      </p:sp>
      <p:cxnSp>
        <p:nvCxnSpPr>
          <p:cNvPr id="34" name="Straight Connector 33"/>
          <p:cNvCxnSpPr/>
          <p:nvPr/>
        </p:nvCxnSpPr>
        <p:spPr>
          <a:xfrm flipH="1">
            <a:off x="7688580" y="3190914"/>
            <a:ext cx="369474" cy="369474"/>
          </a:xfrm>
          <a:prstGeom prst="line">
            <a:avLst/>
          </a:prstGeom>
          <a:ln w="38100">
            <a:solidFill>
              <a:srgbClr val="360036"/>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89152" y="3287464"/>
            <a:ext cx="712710" cy="369332"/>
          </a:xfrm>
          <a:prstGeom prst="rect">
            <a:avLst/>
          </a:prstGeom>
          <a:noFill/>
        </p:spPr>
        <p:txBody>
          <a:bodyPr wrap="square" rtlCol="0">
            <a:spAutoFit/>
          </a:bodyPr>
          <a:lstStyle/>
          <a:p>
            <a:r>
              <a:rPr lang="en-US" dirty="0"/>
              <a:t>6</a:t>
            </a:r>
          </a:p>
        </p:txBody>
      </p:sp>
      <p:sp>
        <p:nvSpPr>
          <p:cNvPr id="7" name="Arc 6"/>
          <p:cNvSpPr/>
          <p:nvPr/>
        </p:nvSpPr>
        <p:spPr>
          <a:xfrm rot="8309362">
            <a:off x="6123784" y="1972571"/>
            <a:ext cx="2247393" cy="2151372"/>
          </a:xfrm>
          <a:prstGeom prst="arc">
            <a:avLst>
              <a:gd name="adj1" fmla="val 16200000"/>
              <a:gd name="adj2" fmla="val 1689575"/>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flipH="1">
            <a:off x="5824588" y="2570450"/>
            <a:ext cx="369474" cy="369474"/>
          </a:xfrm>
          <a:prstGeom prst="line">
            <a:avLst/>
          </a:prstGeom>
          <a:ln w="38100">
            <a:solidFill>
              <a:srgbClr val="360036"/>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25160" y="2667000"/>
            <a:ext cx="712710" cy="369332"/>
          </a:xfrm>
          <a:prstGeom prst="rect">
            <a:avLst/>
          </a:prstGeom>
          <a:noFill/>
        </p:spPr>
        <p:txBody>
          <a:bodyPr wrap="square" rtlCol="0">
            <a:spAutoFit/>
          </a:bodyPr>
          <a:lstStyle/>
          <a:p>
            <a:r>
              <a:rPr lang="en-US" dirty="0"/>
              <a:t>6</a:t>
            </a:r>
          </a:p>
        </p:txBody>
      </p:sp>
      <p:sp>
        <p:nvSpPr>
          <p:cNvPr id="38" name="TextBox 37"/>
          <p:cNvSpPr txBox="1"/>
          <p:nvPr/>
        </p:nvSpPr>
        <p:spPr>
          <a:xfrm>
            <a:off x="5948599" y="4365101"/>
            <a:ext cx="2210188"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return value of x</a:t>
            </a:r>
          </a:p>
        </p:txBody>
      </p:sp>
      <p:sp>
        <p:nvSpPr>
          <p:cNvPr id="39" name="TextBox 38"/>
          <p:cNvSpPr txBox="1"/>
          <p:nvPr/>
        </p:nvSpPr>
        <p:spPr>
          <a:xfrm>
            <a:off x="517978" y="5223014"/>
            <a:ext cx="1828800" cy="707886"/>
          </a:xfrm>
          <a:prstGeom prst="rect">
            <a:avLst/>
          </a:prstGeom>
          <a:solidFill>
            <a:schemeClr val="bg1"/>
          </a:solidFill>
        </p:spPr>
        <p:txBody>
          <a:bodyPr wrap="square" rtlCol="0">
            <a:spAutoFit/>
          </a:bodyPr>
          <a:lstStyle/>
          <a:p>
            <a:r>
              <a:rPr lang="en-US" sz="2000" dirty="0">
                <a:latin typeface="Courier New" panose="02070309020205020404" pitchFamily="49" charset="0"/>
                <a:cs typeface="Courier New" panose="02070309020205020404" pitchFamily="49" charset="0"/>
              </a:rPr>
              <a:t>Output: 6</a:t>
            </a:r>
          </a:p>
          <a:p>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6</a:t>
            </a:r>
          </a:p>
        </p:txBody>
      </p:sp>
    </p:spTree>
    <p:extLst>
      <p:ext uri="{BB962C8B-B14F-4D97-AF65-F5344CB8AC3E}">
        <p14:creationId xmlns:p14="http://schemas.microsoft.com/office/powerpoint/2010/main" val="41220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0">
                                            <p:txEl>
                                              <p:pRg st="4" end="4"/>
                                            </p:txEl>
                                          </p:spTgt>
                                        </p:tgtEl>
                                        <p:attrNameLst>
                                          <p:attrName>ppt_x</p:attrName>
                                          <p:attrName>ppt_y</p:attrName>
                                        </p:attrNameLst>
                                      </p:cBhvr>
                                    </p:animMotion>
                                    <p:animRot by="1500000">
                                      <p:cBhvr>
                                        <p:cTn id="7" dur="125" fill="hold">
                                          <p:stCondLst>
                                            <p:cond delay="0"/>
                                          </p:stCondLst>
                                        </p:cTn>
                                        <p:tgtEl>
                                          <p:spTgt spid="10">
                                            <p:txEl>
                                              <p:pRg st="4" end="4"/>
                                            </p:txEl>
                                          </p:spTgt>
                                        </p:tgtEl>
                                        <p:attrNameLst>
                                          <p:attrName>r</p:attrName>
                                        </p:attrNameLst>
                                      </p:cBhvr>
                                    </p:animRot>
                                    <p:animRot by="-1500000">
                                      <p:cBhvr>
                                        <p:cTn id="8" dur="125" fill="hold">
                                          <p:stCondLst>
                                            <p:cond delay="125"/>
                                          </p:stCondLst>
                                        </p:cTn>
                                        <p:tgtEl>
                                          <p:spTgt spid="10">
                                            <p:txEl>
                                              <p:pRg st="4" end="4"/>
                                            </p:txEl>
                                          </p:spTgt>
                                        </p:tgtEl>
                                        <p:attrNameLst>
                                          <p:attrName>r</p:attrName>
                                        </p:attrNameLst>
                                      </p:cBhvr>
                                    </p:animRot>
                                    <p:animRot by="-1500000">
                                      <p:cBhvr>
                                        <p:cTn id="9" dur="125" fill="hold">
                                          <p:stCondLst>
                                            <p:cond delay="250"/>
                                          </p:stCondLst>
                                        </p:cTn>
                                        <p:tgtEl>
                                          <p:spTgt spid="10">
                                            <p:txEl>
                                              <p:pRg st="4" end="4"/>
                                            </p:txEl>
                                          </p:spTgt>
                                        </p:tgtEl>
                                        <p:attrNameLst>
                                          <p:attrName>r</p:attrName>
                                        </p:attrNameLst>
                                      </p:cBhvr>
                                    </p:animRot>
                                    <p:animRot by="1500000">
                                      <p:cBhvr>
                                        <p:cTn id="10" dur="125" fill="hold">
                                          <p:stCondLst>
                                            <p:cond delay="375"/>
                                          </p:stCondLst>
                                        </p:cTn>
                                        <p:tgtEl>
                                          <p:spTgt spid="10">
                                            <p:txEl>
                                              <p:pRg st="4" end="4"/>
                                            </p:txEl>
                                          </p:spTgt>
                                        </p:tgtEl>
                                        <p:attrNameLst>
                                          <p:attrName>r</p:attrName>
                                        </p:attrNameLst>
                                      </p:cBhvr>
                                    </p:animRot>
                                  </p:childTnLst>
                                </p:cTn>
                              </p:par>
                            </p:childTnLst>
                          </p:cTn>
                        </p:par>
                        <p:par>
                          <p:cTn id="11" fill="hold">
                            <p:stCondLst>
                              <p:cond delay="600"/>
                            </p:stCondLst>
                            <p:childTnLst>
                              <p:par>
                                <p:cTn id="12" presetID="10"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34" presetClass="emph" presetSubtype="0" fill="hold" nodeType="clickEffect">
                                  <p:stCondLst>
                                    <p:cond delay="0"/>
                                  </p:stCondLst>
                                  <p:iterate type="lt">
                                    <p:tmPct val="10000"/>
                                  </p:iterate>
                                  <p:childTnLst>
                                    <p:animMotion origin="layout" path="M 0.0 0.0 L 0.0 -0.07213" pathEditMode="relative" ptsTypes="">
                                      <p:cBhvr>
                                        <p:cTn id="27" dur="250" accel="50000" decel="50000" autoRev="1" fill="hold">
                                          <p:stCondLst>
                                            <p:cond delay="0"/>
                                          </p:stCondLst>
                                        </p:cTn>
                                        <p:tgtEl>
                                          <p:spTgt spid="10">
                                            <p:txEl>
                                              <p:pRg st="5" end="5"/>
                                            </p:txEl>
                                          </p:spTgt>
                                        </p:tgtEl>
                                        <p:attrNameLst>
                                          <p:attrName>ppt_x</p:attrName>
                                          <p:attrName>ppt_y</p:attrName>
                                        </p:attrNameLst>
                                      </p:cBhvr>
                                    </p:animMotion>
                                    <p:animRot by="1500000">
                                      <p:cBhvr>
                                        <p:cTn id="28" dur="125" fill="hold">
                                          <p:stCondLst>
                                            <p:cond delay="0"/>
                                          </p:stCondLst>
                                        </p:cTn>
                                        <p:tgtEl>
                                          <p:spTgt spid="10">
                                            <p:txEl>
                                              <p:pRg st="5" end="5"/>
                                            </p:txEl>
                                          </p:spTgt>
                                        </p:tgtEl>
                                        <p:attrNameLst>
                                          <p:attrName>r</p:attrName>
                                        </p:attrNameLst>
                                      </p:cBhvr>
                                    </p:animRot>
                                    <p:animRot by="-1500000">
                                      <p:cBhvr>
                                        <p:cTn id="29" dur="125" fill="hold">
                                          <p:stCondLst>
                                            <p:cond delay="125"/>
                                          </p:stCondLst>
                                        </p:cTn>
                                        <p:tgtEl>
                                          <p:spTgt spid="10">
                                            <p:txEl>
                                              <p:pRg st="5" end="5"/>
                                            </p:txEl>
                                          </p:spTgt>
                                        </p:tgtEl>
                                        <p:attrNameLst>
                                          <p:attrName>r</p:attrName>
                                        </p:attrNameLst>
                                      </p:cBhvr>
                                    </p:animRot>
                                    <p:animRot by="-1500000">
                                      <p:cBhvr>
                                        <p:cTn id="30" dur="125" fill="hold">
                                          <p:stCondLst>
                                            <p:cond delay="250"/>
                                          </p:stCondLst>
                                        </p:cTn>
                                        <p:tgtEl>
                                          <p:spTgt spid="10">
                                            <p:txEl>
                                              <p:pRg st="5" end="5"/>
                                            </p:txEl>
                                          </p:spTgt>
                                        </p:tgtEl>
                                        <p:attrNameLst>
                                          <p:attrName>r</p:attrName>
                                        </p:attrNameLst>
                                      </p:cBhvr>
                                    </p:animRot>
                                    <p:animRot by="1500000">
                                      <p:cBhvr>
                                        <p:cTn id="31" dur="125" fill="hold">
                                          <p:stCondLst>
                                            <p:cond delay="375"/>
                                          </p:stCondLst>
                                        </p:cTn>
                                        <p:tgtEl>
                                          <p:spTgt spid="10">
                                            <p:txEl>
                                              <p:pRg st="5" end="5"/>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4" presetClass="emph" presetSubtype="0" fill="hold" nodeType="click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10">
                                            <p:txEl>
                                              <p:pRg st="0" end="0"/>
                                            </p:txEl>
                                          </p:spTgt>
                                        </p:tgtEl>
                                        <p:attrNameLst>
                                          <p:attrName>ppt_x</p:attrName>
                                          <p:attrName>ppt_y</p:attrName>
                                        </p:attrNameLst>
                                      </p:cBhvr>
                                    </p:animMotion>
                                    <p:animRot by="1500000">
                                      <p:cBhvr>
                                        <p:cTn id="36" dur="125" fill="hold">
                                          <p:stCondLst>
                                            <p:cond delay="0"/>
                                          </p:stCondLst>
                                        </p:cTn>
                                        <p:tgtEl>
                                          <p:spTgt spid="10">
                                            <p:txEl>
                                              <p:pRg st="0" end="0"/>
                                            </p:txEl>
                                          </p:spTgt>
                                        </p:tgtEl>
                                        <p:attrNameLst>
                                          <p:attrName>r</p:attrName>
                                        </p:attrNameLst>
                                      </p:cBhvr>
                                    </p:animRot>
                                    <p:animRot by="-1500000">
                                      <p:cBhvr>
                                        <p:cTn id="37" dur="125" fill="hold">
                                          <p:stCondLst>
                                            <p:cond delay="125"/>
                                          </p:stCondLst>
                                        </p:cTn>
                                        <p:tgtEl>
                                          <p:spTgt spid="10">
                                            <p:txEl>
                                              <p:pRg st="0" end="0"/>
                                            </p:txEl>
                                          </p:spTgt>
                                        </p:tgtEl>
                                        <p:attrNameLst>
                                          <p:attrName>r</p:attrName>
                                        </p:attrNameLst>
                                      </p:cBhvr>
                                    </p:animRot>
                                    <p:animRot by="-1500000">
                                      <p:cBhvr>
                                        <p:cTn id="38" dur="125" fill="hold">
                                          <p:stCondLst>
                                            <p:cond delay="250"/>
                                          </p:stCondLst>
                                        </p:cTn>
                                        <p:tgtEl>
                                          <p:spTgt spid="10">
                                            <p:txEl>
                                              <p:pRg st="0" end="0"/>
                                            </p:txEl>
                                          </p:spTgt>
                                        </p:tgtEl>
                                        <p:attrNameLst>
                                          <p:attrName>r</p:attrName>
                                        </p:attrNameLst>
                                      </p:cBhvr>
                                    </p:animRot>
                                    <p:animRot by="1500000">
                                      <p:cBhvr>
                                        <p:cTn id="39" dur="125" fill="hold">
                                          <p:stCondLst>
                                            <p:cond delay="375"/>
                                          </p:stCondLst>
                                        </p:cTn>
                                        <p:tgtEl>
                                          <p:spTgt spid="10">
                                            <p:txEl>
                                              <p:pRg st="0" end="0"/>
                                            </p:txEl>
                                          </p:spTgt>
                                        </p:tgtEl>
                                        <p:attrNameLst>
                                          <p:attrName>r</p:attrName>
                                        </p:attrNameLst>
                                      </p:cBhvr>
                                    </p:animRot>
                                  </p:childTnLst>
                                </p:cTn>
                              </p:par>
                            </p:childTnLst>
                          </p:cTn>
                        </p:par>
                        <p:par>
                          <p:cTn id="40" fill="hold">
                            <p:stCondLst>
                              <p:cond delay="85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34" presetClass="emph" presetSubtype="0" fill="hold" nodeType="click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10">
                                            <p:txEl>
                                              <p:pRg st="1" end="1"/>
                                            </p:txEl>
                                          </p:spTgt>
                                        </p:tgtEl>
                                        <p:attrNameLst>
                                          <p:attrName>ppt_x</p:attrName>
                                          <p:attrName>ppt_y</p:attrName>
                                        </p:attrNameLst>
                                      </p:cBhvr>
                                    </p:animMotion>
                                    <p:animRot by="1500000">
                                      <p:cBhvr>
                                        <p:cTn id="57" dur="125" fill="hold">
                                          <p:stCondLst>
                                            <p:cond delay="0"/>
                                          </p:stCondLst>
                                        </p:cTn>
                                        <p:tgtEl>
                                          <p:spTgt spid="10">
                                            <p:txEl>
                                              <p:pRg st="1" end="1"/>
                                            </p:txEl>
                                          </p:spTgt>
                                        </p:tgtEl>
                                        <p:attrNameLst>
                                          <p:attrName>r</p:attrName>
                                        </p:attrNameLst>
                                      </p:cBhvr>
                                    </p:animRot>
                                    <p:animRot by="-1500000">
                                      <p:cBhvr>
                                        <p:cTn id="58" dur="125" fill="hold">
                                          <p:stCondLst>
                                            <p:cond delay="125"/>
                                          </p:stCondLst>
                                        </p:cTn>
                                        <p:tgtEl>
                                          <p:spTgt spid="10">
                                            <p:txEl>
                                              <p:pRg st="1" end="1"/>
                                            </p:txEl>
                                          </p:spTgt>
                                        </p:tgtEl>
                                        <p:attrNameLst>
                                          <p:attrName>r</p:attrName>
                                        </p:attrNameLst>
                                      </p:cBhvr>
                                    </p:animRot>
                                    <p:animRot by="-1500000">
                                      <p:cBhvr>
                                        <p:cTn id="59" dur="125" fill="hold">
                                          <p:stCondLst>
                                            <p:cond delay="250"/>
                                          </p:stCondLst>
                                        </p:cTn>
                                        <p:tgtEl>
                                          <p:spTgt spid="10">
                                            <p:txEl>
                                              <p:pRg st="1" end="1"/>
                                            </p:txEl>
                                          </p:spTgt>
                                        </p:tgtEl>
                                        <p:attrNameLst>
                                          <p:attrName>r</p:attrName>
                                        </p:attrNameLst>
                                      </p:cBhvr>
                                    </p:animRot>
                                    <p:animRot by="1500000">
                                      <p:cBhvr>
                                        <p:cTn id="60" dur="125" fill="hold">
                                          <p:stCondLst>
                                            <p:cond delay="375"/>
                                          </p:stCondLst>
                                        </p:cTn>
                                        <p:tgtEl>
                                          <p:spTgt spid="10">
                                            <p:txEl>
                                              <p:pRg st="1" end="1"/>
                                            </p:txEl>
                                          </p:spTgt>
                                        </p:tgtEl>
                                        <p:attrNameLst>
                                          <p:attrName>r</p:attrName>
                                        </p:attrNameLst>
                                      </p:cBhvr>
                                    </p:animRot>
                                  </p:childTnLst>
                                </p:cTn>
                              </p:par>
                            </p:childTnLst>
                          </p:cTn>
                        </p:par>
                        <p:par>
                          <p:cTn id="61" fill="hold">
                            <p:stCondLst>
                              <p:cond delay="700"/>
                            </p:stCondLst>
                            <p:childTnLst>
                              <p:par>
                                <p:cTn id="62" presetID="22" presetClass="entr" presetSubtype="1"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up)">
                                      <p:cBhvr>
                                        <p:cTn id="64" dur="500"/>
                                        <p:tgtEl>
                                          <p:spTgt spid="3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up)">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34" presetClass="emph" presetSubtype="0" fill="hold" nodeType="clickEffect">
                                  <p:stCondLst>
                                    <p:cond delay="0"/>
                                  </p:stCondLst>
                                  <p:iterate type="lt">
                                    <p:tmPct val="10000"/>
                                  </p:iterate>
                                  <p:childTnLst>
                                    <p:animMotion origin="layout" path="M 0.0 0.0 L 0.0 -0.07213" pathEditMode="relative" ptsTypes="">
                                      <p:cBhvr>
                                        <p:cTn id="71" dur="250" accel="50000" decel="50000" autoRev="1" fill="hold">
                                          <p:stCondLst>
                                            <p:cond delay="0"/>
                                          </p:stCondLst>
                                        </p:cTn>
                                        <p:tgtEl>
                                          <p:spTgt spid="10">
                                            <p:txEl>
                                              <p:pRg st="2" end="2"/>
                                            </p:txEl>
                                          </p:spTgt>
                                        </p:tgtEl>
                                        <p:attrNameLst>
                                          <p:attrName>ppt_x</p:attrName>
                                          <p:attrName>ppt_y</p:attrName>
                                        </p:attrNameLst>
                                      </p:cBhvr>
                                    </p:animMotion>
                                    <p:animRot by="1500000">
                                      <p:cBhvr>
                                        <p:cTn id="72" dur="125" fill="hold">
                                          <p:stCondLst>
                                            <p:cond delay="0"/>
                                          </p:stCondLst>
                                        </p:cTn>
                                        <p:tgtEl>
                                          <p:spTgt spid="10">
                                            <p:txEl>
                                              <p:pRg st="2" end="2"/>
                                            </p:txEl>
                                          </p:spTgt>
                                        </p:tgtEl>
                                        <p:attrNameLst>
                                          <p:attrName>r</p:attrName>
                                        </p:attrNameLst>
                                      </p:cBhvr>
                                    </p:animRot>
                                    <p:animRot by="-1500000">
                                      <p:cBhvr>
                                        <p:cTn id="73" dur="125" fill="hold">
                                          <p:stCondLst>
                                            <p:cond delay="125"/>
                                          </p:stCondLst>
                                        </p:cTn>
                                        <p:tgtEl>
                                          <p:spTgt spid="10">
                                            <p:txEl>
                                              <p:pRg st="2" end="2"/>
                                            </p:txEl>
                                          </p:spTgt>
                                        </p:tgtEl>
                                        <p:attrNameLst>
                                          <p:attrName>r</p:attrName>
                                        </p:attrNameLst>
                                      </p:cBhvr>
                                    </p:animRot>
                                    <p:animRot by="-1500000">
                                      <p:cBhvr>
                                        <p:cTn id="74" dur="125" fill="hold">
                                          <p:stCondLst>
                                            <p:cond delay="250"/>
                                          </p:stCondLst>
                                        </p:cTn>
                                        <p:tgtEl>
                                          <p:spTgt spid="10">
                                            <p:txEl>
                                              <p:pRg st="2" end="2"/>
                                            </p:txEl>
                                          </p:spTgt>
                                        </p:tgtEl>
                                        <p:attrNameLst>
                                          <p:attrName>r</p:attrName>
                                        </p:attrNameLst>
                                      </p:cBhvr>
                                    </p:animRot>
                                    <p:animRot by="1500000">
                                      <p:cBhvr>
                                        <p:cTn id="75" dur="125" fill="hold">
                                          <p:stCondLst>
                                            <p:cond delay="375"/>
                                          </p:stCondLst>
                                        </p:cTn>
                                        <p:tgtEl>
                                          <p:spTgt spid="10">
                                            <p:txEl>
                                              <p:pRg st="2" end="2"/>
                                            </p:txEl>
                                          </p:spTgt>
                                        </p:tgtEl>
                                        <p:attrNameLst>
                                          <p:attrName>r</p:attrName>
                                        </p:attrNameLst>
                                      </p:cBhvr>
                                    </p:animRot>
                                  </p:childTnLst>
                                </p:cTn>
                              </p:par>
                            </p:childTnLst>
                          </p:cTn>
                        </p:par>
                      </p:childTnLst>
                    </p:cTn>
                  </p:par>
                  <p:par>
                    <p:cTn id="76" fill="hold">
                      <p:stCondLst>
                        <p:cond delay="indefinite"/>
                      </p:stCondLst>
                      <p:childTnLst>
                        <p:par>
                          <p:cTn id="77" fill="hold">
                            <p:stCondLst>
                              <p:cond delay="0"/>
                            </p:stCondLst>
                            <p:childTnLst>
                              <p:par>
                                <p:cTn id="78" presetID="34" presetClass="emph" presetSubtype="0" fill="hold" nodeType="clickEffect">
                                  <p:stCondLst>
                                    <p:cond delay="0"/>
                                  </p:stCondLst>
                                  <p:iterate type="lt">
                                    <p:tmPct val="10000"/>
                                  </p:iterate>
                                  <p:childTnLst>
                                    <p:animMotion origin="layout" path="M 0.0 0.0 L 0.0 -0.07213" pathEditMode="relative" ptsTypes="">
                                      <p:cBhvr>
                                        <p:cTn id="79" dur="250" accel="50000" decel="50000" autoRev="1" fill="hold">
                                          <p:stCondLst>
                                            <p:cond delay="0"/>
                                          </p:stCondLst>
                                        </p:cTn>
                                        <p:tgtEl>
                                          <p:spTgt spid="10">
                                            <p:txEl>
                                              <p:pRg st="5" end="5"/>
                                            </p:txEl>
                                          </p:spTgt>
                                        </p:tgtEl>
                                        <p:attrNameLst>
                                          <p:attrName>ppt_x</p:attrName>
                                          <p:attrName>ppt_y</p:attrName>
                                        </p:attrNameLst>
                                      </p:cBhvr>
                                    </p:animMotion>
                                    <p:animRot by="1500000">
                                      <p:cBhvr>
                                        <p:cTn id="80" dur="125" fill="hold">
                                          <p:stCondLst>
                                            <p:cond delay="0"/>
                                          </p:stCondLst>
                                        </p:cTn>
                                        <p:tgtEl>
                                          <p:spTgt spid="10">
                                            <p:txEl>
                                              <p:pRg st="5" end="5"/>
                                            </p:txEl>
                                          </p:spTgt>
                                        </p:tgtEl>
                                        <p:attrNameLst>
                                          <p:attrName>r</p:attrName>
                                        </p:attrNameLst>
                                      </p:cBhvr>
                                    </p:animRot>
                                    <p:animRot by="-1500000">
                                      <p:cBhvr>
                                        <p:cTn id="81" dur="125" fill="hold">
                                          <p:stCondLst>
                                            <p:cond delay="125"/>
                                          </p:stCondLst>
                                        </p:cTn>
                                        <p:tgtEl>
                                          <p:spTgt spid="10">
                                            <p:txEl>
                                              <p:pRg st="5" end="5"/>
                                            </p:txEl>
                                          </p:spTgt>
                                        </p:tgtEl>
                                        <p:attrNameLst>
                                          <p:attrName>r</p:attrName>
                                        </p:attrNameLst>
                                      </p:cBhvr>
                                    </p:animRot>
                                    <p:animRot by="-1500000">
                                      <p:cBhvr>
                                        <p:cTn id="82" dur="125" fill="hold">
                                          <p:stCondLst>
                                            <p:cond delay="250"/>
                                          </p:stCondLst>
                                        </p:cTn>
                                        <p:tgtEl>
                                          <p:spTgt spid="10">
                                            <p:txEl>
                                              <p:pRg st="5" end="5"/>
                                            </p:txEl>
                                          </p:spTgt>
                                        </p:tgtEl>
                                        <p:attrNameLst>
                                          <p:attrName>r</p:attrName>
                                        </p:attrNameLst>
                                      </p:cBhvr>
                                    </p:animRot>
                                    <p:animRot by="1500000">
                                      <p:cBhvr>
                                        <p:cTn id="83" dur="125" fill="hold">
                                          <p:stCondLst>
                                            <p:cond delay="375"/>
                                          </p:stCondLst>
                                        </p:cTn>
                                        <p:tgtEl>
                                          <p:spTgt spid="10">
                                            <p:txEl>
                                              <p:pRg st="5" end="5"/>
                                            </p:txEl>
                                          </p:spTgt>
                                        </p:tgtEl>
                                        <p:attrNameLst>
                                          <p:attrName>r</p:attrName>
                                        </p:attrNameLst>
                                      </p:cBhvr>
                                    </p:animRot>
                                  </p:childTnLst>
                                </p:cTn>
                              </p:par>
                            </p:childTnLst>
                          </p:cTn>
                        </p:par>
                        <p:par>
                          <p:cTn id="84" fill="hold">
                            <p:stCondLst>
                              <p:cond delay="750"/>
                            </p:stCondLst>
                            <p:childTnLst>
                              <p:par>
                                <p:cTn id="85" presetID="22" presetClass="entr" presetSubtype="2"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right)">
                                      <p:cBhvr>
                                        <p:cTn id="87" dur="500"/>
                                        <p:tgtEl>
                                          <p:spTgt spid="7"/>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right)">
                                      <p:cBhvr>
                                        <p:cTn id="90" dur="500"/>
                                        <p:tgtEl>
                                          <p:spTgt spid="38"/>
                                        </p:tgtEl>
                                      </p:cBhvr>
                                    </p:animEffect>
                                  </p:childTnLst>
                                </p:cTn>
                              </p:par>
                            </p:childTnLst>
                          </p:cTn>
                        </p:par>
                        <p:par>
                          <p:cTn id="91" fill="hold">
                            <p:stCondLst>
                              <p:cond delay="1250"/>
                            </p:stCondLst>
                            <p:childTnLst>
                              <p:par>
                                <p:cTn id="92" presetID="22" presetClass="entr" presetSubtype="2"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right)">
                                      <p:cBhvr>
                                        <p:cTn id="94" dur="500"/>
                                        <p:tgtEl>
                                          <p:spTgt spid="36"/>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right)">
                                      <p:cBhvr>
                                        <p:cTn id="9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p:bldP spid="28" grpId="0"/>
      <p:bldP spid="29" grpId="0" animBg="1"/>
      <p:bldP spid="32" grpId="0"/>
      <p:bldP spid="33" grpId="0" animBg="1"/>
      <p:bldP spid="35" grpId="0"/>
      <p:bldP spid="7" grpId="0" animBg="1"/>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Activity 2 – Determine the Scope of Variables</a:t>
            </a:r>
            <a:endParaRPr lang="en-SG" b="0" i="1" dirty="0">
              <a:latin typeface="Segoe UI" panose="020B0502040204020203" pitchFamily="34" charset="0"/>
              <a:cs typeface="Segoe UI" panose="020B0502040204020203" pitchFamily="34" charset="0"/>
            </a:endParaRPr>
          </a:p>
        </p:txBody>
      </p:sp>
      <p:sp>
        <p:nvSpPr>
          <p:cNvPr id="12" name="Content Placeholder 2">
            <a:extLst>
              <a:ext uri="{FF2B5EF4-FFF2-40B4-BE49-F238E27FC236}">
                <a16:creationId xmlns:a16="http://schemas.microsoft.com/office/drawing/2014/main" id="{78F8E61A-4559-406D-9B61-00FF5A716615}"/>
              </a:ext>
            </a:extLst>
          </p:cNvPr>
          <p:cNvSpPr txBox="1">
            <a:spLocks/>
          </p:cNvSpPr>
          <p:nvPr/>
        </p:nvSpPr>
        <p:spPr bwMode="auto">
          <a:xfrm>
            <a:off x="266700" y="838200"/>
            <a:ext cx="8458200" cy="563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lgn="just">
              <a:buFontTx/>
              <a:buNone/>
            </a:pPr>
            <a:r>
              <a:rPr lang="en-SG" sz="2600" kern="0" dirty="0">
                <a:latin typeface="Segoe UI" panose="020B0502040204020203" pitchFamily="34" charset="0"/>
                <a:cs typeface="Segoe UI" panose="020B0502040204020203" pitchFamily="34" charset="0"/>
              </a:rPr>
              <a:t>What is the scope of each of the variables below?</a:t>
            </a:r>
            <a:endParaRPr lang="en-SG" sz="2200" kern="0" dirty="0">
              <a:solidFill>
                <a:srgbClr val="0000FF"/>
              </a:solidFill>
              <a:latin typeface="Consolas" panose="020B0609020204030204" pitchFamily="49" charset="0"/>
              <a:cs typeface="Segoe UI" panose="020B0502040204020203" pitchFamily="34" charset="0"/>
            </a:endParaRPr>
          </a:p>
          <a:p>
            <a:pPr marL="400050" lvl="1" indent="0">
              <a:buFontTx/>
              <a:buNone/>
            </a:pPr>
            <a:endParaRPr lang="en-SG" sz="2200" kern="0" dirty="0">
              <a:solidFill>
                <a:srgbClr val="0000FF"/>
              </a:solidFill>
              <a:latin typeface="Consolas" panose="020B0609020204030204" pitchFamily="49" charset="0"/>
              <a:cs typeface="Segoe UI" panose="020B0502040204020203" pitchFamily="34" charset="0"/>
            </a:endParaRPr>
          </a:p>
        </p:txBody>
      </p:sp>
      <p:sp>
        <p:nvSpPr>
          <p:cNvPr id="7" name="Content Placeholder 2">
            <a:extLst>
              <a:ext uri="{FF2B5EF4-FFF2-40B4-BE49-F238E27FC236}">
                <a16:creationId xmlns:a16="http://schemas.microsoft.com/office/drawing/2014/main" id="{0AD3E19E-A56E-4987-9546-B2A1274CB9B6}"/>
              </a:ext>
            </a:extLst>
          </p:cNvPr>
          <p:cNvSpPr>
            <a:spLocks noGrp="1"/>
          </p:cNvSpPr>
          <p:nvPr>
            <p:ph idx="1"/>
          </p:nvPr>
        </p:nvSpPr>
        <p:spPr>
          <a:xfrm>
            <a:off x="419100" y="1389357"/>
            <a:ext cx="4305300" cy="4495800"/>
          </a:xfrm>
          <a:solidFill>
            <a:schemeClr val="bg1">
              <a:lumMod val="85000"/>
            </a:schemeClr>
          </a:solidFill>
          <a:ln>
            <a:solidFill>
              <a:schemeClr val="tx1"/>
            </a:solidFill>
          </a:ln>
        </p:spPr>
        <p:txBody>
          <a:bodyPr/>
          <a:lstStyle/>
          <a:p>
            <a:pPr marL="0" indent="0">
              <a:buFontTx/>
              <a:buNone/>
            </a:pPr>
            <a:r>
              <a:rPr lang="en-US" sz="1000">
                <a:latin typeface="Consolas" panose="020B0609020204030204" pitchFamily="49" charset="0"/>
                <a:cs typeface="Segoe UI" panose="020B0502040204020203" pitchFamily="34" charset="0"/>
              </a:rPr>
              <a:t>  </a:t>
            </a:r>
          </a:p>
          <a:p>
            <a:pPr marL="0" indent="0">
              <a:spcBef>
                <a:spcPts val="400"/>
              </a:spcBef>
              <a:buFontTx/>
              <a:buNone/>
            </a:pPr>
            <a:r>
              <a:rPr lang="en-US" sz="2000">
                <a:solidFill>
                  <a:srgbClr val="0000FF"/>
                </a:solidFill>
                <a:latin typeface="Consolas" panose="020B0609020204030204" pitchFamily="49" charset="0"/>
                <a:cs typeface="Segoe UI" panose="020B0502040204020203" pitchFamily="34" charset="0"/>
              </a:rPr>
              <a:t>def power(x, n):</a:t>
            </a:r>
          </a:p>
          <a:p>
            <a:pPr marL="0" indent="0">
              <a:spcBef>
                <a:spcPts val="400"/>
              </a:spcBef>
              <a:buFontTx/>
              <a:buNone/>
            </a:pPr>
            <a:r>
              <a:rPr lang="en-US" sz="2000">
                <a:solidFill>
                  <a:srgbClr val="0000FF"/>
                </a:solidFill>
                <a:latin typeface="Consolas" panose="020B0609020204030204" pitchFamily="49" charset="0"/>
                <a:cs typeface="Segoe UI" panose="020B0502040204020203" pitchFamily="34" charset="0"/>
              </a:rPr>
              <a:t>    p = 1</a:t>
            </a:r>
          </a:p>
          <a:p>
            <a:pPr marL="0" indent="0">
              <a:spcBef>
                <a:spcPts val="400"/>
              </a:spcBef>
              <a:buFontTx/>
              <a:buNone/>
            </a:pPr>
            <a:r>
              <a:rPr lang="en-US" sz="2000">
                <a:solidFill>
                  <a:srgbClr val="0000FF"/>
                </a:solidFill>
                <a:latin typeface="Consolas" panose="020B0609020204030204" pitchFamily="49" charset="0"/>
                <a:cs typeface="Segoe UI" panose="020B0502040204020203" pitchFamily="34" charset="0"/>
              </a:rPr>
              <a:t>    for i in range(0, n):</a:t>
            </a:r>
          </a:p>
          <a:p>
            <a:pPr marL="0" indent="0">
              <a:spcBef>
                <a:spcPts val="400"/>
              </a:spcBef>
              <a:buFontTx/>
              <a:buNone/>
            </a:pPr>
            <a:r>
              <a:rPr lang="en-US" sz="2000">
                <a:solidFill>
                  <a:srgbClr val="0000FF"/>
                </a:solidFill>
                <a:latin typeface="Consolas" panose="020B0609020204030204" pitchFamily="49" charset="0"/>
                <a:cs typeface="Segoe UI" panose="020B0502040204020203" pitchFamily="34" charset="0"/>
              </a:rPr>
              <a:t>	 p = p * x </a:t>
            </a:r>
          </a:p>
          <a:p>
            <a:pPr marL="0" indent="0">
              <a:spcBef>
                <a:spcPts val="400"/>
              </a:spcBef>
              <a:buFontTx/>
              <a:buNone/>
            </a:pPr>
            <a:r>
              <a:rPr lang="en-US" sz="2000">
                <a:solidFill>
                  <a:srgbClr val="0000FF"/>
                </a:solidFill>
                <a:latin typeface="Consolas" panose="020B0609020204030204" pitchFamily="49" charset="0"/>
                <a:cs typeface="Segoe UI" panose="020B0502040204020203" pitchFamily="34" charset="0"/>
              </a:rPr>
              <a:t>    return p</a:t>
            </a:r>
          </a:p>
          <a:p>
            <a:pPr marL="0" indent="0">
              <a:spcBef>
                <a:spcPts val="400"/>
              </a:spcBef>
              <a:buFontTx/>
              <a:buNone/>
            </a:pPr>
            <a:r>
              <a:rPr lang="en-US" sz="1000">
                <a:latin typeface="Consolas" panose="020B0609020204030204" pitchFamily="49" charset="0"/>
                <a:cs typeface="Segoe UI" panose="020B0502040204020203" pitchFamily="34" charset="0"/>
              </a:rPr>
              <a:t>  </a:t>
            </a:r>
          </a:p>
          <a:p>
            <a:pPr marL="0" indent="0">
              <a:spcBef>
                <a:spcPts val="400"/>
              </a:spcBef>
              <a:buFontTx/>
              <a:buNone/>
            </a:pPr>
            <a:r>
              <a:rPr lang="en-US" sz="2000">
                <a:latin typeface="Consolas" panose="020B0609020204030204" pitchFamily="49" charset="0"/>
                <a:cs typeface="Segoe UI" panose="020B0502040204020203" pitchFamily="34" charset="0"/>
              </a:rPr>
              <a:t>x = 2</a:t>
            </a:r>
          </a:p>
          <a:p>
            <a:pPr marL="0" indent="0">
              <a:spcBef>
                <a:spcPts val="400"/>
              </a:spcBef>
              <a:buNone/>
            </a:pPr>
            <a:r>
              <a:rPr lang="en-US" sz="2000">
                <a:latin typeface="Consolas" panose="020B0609020204030204" pitchFamily="49" charset="0"/>
                <a:cs typeface="Segoe UI" panose="020B0502040204020203" pitchFamily="34" charset="0"/>
              </a:rPr>
              <a:t>n = 10</a:t>
            </a:r>
          </a:p>
          <a:p>
            <a:pPr marL="0" indent="0">
              <a:spcBef>
                <a:spcPts val="400"/>
              </a:spcBef>
              <a:buFontTx/>
              <a:buNone/>
            </a:pPr>
            <a:r>
              <a:rPr lang="en-US" sz="2000">
                <a:latin typeface="Consolas" panose="020B0609020204030204" pitchFamily="49" charset="0"/>
                <a:cs typeface="Segoe UI" panose="020B0502040204020203" pitchFamily="34" charset="0"/>
              </a:rPr>
              <a:t>y = 5</a:t>
            </a:r>
          </a:p>
          <a:p>
            <a:pPr marL="0" indent="0">
              <a:spcBef>
                <a:spcPts val="400"/>
              </a:spcBef>
              <a:buFontTx/>
              <a:buNone/>
            </a:pPr>
            <a:r>
              <a:rPr lang="en-US" sz="2000">
                <a:latin typeface="Consolas" panose="020B0609020204030204" pitchFamily="49" charset="0"/>
                <a:cs typeface="Segoe UI" panose="020B0502040204020203" pitchFamily="34" charset="0"/>
              </a:rPr>
              <a:t>print(</a:t>
            </a:r>
            <a:r>
              <a:rPr lang="en-US" sz="2000">
                <a:solidFill>
                  <a:srgbClr val="0000FF"/>
                </a:solidFill>
                <a:latin typeface="Consolas" panose="020B0609020204030204" pitchFamily="49" charset="0"/>
                <a:cs typeface="Segoe UI" panose="020B0502040204020203" pitchFamily="34" charset="0"/>
              </a:rPr>
              <a:t>power(x, n)</a:t>
            </a:r>
            <a:r>
              <a:rPr lang="en-US" sz="2000">
                <a:latin typeface="Consolas" panose="020B0609020204030204" pitchFamily="49" charset="0"/>
                <a:cs typeface="Segoe UI" panose="020B0502040204020203" pitchFamily="34" charset="0"/>
              </a:rPr>
              <a:t>)</a:t>
            </a:r>
          </a:p>
          <a:p>
            <a:pPr marL="0" indent="0">
              <a:spcBef>
                <a:spcPts val="400"/>
              </a:spcBef>
              <a:buFontTx/>
              <a:buNone/>
            </a:pPr>
            <a:r>
              <a:rPr lang="en-US" sz="2000">
                <a:latin typeface="Consolas" panose="020B0609020204030204" pitchFamily="49" charset="0"/>
                <a:cs typeface="Segoe UI" panose="020B0502040204020203" pitchFamily="34" charset="0"/>
              </a:rPr>
              <a:t>. . .</a:t>
            </a:r>
          </a:p>
          <a:p>
            <a:pPr marL="0" indent="0">
              <a:spcBef>
                <a:spcPts val="400"/>
              </a:spcBef>
              <a:buFontTx/>
              <a:buNone/>
            </a:pPr>
            <a:r>
              <a:rPr lang="en-US" sz="2000">
                <a:latin typeface="Consolas" panose="020B0609020204030204" pitchFamily="49" charset="0"/>
                <a:cs typeface="Segoe UI" panose="020B0502040204020203" pitchFamily="34" charset="0"/>
              </a:rPr>
              <a:t>. . .</a:t>
            </a:r>
            <a:endParaRPr lang="en-US" sz="2000">
              <a:solidFill>
                <a:srgbClr val="0000FF"/>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DFEF406-E5FF-413C-AFFE-0B83C2F46113}"/>
              </a:ext>
            </a:extLst>
          </p:cNvPr>
          <p:cNvSpPr txBox="1"/>
          <p:nvPr/>
        </p:nvSpPr>
        <p:spPr>
          <a:xfrm>
            <a:off x="5124573" y="1727535"/>
            <a:ext cx="3333627" cy="707886"/>
          </a:xfrm>
          <a:prstGeom prst="rect">
            <a:avLst/>
          </a:prstGeom>
          <a:noFill/>
        </p:spPr>
        <p:txBody>
          <a:bodyPr wrap="square" rtlCol="0">
            <a:spAutoFit/>
          </a:bodyPr>
          <a:lstStyle/>
          <a:p>
            <a:r>
              <a:rPr lang="en-SG" sz="2000" dirty="0">
                <a:latin typeface="Segoe UI" panose="020B0502040204020203" pitchFamily="34" charset="0"/>
                <a:cs typeface="Segoe UI" panose="020B0502040204020203" pitchFamily="34" charset="0"/>
              </a:rPr>
              <a:t>Scope of one variable is given:</a:t>
            </a:r>
          </a:p>
        </p:txBody>
      </p:sp>
      <p:sp>
        <p:nvSpPr>
          <p:cNvPr id="11" name="Right Bracket 10">
            <a:extLst>
              <a:ext uri="{FF2B5EF4-FFF2-40B4-BE49-F238E27FC236}">
                <a16:creationId xmlns:a16="http://schemas.microsoft.com/office/drawing/2014/main" id="{C3B8EDBE-BD67-4223-ADD8-B5F77A6DE7A1}"/>
              </a:ext>
            </a:extLst>
          </p:cNvPr>
          <p:cNvSpPr/>
          <p:nvPr/>
        </p:nvSpPr>
        <p:spPr>
          <a:xfrm>
            <a:off x="4862945" y="2453418"/>
            <a:ext cx="118138" cy="784831"/>
          </a:xfrm>
          <a:prstGeom prst="rightBracket">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1" name="TextBox 20">
            <a:extLst>
              <a:ext uri="{FF2B5EF4-FFF2-40B4-BE49-F238E27FC236}">
                <a16:creationId xmlns:a16="http://schemas.microsoft.com/office/drawing/2014/main" id="{6EB0AEA3-CB2C-43D6-84AA-A0A056022779}"/>
              </a:ext>
            </a:extLst>
          </p:cNvPr>
          <p:cNvSpPr txBox="1"/>
          <p:nvPr/>
        </p:nvSpPr>
        <p:spPr>
          <a:xfrm>
            <a:off x="5188282" y="2656114"/>
            <a:ext cx="243690" cy="410996"/>
          </a:xfrm>
          <a:prstGeom prst="rect">
            <a:avLst/>
          </a:prstGeom>
          <a:noFill/>
        </p:spPr>
        <p:txBody>
          <a:bodyPr wrap="square" rtlCol="0">
            <a:spAutoFit/>
          </a:bodyPr>
          <a:lstStyle/>
          <a:p>
            <a:r>
              <a:rPr lang="en-SG" sz="2000" dirty="0" err="1">
                <a:solidFill>
                  <a:srgbClr val="FF0000"/>
                </a:solidFill>
                <a:latin typeface="Courier New" panose="02070309020205020404" pitchFamily="49" charset="0"/>
                <a:cs typeface="Courier New" panose="02070309020205020404" pitchFamily="49" charset="0"/>
              </a:rPr>
              <a:t>i</a:t>
            </a:r>
            <a:endParaRPr lang="en-SG"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22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a:latin typeface="Segoe UI" panose="020B0502040204020203" pitchFamily="34" charset="0"/>
                <a:cs typeface="Segoe UI" panose="020B0502040204020203" pitchFamily="34" charset="0"/>
              </a:rPr>
              <a:t>Parameter Passing</a:t>
            </a:r>
            <a:endParaRPr lang="en-SG"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342900" y="990600"/>
            <a:ext cx="8458200" cy="4524790"/>
          </a:xfrm>
        </p:spPr>
        <p:txBody>
          <a:bodyPr/>
          <a:lstStyle/>
          <a:p>
            <a:pPr marL="0" indent="0">
              <a:buNone/>
            </a:pPr>
            <a:r>
              <a:rPr lang="en-SG" sz="2600" b="1" dirty="0">
                <a:solidFill>
                  <a:srgbClr val="0000FF"/>
                </a:solidFill>
                <a:latin typeface="Segoe UI" panose="020B0502040204020203" pitchFamily="34" charset="0"/>
                <a:cs typeface="Segoe UI" panose="020B0502040204020203" pitchFamily="34" charset="0"/>
              </a:rPr>
              <a:t>Two ways of passing parameters to a function</a:t>
            </a:r>
          </a:p>
          <a:p>
            <a:pPr marL="0" indent="0">
              <a:buNone/>
            </a:pPr>
            <a:r>
              <a:rPr lang="en-SG" sz="1000" dirty="0">
                <a:solidFill>
                  <a:srgbClr val="0000FF"/>
                </a:solidFill>
                <a:latin typeface="Segoe UI" panose="020B0502040204020203" pitchFamily="34" charset="0"/>
                <a:cs typeface="Segoe UI" panose="020B0502040204020203" pitchFamily="34" charset="0"/>
              </a:rPr>
              <a:t>   </a:t>
            </a:r>
          </a:p>
          <a:p>
            <a:pPr marL="0" indent="0">
              <a:buNone/>
            </a:pPr>
            <a:r>
              <a:rPr lang="en-SG" sz="2600" b="1" dirty="0">
                <a:solidFill>
                  <a:srgbClr val="0000FF"/>
                </a:solidFill>
                <a:latin typeface="Segoe UI" panose="020B0502040204020203" pitchFamily="34" charset="0"/>
                <a:cs typeface="Segoe UI" panose="020B0502040204020203" pitchFamily="34" charset="0"/>
              </a:rPr>
              <a:t>1.  Pass-by-value</a:t>
            </a:r>
            <a:r>
              <a:rPr lang="en-SG" sz="2400" dirty="0">
                <a:solidFill>
                  <a:srgbClr val="0000FF"/>
                </a:solidFill>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SG" dirty="0">
                <a:solidFill>
                  <a:srgbClr val="0000FF"/>
                </a:solidFill>
                <a:latin typeface="Segoe UI" panose="020B0502040204020203" pitchFamily="34" charset="0"/>
                <a:cs typeface="Segoe UI" panose="020B0502040204020203" pitchFamily="34" charset="0"/>
              </a:rPr>
              <a:t>Used for immutable objects (e.g. int, float, str, bool)</a:t>
            </a:r>
          </a:p>
          <a:p>
            <a:pPr lvl="1">
              <a:buFont typeface="Wingdings" panose="05000000000000000000" pitchFamily="2" charset="2"/>
              <a:buChar char="§"/>
            </a:pPr>
            <a:r>
              <a:rPr lang="en-US" dirty="0">
                <a:solidFill>
                  <a:srgbClr val="0000FF"/>
                </a:solidFill>
                <a:latin typeface="Segoe UI" panose="020B0502040204020203" pitchFamily="34" charset="0"/>
                <a:cs typeface="Segoe UI" panose="020B0502040204020203" pitchFamily="34" charset="0"/>
              </a:rPr>
              <a:t>The parameter is a separate copy with local scope</a:t>
            </a:r>
            <a:endParaRPr lang="en-SG" dirty="0">
              <a:solidFill>
                <a:srgbClr val="0000FF"/>
              </a:solidFill>
              <a:latin typeface="Segoe UI" panose="020B0502040204020203" pitchFamily="34" charset="0"/>
              <a:cs typeface="Segoe UI" panose="020B0502040204020203" pitchFamily="34" charset="0"/>
            </a:endParaRPr>
          </a:p>
          <a:p>
            <a:pPr marL="0" indent="0">
              <a:buNone/>
            </a:pPr>
            <a:r>
              <a:rPr lang="en-SG" sz="1000" dirty="0">
                <a:solidFill>
                  <a:srgbClr val="0000FF"/>
                </a:solidFill>
                <a:latin typeface="Segoe UI" panose="020B0502040204020203" pitchFamily="34" charset="0"/>
                <a:cs typeface="Segoe UI" panose="020B0502040204020203" pitchFamily="34" charset="0"/>
              </a:rPr>
              <a:t>  </a:t>
            </a:r>
          </a:p>
          <a:p>
            <a:pPr marL="0" indent="0">
              <a:buNone/>
            </a:pPr>
            <a:r>
              <a:rPr lang="en-SG" sz="2600" b="1" dirty="0">
                <a:solidFill>
                  <a:srgbClr val="0000FF"/>
                </a:solidFill>
                <a:latin typeface="Segoe UI" panose="020B0502040204020203" pitchFamily="34" charset="0"/>
                <a:cs typeface="Segoe UI" panose="020B0502040204020203" pitchFamily="34" charset="0"/>
              </a:rPr>
              <a:t>2.  Pass-by-reference </a:t>
            </a:r>
          </a:p>
          <a:p>
            <a:pPr lvl="1">
              <a:buFont typeface="Wingdings" panose="05000000000000000000" pitchFamily="2" charset="2"/>
              <a:buChar char="§"/>
            </a:pPr>
            <a:r>
              <a:rPr lang="en-SG" dirty="0">
                <a:solidFill>
                  <a:srgbClr val="0000FF"/>
                </a:solidFill>
                <a:latin typeface="Segoe UI" panose="020B0502040204020203" pitchFamily="34" charset="0"/>
                <a:cs typeface="Segoe UI" panose="020B0502040204020203" pitchFamily="34" charset="0"/>
              </a:rPr>
              <a:t>Used for mutable objects (e.g. list)</a:t>
            </a:r>
          </a:p>
          <a:p>
            <a:pPr lvl="1">
              <a:buFont typeface="Wingdings" panose="05000000000000000000" pitchFamily="2" charset="2"/>
              <a:buChar char="§"/>
            </a:pPr>
            <a:r>
              <a:rPr lang="en-US" dirty="0">
                <a:solidFill>
                  <a:srgbClr val="0000FF"/>
                </a:solidFill>
                <a:latin typeface="Segoe UI" panose="020B0502040204020203" pitchFamily="34" charset="0"/>
                <a:cs typeface="Segoe UI" panose="020B0502040204020203" pitchFamily="34" charset="0"/>
              </a:rPr>
              <a:t>The parameter refers to the actual argument</a:t>
            </a:r>
          </a:p>
          <a:p>
            <a:pPr lvl="1">
              <a:buFont typeface="Wingdings" panose="05000000000000000000" pitchFamily="2" charset="2"/>
              <a:buChar char="§"/>
            </a:pPr>
            <a:r>
              <a:rPr lang="en-US" dirty="0">
                <a:solidFill>
                  <a:srgbClr val="0000FF"/>
                </a:solidFill>
                <a:latin typeface="Segoe UI" panose="020B0502040204020203" pitchFamily="34" charset="0"/>
                <a:cs typeface="Segoe UI" panose="020B0502040204020203" pitchFamily="34" charset="0"/>
              </a:rPr>
              <a:t>Any change to the parameter within the function affects the original calling program</a:t>
            </a:r>
            <a:endParaRPr lang="en-SG" dirty="0">
              <a:solidFill>
                <a:srgbClr val="0000FF"/>
              </a:solidFill>
              <a:latin typeface="Segoe UI" panose="020B0502040204020203" pitchFamily="34" charset="0"/>
              <a:cs typeface="Segoe UI" panose="020B0502040204020203" pitchFamily="34" charset="0"/>
            </a:endParaRPr>
          </a:p>
          <a:p>
            <a:pPr marL="0" indent="0">
              <a:buNone/>
            </a:pPr>
            <a:endParaRPr lang="en-SG" dirty="0">
              <a:solidFill>
                <a:srgbClr val="FF0000"/>
              </a:solidFill>
              <a:latin typeface="Segoe UI" panose="020B0502040204020203" pitchFamily="34" charset="0"/>
              <a:cs typeface="Segoe UI" panose="020B0502040204020203" pitchFamily="34" charset="0"/>
            </a:endParaRPr>
          </a:p>
          <a:p>
            <a:pPr marL="0" indent="0">
              <a:buNone/>
            </a:pPr>
            <a:endParaRPr lang="en-US" dirty="0">
              <a:solidFill>
                <a:srgbClr val="FF0000"/>
              </a:solidFill>
              <a:latin typeface="Segoe UI" panose="020B0502040204020203" pitchFamily="34" charset="0"/>
              <a:cs typeface="Segoe UI" panose="020B0502040204020203" pitchFamily="34" charset="0"/>
            </a:endParaRPr>
          </a:p>
          <a:p>
            <a:pPr marL="0" indent="0">
              <a:buNone/>
            </a:pPr>
            <a:endParaRPr lang="en-US" sz="2400" dirty="0">
              <a:solidFill>
                <a:srgbClr val="FF0000"/>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032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a:latin typeface="Segoe UI" panose="020B0502040204020203" pitchFamily="34" charset="0"/>
                <a:cs typeface="Segoe UI" panose="020B0502040204020203" pitchFamily="34" charset="0"/>
              </a:rPr>
              <a:t>Parameter Passing </a:t>
            </a:r>
            <a:r>
              <a:rPr lang="en-SG" b="0" i="1">
                <a:latin typeface="Segoe UI" panose="020B0502040204020203" pitchFamily="34" charset="0"/>
                <a:cs typeface="Segoe UI" panose="020B0502040204020203" pitchFamily="34" charset="0"/>
              </a:rPr>
              <a:t>– Example 1 </a:t>
            </a:r>
            <a:endParaRPr lang="en-SG" b="0" i="1"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70351791-6279-41AB-A0EE-6D259246D3A0}"/>
              </a:ext>
            </a:extLst>
          </p:cNvPr>
          <p:cNvSpPr txBox="1">
            <a:spLocks/>
          </p:cNvSpPr>
          <p:nvPr/>
        </p:nvSpPr>
        <p:spPr bwMode="auto">
          <a:xfrm>
            <a:off x="533400" y="1554162"/>
            <a:ext cx="7848600" cy="4084638"/>
          </a:xfrm>
          <a:prstGeom prst="rect">
            <a:avLst/>
          </a:prstGeom>
          <a:solidFill>
            <a:schemeClr val="bg1">
              <a:lumMod val="85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87313" lvl="1" indent="0">
              <a:lnSpc>
                <a:spcPct val="150000"/>
              </a:lnSpc>
              <a:spcBef>
                <a:spcPts val="0"/>
              </a:spcBef>
              <a:buNone/>
            </a:pPr>
            <a:r>
              <a:rPr lang="en-US" sz="2200" kern="0" dirty="0">
                <a:solidFill>
                  <a:srgbClr val="FF6600"/>
                </a:solidFill>
                <a:latin typeface="Consolas" panose="020B0609020204030204" pitchFamily="49" charset="0"/>
                <a:cs typeface="Segoe UI" panose="020B0502040204020203" pitchFamily="34" charset="0"/>
              </a:rPr>
              <a:t># program</a:t>
            </a:r>
            <a:endParaRPr lang="en-US" sz="2200" kern="0" dirty="0">
              <a:solidFill>
                <a:schemeClr val="tx1"/>
              </a:solidFill>
              <a:latin typeface="Consolas" panose="020B0609020204030204" pitchFamily="49" charset="0"/>
              <a:cs typeface="Segoe UI" panose="020B0502040204020203" pitchFamily="34" charset="0"/>
            </a:endParaRPr>
          </a:p>
          <a:p>
            <a:pPr marL="87313" lvl="1" indent="0">
              <a:spcBef>
                <a:spcPts val="0"/>
              </a:spcBef>
              <a:buNone/>
            </a:pPr>
            <a:r>
              <a:rPr lang="en-US" sz="2200" kern="0" dirty="0">
                <a:solidFill>
                  <a:schemeClr val="tx1"/>
                </a:solidFill>
                <a:latin typeface="Consolas" panose="020B0609020204030204" pitchFamily="49" charset="0"/>
                <a:cs typeface="Segoe UI" panose="020B0502040204020203" pitchFamily="34" charset="0"/>
              </a:rPr>
              <a:t>x = 5</a:t>
            </a:r>
            <a:endParaRPr lang="en-US" sz="2200" kern="0" dirty="0">
              <a:solidFill>
                <a:srgbClr val="FF6600"/>
              </a:solidFill>
              <a:latin typeface="Consolas" panose="020B0609020204030204" pitchFamily="49" charset="0"/>
              <a:cs typeface="Segoe UI" panose="020B0502040204020203" pitchFamily="34" charset="0"/>
            </a:endParaRPr>
          </a:p>
          <a:p>
            <a:pPr marL="87313" lvl="1" indent="0">
              <a:lnSpc>
                <a:spcPct val="200000"/>
              </a:lnSpc>
              <a:spcBef>
                <a:spcPts val="0"/>
              </a:spcBef>
              <a:buFontTx/>
              <a:buNone/>
            </a:pPr>
            <a:r>
              <a:rPr lang="en-US" sz="2200" kern="0" dirty="0">
                <a:solidFill>
                  <a:srgbClr val="FF6600"/>
                </a:solidFill>
                <a:latin typeface="Consolas" panose="020B0609020204030204" pitchFamily="49" charset="0"/>
                <a:cs typeface="Segoe UI" panose="020B0502040204020203" pitchFamily="34" charset="0"/>
              </a:rPr>
              <a:t># define the function</a:t>
            </a:r>
          </a:p>
          <a:p>
            <a:pPr marL="87313" lvl="1" indent="0">
              <a:spcBef>
                <a:spcPts val="0"/>
              </a:spcBef>
              <a:buFontTx/>
              <a:buNone/>
            </a:pPr>
            <a:r>
              <a:rPr lang="en-US" sz="2200" kern="0" dirty="0">
                <a:solidFill>
                  <a:srgbClr val="0000FF"/>
                </a:solidFill>
                <a:latin typeface="Consolas" panose="020B0609020204030204" pitchFamily="49" charset="0"/>
                <a:cs typeface="Segoe UI" panose="020B0502040204020203" pitchFamily="34" charset="0"/>
              </a:rPr>
              <a:t>def change(n):</a:t>
            </a:r>
          </a:p>
          <a:p>
            <a:pPr marL="87313" lvl="1" indent="0">
              <a:spcBef>
                <a:spcPts val="0"/>
              </a:spcBef>
              <a:buFontTx/>
              <a:buNone/>
            </a:pPr>
            <a:r>
              <a:rPr lang="en-US" sz="2200" kern="0" dirty="0">
                <a:solidFill>
                  <a:srgbClr val="0000FF"/>
                </a:solidFill>
                <a:latin typeface="Consolas" panose="020B0609020204030204" pitchFamily="49" charset="0"/>
                <a:cs typeface="Segoe UI" panose="020B0502040204020203" pitchFamily="34" charset="0"/>
              </a:rPr>
              <a:t>    n = 10</a:t>
            </a:r>
          </a:p>
          <a:p>
            <a:pPr marL="87313" lvl="1" indent="0">
              <a:spcBef>
                <a:spcPts val="0"/>
              </a:spcBef>
              <a:buFontTx/>
              <a:buNone/>
            </a:pPr>
            <a:endParaRPr lang="en-US" sz="2200" kern="0" dirty="0">
              <a:solidFill>
                <a:srgbClr val="0000FF"/>
              </a:solidFill>
              <a:latin typeface="Consolas" panose="020B0609020204030204" pitchFamily="49" charset="0"/>
              <a:cs typeface="Segoe UI" panose="020B0502040204020203" pitchFamily="34" charset="0"/>
            </a:endParaRPr>
          </a:p>
          <a:p>
            <a:pPr marL="87313" lvl="1" indent="0">
              <a:spcBef>
                <a:spcPts val="0"/>
              </a:spcBef>
              <a:buNone/>
            </a:pPr>
            <a:r>
              <a:rPr lang="en-US" sz="2200" kern="0" dirty="0">
                <a:solidFill>
                  <a:schemeClr val="tx1"/>
                </a:solidFill>
                <a:latin typeface="Consolas" panose="020B0609020204030204" pitchFamily="49" charset="0"/>
                <a:cs typeface="Segoe UI" panose="020B0502040204020203" pitchFamily="34" charset="0"/>
              </a:rPr>
              <a:t>print(x)</a:t>
            </a:r>
            <a:endParaRPr lang="en-US" sz="2200" kern="0" dirty="0">
              <a:solidFill>
                <a:srgbClr val="0000FF"/>
              </a:solidFill>
              <a:latin typeface="Consolas" panose="020B0609020204030204" pitchFamily="49" charset="0"/>
              <a:cs typeface="Segoe UI" panose="020B0502040204020203" pitchFamily="34" charset="0"/>
            </a:endParaRPr>
          </a:p>
          <a:p>
            <a:pPr marL="87313" lvl="1" indent="0">
              <a:spcBef>
                <a:spcPts val="0"/>
              </a:spcBef>
              <a:buNone/>
            </a:pPr>
            <a:r>
              <a:rPr lang="en-US" sz="2200" kern="0" dirty="0">
                <a:solidFill>
                  <a:srgbClr val="0000FF"/>
                </a:solidFill>
                <a:latin typeface="Consolas" panose="020B0609020204030204" pitchFamily="49" charset="0"/>
                <a:cs typeface="Segoe UI" panose="020B0502040204020203" pitchFamily="34" charset="0"/>
              </a:rPr>
              <a:t>change(x)  </a:t>
            </a:r>
            <a:r>
              <a:rPr lang="en-US" sz="2200" kern="0" dirty="0">
                <a:solidFill>
                  <a:srgbClr val="FF6600"/>
                </a:solidFill>
                <a:latin typeface="Consolas" panose="020B0609020204030204" pitchFamily="49" charset="0"/>
                <a:cs typeface="Segoe UI" panose="020B0502040204020203" pitchFamily="34" charset="0"/>
              </a:rPr>
              <a:t># call the function </a:t>
            </a:r>
          </a:p>
          <a:p>
            <a:pPr marL="87313" lvl="1" indent="0">
              <a:spcBef>
                <a:spcPts val="0"/>
              </a:spcBef>
              <a:buNone/>
            </a:pPr>
            <a:r>
              <a:rPr lang="en-US" sz="2200" kern="0" dirty="0">
                <a:solidFill>
                  <a:schemeClr val="tx1"/>
                </a:solidFill>
                <a:latin typeface="Consolas" panose="020B0609020204030204" pitchFamily="49" charset="0"/>
                <a:cs typeface="Segoe UI" panose="020B0502040204020203" pitchFamily="34" charset="0"/>
              </a:rPr>
              <a:t>print(x)</a:t>
            </a:r>
          </a:p>
          <a:p>
            <a:pPr marL="87313" lvl="1" indent="0">
              <a:spcBef>
                <a:spcPts val="0"/>
              </a:spcBef>
              <a:buFontTx/>
              <a:buNone/>
            </a:pPr>
            <a:endParaRPr lang="en-US" kern="0" dirty="0">
              <a:solidFill>
                <a:srgbClr val="0000FF"/>
              </a:solidFill>
              <a:latin typeface="Consolas" panose="020B0609020204030204" pitchFamily="49" charset="0"/>
              <a:cs typeface="Segoe UI" panose="020B0502040204020203" pitchFamily="34" charset="0"/>
            </a:endParaRPr>
          </a:p>
        </p:txBody>
      </p:sp>
      <p:sp>
        <p:nvSpPr>
          <p:cNvPr id="5" name="Content Placeholder 2">
            <a:extLst>
              <a:ext uri="{FF2B5EF4-FFF2-40B4-BE49-F238E27FC236}">
                <a16:creationId xmlns:a16="http://schemas.microsoft.com/office/drawing/2014/main" id="{77B06D9E-D105-4921-AA97-AA251DFF2D33}"/>
              </a:ext>
            </a:extLst>
          </p:cNvPr>
          <p:cNvSpPr>
            <a:spLocks noGrp="1"/>
          </p:cNvSpPr>
          <p:nvPr>
            <p:ph idx="1"/>
          </p:nvPr>
        </p:nvSpPr>
        <p:spPr>
          <a:xfrm>
            <a:off x="457200" y="884238"/>
            <a:ext cx="8153400" cy="563562"/>
          </a:xfrm>
        </p:spPr>
        <p:txBody>
          <a:bodyPr/>
          <a:lstStyle/>
          <a:p>
            <a:pPr marL="0" indent="0">
              <a:buNone/>
            </a:pPr>
            <a:r>
              <a:rPr lang="en-SG" sz="2600">
                <a:solidFill>
                  <a:srgbClr val="002060"/>
                </a:solidFill>
                <a:latin typeface="Segoe UI" panose="020B0502040204020203" pitchFamily="34" charset="0"/>
                <a:cs typeface="Segoe UI" panose="020B0502040204020203" pitchFamily="34" charset="0"/>
              </a:rPr>
              <a:t>What is the output when the program is executed?</a:t>
            </a:r>
          </a:p>
        </p:txBody>
      </p:sp>
      <p:sp>
        <p:nvSpPr>
          <p:cNvPr id="6" name="Content Placeholder 2">
            <a:extLst>
              <a:ext uri="{FF2B5EF4-FFF2-40B4-BE49-F238E27FC236}">
                <a16:creationId xmlns:a16="http://schemas.microsoft.com/office/drawing/2014/main" id="{89DB35D2-F570-4790-ACF6-C8A7F5F3FC8E}"/>
              </a:ext>
            </a:extLst>
          </p:cNvPr>
          <p:cNvSpPr txBox="1">
            <a:spLocks/>
          </p:cNvSpPr>
          <p:nvPr/>
        </p:nvSpPr>
        <p:spPr bwMode="auto">
          <a:xfrm>
            <a:off x="5715000" y="3024981"/>
            <a:ext cx="2057400" cy="1143000"/>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87313" lvl="1" indent="0">
              <a:lnSpc>
                <a:spcPct val="150000"/>
              </a:lnSpc>
              <a:spcBef>
                <a:spcPts val="0"/>
              </a:spcBef>
              <a:buFontTx/>
              <a:buNone/>
            </a:pPr>
            <a:r>
              <a:rPr lang="en-US" sz="2200" kern="0">
                <a:solidFill>
                  <a:srgbClr val="0000FF"/>
                </a:solidFill>
                <a:latin typeface="Consolas" panose="020B0609020204030204" pitchFamily="49" charset="0"/>
                <a:cs typeface="Segoe UI" panose="020B0502040204020203" pitchFamily="34" charset="0"/>
              </a:rPr>
              <a:t>5</a:t>
            </a:r>
          </a:p>
          <a:p>
            <a:pPr marL="87313" lvl="1" indent="0">
              <a:lnSpc>
                <a:spcPct val="150000"/>
              </a:lnSpc>
              <a:spcBef>
                <a:spcPts val="0"/>
              </a:spcBef>
              <a:buFontTx/>
              <a:buNone/>
            </a:pPr>
            <a:r>
              <a:rPr lang="en-US" sz="2200" kern="0">
                <a:solidFill>
                  <a:srgbClr val="0000FF"/>
                </a:solidFill>
                <a:latin typeface="Consolas" panose="020B0609020204030204" pitchFamily="49" charset="0"/>
                <a:cs typeface="Segoe UI" panose="020B0502040204020203" pitchFamily="34" charset="0"/>
              </a:rPr>
              <a:t>5</a:t>
            </a:r>
          </a:p>
          <a:p>
            <a:pPr marL="87313" lvl="1" indent="0">
              <a:spcBef>
                <a:spcPts val="0"/>
              </a:spcBef>
              <a:buFontTx/>
              <a:buNone/>
            </a:pPr>
            <a:endParaRPr lang="en-US" kern="0">
              <a:solidFill>
                <a:srgbClr val="0000FF"/>
              </a:solidFill>
              <a:latin typeface="Consolas" panose="020B0609020204030204" pitchFamily="49" charset="0"/>
              <a:cs typeface="Segoe UI" panose="020B0502040204020203" pitchFamily="34" charset="0"/>
            </a:endParaRPr>
          </a:p>
        </p:txBody>
      </p:sp>
      <p:sp>
        <p:nvSpPr>
          <p:cNvPr id="3" name="TextBox 2">
            <a:extLst>
              <a:ext uri="{FF2B5EF4-FFF2-40B4-BE49-F238E27FC236}">
                <a16:creationId xmlns:a16="http://schemas.microsoft.com/office/drawing/2014/main" id="{44156EE9-A762-4331-87AE-379AF1ECC10E}"/>
              </a:ext>
            </a:extLst>
          </p:cNvPr>
          <p:cNvSpPr txBox="1"/>
          <p:nvPr/>
        </p:nvSpPr>
        <p:spPr>
          <a:xfrm>
            <a:off x="5672573" y="2595453"/>
            <a:ext cx="1071127" cy="646331"/>
          </a:xfrm>
          <a:prstGeom prst="rect">
            <a:avLst/>
          </a:prstGeom>
          <a:noFill/>
        </p:spPr>
        <p:txBody>
          <a:bodyPr wrap="none" rtlCol="0">
            <a:spAutoFit/>
          </a:bodyPr>
          <a:lstStyle/>
          <a:p>
            <a:r>
              <a:rPr lang="en-US" b="1" kern="0" dirty="0">
                <a:latin typeface="Consolas" panose="020B0609020204030204" pitchFamily="49" charset="0"/>
                <a:cs typeface="Segoe UI" panose="020B0502040204020203" pitchFamily="34" charset="0"/>
              </a:rPr>
              <a:t>Output:</a:t>
            </a:r>
            <a:endParaRPr lang="en-US" b="1" kern="0" dirty="0">
              <a:solidFill>
                <a:srgbClr val="FF6600"/>
              </a:solidFill>
              <a:latin typeface="Consolas" panose="020B0609020204030204" pitchFamily="49" charset="0"/>
              <a:cs typeface="Segoe UI" panose="020B0502040204020203" pitchFamily="34" charset="0"/>
            </a:endParaRPr>
          </a:p>
          <a:p>
            <a:endParaRPr lang="en-US" dirty="0"/>
          </a:p>
        </p:txBody>
      </p:sp>
    </p:spTree>
    <p:extLst>
      <p:ext uri="{BB962C8B-B14F-4D97-AF65-F5344CB8AC3E}">
        <p14:creationId xmlns:p14="http://schemas.microsoft.com/office/powerpoint/2010/main" val="15401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 y="122238"/>
            <a:ext cx="8991600" cy="563562"/>
          </a:xfrm>
        </p:spPr>
        <p:txBody>
          <a:bodyPr/>
          <a:lstStyle/>
          <a:p>
            <a:r>
              <a:rPr lang="en-US" dirty="0"/>
              <a:t>Objectives</a:t>
            </a:r>
          </a:p>
        </p:txBody>
      </p:sp>
      <p:sp>
        <p:nvSpPr>
          <p:cNvPr id="3" name="Content Placeholder 2"/>
          <p:cNvSpPr>
            <a:spLocks noGrp="1"/>
          </p:cNvSpPr>
          <p:nvPr>
            <p:ph idx="1"/>
          </p:nvPr>
        </p:nvSpPr>
        <p:spPr/>
        <p:txBody>
          <a:bodyPr/>
          <a:lstStyle/>
          <a:p>
            <a:pPr marL="0" indent="0">
              <a:lnSpc>
                <a:spcPct val="150000"/>
              </a:lnSpc>
              <a:buNone/>
            </a:pPr>
            <a:r>
              <a:rPr lang="en-US" dirty="0"/>
              <a:t>At the end of this lecture, you will be able to ….</a:t>
            </a:r>
          </a:p>
          <a:p>
            <a:pPr>
              <a:lnSpc>
                <a:spcPct val="150000"/>
              </a:lnSpc>
              <a:buSzPct val="100000"/>
            </a:pPr>
            <a:r>
              <a:rPr lang="en-SG" dirty="0"/>
              <a:t>Use built-in (pre-defined) functions</a:t>
            </a:r>
          </a:p>
          <a:p>
            <a:pPr>
              <a:lnSpc>
                <a:spcPct val="150000"/>
              </a:lnSpc>
              <a:buSzPct val="100000"/>
            </a:pPr>
            <a:r>
              <a:rPr lang="en-SG" dirty="0"/>
              <a:t>Determine the scope of a variable</a:t>
            </a:r>
          </a:p>
          <a:p>
            <a:pPr>
              <a:lnSpc>
                <a:spcPct val="150000"/>
              </a:lnSpc>
              <a:buSzPct val="100000"/>
            </a:pPr>
            <a:r>
              <a:rPr lang="en-SG" dirty="0"/>
              <a:t>Understand how parameters are passed into functions</a:t>
            </a:r>
          </a:p>
          <a:p>
            <a:pPr>
              <a:lnSpc>
                <a:spcPct val="150000"/>
              </a:lnSpc>
              <a:buSzPct val="100000"/>
            </a:pPr>
            <a:r>
              <a:rPr lang="en-SG" dirty="0"/>
              <a:t>Understand that function calls should not be done unnecessarily.</a:t>
            </a:r>
          </a:p>
          <a:p>
            <a:pPr marL="0" indent="0">
              <a:buSzPct val="100000"/>
              <a:buNone/>
            </a:pPr>
            <a:endParaRPr lang="en-SG" sz="2400" dirty="0"/>
          </a:p>
          <a:p>
            <a:pPr marL="0" indent="0">
              <a:buNone/>
            </a:pPr>
            <a:endParaRPr lang="en-US" dirty="0"/>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a:latin typeface="Segoe UI" panose="020B0502040204020203" pitchFamily="34" charset="0"/>
                <a:cs typeface="Segoe UI" panose="020B0502040204020203" pitchFamily="34" charset="0"/>
              </a:rPr>
              <a:t>Parameter Passing </a:t>
            </a:r>
            <a:r>
              <a:rPr lang="en-SG" b="0" i="1">
                <a:latin typeface="Segoe UI" panose="020B0502040204020203" pitchFamily="34" charset="0"/>
                <a:cs typeface="Segoe UI" panose="020B0502040204020203" pitchFamily="34" charset="0"/>
              </a:rPr>
              <a:t>– Example 2</a:t>
            </a:r>
            <a:endParaRPr lang="en-SG"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70351791-6279-41AB-A0EE-6D259246D3A0}"/>
              </a:ext>
            </a:extLst>
          </p:cNvPr>
          <p:cNvSpPr txBox="1">
            <a:spLocks/>
          </p:cNvSpPr>
          <p:nvPr/>
        </p:nvSpPr>
        <p:spPr bwMode="auto">
          <a:xfrm>
            <a:off x="533400" y="1554162"/>
            <a:ext cx="7848600" cy="4160838"/>
          </a:xfrm>
          <a:prstGeom prst="rect">
            <a:avLst/>
          </a:prstGeom>
          <a:solidFill>
            <a:schemeClr val="bg1">
              <a:lumMod val="85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87313" lvl="1" indent="0">
              <a:lnSpc>
                <a:spcPct val="150000"/>
              </a:lnSpc>
              <a:spcBef>
                <a:spcPts val="0"/>
              </a:spcBef>
              <a:buNone/>
            </a:pPr>
            <a:r>
              <a:rPr lang="en-US" sz="2200" kern="0">
                <a:solidFill>
                  <a:srgbClr val="FF6600"/>
                </a:solidFill>
                <a:latin typeface="Consolas" panose="020B0609020204030204" pitchFamily="49" charset="0"/>
                <a:cs typeface="Segoe UI" panose="020B0502040204020203" pitchFamily="34" charset="0"/>
              </a:rPr>
              <a:t># program</a:t>
            </a:r>
            <a:endParaRPr lang="en-US" sz="2200" kern="0">
              <a:solidFill>
                <a:schemeClr val="tx1"/>
              </a:solidFill>
              <a:latin typeface="Consolas" panose="020B0609020204030204" pitchFamily="49" charset="0"/>
              <a:cs typeface="Segoe UI" panose="020B0502040204020203" pitchFamily="34" charset="0"/>
            </a:endParaRPr>
          </a:p>
          <a:p>
            <a:pPr marL="87313" lvl="1" indent="0">
              <a:spcBef>
                <a:spcPts val="0"/>
              </a:spcBef>
              <a:buNone/>
            </a:pPr>
            <a:r>
              <a:rPr lang="en-US" sz="2200" kern="0">
                <a:solidFill>
                  <a:schemeClr val="tx1"/>
                </a:solidFill>
                <a:latin typeface="Consolas" panose="020B0609020204030204" pitchFamily="49" charset="0"/>
                <a:cs typeface="Segoe UI" panose="020B0502040204020203" pitchFamily="34" charset="0"/>
              </a:rPr>
              <a:t>list1 = [ 1, 3, 5, 7, 9 ]</a:t>
            </a:r>
            <a:endParaRPr lang="en-US" sz="2200" kern="0">
              <a:solidFill>
                <a:srgbClr val="FF6600"/>
              </a:solidFill>
              <a:latin typeface="Consolas" panose="020B0609020204030204" pitchFamily="49" charset="0"/>
              <a:cs typeface="Segoe UI" panose="020B0502040204020203" pitchFamily="34" charset="0"/>
            </a:endParaRPr>
          </a:p>
          <a:p>
            <a:pPr marL="87313" lvl="1" indent="0">
              <a:lnSpc>
                <a:spcPct val="200000"/>
              </a:lnSpc>
              <a:spcBef>
                <a:spcPts val="0"/>
              </a:spcBef>
              <a:buFontTx/>
              <a:buNone/>
            </a:pPr>
            <a:r>
              <a:rPr lang="en-US" sz="2200" kern="0">
                <a:solidFill>
                  <a:srgbClr val="FF6600"/>
                </a:solidFill>
                <a:latin typeface="Consolas" panose="020B0609020204030204" pitchFamily="49" charset="0"/>
                <a:cs typeface="Segoe UI" panose="020B0502040204020203" pitchFamily="34" charset="0"/>
              </a:rPr>
              <a:t># define the function</a:t>
            </a:r>
          </a:p>
          <a:p>
            <a:pPr marL="87313" lvl="1" indent="0">
              <a:spcBef>
                <a:spcPts val="0"/>
              </a:spcBef>
              <a:buFontTx/>
              <a:buNone/>
            </a:pPr>
            <a:r>
              <a:rPr lang="en-US" sz="2200" kern="0">
                <a:solidFill>
                  <a:srgbClr val="0000FF"/>
                </a:solidFill>
                <a:latin typeface="Consolas" panose="020B0609020204030204" pitchFamily="49" charset="0"/>
                <a:cs typeface="Segoe UI" panose="020B0502040204020203" pitchFamily="34" charset="0"/>
              </a:rPr>
              <a:t>def change(list):</a:t>
            </a:r>
          </a:p>
          <a:p>
            <a:pPr marL="87313" lvl="1" indent="0">
              <a:spcBef>
                <a:spcPts val="0"/>
              </a:spcBef>
              <a:buFontTx/>
              <a:buNone/>
            </a:pPr>
            <a:r>
              <a:rPr lang="en-US" sz="2200" kern="0">
                <a:solidFill>
                  <a:srgbClr val="0000FF"/>
                </a:solidFill>
                <a:latin typeface="Consolas" panose="020B0609020204030204" pitchFamily="49" charset="0"/>
                <a:cs typeface="Segoe UI" panose="020B0502040204020203" pitchFamily="34" charset="0"/>
              </a:rPr>
              <a:t>    for i in range(len(list)):</a:t>
            </a:r>
          </a:p>
          <a:p>
            <a:pPr marL="87313" lvl="1" indent="0">
              <a:spcBef>
                <a:spcPts val="0"/>
              </a:spcBef>
              <a:buNone/>
            </a:pPr>
            <a:r>
              <a:rPr lang="en-US" sz="2200" kern="0">
                <a:solidFill>
                  <a:srgbClr val="0000FF"/>
                </a:solidFill>
                <a:latin typeface="Consolas" panose="020B0609020204030204" pitchFamily="49" charset="0"/>
                <a:cs typeface="Segoe UI" panose="020B0502040204020203" pitchFamily="34" charset="0"/>
              </a:rPr>
              <a:t>        list[i] += 1</a:t>
            </a:r>
          </a:p>
          <a:p>
            <a:pPr marL="87313" lvl="1" indent="0">
              <a:spcBef>
                <a:spcPts val="0"/>
              </a:spcBef>
              <a:buFontTx/>
              <a:buNone/>
            </a:pPr>
            <a:endParaRPr lang="en-US" sz="2200" kern="0">
              <a:solidFill>
                <a:srgbClr val="0000FF"/>
              </a:solidFill>
              <a:latin typeface="Consolas" panose="020B0609020204030204" pitchFamily="49" charset="0"/>
              <a:cs typeface="Segoe UI" panose="020B0502040204020203" pitchFamily="34" charset="0"/>
            </a:endParaRPr>
          </a:p>
          <a:p>
            <a:pPr marL="87313" lvl="1" indent="0">
              <a:spcBef>
                <a:spcPts val="0"/>
              </a:spcBef>
              <a:buNone/>
            </a:pPr>
            <a:r>
              <a:rPr lang="en-US" sz="2200" kern="0">
                <a:solidFill>
                  <a:schemeClr val="tx1"/>
                </a:solidFill>
                <a:latin typeface="Consolas" panose="020B0609020204030204" pitchFamily="49" charset="0"/>
                <a:cs typeface="Segoe UI" panose="020B0502040204020203" pitchFamily="34" charset="0"/>
              </a:rPr>
              <a:t>print(list1)</a:t>
            </a:r>
          </a:p>
          <a:p>
            <a:pPr marL="87313" lvl="1" indent="0">
              <a:spcBef>
                <a:spcPts val="0"/>
              </a:spcBef>
              <a:buNone/>
            </a:pPr>
            <a:r>
              <a:rPr lang="en-US" sz="2200" kern="0">
                <a:solidFill>
                  <a:srgbClr val="0000FF"/>
                </a:solidFill>
                <a:latin typeface="Consolas" panose="020B0609020204030204" pitchFamily="49" charset="0"/>
                <a:cs typeface="Segoe UI" panose="020B0502040204020203" pitchFamily="34" charset="0"/>
              </a:rPr>
              <a:t>change(list1)  </a:t>
            </a:r>
            <a:r>
              <a:rPr lang="en-US" sz="2200" kern="0">
                <a:solidFill>
                  <a:srgbClr val="FF6600"/>
                </a:solidFill>
                <a:latin typeface="Consolas" panose="020B0609020204030204" pitchFamily="49" charset="0"/>
                <a:cs typeface="Segoe UI" panose="020B0502040204020203" pitchFamily="34" charset="0"/>
              </a:rPr>
              <a:t># call the function </a:t>
            </a:r>
          </a:p>
          <a:p>
            <a:pPr marL="87313" lvl="1" indent="0">
              <a:spcBef>
                <a:spcPts val="0"/>
              </a:spcBef>
              <a:buNone/>
            </a:pPr>
            <a:r>
              <a:rPr lang="en-US" sz="2200" kern="0">
                <a:solidFill>
                  <a:schemeClr val="tx1"/>
                </a:solidFill>
                <a:latin typeface="Consolas" panose="020B0609020204030204" pitchFamily="49" charset="0"/>
                <a:cs typeface="Segoe UI" panose="020B0502040204020203" pitchFamily="34" charset="0"/>
              </a:rPr>
              <a:t>print(list1)</a:t>
            </a:r>
          </a:p>
          <a:p>
            <a:pPr marL="87313" lvl="1" indent="0">
              <a:spcBef>
                <a:spcPts val="0"/>
              </a:spcBef>
              <a:buFontTx/>
              <a:buNone/>
            </a:pPr>
            <a:endParaRPr lang="en-US" kern="0">
              <a:solidFill>
                <a:srgbClr val="0000FF"/>
              </a:solidFill>
              <a:latin typeface="Consolas" panose="020B0609020204030204" pitchFamily="49" charset="0"/>
              <a:cs typeface="Segoe UI" panose="020B0502040204020203" pitchFamily="34" charset="0"/>
            </a:endParaRPr>
          </a:p>
        </p:txBody>
      </p:sp>
      <p:sp>
        <p:nvSpPr>
          <p:cNvPr id="5" name="Content Placeholder 2">
            <a:extLst>
              <a:ext uri="{FF2B5EF4-FFF2-40B4-BE49-F238E27FC236}">
                <a16:creationId xmlns:a16="http://schemas.microsoft.com/office/drawing/2014/main" id="{77B06D9E-D105-4921-AA97-AA251DFF2D33}"/>
              </a:ext>
            </a:extLst>
          </p:cNvPr>
          <p:cNvSpPr>
            <a:spLocks noGrp="1"/>
          </p:cNvSpPr>
          <p:nvPr>
            <p:ph idx="1"/>
          </p:nvPr>
        </p:nvSpPr>
        <p:spPr>
          <a:xfrm>
            <a:off x="457200" y="884238"/>
            <a:ext cx="8153400" cy="563562"/>
          </a:xfrm>
        </p:spPr>
        <p:txBody>
          <a:bodyPr/>
          <a:lstStyle/>
          <a:p>
            <a:pPr marL="0" indent="0">
              <a:buNone/>
            </a:pPr>
            <a:r>
              <a:rPr lang="en-SG" sz="2600">
                <a:solidFill>
                  <a:srgbClr val="002060"/>
                </a:solidFill>
                <a:latin typeface="Segoe UI" panose="020B0502040204020203" pitchFamily="34" charset="0"/>
                <a:cs typeface="Segoe UI" panose="020B0502040204020203" pitchFamily="34" charset="0"/>
              </a:rPr>
              <a:t>What is the output when the program is executed?</a:t>
            </a:r>
          </a:p>
        </p:txBody>
      </p:sp>
      <p:sp>
        <p:nvSpPr>
          <p:cNvPr id="6" name="Content Placeholder 2">
            <a:extLst>
              <a:ext uri="{FF2B5EF4-FFF2-40B4-BE49-F238E27FC236}">
                <a16:creationId xmlns:a16="http://schemas.microsoft.com/office/drawing/2014/main" id="{80195886-26B9-4478-80D5-40E6FA934AA3}"/>
              </a:ext>
            </a:extLst>
          </p:cNvPr>
          <p:cNvSpPr txBox="1">
            <a:spLocks/>
          </p:cNvSpPr>
          <p:nvPr/>
        </p:nvSpPr>
        <p:spPr bwMode="auto">
          <a:xfrm>
            <a:off x="5562600" y="2819400"/>
            <a:ext cx="2743200" cy="1219200"/>
          </a:xfrm>
          <a:prstGeom prst="rect">
            <a:avLst/>
          </a:prstGeom>
          <a:solidFill>
            <a:srgbClr val="CC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87313" lvl="1" indent="0">
              <a:lnSpc>
                <a:spcPct val="150000"/>
              </a:lnSpc>
              <a:spcBef>
                <a:spcPts val="0"/>
              </a:spcBef>
              <a:buFontTx/>
              <a:buNone/>
            </a:pPr>
            <a:r>
              <a:rPr lang="en-US" sz="2200" kern="0" dirty="0">
                <a:solidFill>
                  <a:srgbClr val="0000FF"/>
                </a:solidFill>
                <a:latin typeface="Consolas" panose="020B0609020204030204" pitchFamily="49" charset="0"/>
                <a:cs typeface="Segoe UI" panose="020B0502040204020203" pitchFamily="34" charset="0"/>
              </a:rPr>
              <a:t>[1, 3, 5, 7, 9]</a:t>
            </a:r>
          </a:p>
          <a:p>
            <a:pPr marL="87313" lvl="1" indent="0">
              <a:lnSpc>
                <a:spcPct val="150000"/>
              </a:lnSpc>
              <a:spcBef>
                <a:spcPts val="0"/>
              </a:spcBef>
              <a:buFontTx/>
              <a:buNone/>
            </a:pPr>
            <a:r>
              <a:rPr lang="en-US" sz="2200" kern="0" dirty="0">
                <a:solidFill>
                  <a:srgbClr val="0000FF"/>
                </a:solidFill>
                <a:latin typeface="Consolas" panose="020B0609020204030204" pitchFamily="49" charset="0"/>
                <a:cs typeface="Segoe UI" panose="020B0502040204020203" pitchFamily="34" charset="0"/>
              </a:rPr>
              <a:t>[2, 4, 6, 8, 10]</a:t>
            </a:r>
            <a:endParaRPr lang="en-US" kern="0" dirty="0">
              <a:solidFill>
                <a:srgbClr val="0000FF"/>
              </a:solidFill>
              <a:latin typeface="Consolas" panose="020B0609020204030204" pitchFamily="49" charset="0"/>
              <a:cs typeface="Segoe UI" panose="020B0502040204020203" pitchFamily="34" charset="0"/>
            </a:endParaRPr>
          </a:p>
        </p:txBody>
      </p:sp>
      <p:sp>
        <p:nvSpPr>
          <p:cNvPr id="7" name="TextBox 6">
            <a:extLst>
              <a:ext uri="{FF2B5EF4-FFF2-40B4-BE49-F238E27FC236}">
                <a16:creationId xmlns:a16="http://schemas.microsoft.com/office/drawing/2014/main" id="{BB40570C-B1B7-424B-9FE9-31FCC7E7CD41}"/>
              </a:ext>
            </a:extLst>
          </p:cNvPr>
          <p:cNvSpPr txBox="1"/>
          <p:nvPr/>
        </p:nvSpPr>
        <p:spPr>
          <a:xfrm>
            <a:off x="5638800" y="2389872"/>
            <a:ext cx="1071127" cy="646331"/>
          </a:xfrm>
          <a:prstGeom prst="rect">
            <a:avLst/>
          </a:prstGeom>
          <a:noFill/>
        </p:spPr>
        <p:txBody>
          <a:bodyPr wrap="none" rtlCol="0">
            <a:spAutoFit/>
          </a:bodyPr>
          <a:lstStyle/>
          <a:p>
            <a:r>
              <a:rPr lang="en-US" b="1" kern="0" dirty="0">
                <a:latin typeface="Consolas" panose="020B0609020204030204" pitchFamily="49" charset="0"/>
                <a:cs typeface="Segoe UI" panose="020B0502040204020203" pitchFamily="34" charset="0"/>
              </a:rPr>
              <a:t>Output:</a:t>
            </a:r>
            <a:endParaRPr lang="en-US" b="1" kern="0" dirty="0">
              <a:solidFill>
                <a:srgbClr val="FF6600"/>
              </a:solidFill>
              <a:latin typeface="Consolas" panose="020B0609020204030204" pitchFamily="49" charset="0"/>
              <a:cs typeface="Segoe UI" panose="020B0502040204020203" pitchFamily="34" charset="0"/>
            </a:endParaRPr>
          </a:p>
          <a:p>
            <a:endParaRPr lang="en-US" dirty="0"/>
          </a:p>
        </p:txBody>
      </p:sp>
    </p:spTree>
    <p:extLst>
      <p:ext uri="{BB962C8B-B14F-4D97-AF65-F5344CB8AC3E}">
        <p14:creationId xmlns:p14="http://schemas.microsoft.com/office/powerpoint/2010/main" val="12507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smtClean="0">
                <a:latin typeface="Segoe UI" panose="020B0502040204020203" pitchFamily="34" charset="0"/>
                <a:cs typeface="Segoe UI" panose="020B0502040204020203" pitchFamily="34" charset="0"/>
              </a:rPr>
              <a:t>Pitfall </a:t>
            </a:r>
            <a:r>
              <a:rPr lang="en-SG" dirty="0">
                <a:latin typeface="Segoe UI" panose="020B0502040204020203" pitchFamily="34" charset="0"/>
                <a:cs typeface="Segoe UI" panose="020B0502040204020203" pitchFamily="34" charset="0"/>
              </a:rPr>
              <a:t>of </a:t>
            </a:r>
            <a:r>
              <a:rPr lang="en-SG" dirty="0" smtClean="0">
                <a:latin typeface="Segoe UI" panose="020B0502040204020203" pitchFamily="34" charset="0"/>
                <a:cs typeface="Segoe UI" panose="020B0502040204020203" pitchFamily="34" charset="0"/>
              </a:rPr>
              <a:t>Function Calls</a:t>
            </a:r>
            <a:endParaRPr lang="en-SG"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342900" y="990600"/>
            <a:ext cx="8458200" cy="4524790"/>
          </a:xfrm>
        </p:spPr>
        <p:txBody>
          <a:bodyPr/>
          <a:lstStyle/>
          <a:p>
            <a:pPr marL="0" indent="0" algn="just">
              <a:buNone/>
            </a:pPr>
            <a:r>
              <a:rPr lang="en-US" sz="2600" dirty="0">
                <a:solidFill>
                  <a:schemeClr val="tx1"/>
                </a:solidFill>
                <a:latin typeface="Segoe UI" panose="020B0502040204020203" pitchFamily="34" charset="0"/>
                <a:cs typeface="Segoe UI" panose="020B0502040204020203" pitchFamily="34" charset="0"/>
              </a:rPr>
              <a:t>Function calls though useful, can be </a:t>
            </a:r>
            <a:r>
              <a:rPr lang="en-US" sz="2600" b="1" dirty="0">
                <a:solidFill>
                  <a:srgbClr val="0000FF"/>
                </a:solidFill>
                <a:latin typeface="Segoe UI" panose="020B0502040204020203" pitchFamily="34" charset="0"/>
                <a:cs typeface="Segoe UI" panose="020B0502040204020203" pitchFamily="34" charset="0"/>
              </a:rPr>
              <a:t>very costly(memory)</a:t>
            </a:r>
            <a:r>
              <a:rPr lang="en-US" sz="2600" b="1" dirty="0">
                <a:solidFill>
                  <a:schemeClr val="tx1"/>
                </a:solidFill>
                <a:latin typeface="Segoe UI" panose="020B0502040204020203" pitchFamily="34" charset="0"/>
                <a:cs typeface="Segoe UI" panose="020B0502040204020203" pitchFamily="34" charset="0"/>
              </a:rPr>
              <a:t>!</a:t>
            </a:r>
            <a:r>
              <a:rPr lang="en-US" sz="2600" dirty="0">
                <a:solidFill>
                  <a:schemeClr val="tx1"/>
                </a:solidFill>
                <a:latin typeface="Segoe UI" panose="020B0502040204020203" pitchFamily="34" charset="0"/>
                <a:cs typeface="Segoe UI" panose="020B0502040204020203" pitchFamily="34" charset="0"/>
              </a:rPr>
              <a:t> With every function call, the environment of the previous context (e.g. your local variable values, which line to go back to, etc.) needs to be saved somewhere in the memory (called memory stack).</a:t>
            </a:r>
          </a:p>
          <a:p>
            <a:pPr marL="0" indent="0">
              <a:buNone/>
            </a:pPr>
            <a:endParaRPr lang="en-US" sz="2600" dirty="0">
              <a:solidFill>
                <a:schemeClr val="tx1"/>
              </a:solidFill>
              <a:latin typeface="Segoe UI" panose="020B0502040204020203" pitchFamily="34" charset="0"/>
              <a:cs typeface="Segoe UI" panose="020B0502040204020203" pitchFamily="34" charset="0"/>
            </a:endParaRPr>
          </a:p>
          <a:p>
            <a:pPr marL="0" indent="0">
              <a:buNone/>
            </a:pPr>
            <a:r>
              <a:rPr lang="en-US" sz="2600" dirty="0">
                <a:solidFill>
                  <a:schemeClr val="tx1"/>
                </a:solidFill>
                <a:latin typeface="Segoe UI" panose="020B0502040204020203" pitchFamily="34" charset="0"/>
                <a:cs typeface="Segoe UI" panose="020B0502040204020203" pitchFamily="34" charset="0"/>
              </a:rPr>
              <a:t>Therefore, calling of functions should not be over-done unnecessarily.</a:t>
            </a:r>
            <a:endParaRPr lang="en-SG" dirty="0">
              <a:solidFill>
                <a:schemeClr val="tx1"/>
              </a:solidFill>
              <a:latin typeface="Segoe UI" panose="020B0502040204020203" pitchFamily="34" charset="0"/>
              <a:cs typeface="Segoe UI" panose="020B0502040204020203" pitchFamily="34" charset="0"/>
            </a:endParaRPr>
          </a:p>
          <a:p>
            <a:pPr marL="0" indent="0">
              <a:buNone/>
            </a:pPr>
            <a:endParaRPr lang="en-SG" dirty="0">
              <a:solidFill>
                <a:srgbClr val="FF0000"/>
              </a:solidFill>
              <a:latin typeface="Segoe UI" panose="020B0502040204020203" pitchFamily="34" charset="0"/>
              <a:cs typeface="Segoe UI" panose="020B0502040204020203" pitchFamily="34" charset="0"/>
            </a:endParaRPr>
          </a:p>
          <a:p>
            <a:pPr marL="0" indent="0">
              <a:buNone/>
            </a:pPr>
            <a:endParaRPr lang="en-US" dirty="0">
              <a:solidFill>
                <a:srgbClr val="FF0000"/>
              </a:solidFill>
              <a:latin typeface="Segoe UI" panose="020B0502040204020203" pitchFamily="34" charset="0"/>
              <a:cs typeface="Segoe UI" panose="020B0502040204020203" pitchFamily="34" charset="0"/>
            </a:endParaRPr>
          </a:p>
          <a:p>
            <a:pPr marL="0" indent="0">
              <a:buNone/>
            </a:pPr>
            <a:endParaRPr lang="en-US" sz="2400" dirty="0">
              <a:solidFill>
                <a:srgbClr val="FF0000"/>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280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smtClean="0">
                <a:latin typeface="Segoe UI" panose="020B0502040204020203" pitchFamily="34" charset="0"/>
                <a:cs typeface="Segoe UI" panose="020B0502040204020203" pitchFamily="34" charset="0"/>
              </a:rPr>
              <a:t>Pitfall </a:t>
            </a:r>
            <a:r>
              <a:rPr lang="en-SG" dirty="0">
                <a:latin typeface="Segoe UI" panose="020B0502040204020203" pitchFamily="34" charset="0"/>
                <a:cs typeface="Segoe UI" panose="020B0502040204020203" pitchFamily="34" charset="0"/>
              </a:rPr>
              <a:t>of </a:t>
            </a:r>
            <a:r>
              <a:rPr lang="en-SG" dirty="0" smtClean="0">
                <a:latin typeface="Segoe UI" panose="020B0502040204020203" pitchFamily="34" charset="0"/>
                <a:cs typeface="Segoe UI" panose="020B0502040204020203" pitchFamily="34" charset="0"/>
              </a:rPr>
              <a:t>Function Calls</a:t>
            </a:r>
            <a:endParaRPr lang="en-SG"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342900" y="990600"/>
            <a:ext cx="8458200" cy="4524790"/>
          </a:xfrm>
        </p:spPr>
        <p:txBody>
          <a:bodyPr/>
          <a:lstStyle/>
          <a:p>
            <a:pPr marL="0" indent="0">
              <a:buNone/>
            </a:pPr>
            <a:r>
              <a:rPr lang="en-US" sz="2600" dirty="0">
                <a:solidFill>
                  <a:schemeClr val="tx1"/>
                </a:solidFill>
                <a:latin typeface="Segoe UI" panose="020B0502040204020203" pitchFamily="34" charset="0"/>
                <a:cs typeface="Segoe UI" panose="020B0502040204020203" pitchFamily="34" charset="0"/>
              </a:rPr>
              <a:t>Consider this old code of Tom in one of his programs:</a:t>
            </a:r>
            <a:endParaRPr lang="en-SG" dirty="0">
              <a:solidFill>
                <a:schemeClr val="tx1"/>
              </a:solidFill>
              <a:latin typeface="Segoe UI" panose="020B0502040204020203" pitchFamily="34" charset="0"/>
              <a:cs typeface="Segoe UI" panose="020B0502040204020203" pitchFamily="34" charset="0"/>
            </a:endParaRPr>
          </a:p>
          <a:p>
            <a:pPr marL="0" indent="0">
              <a:buNone/>
            </a:pPr>
            <a:endParaRPr lang="en-SG" dirty="0">
              <a:solidFill>
                <a:srgbClr val="FF0000"/>
              </a:solidFill>
              <a:latin typeface="Segoe UI" panose="020B0502040204020203" pitchFamily="34" charset="0"/>
              <a:cs typeface="Segoe UI" panose="020B0502040204020203" pitchFamily="34" charset="0"/>
            </a:endParaRPr>
          </a:p>
          <a:p>
            <a:pPr marL="0" indent="0">
              <a:buNone/>
            </a:pPr>
            <a:endParaRPr lang="en-US" dirty="0">
              <a:solidFill>
                <a:srgbClr val="FF0000"/>
              </a:solidFill>
              <a:latin typeface="Segoe UI" panose="020B0502040204020203" pitchFamily="34" charset="0"/>
              <a:cs typeface="Segoe UI" panose="020B0502040204020203" pitchFamily="34" charset="0"/>
            </a:endParaRPr>
          </a:p>
          <a:p>
            <a:pPr marL="0" indent="0">
              <a:buNone/>
            </a:pPr>
            <a:endParaRPr lang="en-US" sz="2400" dirty="0">
              <a:solidFill>
                <a:srgbClr val="FF0000"/>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05B46ACA-0939-42BC-97C2-F168B75B732B}"/>
              </a:ext>
            </a:extLst>
          </p:cNvPr>
          <p:cNvSpPr txBox="1">
            <a:spLocks/>
          </p:cNvSpPr>
          <p:nvPr/>
        </p:nvSpPr>
        <p:spPr bwMode="auto">
          <a:xfrm>
            <a:off x="244929" y="1843294"/>
            <a:ext cx="8801100" cy="3109705"/>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def </a:t>
            </a:r>
            <a:r>
              <a:rPr lang="en-US" sz="1800" kern="0" dirty="0">
                <a:solidFill>
                  <a:srgbClr val="008000"/>
                </a:solidFill>
                <a:latin typeface="Courier New" panose="02070309020205020404" pitchFamily="49" charset="0"/>
                <a:cs typeface="Courier New" panose="02070309020205020404" pitchFamily="49" charset="0"/>
              </a:rPr>
              <a:t>withdraw(float balance)</a:t>
            </a:r>
            <a:r>
              <a:rPr lang="en-US" sz="1800" kern="0" dirty="0">
                <a:solidFill>
                  <a:srgbClr val="0000FF"/>
                </a:solidFill>
                <a:latin typeface="Courier New" panose="02070309020205020404" pitchFamily="49" charset="0"/>
                <a:cs typeface="Courier New" panose="02070309020205020404" pitchFamily="49" charset="0"/>
              </a:rPr>
              <a:t>:</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amount = float(input('Enter amount to withdraw from bank: '))</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if amount &gt;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print('The withdrawal amount exceeds your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t>
            </a:r>
            <a:r>
              <a:rPr lang="en-US" sz="1800" b="1" kern="0" dirty="0">
                <a:solidFill>
                  <a:srgbClr val="FF0000"/>
                </a:solidFill>
                <a:latin typeface="Courier New" panose="02070309020205020404" pitchFamily="49" charset="0"/>
                <a:cs typeface="Courier New" panose="02070309020205020404" pitchFamily="49" charset="0"/>
              </a:rPr>
              <a:t>withdraw(balance)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else: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balance -= amount</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return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t>
            </a:r>
            <a:endParaRPr lang="en-US" sz="1600" kern="0" dirty="0">
              <a:solidFill>
                <a:srgbClr val="0000FF"/>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E66FAF2-CD26-491D-A88C-6776A1865D6A}"/>
              </a:ext>
            </a:extLst>
          </p:cNvPr>
          <p:cNvSpPr txBox="1"/>
          <p:nvPr/>
        </p:nvSpPr>
        <p:spPr>
          <a:xfrm>
            <a:off x="4229100" y="3977801"/>
            <a:ext cx="4572000" cy="646331"/>
          </a:xfrm>
          <a:prstGeom prst="rect">
            <a:avLst/>
          </a:prstGeom>
          <a:noFill/>
          <a:ln>
            <a:solidFill>
              <a:srgbClr val="FF6600"/>
            </a:solidFill>
          </a:ln>
        </p:spPr>
        <p:txBody>
          <a:bodyPr wrap="square" rtlCol="0">
            <a:spAutoFit/>
          </a:bodyPr>
          <a:lstStyle/>
          <a:p>
            <a:r>
              <a:rPr lang="en-US" dirty="0">
                <a:solidFill>
                  <a:srgbClr val="FF6600"/>
                </a:solidFill>
              </a:rPr>
              <a:t>Every repeated call of the function will cost memory space!</a:t>
            </a:r>
          </a:p>
        </p:txBody>
      </p:sp>
      <p:cxnSp>
        <p:nvCxnSpPr>
          <p:cNvPr id="6" name="Straight Arrow Connector 5">
            <a:extLst>
              <a:ext uri="{FF2B5EF4-FFF2-40B4-BE49-F238E27FC236}">
                <a16:creationId xmlns:a16="http://schemas.microsoft.com/office/drawing/2014/main" id="{E8C55C29-1D09-4999-9B3C-7F7256BAB662}"/>
              </a:ext>
            </a:extLst>
          </p:cNvPr>
          <p:cNvCxnSpPr>
            <a:cxnSpLocks/>
          </p:cNvCxnSpPr>
          <p:nvPr/>
        </p:nvCxnSpPr>
        <p:spPr>
          <a:xfrm flipH="1" flipV="1">
            <a:off x="3899400" y="3647175"/>
            <a:ext cx="950004" cy="348992"/>
          </a:xfrm>
          <a:prstGeom prst="straightConnector1">
            <a:avLst/>
          </a:prstGeom>
          <a:ln w="19050">
            <a:solidFill>
              <a:srgbClr val="FF66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Overcoming it…</a:t>
            </a: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342900" y="990600"/>
            <a:ext cx="8458200" cy="4524790"/>
          </a:xfrm>
        </p:spPr>
        <p:txBody>
          <a:bodyPr/>
          <a:lstStyle/>
          <a:p>
            <a:pPr marL="0" indent="0">
              <a:buNone/>
            </a:pPr>
            <a:r>
              <a:rPr lang="en-US" sz="2600" dirty="0">
                <a:solidFill>
                  <a:schemeClr val="tx1"/>
                </a:solidFill>
                <a:latin typeface="Segoe UI" panose="020B0502040204020203" pitchFamily="34" charset="0"/>
                <a:cs typeface="Segoe UI" panose="020B0502040204020203" pitchFamily="34" charset="0"/>
              </a:rPr>
              <a:t>With more knowledge, Tom now gives this code:</a:t>
            </a:r>
            <a:endParaRPr lang="en-SG" dirty="0">
              <a:solidFill>
                <a:schemeClr val="tx1"/>
              </a:solidFill>
              <a:latin typeface="Segoe UI" panose="020B0502040204020203" pitchFamily="34" charset="0"/>
              <a:cs typeface="Segoe UI" panose="020B0502040204020203" pitchFamily="34" charset="0"/>
            </a:endParaRPr>
          </a:p>
          <a:p>
            <a:pPr marL="0" indent="0">
              <a:buNone/>
            </a:pPr>
            <a:endParaRPr lang="en-SG" dirty="0">
              <a:solidFill>
                <a:srgbClr val="FF0000"/>
              </a:solidFill>
              <a:latin typeface="Segoe UI" panose="020B0502040204020203" pitchFamily="34" charset="0"/>
              <a:cs typeface="Segoe UI" panose="020B0502040204020203" pitchFamily="34" charset="0"/>
            </a:endParaRPr>
          </a:p>
          <a:p>
            <a:pPr marL="0" indent="0">
              <a:buNone/>
            </a:pPr>
            <a:endParaRPr lang="en-US" dirty="0">
              <a:solidFill>
                <a:srgbClr val="FF0000"/>
              </a:solidFill>
              <a:latin typeface="Segoe UI" panose="020B0502040204020203" pitchFamily="34" charset="0"/>
              <a:cs typeface="Segoe UI" panose="020B0502040204020203" pitchFamily="34" charset="0"/>
            </a:endParaRPr>
          </a:p>
          <a:p>
            <a:pPr marL="0" indent="0">
              <a:buNone/>
            </a:pPr>
            <a:endParaRPr lang="en-US" sz="2400" dirty="0">
              <a:solidFill>
                <a:srgbClr val="FF0000"/>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05B46ACA-0939-42BC-97C2-F168B75B732B}"/>
              </a:ext>
            </a:extLst>
          </p:cNvPr>
          <p:cNvSpPr txBox="1">
            <a:spLocks/>
          </p:cNvSpPr>
          <p:nvPr/>
        </p:nvSpPr>
        <p:spPr bwMode="auto">
          <a:xfrm>
            <a:off x="244929" y="1843294"/>
            <a:ext cx="8801100" cy="3672096"/>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a:lstStyle>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def withdraw(float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amount = float(input('Enter amount to withdraw from bank: '))</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t>
            </a:r>
            <a:r>
              <a:rPr lang="en-US" sz="1800" b="1" kern="0" dirty="0">
                <a:solidFill>
                  <a:srgbClr val="FF6600"/>
                </a:solidFill>
                <a:latin typeface="Courier New" panose="02070309020205020404" pitchFamily="49" charset="0"/>
                <a:cs typeface="Courier New" panose="02070309020205020404" pitchFamily="49" charset="0"/>
              </a:rPr>
              <a:t>while(amount &gt;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print('The withdrawal amount exceeds your balance!')</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amount = float(input('Please enter amount to withdraw again: '))</a:t>
            </a:r>
          </a:p>
          <a:p>
            <a:pPr marL="0" indent="0">
              <a:buFontTx/>
              <a:buNone/>
            </a:pPr>
            <a:endParaRPr lang="en-US" sz="1800" kern="0" dirty="0">
              <a:solidFill>
                <a:srgbClr val="0000FF"/>
              </a:solidFill>
              <a:latin typeface="Courier New" panose="02070309020205020404" pitchFamily="49" charset="0"/>
              <a:cs typeface="Courier New" panose="02070309020205020404" pitchFamily="49" charset="0"/>
            </a:endParaRP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balance -= amount</a:t>
            </a:r>
          </a:p>
          <a:p>
            <a:pPr marL="0" indent="0">
              <a:buFontTx/>
              <a:buNone/>
            </a:pPr>
            <a:r>
              <a:rPr lang="en-US" sz="1800" kern="0" dirty="0">
                <a:solidFill>
                  <a:srgbClr val="0000FF"/>
                </a:solidFill>
                <a:latin typeface="Courier New" panose="02070309020205020404" pitchFamily="49" charset="0"/>
                <a:cs typeface="Courier New" panose="02070309020205020404" pitchFamily="49" charset="0"/>
              </a:rPr>
              <a:t>    return balance</a:t>
            </a:r>
            <a:endParaRPr lang="en-US" sz="1600" kern="0" dirty="0">
              <a:solidFill>
                <a:srgbClr val="0000FF"/>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E66FAF2-CD26-491D-A88C-6776A1865D6A}"/>
              </a:ext>
            </a:extLst>
          </p:cNvPr>
          <p:cNvSpPr txBox="1"/>
          <p:nvPr/>
        </p:nvSpPr>
        <p:spPr>
          <a:xfrm>
            <a:off x="4229100" y="4267200"/>
            <a:ext cx="4572000" cy="369332"/>
          </a:xfrm>
          <a:prstGeom prst="rect">
            <a:avLst/>
          </a:prstGeom>
          <a:noFill/>
          <a:ln>
            <a:solidFill>
              <a:srgbClr val="FF6600"/>
            </a:solidFill>
          </a:ln>
        </p:spPr>
        <p:txBody>
          <a:bodyPr wrap="square" rtlCol="0">
            <a:spAutoFit/>
          </a:bodyPr>
          <a:lstStyle/>
          <a:p>
            <a:r>
              <a:rPr lang="en-US" dirty="0">
                <a:solidFill>
                  <a:srgbClr val="FF6600"/>
                </a:solidFill>
              </a:rPr>
              <a:t>See, no repeated function call is needed!</a:t>
            </a:r>
          </a:p>
        </p:txBody>
      </p:sp>
    </p:spTree>
    <p:extLst>
      <p:ext uri="{BB962C8B-B14F-4D97-AF65-F5344CB8AC3E}">
        <p14:creationId xmlns:p14="http://schemas.microsoft.com/office/powerpoint/2010/main" val="38904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latin typeface="+mn-lt"/>
              </a:rPr>
              <a:t>Challenge yourself to more functions!</a:t>
            </a:r>
            <a:endParaRPr lang="en-SG" sz="3200" dirty="0">
              <a:latin typeface="+mn-lt"/>
            </a:endParaRPr>
          </a:p>
        </p:txBody>
      </p:sp>
      <p:sp>
        <p:nvSpPr>
          <p:cNvPr id="3" name="Content Placeholder 2"/>
          <p:cNvSpPr>
            <a:spLocks noGrp="1"/>
          </p:cNvSpPr>
          <p:nvPr>
            <p:ph idx="1"/>
          </p:nvPr>
        </p:nvSpPr>
        <p:spPr>
          <a:xfrm>
            <a:off x="285720" y="928670"/>
            <a:ext cx="8334404" cy="4084506"/>
          </a:xfrm>
        </p:spPr>
        <p:txBody>
          <a:bodyPr/>
          <a:lstStyle/>
          <a:p>
            <a:pPr marL="457200" lvl="1" indent="0">
              <a:buNone/>
            </a:pPr>
            <a:r>
              <a:rPr lang="en-SG" sz="2400" dirty="0">
                <a:latin typeface="Arial" panose="020B0604020202020204" pitchFamily="34" charset="0"/>
                <a:cs typeface="Arial" panose="020B0604020202020204" pitchFamily="34" charset="0"/>
              </a:rPr>
              <a:t>Consider the following:-</a:t>
            </a:r>
          </a:p>
          <a:p>
            <a:pPr marL="457200" lvl="1" indent="0">
              <a:buNone/>
            </a:pPr>
            <a:endParaRPr lang="en-SG" sz="2400" dirty="0"/>
          </a:p>
          <a:p>
            <a:pPr marL="457200" lvl="1" indent="0">
              <a:buNone/>
            </a:pPr>
            <a:endParaRPr lang="en-SG" sz="2400" dirty="0"/>
          </a:p>
          <a:p>
            <a:pPr marL="457200" lvl="1" indent="0">
              <a:buNone/>
            </a:pPr>
            <a:endParaRPr lang="en-SG" sz="2400" dirty="0"/>
          </a:p>
          <a:p>
            <a:pPr marL="457200" lvl="1" indent="0">
              <a:buNone/>
            </a:pPr>
            <a:endParaRPr lang="en-SG" sz="2400" dirty="0"/>
          </a:p>
          <a:p>
            <a:pPr marL="457200" lvl="1" indent="0">
              <a:buNone/>
            </a:pPr>
            <a:endParaRPr lang="en-SG" sz="2400" dirty="0"/>
          </a:p>
          <a:p>
            <a:pPr marL="457200" lvl="1" indent="0">
              <a:buNone/>
            </a:pPr>
            <a:r>
              <a:rPr lang="en-SG" sz="2400" dirty="0">
                <a:latin typeface="Arial" panose="020B0604020202020204" pitchFamily="34" charset="0"/>
                <a:cs typeface="Arial" panose="020B0604020202020204" pitchFamily="34" charset="0"/>
              </a:rPr>
              <a:t>Determine the charge (inclusive of 7% GST) for printing of paper in stacks of 50 pages from 0 to 500 pages. </a:t>
            </a:r>
          </a:p>
          <a:p>
            <a:pPr>
              <a:buNone/>
            </a:pPr>
            <a:r>
              <a:rPr lang="en-SG" sz="2400" dirty="0">
                <a:latin typeface="Arial" panose="020B0604020202020204" pitchFamily="34" charset="0"/>
                <a:cs typeface="Arial" panose="020B0604020202020204" pitchFamily="34" charset="0"/>
              </a:rPr>
              <a:t>	</a:t>
            </a:r>
          </a:p>
          <a:p>
            <a:pPr marL="457200" lvl="1" indent="0">
              <a:buNone/>
            </a:pPr>
            <a:endParaRPr lang="en-SG" sz="2400" dirty="0"/>
          </a:p>
          <a:p>
            <a:pPr marL="457200" lvl="1" indent="0">
              <a:buNone/>
            </a:pPr>
            <a:endParaRPr lang="en-SG" sz="2400" dirty="0"/>
          </a:p>
          <a:p>
            <a:pPr marL="457200" lvl="1" indent="0">
              <a:buNone/>
            </a:pPr>
            <a:endParaRPr lang="en-SG" sz="2400" dirty="0">
              <a:solidFill>
                <a:schemeClr val="tx2"/>
              </a:solidFill>
            </a:endParaRPr>
          </a:p>
          <a:p>
            <a:endParaRPr lang="en-SG" dirty="0"/>
          </a:p>
        </p:txBody>
      </p:sp>
      <p:sp>
        <p:nvSpPr>
          <p:cNvPr id="14" name="TextBox 13"/>
          <p:cNvSpPr txBox="1"/>
          <p:nvPr/>
        </p:nvSpPr>
        <p:spPr>
          <a:xfrm>
            <a:off x="457200" y="1490008"/>
            <a:ext cx="8114804" cy="1938992"/>
          </a:xfrm>
          <a:prstGeom prst="rect">
            <a:avLst/>
          </a:prstGeom>
          <a:solidFill>
            <a:srgbClr val="CCECFF"/>
          </a:solidFill>
          <a:ln>
            <a:solidFill>
              <a:schemeClr val="bg1">
                <a:lumMod val="75000"/>
              </a:schemeClr>
            </a:solidFill>
          </a:ln>
        </p:spPr>
        <p:txBody>
          <a:bodyPr wrap="square" rtlCol="0">
            <a:spAutoFit/>
          </a:bodyPr>
          <a:lstStyle/>
          <a:p>
            <a:pPr>
              <a:buNone/>
            </a:pPr>
            <a:r>
              <a:rPr lang="en-SG" sz="2000" dirty="0">
                <a:latin typeface="Arial" panose="020B0604020202020204" pitchFamily="34" charset="0"/>
                <a:cs typeface="Arial" panose="020B0604020202020204" pitchFamily="34" charset="0"/>
              </a:rPr>
              <a:t>Computer paper usage from printers is charged at the following rates:</a:t>
            </a:r>
          </a:p>
          <a:p>
            <a:pPr algn="ctr">
              <a:buNone/>
            </a:pPr>
            <a:endParaRPr lang="en-SG" sz="2000" dirty="0">
              <a:latin typeface="Arial" panose="020B0604020202020204" pitchFamily="34" charset="0"/>
              <a:cs typeface="Arial" panose="020B0604020202020204" pitchFamily="34" charset="0"/>
            </a:endParaRPr>
          </a:p>
          <a:p>
            <a:pPr algn="ctr">
              <a:buNone/>
            </a:pPr>
            <a:r>
              <a:rPr lang="en-SG" sz="2000" dirty="0">
                <a:latin typeface="Courier New" panose="02070309020205020404" pitchFamily="49" charset="0"/>
                <a:cs typeface="Courier New" panose="02070309020205020404" pitchFamily="49" charset="0"/>
              </a:rPr>
              <a:t>First 100 pages	: 3 cents a page</a:t>
            </a:r>
          </a:p>
          <a:p>
            <a:pPr algn="ctr">
              <a:buNone/>
            </a:pPr>
            <a:r>
              <a:rPr lang="en-SG" sz="2000" dirty="0">
                <a:latin typeface="Courier New" panose="02070309020205020404" pitchFamily="49" charset="0"/>
                <a:cs typeface="Courier New" panose="02070309020205020404" pitchFamily="49" charset="0"/>
              </a:rPr>
              <a:t>Next 200 pages	: 2 cents a page</a:t>
            </a:r>
          </a:p>
          <a:p>
            <a:pPr algn="ctr">
              <a:buNone/>
            </a:pPr>
            <a:r>
              <a:rPr lang="en-SG" sz="2000" dirty="0">
                <a:latin typeface="Courier New" panose="02070309020205020404" pitchFamily="49" charset="0"/>
                <a:cs typeface="Courier New" panose="02070309020205020404" pitchFamily="49" charset="0"/>
              </a:rPr>
              <a:t>Over 300 pages   : 1 cent a page </a:t>
            </a:r>
          </a:p>
          <a:p>
            <a:pPr>
              <a:buNone/>
            </a:pPr>
            <a:endParaRPr lang="en-SG" sz="2000" dirty="0"/>
          </a:p>
        </p:txBody>
      </p:sp>
    </p:spTree>
    <p:extLst>
      <p:ext uri="{BB962C8B-B14F-4D97-AF65-F5344CB8AC3E}">
        <p14:creationId xmlns:p14="http://schemas.microsoft.com/office/powerpoint/2010/main" val="390379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501122" cy="5020610"/>
          </a:xfrm>
          <a:solidFill>
            <a:schemeClr val="bg1"/>
          </a:solidFill>
        </p:spPr>
        <p:txBody>
          <a:bodyPr/>
          <a:lstStyle/>
          <a:p>
            <a:r>
              <a:rPr lang="en-SG" sz="2400" dirty="0">
                <a:latin typeface="Arial" panose="020B0604020202020204" pitchFamily="34" charset="0"/>
                <a:cs typeface="Arial" panose="020B0604020202020204" pitchFamily="34" charset="0"/>
              </a:rPr>
              <a:t>Define the following functions in the program:</a:t>
            </a:r>
          </a:p>
          <a:p>
            <a:pPr lvl="0">
              <a:buNone/>
            </a:pPr>
            <a:r>
              <a:rPr lang="en-SG" sz="2200">
                <a:solidFill>
                  <a:schemeClr val="tx1"/>
                </a:solidFill>
                <a:latin typeface="Arial" panose="020B0604020202020204" pitchFamily="34" charset="0"/>
                <a:cs typeface="Arial" panose="020B0604020202020204" pitchFamily="34" charset="0"/>
              </a:rPr>
              <a:t>     </a:t>
            </a:r>
            <a:r>
              <a:rPr lang="en-SG" sz="2200">
                <a:solidFill>
                  <a:srgbClr val="0000FF"/>
                </a:solidFill>
                <a:latin typeface="Courier New" panose="02070309020205020404" pitchFamily="49" charset="0"/>
                <a:cs typeface="Courier New" panose="02070309020205020404" pitchFamily="49" charset="0"/>
              </a:rPr>
              <a:t>calculateCharge()</a:t>
            </a:r>
            <a:endParaRPr lang="en-SG" sz="2200" dirty="0">
              <a:solidFill>
                <a:srgbClr val="0000FF"/>
              </a:solidFill>
              <a:latin typeface="Courier New" panose="02070309020205020404" pitchFamily="49" charset="0"/>
              <a:cs typeface="Courier New" panose="02070309020205020404" pitchFamily="49" charset="0"/>
            </a:endParaRPr>
          </a:p>
          <a:p>
            <a:pPr lvl="1"/>
            <a:r>
              <a:rPr lang="en-SG" sz="2000" dirty="0">
                <a:latin typeface="Arial" panose="020B0604020202020204" pitchFamily="34" charset="0"/>
                <a:cs typeface="Arial" panose="020B0604020202020204" pitchFamily="34" charset="0"/>
              </a:rPr>
              <a:t>takes in the number of </a:t>
            </a:r>
            <a:r>
              <a:rPr lang="en-SG" sz="2000">
                <a:latin typeface="Arial" panose="020B0604020202020204" pitchFamily="34" charset="0"/>
                <a:cs typeface="Arial" panose="020B0604020202020204" pitchFamily="34" charset="0"/>
              </a:rPr>
              <a:t>pages and </a:t>
            </a:r>
            <a:r>
              <a:rPr lang="en-SG" sz="2000" dirty="0">
                <a:latin typeface="Arial" panose="020B0604020202020204" pitchFamily="34" charset="0"/>
                <a:cs typeface="Arial" panose="020B0604020202020204" pitchFamily="34" charset="0"/>
              </a:rPr>
              <a:t>return the corresponding charge</a:t>
            </a:r>
          </a:p>
          <a:p>
            <a:pPr lvl="0">
              <a:buNone/>
            </a:pPr>
            <a:r>
              <a:rPr lang="en-SG" sz="2200">
                <a:solidFill>
                  <a:schemeClr val="tx1"/>
                </a:solidFill>
                <a:latin typeface="Arial" panose="020B0604020202020204" pitchFamily="34" charset="0"/>
                <a:cs typeface="Arial" panose="020B0604020202020204" pitchFamily="34" charset="0"/>
              </a:rPr>
              <a:t>	</a:t>
            </a:r>
            <a:r>
              <a:rPr lang="en-SG" sz="2200">
                <a:solidFill>
                  <a:srgbClr val="0000FF"/>
                </a:solidFill>
                <a:latin typeface="Courier New" panose="02070309020205020404" pitchFamily="49" charset="0"/>
                <a:cs typeface="Courier New" panose="02070309020205020404" pitchFamily="49" charset="0"/>
              </a:rPr>
              <a:t>calculateGST</a:t>
            </a:r>
            <a:r>
              <a:rPr lang="en-SG" sz="2200" dirty="0">
                <a:solidFill>
                  <a:srgbClr val="0000FF"/>
                </a:solidFill>
                <a:latin typeface="Courier New" panose="02070309020205020404" pitchFamily="49" charset="0"/>
                <a:cs typeface="Courier New" panose="02070309020205020404" pitchFamily="49" charset="0"/>
              </a:rPr>
              <a:t>()</a:t>
            </a:r>
          </a:p>
          <a:p>
            <a:pPr lvl="1"/>
            <a:r>
              <a:rPr lang="en-SG" sz="2000" dirty="0">
                <a:latin typeface="Arial" panose="020B0604020202020204" pitchFamily="34" charset="0"/>
                <a:cs typeface="Arial" panose="020B0604020202020204" pitchFamily="34" charset="0"/>
              </a:rPr>
              <a:t>takes in the amount and return the corresponding GST charged</a:t>
            </a:r>
          </a:p>
          <a:p>
            <a:pPr>
              <a:buNone/>
            </a:pPr>
            <a:r>
              <a:rPr lang="en-SG" sz="1000">
                <a:latin typeface="Arial" panose="020B0604020202020204" pitchFamily="34" charset="0"/>
                <a:cs typeface="Arial" panose="020B0604020202020204" pitchFamily="34" charset="0"/>
              </a:rPr>
              <a:t>  </a:t>
            </a:r>
          </a:p>
          <a:p>
            <a:pPr>
              <a:buNone/>
            </a:pPr>
            <a:r>
              <a:rPr lang="en-SG" sz="220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The expected output is as follows:</a:t>
            </a:r>
          </a:p>
          <a:p>
            <a:pPr lvl="1">
              <a:buNone/>
              <a:tabLst>
                <a:tab pos="1433513" algn="l"/>
              </a:tabLst>
            </a:pPr>
            <a:r>
              <a:rPr lang="en-SG" sz="2000" dirty="0">
                <a:solidFill>
                  <a:srgbClr val="0000FF"/>
                </a:solidFill>
                <a:latin typeface="Courier New" pitchFamily="49" charset="0"/>
                <a:cs typeface="Courier New" pitchFamily="49" charset="0"/>
              </a:rPr>
              <a:t>Pages	Charge	Charge (include GST)</a:t>
            </a:r>
          </a:p>
          <a:p>
            <a:pPr lvl="1">
              <a:buNone/>
              <a:tabLst>
                <a:tab pos="1433513" algn="l"/>
              </a:tabLst>
            </a:pPr>
            <a:r>
              <a:rPr lang="en-SG" sz="2000" dirty="0">
                <a:solidFill>
                  <a:srgbClr val="0000FF"/>
                </a:solidFill>
                <a:latin typeface="Courier New" pitchFamily="49" charset="0"/>
                <a:cs typeface="Courier New" pitchFamily="49" charset="0"/>
              </a:rPr>
              <a:t>0       $0.0	$0.0</a:t>
            </a:r>
          </a:p>
          <a:p>
            <a:pPr lvl="1">
              <a:buNone/>
              <a:tabLst>
                <a:tab pos="1433513" algn="l"/>
              </a:tabLst>
            </a:pPr>
            <a:r>
              <a:rPr lang="en-SG" sz="2000" dirty="0">
                <a:solidFill>
                  <a:srgbClr val="0000FF"/>
                </a:solidFill>
                <a:latin typeface="Courier New" pitchFamily="49" charset="0"/>
                <a:cs typeface="Courier New" pitchFamily="49" charset="0"/>
              </a:rPr>
              <a:t>50      $1.5	$1.605</a:t>
            </a:r>
          </a:p>
          <a:p>
            <a:pPr lvl="1">
              <a:buNone/>
              <a:tabLst>
                <a:tab pos="1433513" algn="l"/>
              </a:tabLst>
            </a:pPr>
            <a:r>
              <a:rPr lang="en-SG" sz="2000" dirty="0">
                <a:solidFill>
                  <a:srgbClr val="0000FF"/>
                </a:solidFill>
                <a:latin typeface="Courier New" pitchFamily="49" charset="0"/>
                <a:cs typeface="Courier New" pitchFamily="49" charset="0"/>
              </a:rPr>
              <a:t>100     $3.0	$3.21</a:t>
            </a:r>
          </a:p>
          <a:p>
            <a:pPr lvl="1">
              <a:buNone/>
              <a:tabLst>
                <a:tab pos="1433513" algn="l"/>
              </a:tabLst>
            </a:pPr>
            <a:r>
              <a:rPr lang="en-SG" sz="2000" dirty="0">
                <a:solidFill>
                  <a:srgbClr val="0000FF"/>
                </a:solidFill>
                <a:latin typeface="Courier New" pitchFamily="49" charset="0"/>
                <a:cs typeface="Courier New" pitchFamily="49" charset="0"/>
              </a:rPr>
              <a:t>:       :</a:t>
            </a:r>
            <a:r>
              <a:rPr lang="en-SG" sz="2000">
                <a:solidFill>
                  <a:srgbClr val="0000FF"/>
                </a:solidFill>
                <a:latin typeface="Courier New" pitchFamily="49" charset="0"/>
                <a:cs typeface="Courier New" pitchFamily="49" charset="0"/>
              </a:rPr>
              <a:t>	:</a:t>
            </a:r>
            <a:endParaRPr lang="en-SG" sz="2000" dirty="0">
              <a:solidFill>
                <a:srgbClr val="0000FF"/>
              </a:solidFill>
              <a:latin typeface="Courier New" pitchFamily="49" charset="0"/>
              <a:cs typeface="Courier New" pitchFamily="49" charset="0"/>
            </a:endParaRPr>
          </a:p>
          <a:p>
            <a:pPr lvl="1">
              <a:buNone/>
              <a:tabLst>
                <a:tab pos="1433513" algn="l"/>
              </a:tabLst>
            </a:pPr>
            <a:r>
              <a:rPr lang="en-SG" sz="2000" dirty="0">
                <a:solidFill>
                  <a:srgbClr val="0000FF"/>
                </a:solidFill>
                <a:latin typeface="Courier New" pitchFamily="49" charset="0"/>
                <a:cs typeface="Courier New" pitchFamily="49" charset="0"/>
              </a:rPr>
              <a:t>500     $9.0	$9.63</a:t>
            </a:r>
          </a:p>
        </p:txBody>
      </p:sp>
      <p:sp>
        <p:nvSpPr>
          <p:cNvPr id="6" name="Title 1">
            <a:extLst>
              <a:ext uri="{FF2B5EF4-FFF2-40B4-BE49-F238E27FC236}">
                <a16:creationId xmlns:a16="http://schemas.microsoft.com/office/drawing/2014/main" id="{10148D8D-84DC-4FAB-B5D5-160E81EDDB23}"/>
              </a:ext>
            </a:extLst>
          </p:cNvPr>
          <p:cNvSpPr>
            <a:spLocks noGrp="1"/>
          </p:cNvSpPr>
          <p:nvPr>
            <p:ph type="title"/>
          </p:nvPr>
        </p:nvSpPr>
        <p:spPr>
          <a:xfrm>
            <a:off x="76200" y="122238"/>
            <a:ext cx="8991600" cy="563562"/>
          </a:xfrm>
        </p:spPr>
        <p:txBody>
          <a:bodyPr/>
          <a:lstStyle/>
          <a:p>
            <a:r>
              <a:rPr lang="en-GB" sz="3200" dirty="0"/>
              <a:t>Activity 3</a:t>
            </a:r>
            <a:r>
              <a:rPr lang="en-SG" dirty="0">
                <a:latin typeface="Segoe UI" panose="020B0502040204020203" pitchFamily="34" charset="0"/>
                <a:cs typeface="Segoe UI" panose="020B0502040204020203" pitchFamily="34" charset="0"/>
              </a:rPr>
              <a:t> – </a:t>
            </a:r>
            <a:r>
              <a:rPr lang="en-GB" sz="3200" dirty="0"/>
              <a:t>Calculate printing charges</a:t>
            </a:r>
            <a:endParaRPr lang="en-SG" sz="2800" dirty="0">
              <a:latin typeface="+mn-lt"/>
            </a:endParaRPr>
          </a:p>
        </p:txBody>
      </p:sp>
    </p:spTree>
    <p:extLst>
      <p:ext uri="{BB962C8B-B14F-4D97-AF65-F5344CB8AC3E}">
        <p14:creationId xmlns:p14="http://schemas.microsoft.com/office/powerpoint/2010/main" val="164841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Activity </a:t>
            </a:r>
            <a:r>
              <a:rPr lang="en-GB" dirty="0"/>
              <a:t>4</a:t>
            </a:r>
            <a:r>
              <a:rPr lang="en-SG" dirty="0">
                <a:latin typeface="Segoe UI" panose="020B0502040204020203" pitchFamily="34" charset="0"/>
                <a:cs typeface="Segoe UI" panose="020B0502040204020203" pitchFamily="34" charset="0"/>
              </a:rPr>
              <a:t> – </a:t>
            </a:r>
            <a:r>
              <a:rPr lang="en-GB" sz="3200" dirty="0"/>
              <a:t>Obtain grade for student’s mark</a:t>
            </a:r>
            <a:endParaRPr lang="en-SG" sz="2800" dirty="0">
              <a:latin typeface="+mn-lt"/>
            </a:endParaRPr>
          </a:p>
        </p:txBody>
      </p:sp>
      <p:sp>
        <p:nvSpPr>
          <p:cNvPr id="8" name="TextBox 7"/>
          <p:cNvSpPr txBox="1"/>
          <p:nvPr/>
        </p:nvSpPr>
        <p:spPr>
          <a:xfrm>
            <a:off x="166786" y="838200"/>
            <a:ext cx="8443813" cy="163121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660066"/>
                </a:solidFill>
                <a:latin typeface="+mn-lt"/>
              </a:rPr>
              <a:t>Write a function </a:t>
            </a:r>
            <a:r>
              <a:rPr lang="en-US" sz="2400" dirty="0" err="1">
                <a:solidFill>
                  <a:srgbClr val="660066"/>
                </a:solidFill>
                <a:latin typeface="Courier New" panose="02070309020205020404" pitchFamily="49" charset="0"/>
                <a:cs typeface="Courier New" panose="02070309020205020404" pitchFamily="49" charset="0"/>
              </a:rPr>
              <a:t>obtain</a:t>
            </a:r>
            <a:r>
              <a:rPr lang="en-US" sz="2400" err="1">
                <a:solidFill>
                  <a:srgbClr val="660066"/>
                </a:solidFill>
                <a:latin typeface="Courier New" panose="02070309020205020404" pitchFamily="49" charset="0"/>
                <a:cs typeface="Courier New" panose="02070309020205020404" pitchFamily="49" charset="0"/>
              </a:rPr>
              <a:t>_</a:t>
            </a:r>
            <a:r>
              <a:rPr lang="en-US" sz="2400">
                <a:solidFill>
                  <a:srgbClr val="660066"/>
                </a:solidFill>
                <a:latin typeface="Courier New" panose="02070309020205020404" pitchFamily="49" charset="0"/>
                <a:cs typeface="Courier New" panose="02070309020205020404" pitchFamily="49" charset="0"/>
              </a:rPr>
              <a:t>grade() </a:t>
            </a:r>
            <a:r>
              <a:rPr lang="en-US" sz="2400" dirty="0">
                <a:solidFill>
                  <a:srgbClr val="660066"/>
                </a:solidFill>
                <a:latin typeface="+mn-lt"/>
              </a:rPr>
              <a:t>that receives a float parameter as a student’s mark and returns the grade according to the following criteria:</a:t>
            </a:r>
          </a:p>
          <a:p>
            <a:pPr marL="342900" indent="-342900">
              <a:buFont typeface="Arial" panose="020B0604020202020204" pitchFamily="34" charset="0"/>
              <a:buChar char="•"/>
            </a:pPr>
            <a:endParaRPr lang="en-US" sz="2800" b="1" dirty="0">
              <a:solidFill>
                <a:srgbClr val="660066"/>
              </a:solidFill>
              <a:latin typeface="Arial Narrow" panose="020B0606020202030204" pitchFamily="34" charset="0"/>
            </a:endParaRPr>
          </a:p>
        </p:txBody>
      </p:sp>
      <p:graphicFrame>
        <p:nvGraphicFramePr>
          <p:cNvPr id="3" name="Table 2"/>
          <p:cNvGraphicFramePr>
            <a:graphicFrameLocks noGrp="1"/>
          </p:cNvGraphicFramePr>
          <p:nvPr>
            <p:extLst/>
          </p:nvPr>
        </p:nvGraphicFramePr>
        <p:xfrm>
          <a:off x="1340692" y="19812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Average</a:t>
                      </a:r>
                    </a:p>
                  </a:txBody>
                  <a:tcPr/>
                </a:tc>
                <a:tc>
                  <a:txBody>
                    <a:bodyPr/>
                    <a:lstStyle/>
                    <a:p>
                      <a:pPr algn="ctr"/>
                      <a:r>
                        <a:rPr lang="en-US" dirty="0"/>
                        <a:t>Grade</a:t>
                      </a:r>
                    </a:p>
                  </a:txBody>
                  <a:tcPr/>
                </a:tc>
                <a:extLst>
                  <a:ext uri="{0D108BD9-81ED-4DB2-BD59-A6C34878D82A}">
                    <a16:rowId xmlns:a16="http://schemas.microsoft.com/office/drawing/2014/main" val="10000"/>
                  </a:ext>
                </a:extLst>
              </a:tr>
              <a:tr h="370840">
                <a:tc>
                  <a:txBody>
                    <a:bodyPr/>
                    <a:lstStyle/>
                    <a:p>
                      <a:pPr algn="ctr"/>
                      <a:r>
                        <a:rPr lang="en-US" dirty="0"/>
                        <a:t>84.5</a:t>
                      </a:r>
                      <a:r>
                        <a:rPr lang="en-US" baseline="0" dirty="0"/>
                        <a:t> – 100</a:t>
                      </a:r>
                      <a:endParaRPr lang="en-US" dirty="0"/>
                    </a:p>
                  </a:txBody>
                  <a:tcPr/>
                </a:tc>
                <a:tc>
                  <a:txBody>
                    <a:bodyPr/>
                    <a:lstStyle/>
                    <a:p>
                      <a:pPr algn="ctr"/>
                      <a:r>
                        <a:rPr lang="en-US" dirty="0"/>
                        <a:t>A+</a:t>
                      </a:r>
                    </a:p>
                  </a:txBody>
                  <a:tcPr/>
                </a:tc>
                <a:extLst>
                  <a:ext uri="{0D108BD9-81ED-4DB2-BD59-A6C34878D82A}">
                    <a16:rowId xmlns:a16="http://schemas.microsoft.com/office/drawing/2014/main" val="10001"/>
                  </a:ext>
                </a:extLst>
              </a:tr>
              <a:tr h="370840">
                <a:tc>
                  <a:txBody>
                    <a:bodyPr/>
                    <a:lstStyle/>
                    <a:p>
                      <a:pPr algn="ctr"/>
                      <a:r>
                        <a:rPr lang="en-US" dirty="0"/>
                        <a:t>79.5</a:t>
                      </a:r>
                      <a:r>
                        <a:rPr lang="en-US" baseline="0" dirty="0"/>
                        <a:t> – 84.5 exclusive</a:t>
                      </a:r>
                      <a:endParaRPr lang="en-US" dirty="0"/>
                    </a:p>
                  </a:txBody>
                  <a:tcPr/>
                </a:tc>
                <a:tc>
                  <a:txBody>
                    <a:bodyPr/>
                    <a:lstStyle/>
                    <a:p>
                      <a:pPr algn="ctr"/>
                      <a:r>
                        <a:rPr lang="en-US" dirty="0"/>
                        <a:t>A</a:t>
                      </a:r>
                    </a:p>
                  </a:txBody>
                  <a:tcPr/>
                </a:tc>
                <a:extLst>
                  <a:ext uri="{0D108BD9-81ED-4DB2-BD59-A6C34878D82A}">
                    <a16:rowId xmlns:a16="http://schemas.microsoft.com/office/drawing/2014/main" val="10002"/>
                  </a:ext>
                </a:extLst>
              </a:tr>
              <a:tr h="370840">
                <a:tc>
                  <a:txBody>
                    <a:bodyPr/>
                    <a:lstStyle/>
                    <a:p>
                      <a:pPr algn="ctr"/>
                      <a:r>
                        <a:rPr lang="en-US" dirty="0"/>
                        <a:t>74.5</a:t>
                      </a:r>
                      <a:r>
                        <a:rPr lang="en-US" baseline="0" dirty="0"/>
                        <a:t> – 79.5 exclusive</a:t>
                      </a:r>
                      <a:endParaRPr lang="en-US" dirty="0"/>
                    </a:p>
                  </a:txBody>
                  <a:tcPr/>
                </a:tc>
                <a:tc>
                  <a:txBody>
                    <a:bodyPr/>
                    <a:lstStyle/>
                    <a:p>
                      <a:pPr algn="ctr"/>
                      <a:r>
                        <a:rPr lang="en-US" dirty="0"/>
                        <a:t>B+</a:t>
                      </a:r>
                    </a:p>
                  </a:txBody>
                  <a:tcPr/>
                </a:tc>
                <a:extLst>
                  <a:ext uri="{0D108BD9-81ED-4DB2-BD59-A6C34878D82A}">
                    <a16:rowId xmlns:a16="http://schemas.microsoft.com/office/drawing/2014/main" val="10003"/>
                  </a:ext>
                </a:extLst>
              </a:tr>
              <a:tr h="370840">
                <a:tc>
                  <a:txBody>
                    <a:bodyPr/>
                    <a:lstStyle/>
                    <a:p>
                      <a:pPr algn="ctr"/>
                      <a:r>
                        <a:rPr lang="en-US" dirty="0"/>
                        <a:t>69.5</a:t>
                      </a:r>
                      <a:r>
                        <a:rPr lang="en-US" baseline="0" dirty="0"/>
                        <a:t> – 74.5 exclusive</a:t>
                      </a:r>
                      <a:endParaRPr lang="en-US" dirty="0"/>
                    </a:p>
                  </a:txBody>
                  <a:tcPr/>
                </a:tc>
                <a:tc>
                  <a:txBody>
                    <a:bodyPr/>
                    <a:lstStyle/>
                    <a:p>
                      <a:pPr algn="ctr"/>
                      <a:r>
                        <a:rPr lang="en-US" dirty="0"/>
                        <a:t>B</a:t>
                      </a:r>
                    </a:p>
                  </a:txBody>
                  <a:tcPr/>
                </a:tc>
                <a:extLst>
                  <a:ext uri="{0D108BD9-81ED-4DB2-BD59-A6C34878D82A}">
                    <a16:rowId xmlns:a16="http://schemas.microsoft.com/office/drawing/2014/main" val="10004"/>
                  </a:ext>
                </a:extLst>
              </a:tr>
              <a:tr h="370840">
                <a:tc>
                  <a:txBody>
                    <a:bodyPr/>
                    <a:lstStyle/>
                    <a:p>
                      <a:pPr algn="ctr"/>
                      <a:r>
                        <a:rPr lang="en-US" dirty="0"/>
                        <a:t>64.5</a:t>
                      </a:r>
                      <a:r>
                        <a:rPr lang="en-US" baseline="0" dirty="0"/>
                        <a:t> – 69.5 exclusive</a:t>
                      </a:r>
                      <a:endParaRPr lang="en-US" dirty="0"/>
                    </a:p>
                  </a:txBody>
                  <a:tcPr/>
                </a:tc>
                <a:tc>
                  <a:txBody>
                    <a:bodyPr/>
                    <a:lstStyle/>
                    <a:p>
                      <a:pPr algn="ctr"/>
                      <a:r>
                        <a:rPr lang="en-US" dirty="0"/>
                        <a:t>C+</a:t>
                      </a:r>
                    </a:p>
                  </a:txBody>
                  <a:tcPr/>
                </a:tc>
                <a:extLst>
                  <a:ext uri="{0D108BD9-81ED-4DB2-BD59-A6C34878D82A}">
                    <a16:rowId xmlns:a16="http://schemas.microsoft.com/office/drawing/2014/main" val="10005"/>
                  </a:ext>
                </a:extLst>
              </a:tr>
              <a:tr h="370840">
                <a:tc>
                  <a:txBody>
                    <a:bodyPr/>
                    <a:lstStyle/>
                    <a:p>
                      <a:pPr algn="ctr"/>
                      <a:r>
                        <a:rPr lang="en-US" dirty="0"/>
                        <a:t>59.5 – 64.5 exclusive</a:t>
                      </a:r>
                    </a:p>
                  </a:txBody>
                  <a:tcPr/>
                </a:tc>
                <a:tc>
                  <a:txBody>
                    <a:bodyPr/>
                    <a:lstStyle/>
                    <a:p>
                      <a:pPr algn="ctr"/>
                      <a:r>
                        <a:rPr lang="en-US" dirty="0"/>
                        <a:t>C</a:t>
                      </a:r>
                    </a:p>
                  </a:txBody>
                  <a:tcPr/>
                </a:tc>
                <a:extLst>
                  <a:ext uri="{0D108BD9-81ED-4DB2-BD59-A6C34878D82A}">
                    <a16:rowId xmlns:a16="http://schemas.microsoft.com/office/drawing/2014/main" val="10006"/>
                  </a:ext>
                </a:extLst>
              </a:tr>
              <a:tr h="370840">
                <a:tc>
                  <a:txBody>
                    <a:bodyPr/>
                    <a:lstStyle/>
                    <a:p>
                      <a:pPr algn="ctr"/>
                      <a:r>
                        <a:rPr lang="en-US" dirty="0"/>
                        <a:t>54.5 – 59.5 exclusive</a:t>
                      </a:r>
                    </a:p>
                  </a:txBody>
                  <a:tcPr/>
                </a:tc>
                <a:tc>
                  <a:txBody>
                    <a:bodyPr/>
                    <a:lstStyle/>
                    <a:p>
                      <a:pPr algn="ctr"/>
                      <a:r>
                        <a:rPr lang="en-US" dirty="0"/>
                        <a:t>D+</a:t>
                      </a:r>
                    </a:p>
                  </a:txBody>
                  <a:tcPr/>
                </a:tc>
                <a:extLst>
                  <a:ext uri="{0D108BD9-81ED-4DB2-BD59-A6C34878D82A}">
                    <a16:rowId xmlns:a16="http://schemas.microsoft.com/office/drawing/2014/main" val="10007"/>
                  </a:ext>
                </a:extLst>
              </a:tr>
              <a:tr h="370840">
                <a:tc>
                  <a:txBody>
                    <a:bodyPr/>
                    <a:lstStyle/>
                    <a:p>
                      <a:pPr algn="ctr"/>
                      <a:r>
                        <a:rPr lang="en-US" dirty="0"/>
                        <a:t>49.5 – 54.5 exclusive</a:t>
                      </a:r>
                    </a:p>
                  </a:txBody>
                  <a:tcPr/>
                </a:tc>
                <a:tc>
                  <a:txBody>
                    <a:bodyPr/>
                    <a:lstStyle/>
                    <a:p>
                      <a:pPr algn="ctr"/>
                      <a:r>
                        <a:rPr lang="en-US" dirty="0"/>
                        <a:t>D</a:t>
                      </a:r>
                    </a:p>
                  </a:txBody>
                  <a:tcPr/>
                </a:tc>
                <a:extLst>
                  <a:ext uri="{0D108BD9-81ED-4DB2-BD59-A6C34878D82A}">
                    <a16:rowId xmlns:a16="http://schemas.microsoft.com/office/drawing/2014/main" val="10008"/>
                  </a:ext>
                </a:extLst>
              </a:tr>
              <a:tr h="370840">
                <a:tc>
                  <a:txBody>
                    <a:bodyPr/>
                    <a:lstStyle/>
                    <a:p>
                      <a:pPr algn="ctr"/>
                      <a:r>
                        <a:rPr lang="en-US" dirty="0"/>
                        <a:t>Below 49.5</a:t>
                      </a:r>
                    </a:p>
                  </a:txBody>
                  <a:tcPr/>
                </a:tc>
                <a:tc>
                  <a:txBody>
                    <a:bodyPr/>
                    <a:lstStyle/>
                    <a:p>
                      <a:pPr algn="ctr"/>
                      <a:r>
                        <a:rPr lang="en-US" dirty="0"/>
                        <a:t>F</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8918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Activity </a:t>
            </a:r>
            <a:r>
              <a:rPr lang="en-GB" dirty="0"/>
              <a:t>4</a:t>
            </a:r>
            <a:r>
              <a:rPr lang="en-SG" dirty="0">
                <a:latin typeface="Segoe UI" panose="020B0502040204020203" pitchFamily="34" charset="0"/>
                <a:cs typeface="Segoe UI" panose="020B0502040204020203" pitchFamily="34" charset="0"/>
              </a:rPr>
              <a:t> – </a:t>
            </a:r>
            <a:r>
              <a:rPr lang="en-GB" sz="3200" dirty="0"/>
              <a:t>Obtain grade for student’s mark</a:t>
            </a:r>
            <a:endParaRPr lang="en-SG" sz="2800" dirty="0">
              <a:latin typeface="+mn-lt"/>
            </a:endParaRPr>
          </a:p>
        </p:txBody>
      </p:sp>
      <p:sp>
        <p:nvSpPr>
          <p:cNvPr id="8" name="TextBox 7"/>
          <p:cNvSpPr txBox="1"/>
          <p:nvPr/>
        </p:nvSpPr>
        <p:spPr>
          <a:xfrm>
            <a:off x="166787" y="990600"/>
            <a:ext cx="8901013" cy="2492990"/>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660066"/>
                </a:solidFill>
                <a:latin typeface="+mn-lt"/>
              </a:rPr>
              <a:t>Incorporate the function in a program that processes a list of students’ averages and display the result of the averages in a tabular format.</a:t>
            </a:r>
          </a:p>
          <a:p>
            <a:r>
              <a:rPr lang="en-US" sz="1000">
                <a:solidFill>
                  <a:srgbClr val="660066"/>
                </a:solidFill>
                <a:latin typeface="Arial Narrow" panose="020B0606020202030204" pitchFamily="34" charset="0"/>
              </a:rPr>
              <a:t>  </a:t>
            </a:r>
            <a:endParaRPr lang="en-US" sz="1000" dirty="0">
              <a:solidFill>
                <a:srgbClr val="660066"/>
              </a:solidFill>
              <a:latin typeface="Arial Narrow" panose="020B0606020202030204" pitchFamily="34" charset="0"/>
            </a:endParaRPr>
          </a:p>
          <a:p>
            <a:pPr marL="457200" indent="-457200">
              <a:buFont typeface="Arial" panose="020B0604020202020204" pitchFamily="34" charset="0"/>
              <a:buChar char="•"/>
            </a:pPr>
            <a:r>
              <a:rPr lang="en-US" sz="2400" dirty="0">
                <a:solidFill>
                  <a:srgbClr val="660066"/>
                </a:solidFill>
                <a:latin typeface="+mn-lt"/>
              </a:rPr>
              <a:t>The list is as follows:</a:t>
            </a:r>
          </a:p>
          <a:p>
            <a:pPr marL="457200"/>
            <a:r>
              <a:rPr lang="en-US" sz="1600">
                <a:solidFill>
                  <a:srgbClr val="660066"/>
                </a:solidFill>
                <a:latin typeface="Arial" panose="020B0604020202020204" pitchFamily="34" charset="0"/>
                <a:cs typeface="Arial" panose="020B0604020202020204" pitchFamily="34" charset="0"/>
              </a:rPr>
              <a:t>     mark_list </a:t>
            </a:r>
            <a:r>
              <a:rPr lang="en-US" sz="1600" dirty="0">
                <a:solidFill>
                  <a:srgbClr val="660066"/>
                </a:solidFill>
                <a:latin typeface="Arial" panose="020B0604020202020204" pitchFamily="34" charset="0"/>
                <a:cs typeface="Arial" panose="020B0604020202020204" pitchFamily="34" charset="0"/>
              </a:rPr>
              <a:t>= [['Mary', 90.5], ['Charles', 60.4], ['John', 70.5], ['Javier', 32.0], ['Luke', 46.7]]</a:t>
            </a:r>
          </a:p>
          <a:p>
            <a:pPr marL="457200"/>
            <a:r>
              <a:rPr lang="en-US" sz="1000">
                <a:solidFill>
                  <a:srgbClr val="660066"/>
                </a:solidFill>
                <a:latin typeface="Arial Narrow" panose="020B0606020202030204" pitchFamily="34" charset="0"/>
                <a:cs typeface="Courier New" panose="02070309020205020404" pitchFamily="49" charset="0"/>
              </a:rPr>
              <a:t>  </a:t>
            </a:r>
            <a:endParaRPr lang="en-US" sz="1000" dirty="0">
              <a:solidFill>
                <a:srgbClr val="660066"/>
              </a:solidFill>
              <a:latin typeface="Arial Narrow" panose="020B0606020202030204" pitchFamily="34" charset="0"/>
              <a:cs typeface="Courier New" panose="02070309020205020404" pitchFamily="49" charset="0"/>
            </a:endParaRPr>
          </a:p>
          <a:p>
            <a:pPr marL="457200" indent="-457200">
              <a:buFont typeface="Arial" panose="020B0604020202020204" pitchFamily="34" charset="0"/>
              <a:buChar char="•"/>
            </a:pPr>
            <a:r>
              <a:rPr lang="en-US" sz="2400" dirty="0">
                <a:solidFill>
                  <a:srgbClr val="660066"/>
                </a:solidFill>
                <a:latin typeface="+mn-lt"/>
              </a:rPr>
              <a:t>Expected output: </a:t>
            </a:r>
            <a:endParaRPr lang="en-US" sz="2400" dirty="0">
              <a:solidFill>
                <a:srgbClr val="660066"/>
              </a:solidFill>
              <a:latin typeface="+mn-lt"/>
              <a:cs typeface="Courier New" panose="02070309020205020404" pitchFamily="49" charset="0"/>
            </a:endParaRPr>
          </a:p>
        </p:txBody>
      </p:sp>
      <p:sp>
        <p:nvSpPr>
          <p:cNvPr id="3" name="TextBox 2">
            <a:extLst>
              <a:ext uri="{FF2B5EF4-FFF2-40B4-BE49-F238E27FC236}">
                <a16:creationId xmlns:a16="http://schemas.microsoft.com/office/drawing/2014/main" id="{B59E0CEA-3267-4BEC-A716-60683F3425AF}"/>
              </a:ext>
            </a:extLst>
          </p:cNvPr>
          <p:cNvSpPr txBox="1"/>
          <p:nvPr/>
        </p:nvSpPr>
        <p:spPr>
          <a:xfrm>
            <a:off x="685800" y="3483590"/>
            <a:ext cx="6019800" cy="1938992"/>
          </a:xfrm>
          <a:prstGeom prst="rect">
            <a:avLst/>
          </a:prstGeom>
          <a:solidFill>
            <a:schemeClr val="bg1"/>
          </a:solidFill>
          <a:ln>
            <a:solidFill>
              <a:schemeClr val="tx1"/>
            </a:solidFill>
          </a:ln>
        </p:spPr>
        <p:txBody>
          <a:bodyPr wrap="square" rtlCol="0">
            <a:spAutoFit/>
          </a:bodyPr>
          <a:lstStyle/>
          <a:p>
            <a:r>
              <a:rPr lang="en-SG" sz="2000">
                <a:solidFill>
                  <a:srgbClr val="0000FF"/>
                </a:solidFill>
                <a:latin typeface="Courier New" panose="02070309020205020404" pitchFamily="49" charset="0"/>
                <a:cs typeface="Courier New" panose="02070309020205020404" pitchFamily="49" charset="0"/>
              </a:rPr>
              <a:t>Student Name   mark     Grade  </a:t>
            </a:r>
          </a:p>
          <a:p>
            <a:r>
              <a:rPr lang="en-SG" sz="2000">
                <a:solidFill>
                  <a:srgbClr val="0000FF"/>
                </a:solidFill>
                <a:latin typeface="Courier New" panose="02070309020205020404" pitchFamily="49" charset="0"/>
                <a:cs typeface="Courier New" panose="02070309020205020404" pitchFamily="49" charset="0"/>
              </a:rPr>
              <a:t>Mary           90.5      A+     </a:t>
            </a:r>
          </a:p>
          <a:p>
            <a:r>
              <a:rPr lang="en-SG" sz="2000">
                <a:solidFill>
                  <a:srgbClr val="0000FF"/>
                </a:solidFill>
                <a:latin typeface="Courier New" panose="02070309020205020404" pitchFamily="49" charset="0"/>
                <a:cs typeface="Courier New" panose="02070309020205020404" pitchFamily="49" charset="0"/>
              </a:rPr>
              <a:t>Charles        60.4      C      </a:t>
            </a:r>
          </a:p>
          <a:p>
            <a:r>
              <a:rPr lang="en-SG" sz="2000">
                <a:solidFill>
                  <a:srgbClr val="0000FF"/>
                </a:solidFill>
                <a:latin typeface="Courier New" panose="02070309020205020404" pitchFamily="49" charset="0"/>
                <a:cs typeface="Courier New" panose="02070309020205020404" pitchFamily="49" charset="0"/>
              </a:rPr>
              <a:t>John           70.5      B      </a:t>
            </a:r>
          </a:p>
          <a:p>
            <a:r>
              <a:rPr lang="en-SG" sz="2000">
                <a:solidFill>
                  <a:srgbClr val="0000FF"/>
                </a:solidFill>
                <a:latin typeface="Courier New" panose="02070309020205020404" pitchFamily="49" charset="0"/>
                <a:cs typeface="Courier New" panose="02070309020205020404" pitchFamily="49" charset="0"/>
              </a:rPr>
              <a:t>Javier         32.0      F      </a:t>
            </a:r>
          </a:p>
          <a:p>
            <a:r>
              <a:rPr lang="en-SG" sz="2000">
                <a:solidFill>
                  <a:srgbClr val="0000FF"/>
                </a:solidFill>
                <a:latin typeface="Courier New" panose="02070309020205020404" pitchFamily="49" charset="0"/>
                <a:cs typeface="Courier New" panose="02070309020205020404" pitchFamily="49" charset="0"/>
              </a:rPr>
              <a:t>Luke           46.7      F </a:t>
            </a:r>
          </a:p>
        </p:txBody>
      </p:sp>
    </p:spTree>
    <p:extLst>
      <p:ext uri="{BB962C8B-B14F-4D97-AF65-F5344CB8AC3E}">
        <p14:creationId xmlns:p14="http://schemas.microsoft.com/office/powerpoint/2010/main" val="43251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Activity </a:t>
            </a:r>
            <a:r>
              <a:rPr lang="en-GB" dirty="0"/>
              <a:t>5</a:t>
            </a:r>
            <a:r>
              <a:rPr lang="en-SG" dirty="0">
                <a:latin typeface="Segoe UI" panose="020B0502040204020203" pitchFamily="34" charset="0"/>
                <a:cs typeface="Segoe UI" panose="020B0502040204020203" pitchFamily="34" charset="0"/>
              </a:rPr>
              <a:t> – </a:t>
            </a:r>
            <a:r>
              <a:rPr lang="en-GB" sz="3200" dirty="0"/>
              <a:t>Temperature Conversion</a:t>
            </a:r>
            <a:endParaRPr lang="en-SG" sz="2800" dirty="0">
              <a:latin typeface="+mn-lt"/>
            </a:endParaRPr>
          </a:p>
        </p:txBody>
      </p:sp>
      <p:sp>
        <p:nvSpPr>
          <p:cNvPr id="8" name="TextBox 7"/>
          <p:cNvSpPr txBox="1"/>
          <p:nvPr/>
        </p:nvSpPr>
        <p:spPr>
          <a:xfrm>
            <a:off x="228600" y="997565"/>
            <a:ext cx="8443813" cy="421653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660066"/>
                </a:solidFill>
                <a:latin typeface="Arial" panose="020B0604020202020204" pitchFamily="34" charset="0"/>
                <a:cs typeface="Arial" panose="020B0604020202020204" pitchFamily="34" charset="0"/>
              </a:rPr>
              <a:t>Write a function </a:t>
            </a:r>
            <a:r>
              <a:rPr lang="en-US" sz="2400" dirty="0" err="1">
                <a:solidFill>
                  <a:srgbClr val="660066"/>
                </a:solidFill>
                <a:latin typeface="Arial" panose="020B0604020202020204" pitchFamily="34" charset="0"/>
                <a:cs typeface="Arial" panose="020B0604020202020204" pitchFamily="34" charset="0"/>
              </a:rPr>
              <a:t>fahr_to_cel</a:t>
            </a:r>
            <a:r>
              <a:rPr lang="en-US" sz="2400" dirty="0">
                <a:solidFill>
                  <a:srgbClr val="660066"/>
                </a:solidFill>
                <a:latin typeface="Arial" panose="020B0604020202020204" pitchFamily="34" charset="0"/>
                <a:cs typeface="Arial" panose="020B0604020202020204" pitchFamily="34" charset="0"/>
              </a:rPr>
              <a:t>( ) that returns the Celsius equivalent of a Fahrenheit temperature.</a:t>
            </a:r>
            <a:endParaRPr lang="en-US" sz="2800" dirty="0">
              <a:solidFill>
                <a:srgbClr val="660066"/>
              </a:solidFill>
              <a:latin typeface="Arial Narrow" panose="020B0606020202030204" pitchFamily="34" charset="0"/>
            </a:endParaRPr>
          </a:p>
          <a:p>
            <a:pPr marL="233363"/>
            <a:endParaRPr lang="en-US" dirty="0">
              <a:solidFill>
                <a:srgbClr val="660066"/>
              </a:solidFill>
              <a:latin typeface="Courier New" panose="02070309020205020404" pitchFamily="49" charset="0"/>
              <a:cs typeface="Courier New" panose="02070309020205020404" pitchFamily="49" charset="0"/>
            </a:endParaRPr>
          </a:p>
          <a:p>
            <a:pPr marL="233363"/>
            <a:r>
              <a:rPr lang="en-US" dirty="0">
                <a:solidFill>
                  <a:srgbClr val="660066"/>
                </a:solidFill>
                <a:latin typeface="Courier New" panose="02070309020205020404" pitchFamily="49" charset="0"/>
                <a:cs typeface="Courier New" panose="02070309020205020404" pitchFamily="49" charset="0"/>
              </a:rPr>
              <a:t>	</a:t>
            </a:r>
            <a:r>
              <a:rPr lang="en-US" sz="2200" dirty="0">
                <a:solidFill>
                  <a:srgbClr val="660066"/>
                </a:solidFill>
                <a:latin typeface="Courier New" panose="02070309020205020404" pitchFamily="49" charset="0"/>
                <a:cs typeface="Courier New" panose="02070309020205020404" pitchFamily="49" charset="0"/>
              </a:rPr>
              <a:t>Celsius = 5.0/ 9.0 x (Fahrenheit – 32)</a:t>
            </a:r>
          </a:p>
          <a:p>
            <a:pPr marL="233363"/>
            <a:r>
              <a:rPr lang="en-US" sz="1000" dirty="0">
                <a:solidFill>
                  <a:srgbClr val="660066"/>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dirty="0">
                <a:solidFill>
                  <a:srgbClr val="660066"/>
                </a:solidFill>
                <a:latin typeface="Arial" panose="020B0604020202020204" pitchFamily="34" charset="0"/>
                <a:cs typeface="Arial" panose="020B0604020202020204" pitchFamily="34" charset="0"/>
              </a:rPr>
              <a:t>Write another function </a:t>
            </a:r>
            <a:r>
              <a:rPr lang="en-US" sz="2400" dirty="0" err="1">
                <a:solidFill>
                  <a:srgbClr val="660066"/>
                </a:solidFill>
                <a:latin typeface="Arial" panose="020B0604020202020204" pitchFamily="34" charset="0"/>
                <a:cs typeface="Arial" panose="020B0604020202020204" pitchFamily="34" charset="0"/>
              </a:rPr>
              <a:t>cel_to_fahr</a:t>
            </a:r>
            <a:r>
              <a:rPr lang="en-US" sz="2400" dirty="0">
                <a:solidFill>
                  <a:srgbClr val="660066"/>
                </a:solidFill>
                <a:latin typeface="Arial" panose="020B0604020202020204" pitchFamily="34" charset="0"/>
                <a:cs typeface="Arial" panose="020B0604020202020204" pitchFamily="34" charset="0"/>
              </a:rPr>
              <a:t>( ) that returns the Fahrenheit equivalent of a Celsius temperature. </a:t>
            </a:r>
            <a:endParaRPr lang="en-US" sz="2800" dirty="0">
              <a:solidFill>
                <a:srgbClr val="660066"/>
              </a:solidFill>
              <a:latin typeface="Arial Narrow" panose="020B0606020202030204" pitchFamily="34" charset="0"/>
            </a:endParaRPr>
          </a:p>
          <a:p>
            <a:pPr marL="284163"/>
            <a:endParaRPr lang="en-US" dirty="0">
              <a:solidFill>
                <a:srgbClr val="660066"/>
              </a:solidFill>
              <a:latin typeface="Courier New" panose="02070309020205020404" pitchFamily="49" charset="0"/>
              <a:cs typeface="Courier New" panose="02070309020205020404" pitchFamily="49" charset="0"/>
            </a:endParaRPr>
          </a:p>
          <a:p>
            <a:pPr marL="284163"/>
            <a:r>
              <a:rPr lang="en-US" dirty="0">
                <a:solidFill>
                  <a:srgbClr val="660066"/>
                </a:solidFill>
                <a:latin typeface="Courier New" panose="02070309020205020404" pitchFamily="49" charset="0"/>
                <a:cs typeface="Courier New" panose="02070309020205020404" pitchFamily="49" charset="0"/>
              </a:rPr>
              <a:t>	</a:t>
            </a:r>
            <a:r>
              <a:rPr lang="en-US" sz="2200" dirty="0">
                <a:solidFill>
                  <a:srgbClr val="660066"/>
                </a:solidFill>
                <a:latin typeface="Courier New" panose="02070309020205020404" pitchFamily="49" charset="0"/>
                <a:cs typeface="Courier New" panose="02070309020205020404" pitchFamily="49" charset="0"/>
              </a:rPr>
              <a:t>Fahrenheit = 9.0/ 5.0 x Celsius + 32</a:t>
            </a:r>
          </a:p>
          <a:p>
            <a:pPr marL="284163"/>
            <a:r>
              <a:rPr lang="en-US" sz="1000" dirty="0">
                <a:solidFill>
                  <a:srgbClr val="660066"/>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400" dirty="0">
                <a:solidFill>
                  <a:srgbClr val="660066"/>
                </a:solidFill>
                <a:latin typeface="Arial" panose="020B0604020202020204" pitchFamily="34" charset="0"/>
                <a:cs typeface="Arial" panose="020B0604020202020204" pitchFamily="34" charset="0"/>
              </a:rPr>
              <a:t>Using the functions above, write a program that allows the user to choose between two menu options to do either of the two conversions and display the result.</a:t>
            </a:r>
          </a:p>
        </p:txBody>
      </p:sp>
    </p:spTree>
    <p:extLst>
      <p:ext uri="{BB962C8B-B14F-4D97-AF65-F5344CB8AC3E}">
        <p14:creationId xmlns:p14="http://schemas.microsoft.com/office/powerpoint/2010/main" val="2944458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Activity </a:t>
            </a:r>
            <a:r>
              <a:rPr lang="en-GB" dirty="0"/>
              <a:t>5</a:t>
            </a:r>
            <a:r>
              <a:rPr lang="en-SG" dirty="0">
                <a:latin typeface="Segoe UI" panose="020B0502040204020203" pitchFamily="34" charset="0"/>
                <a:cs typeface="Segoe UI" panose="020B0502040204020203" pitchFamily="34" charset="0"/>
              </a:rPr>
              <a:t> – </a:t>
            </a:r>
            <a:r>
              <a:rPr lang="en-GB" sz="3200" dirty="0"/>
              <a:t>Temperature Conversion</a:t>
            </a:r>
            <a:endParaRPr lang="en-SG" sz="2800" dirty="0">
              <a:latin typeface="+mn-lt"/>
            </a:endParaRPr>
          </a:p>
        </p:txBody>
      </p:sp>
      <p:sp>
        <p:nvSpPr>
          <p:cNvPr id="8" name="TextBox 7"/>
          <p:cNvSpPr txBox="1"/>
          <p:nvPr/>
        </p:nvSpPr>
        <p:spPr>
          <a:xfrm>
            <a:off x="228600" y="762000"/>
            <a:ext cx="844381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660066"/>
                </a:solidFill>
                <a:latin typeface="Arial" panose="020B0604020202020204" pitchFamily="34" charset="0"/>
                <a:cs typeface="Arial" panose="020B0604020202020204" pitchFamily="34" charset="0"/>
              </a:rPr>
              <a:t>Here’s a sample run of the program:</a:t>
            </a:r>
          </a:p>
        </p:txBody>
      </p:sp>
      <p:sp>
        <p:nvSpPr>
          <p:cNvPr id="9" name="Content Placeholder 2">
            <a:extLst>
              <a:ext uri="{FF2B5EF4-FFF2-40B4-BE49-F238E27FC236}">
                <a16:creationId xmlns:a16="http://schemas.microsoft.com/office/drawing/2014/main" id="{38F1A16A-3E3C-4FCC-8E81-17B5AA5E12EA}"/>
              </a:ext>
            </a:extLst>
          </p:cNvPr>
          <p:cNvSpPr>
            <a:spLocks noGrp="1"/>
          </p:cNvSpPr>
          <p:nvPr>
            <p:ph idx="1"/>
          </p:nvPr>
        </p:nvSpPr>
        <p:spPr>
          <a:xfrm>
            <a:off x="609600" y="1223664"/>
            <a:ext cx="7924800" cy="4491336"/>
          </a:xfrm>
          <a:solidFill>
            <a:schemeClr val="bg1"/>
          </a:solidFill>
          <a:ln>
            <a:solidFill>
              <a:schemeClr val="tx1"/>
            </a:solidFill>
          </a:ln>
        </p:spPr>
        <p:txBody>
          <a:bodyPr/>
          <a:lstStyle/>
          <a:p>
            <a:pPr marL="0" indent="0">
              <a:buNone/>
            </a:pPr>
            <a:r>
              <a:rPr lang="en-SG" sz="1600">
                <a:solidFill>
                  <a:srgbClr val="0000FF"/>
                </a:solidFill>
                <a:latin typeface="Courier New" panose="02070309020205020404" pitchFamily="49" charset="0"/>
                <a:cs typeface="Courier New" panose="02070309020205020404" pitchFamily="49" charset="0"/>
              </a:rPr>
              <a:t>Temperature Conversion</a:t>
            </a:r>
          </a:p>
          <a:p>
            <a:pPr marL="0" indent="0">
              <a:buNone/>
            </a:pPr>
            <a:r>
              <a:rPr lang="en-SG" sz="1600">
                <a:solidFill>
                  <a:srgbClr val="0000FF"/>
                </a:solidFill>
                <a:latin typeface="Courier New" panose="02070309020205020404" pitchFamily="49" charset="0"/>
                <a:cs typeface="Courier New" panose="02070309020205020404" pitchFamily="49" charset="0"/>
              </a:rPr>
              <a:t>[1]Fahrenheit to Celsius</a:t>
            </a:r>
          </a:p>
          <a:p>
            <a:pPr marL="0" indent="0">
              <a:buNone/>
            </a:pPr>
            <a:r>
              <a:rPr lang="en-SG" sz="1600">
                <a:solidFill>
                  <a:srgbClr val="0000FF"/>
                </a:solidFill>
                <a:latin typeface="Courier New" panose="02070309020205020404" pitchFamily="49" charset="0"/>
                <a:cs typeface="Courier New" panose="02070309020205020404" pitchFamily="49" charset="0"/>
              </a:rPr>
              <a:t>[2]Celsius to Fahrenheit</a:t>
            </a:r>
          </a:p>
          <a:p>
            <a:pPr marL="0" indent="0">
              <a:buNone/>
            </a:pPr>
            <a:r>
              <a:rPr lang="en-SG" sz="1600">
                <a:solidFill>
                  <a:srgbClr val="0000FF"/>
                </a:solidFill>
                <a:latin typeface="Courier New" panose="02070309020205020404" pitchFamily="49" charset="0"/>
                <a:cs typeface="Courier New" panose="02070309020205020404" pitchFamily="49" charset="0"/>
              </a:rPr>
              <a:t>[3]Exit</a:t>
            </a:r>
          </a:p>
          <a:p>
            <a:pPr marL="0" indent="0">
              <a:buNone/>
            </a:pPr>
            <a:r>
              <a:rPr lang="en-SG" sz="1600">
                <a:solidFill>
                  <a:srgbClr val="0000FF"/>
                </a:solidFill>
                <a:latin typeface="Courier New" panose="02070309020205020404" pitchFamily="49" charset="0"/>
                <a:cs typeface="Courier New" panose="02070309020205020404" pitchFamily="49" charset="0"/>
              </a:rPr>
              <a:t>Please enter your option : </a:t>
            </a:r>
            <a:r>
              <a:rPr lang="en-SG" sz="1600">
                <a:solidFill>
                  <a:srgbClr val="FF0000"/>
                </a:solidFill>
                <a:latin typeface="Courier New" panose="02070309020205020404" pitchFamily="49" charset="0"/>
                <a:cs typeface="Courier New" panose="02070309020205020404" pitchFamily="49" charset="0"/>
              </a:rPr>
              <a:t>1</a:t>
            </a:r>
          </a:p>
          <a:p>
            <a:pPr marL="0" indent="0">
              <a:buNone/>
            </a:pPr>
            <a:r>
              <a:rPr lang="en-SG" sz="1600">
                <a:solidFill>
                  <a:srgbClr val="0000FF"/>
                </a:solidFill>
                <a:latin typeface="Courier New" panose="02070309020205020404" pitchFamily="49" charset="0"/>
                <a:cs typeface="Courier New" panose="02070309020205020404" pitchFamily="49" charset="0"/>
              </a:rPr>
              <a:t>Please enter the temperature in Fahrenheit : </a:t>
            </a:r>
            <a:r>
              <a:rPr lang="en-SG" sz="1600">
                <a:solidFill>
                  <a:srgbClr val="FF0000"/>
                </a:solidFill>
                <a:latin typeface="Courier New" panose="02070309020205020404" pitchFamily="49" charset="0"/>
                <a:cs typeface="Courier New" panose="02070309020205020404" pitchFamily="49" charset="0"/>
              </a:rPr>
              <a:t>100</a:t>
            </a:r>
          </a:p>
          <a:p>
            <a:pPr marL="0" indent="0">
              <a:buNone/>
            </a:pPr>
            <a:r>
              <a:rPr lang="en-SG" sz="1600">
                <a:solidFill>
                  <a:srgbClr val="0000FF"/>
                </a:solidFill>
                <a:latin typeface="Courier New" panose="02070309020205020404" pitchFamily="49" charset="0"/>
                <a:cs typeface="Courier New" panose="02070309020205020404" pitchFamily="49" charset="0"/>
              </a:rPr>
              <a:t>The temperature in celsius is 37.8 degrees</a:t>
            </a:r>
          </a:p>
          <a:p>
            <a:pPr marL="0" indent="0">
              <a:buNone/>
            </a:pPr>
            <a:r>
              <a:rPr lang="en-SG" sz="1000">
                <a:solidFill>
                  <a:srgbClr val="0000FF"/>
                </a:solidFill>
                <a:latin typeface="Courier New" panose="02070309020205020404" pitchFamily="49" charset="0"/>
                <a:cs typeface="Courier New" panose="02070309020205020404" pitchFamily="49" charset="0"/>
              </a:rPr>
              <a:t>  </a:t>
            </a:r>
          </a:p>
          <a:p>
            <a:pPr marL="0" indent="0">
              <a:buNone/>
            </a:pPr>
            <a:r>
              <a:rPr lang="en-SG" sz="1600">
                <a:solidFill>
                  <a:srgbClr val="0000FF"/>
                </a:solidFill>
                <a:latin typeface="Courier New" panose="02070309020205020404" pitchFamily="49" charset="0"/>
                <a:cs typeface="Courier New" panose="02070309020205020404" pitchFamily="49" charset="0"/>
              </a:rPr>
              <a:t>Temperature Conversion</a:t>
            </a:r>
          </a:p>
          <a:p>
            <a:pPr marL="0" indent="0">
              <a:buNone/>
            </a:pPr>
            <a:r>
              <a:rPr lang="en-SG" sz="1600">
                <a:solidFill>
                  <a:srgbClr val="0000FF"/>
                </a:solidFill>
                <a:latin typeface="Courier New" panose="02070309020205020404" pitchFamily="49" charset="0"/>
                <a:cs typeface="Courier New" panose="02070309020205020404" pitchFamily="49" charset="0"/>
              </a:rPr>
              <a:t>[1]Fahrenheit to Celsius</a:t>
            </a:r>
          </a:p>
          <a:p>
            <a:pPr marL="0" indent="0">
              <a:buNone/>
            </a:pPr>
            <a:r>
              <a:rPr lang="en-SG" sz="1600">
                <a:solidFill>
                  <a:srgbClr val="0000FF"/>
                </a:solidFill>
                <a:latin typeface="Courier New" panose="02070309020205020404" pitchFamily="49" charset="0"/>
                <a:cs typeface="Courier New" panose="02070309020205020404" pitchFamily="49" charset="0"/>
              </a:rPr>
              <a:t>[2]Celsius to Fahrenheit</a:t>
            </a:r>
          </a:p>
          <a:p>
            <a:pPr marL="0" indent="0">
              <a:buNone/>
            </a:pPr>
            <a:r>
              <a:rPr lang="en-SG" sz="1600">
                <a:solidFill>
                  <a:srgbClr val="0000FF"/>
                </a:solidFill>
                <a:latin typeface="Courier New" panose="02070309020205020404" pitchFamily="49" charset="0"/>
                <a:cs typeface="Courier New" panose="02070309020205020404" pitchFamily="49" charset="0"/>
              </a:rPr>
              <a:t>[3]Exit</a:t>
            </a:r>
          </a:p>
          <a:p>
            <a:pPr marL="0" indent="0">
              <a:buNone/>
            </a:pPr>
            <a:r>
              <a:rPr lang="en-SG" sz="1600">
                <a:solidFill>
                  <a:srgbClr val="0000FF"/>
                </a:solidFill>
                <a:latin typeface="Courier New" panose="02070309020205020404" pitchFamily="49" charset="0"/>
                <a:cs typeface="Courier New" panose="02070309020205020404" pitchFamily="49" charset="0"/>
              </a:rPr>
              <a:t>Please enter your option : </a:t>
            </a:r>
            <a:r>
              <a:rPr lang="en-SG" sz="1600">
                <a:solidFill>
                  <a:srgbClr val="FF0000"/>
                </a:solidFill>
                <a:latin typeface="Courier New" panose="02070309020205020404" pitchFamily="49" charset="0"/>
                <a:cs typeface="Courier New" panose="02070309020205020404" pitchFamily="49" charset="0"/>
              </a:rPr>
              <a:t>2</a:t>
            </a:r>
          </a:p>
          <a:p>
            <a:pPr marL="0" indent="0">
              <a:buNone/>
            </a:pPr>
            <a:r>
              <a:rPr lang="en-SG" sz="1600">
                <a:solidFill>
                  <a:srgbClr val="0000FF"/>
                </a:solidFill>
                <a:latin typeface="Courier New" panose="02070309020205020404" pitchFamily="49" charset="0"/>
                <a:cs typeface="Courier New" panose="02070309020205020404" pitchFamily="49" charset="0"/>
              </a:rPr>
              <a:t>Please enter the temperature in Celsius : </a:t>
            </a:r>
            <a:r>
              <a:rPr lang="en-SG" sz="1600">
                <a:solidFill>
                  <a:srgbClr val="FF0000"/>
                </a:solidFill>
                <a:latin typeface="Courier New" panose="02070309020205020404" pitchFamily="49" charset="0"/>
                <a:cs typeface="Courier New" panose="02070309020205020404" pitchFamily="49" charset="0"/>
              </a:rPr>
              <a:t>36.9</a:t>
            </a:r>
          </a:p>
          <a:p>
            <a:pPr marL="0" indent="0">
              <a:buNone/>
            </a:pPr>
            <a:r>
              <a:rPr lang="en-SG" sz="1600">
                <a:solidFill>
                  <a:srgbClr val="0000FF"/>
                </a:solidFill>
                <a:latin typeface="Courier New" panose="02070309020205020404" pitchFamily="49" charset="0"/>
                <a:cs typeface="Courier New" panose="02070309020205020404" pitchFamily="49" charset="0"/>
              </a:rPr>
              <a:t>The temperature in fahrenheit is 98.4 degrees</a:t>
            </a:r>
          </a:p>
        </p:txBody>
      </p:sp>
    </p:spTree>
    <p:extLst>
      <p:ext uri="{BB962C8B-B14F-4D97-AF65-F5344CB8AC3E}">
        <p14:creationId xmlns:p14="http://schemas.microsoft.com/office/powerpoint/2010/main" val="83295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0B09-3737-43B5-8C19-17E690576214}"/>
              </a:ext>
            </a:extLst>
          </p:cNvPr>
          <p:cNvSpPr>
            <a:spLocks noGrp="1"/>
          </p:cNvSpPr>
          <p:nvPr>
            <p:ph type="title" idx="4294967295"/>
          </p:nvPr>
        </p:nvSpPr>
        <p:spPr>
          <a:xfrm>
            <a:off x="76200" y="122238"/>
            <a:ext cx="8991600" cy="563562"/>
          </a:xfrm>
        </p:spPr>
        <p:txBody>
          <a:bodyPr/>
          <a:lstStyle/>
          <a:p>
            <a:r>
              <a:rPr lang="en-SG" dirty="0"/>
              <a:t>User-defined vs. Pre-defined</a:t>
            </a:r>
          </a:p>
        </p:txBody>
      </p:sp>
      <p:sp>
        <p:nvSpPr>
          <p:cNvPr id="3" name="Content Placeholder 2">
            <a:extLst>
              <a:ext uri="{FF2B5EF4-FFF2-40B4-BE49-F238E27FC236}">
                <a16:creationId xmlns:a16="http://schemas.microsoft.com/office/drawing/2014/main" id="{71B47226-F532-4825-AFE8-C014D1343BBC}"/>
              </a:ext>
            </a:extLst>
          </p:cNvPr>
          <p:cNvSpPr>
            <a:spLocks noGrp="1"/>
          </p:cNvSpPr>
          <p:nvPr>
            <p:ph idx="1"/>
          </p:nvPr>
        </p:nvSpPr>
        <p:spPr>
          <a:xfrm>
            <a:off x="76200" y="884238"/>
            <a:ext cx="9067800" cy="5059362"/>
          </a:xfrm>
        </p:spPr>
        <p:txBody>
          <a:bodyPr/>
          <a:lstStyle/>
          <a:p>
            <a:r>
              <a:rPr lang="en-SG" dirty="0"/>
              <a:t>Functions that we write ourselves are called </a:t>
            </a:r>
            <a:r>
              <a:rPr lang="en-SG" dirty="0">
                <a:solidFill>
                  <a:srgbClr val="FF0000"/>
                </a:solidFill>
              </a:rPr>
              <a:t>user-defined </a:t>
            </a:r>
            <a:r>
              <a:rPr lang="en-SG" dirty="0">
                <a:solidFill>
                  <a:schemeClr val="tx1"/>
                </a:solidFill>
              </a:rPr>
              <a:t>functions</a:t>
            </a:r>
            <a:endParaRPr lang="en-SG" dirty="0"/>
          </a:p>
          <a:p>
            <a:endParaRPr lang="en-SG" sz="2400" dirty="0"/>
          </a:p>
          <a:p>
            <a:r>
              <a:rPr lang="en-SG" dirty="0"/>
              <a:t>There are also functions are already defined and can be used immediately. These functions are known as</a:t>
            </a:r>
            <a:r>
              <a:rPr lang="en-SG" dirty="0">
                <a:solidFill>
                  <a:srgbClr val="FF0000"/>
                </a:solidFill>
              </a:rPr>
              <a:t> built-in / pre-defined </a:t>
            </a:r>
            <a:r>
              <a:rPr lang="en-SG" dirty="0"/>
              <a:t>functions</a:t>
            </a:r>
          </a:p>
          <a:p>
            <a:pPr lvl="1"/>
            <a:r>
              <a:rPr lang="en-SG" dirty="0"/>
              <a:t>Some, like </a:t>
            </a:r>
            <a:r>
              <a:rPr lang="en-SG" dirty="0">
                <a:latin typeface="Courier New" panose="02070309020205020404" pitchFamily="49" charset="0"/>
                <a:cs typeface="Courier New" panose="02070309020205020404" pitchFamily="49" charset="0"/>
              </a:rPr>
              <a:t>int() </a:t>
            </a:r>
            <a:r>
              <a:rPr lang="en-SG" dirty="0"/>
              <a:t>and </a:t>
            </a:r>
            <a:r>
              <a:rPr lang="en-SG" dirty="0" err="1">
                <a:latin typeface="Courier New" panose="02070309020205020404" pitchFamily="49" charset="0"/>
                <a:cs typeface="Courier New" panose="02070309020205020404" pitchFamily="49" charset="0"/>
              </a:rPr>
              <a:t>len</a:t>
            </a:r>
            <a:r>
              <a:rPr lang="en-SG" dirty="0">
                <a:latin typeface="Courier New" panose="02070309020205020404" pitchFamily="49" charset="0"/>
                <a:cs typeface="Courier New" panose="02070309020205020404" pitchFamily="49" charset="0"/>
              </a:rPr>
              <a:t>()</a:t>
            </a:r>
            <a:r>
              <a:rPr lang="en-SG" dirty="0"/>
              <a:t>, can be used from base Python</a:t>
            </a:r>
          </a:p>
          <a:p>
            <a:pPr lvl="1"/>
            <a:r>
              <a:rPr lang="en-SG" dirty="0"/>
              <a:t>Others, like </a:t>
            </a:r>
            <a:r>
              <a:rPr lang="en-SG" dirty="0">
                <a:latin typeface="Courier New" panose="02070309020205020404" pitchFamily="49" charset="0"/>
                <a:cs typeface="Courier New" panose="02070309020205020404" pitchFamily="49" charset="0"/>
              </a:rPr>
              <a:t>sqrt()</a:t>
            </a:r>
            <a:r>
              <a:rPr lang="en-SG" dirty="0"/>
              <a:t> and </a:t>
            </a:r>
            <a:r>
              <a:rPr lang="en-SG" dirty="0">
                <a:latin typeface="Courier New" panose="02070309020205020404" pitchFamily="49" charset="0"/>
                <a:cs typeface="Courier New" panose="02070309020205020404" pitchFamily="49" charset="0"/>
              </a:rPr>
              <a:t>random()</a:t>
            </a:r>
            <a:r>
              <a:rPr lang="en-SG" dirty="0"/>
              <a:t>, requires that you import the module. You may also have to install the module (e.g., using the </a:t>
            </a:r>
            <a:r>
              <a:rPr lang="en-SG" dirty="0">
                <a:latin typeface="Courier New" panose="02070309020205020404" pitchFamily="49" charset="0"/>
                <a:cs typeface="Courier New" panose="02070309020205020404" pitchFamily="49" charset="0"/>
              </a:rPr>
              <a:t>pip</a:t>
            </a:r>
            <a:r>
              <a:rPr lang="en-SG" dirty="0"/>
              <a:t> command) before you can import it</a:t>
            </a:r>
          </a:p>
          <a:p>
            <a:pPr marL="355600" indent="-355600">
              <a:buNone/>
            </a:pPr>
            <a:endParaRPr lang="en-SG" sz="2200" i="1" dirty="0">
              <a:solidFill>
                <a:srgbClr val="008000"/>
              </a:solidFill>
              <a:latin typeface="Consolas" panose="020B0609020204030204" pitchFamily="49" charset="0"/>
            </a:endParaRPr>
          </a:p>
          <a:p>
            <a:pPr marL="355600" indent="-355600">
              <a:buNone/>
            </a:pPr>
            <a:endParaRPr lang="en-SG" sz="2200" dirty="0"/>
          </a:p>
        </p:txBody>
      </p:sp>
    </p:spTree>
    <p:extLst>
      <p:ext uri="{BB962C8B-B14F-4D97-AF65-F5344CB8AC3E}">
        <p14:creationId xmlns:p14="http://schemas.microsoft.com/office/powerpoint/2010/main" val="215842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3" name="Content Placeholder 2"/>
          <p:cNvSpPr>
            <a:spLocks noGrp="1"/>
          </p:cNvSpPr>
          <p:nvPr>
            <p:ph idx="1"/>
          </p:nvPr>
        </p:nvSpPr>
        <p:spPr/>
        <p:txBody>
          <a:bodyPr/>
          <a:lstStyle/>
          <a:p>
            <a:pPr marL="514350" indent="-514350">
              <a:buSzPct val="100000"/>
            </a:pPr>
            <a:r>
              <a:rPr lang="en-SG" dirty="0"/>
              <a:t>Built-in/pre-defined functions</a:t>
            </a:r>
          </a:p>
          <a:p>
            <a:pPr marL="914400" lvl="1" indent="-514350">
              <a:buSzPct val="100000"/>
            </a:pPr>
            <a:r>
              <a:rPr lang="en-SG" dirty="0"/>
              <a:t>Recommended to use these when available</a:t>
            </a:r>
            <a:endParaRPr lang="en-SG" sz="2800" dirty="0"/>
          </a:p>
          <a:p>
            <a:pPr marL="914400" lvl="1" indent="-514350">
              <a:buSzPct val="100000"/>
            </a:pPr>
            <a:endParaRPr lang="en-SG" sz="1000" dirty="0"/>
          </a:p>
          <a:p>
            <a:pPr marL="514350" indent="-514350">
              <a:buSzPct val="100000"/>
            </a:pPr>
            <a:r>
              <a:rPr lang="en-SG" dirty="0"/>
              <a:t>Scope of variables</a:t>
            </a:r>
          </a:p>
          <a:p>
            <a:pPr marL="914400" lvl="1" indent="-514350">
              <a:buSzPct val="100000"/>
            </a:pPr>
            <a:r>
              <a:rPr lang="en-SG" dirty="0"/>
              <a:t>Local scope vs Global scope</a:t>
            </a:r>
          </a:p>
          <a:p>
            <a:pPr marL="400050" lvl="1" indent="0">
              <a:buSzPct val="100000"/>
              <a:buNone/>
            </a:pPr>
            <a:endParaRPr lang="en-SG" sz="1000" dirty="0"/>
          </a:p>
          <a:p>
            <a:pPr marL="514350" indent="-514350">
              <a:buSzPct val="100000"/>
            </a:pPr>
            <a:r>
              <a:rPr lang="en-SG" dirty="0"/>
              <a:t>When passing parameters</a:t>
            </a:r>
          </a:p>
          <a:p>
            <a:pPr marL="914400" lvl="1" indent="-514350">
              <a:buSzPct val="100000"/>
            </a:pPr>
            <a:r>
              <a:rPr lang="en-SG" dirty="0"/>
              <a:t>Pass-by-value vs Pass-by-reference</a:t>
            </a:r>
          </a:p>
          <a:p>
            <a:pPr marL="400050" lvl="1" indent="0">
              <a:buSzPct val="100000"/>
              <a:buNone/>
            </a:pPr>
            <a:endParaRPr lang="en-SG" dirty="0"/>
          </a:p>
          <a:p>
            <a:pPr marL="514350" indent="-514350">
              <a:buSzPct val="100000"/>
            </a:pPr>
            <a:r>
              <a:rPr lang="en-SG" dirty="0"/>
              <a:t>Functions cost memory space </a:t>
            </a:r>
          </a:p>
          <a:p>
            <a:pPr marL="914400" lvl="1" indent="-514350">
              <a:buSzPct val="100000"/>
            </a:pPr>
            <a:r>
              <a:rPr lang="en-SG" dirty="0"/>
              <a:t>Function calls should not be </a:t>
            </a:r>
            <a:r>
              <a:rPr lang="en-SG"/>
              <a:t>done unnecessarily.</a:t>
            </a:r>
            <a:endParaRPr lang="en-SG" dirty="0"/>
          </a:p>
          <a:p>
            <a:pPr marL="0" indent="0">
              <a:buSzPct val="100000"/>
              <a:buNone/>
            </a:pPr>
            <a:endParaRPr lang="en-SG" dirty="0"/>
          </a:p>
          <a:p>
            <a:pPr marL="514350" indent="-514350">
              <a:buSzPct val="100000"/>
            </a:pPr>
            <a:endParaRPr lang="en-SG" dirty="0"/>
          </a:p>
          <a:p>
            <a:endParaRPr lang="en-SG" dirty="0"/>
          </a:p>
        </p:txBody>
      </p:sp>
    </p:spTree>
    <p:extLst>
      <p:ext uri="{BB962C8B-B14F-4D97-AF65-F5344CB8AC3E}">
        <p14:creationId xmlns:p14="http://schemas.microsoft.com/office/powerpoint/2010/main" val="897832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t>Reading Reference</a:t>
            </a:r>
          </a:p>
        </p:txBody>
      </p:sp>
      <p:sp>
        <p:nvSpPr>
          <p:cNvPr id="6148" name="Rectangle 6"/>
          <p:cNvSpPr>
            <a:spLocks noGrp="1" noChangeArrowheads="1"/>
          </p:cNvSpPr>
          <p:nvPr>
            <p:ph type="body" idx="1"/>
          </p:nvPr>
        </p:nvSpPr>
        <p:spPr>
          <a:xfrm>
            <a:off x="76200" y="1066800"/>
            <a:ext cx="8839200" cy="4800600"/>
          </a:xfrm>
        </p:spPr>
        <p:txBody>
          <a:bodyPr/>
          <a:lstStyle/>
          <a:p>
            <a:r>
              <a:rPr lang="en-SG" altLang="en-US" dirty="0"/>
              <a:t>Functions (w3schools)</a:t>
            </a:r>
            <a:endParaRPr lang="en-US" altLang="en-US" dirty="0"/>
          </a:p>
          <a:p>
            <a:pPr lvl="1"/>
            <a:r>
              <a:rPr lang="en-US" altLang="en-US" dirty="0"/>
              <a:t>https://www.w3schools.com/python/python_functions.asp</a:t>
            </a:r>
          </a:p>
          <a:p>
            <a:pPr marL="0" indent="0">
              <a:buNone/>
            </a:pPr>
            <a:endParaRPr lang="en-SG" dirty="0"/>
          </a:p>
          <a:p>
            <a:r>
              <a:rPr lang="en-SG" dirty="0"/>
              <a:t>The Python Tutorial</a:t>
            </a:r>
            <a:endParaRPr lang="en-US" altLang="en-US" dirty="0"/>
          </a:p>
          <a:p>
            <a:pPr lvl="1"/>
            <a:r>
              <a:rPr lang="en-US" altLang="en-US" dirty="0">
                <a:hlinkClick r:id="rId3"/>
              </a:rPr>
              <a:t>https://docs.python.org/3/tutorial/</a:t>
            </a:r>
            <a:endParaRPr lang="en-US" altLang="en-US" dirty="0"/>
          </a:p>
          <a:p>
            <a:pPr marL="457200" lvl="1" indent="0">
              <a:buNone/>
            </a:pPr>
            <a:endParaRPr lang="en-US" altLang="en-US" dirty="0"/>
          </a:p>
          <a:p>
            <a:r>
              <a:rPr lang="en-US" altLang="en-US" dirty="0"/>
              <a:t>Using Functions in Python, Code with Kylie</a:t>
            </a:r>
          </a:p>
          <a:p>
            <a:pPr lvl="1"/>
            <a:r>
              <a:rPr lang="en-US" altLang="en-US" dirty="0">
                <a:hlinkClick r:id="rId4"/>
              </a:rPr>
              <a:t>https://youtu.be/WRI4fXDIXWM</a:t>
            </a:r>
            <a:endParaRPr lang="en-US" altLang="en-US" dirty="0"/>
          </a:p>
          <a:p>
            <a:pPr lvl="1"/>
            <a:endParaRPr lang="en-US" altLang="en-US" dirty="0"/>
          </a:p>
        </p:txBody>
      </p:sp>
    </p:spTree>
    <p:extLst>
      <p:ext uri="{BB962C8B-B14F-4D97-AF65-F5344CB8AC3E}">
        <p14:creationId xmlns:p14="http://schemas.microsoft.com/office/powerpoint/2010/main" val="121215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8FAF-F994-498A-8BC8-9ADCED74E237}"/>
              </a:ext>
            </a:extLst>
          </p:cNvPr>
          <p:cNvSpPr>
            <a:spLocks noGrp="1"/>
          </p:cNvSpPr>
          <p:nvPr>
            <p:ph type="title" idx="4294967295"/>
          </p:nvPr>
        </p:nvSpPr>
        <p:spPr>
          <a:xfrm>
            <a:off x="76200" y="122238"/>
            <a:ext cx="8991600" cy="563562"/>
          </a:xfrm>
        </p:spPr>
        <p:txBody>
          <a:bodyPr/>
          <a:lstStyle/>
          <a:p>
            <a:r>
              <a:rPr lang="en-SG" dirty="0"/>
              <a:t>Commonly Used Built-in Functions</a:t>
            </a:r>
          </a:p>
        </p:txBody>
      </p:sp>
      <p:graphicFrame>
        <p:nvGraphicFramePr>
          <p:cNvPr id="5" name="Table 6">
            <a:extLst>
              <a:ext uri="{FF2B5EF4-FFF2-40B4-BE49-F238E27FC236}">
                <a16:creationId xmlns:a16="http://schemas.microsoft.com/office/drawing/2014/main" id="{9EF45C0C-8069-436A-8248-2AA916C8AB74}"/>
              </a:ext>
            </a:extLst>
          </p:cNvPr>
          <p:cNvGraphicFramePr>
            <a:graphicFrameLocks noGrp="1"/>
          </p:cNvGraphicFramePr>
          <p:nvPr>
            <p:extLst>
              <p:ext uri="{D42A27DB-BD31-4B8C-83A1-F6EECF244321}">
                <p14:modId xmlns:p14="http://schemas.microsoft.com/office/powerpoint/2010/main" val="901374935"/>
              </p:ext>
            </p:extLst>
          </p:nvPr>
        </p:nvGraphicFramePr>
        <p:xfrm>
          <a:off x="190500" y="999070"/>
          <a:ext cx="8763000" cy="4487330"/>
        </p:xfrm>
        <a:graphic>
          <a:graphicData uri="http://schemas.openxmlformats.org/drawingml/2006/table">
            <a:tbl>
              <a:tblPr firstRow="1" bandRow="1">
                <a:tableStyleId>{5C22544A-7EE6-4342-B048-85BDC9FD1C3A}</a:tableStyleId>
              </a:tblPr>
              <a:tblGrid>
                <a:gridCol w="1564821">
                  <a:extLst>
                    <a:ext uri="{9D8B030D-6E8A-4147-A177-3AD203B41FA5}">
                      <a16:colId xmlns:a16="http://schemas.microsoft.com/office/drawing/2014/main" val="2056110467"/>
                    </a:ext>
                  </a:extLst>
                </a:gridCol>
                <a:gridCol w="7198179">
                  <a:extLst>
                    <a:ext uri="{9D8B030D-6E8A-4147-A177-3AD203B41FA5}">
                      <a16:colId xmlns:a16="http://schemas.microsoft.com/office/drawing/2014/main" val="1052768919"/>
                    </a:ext>
                  </a:extLst>
                </a:gridCol>
              </a:tblGrid>
              <a:tr h="448733">
                <a:tc>
                  <a:txBody>
                    <a:bodyPr/>
                    <a:lstStyle/>
                    <a:p>
                      <a:pPr algn="ctr">
                        <a:spcBef>
                          <a:spcPts val="300"/>
                        </a:spcBef>
                        <a:spcAft>
                          <a:spcPts val="300"/>
                        </a:spcAft>
                      </a:pPr>
                      <a:r>
                        <a:rPr lang="en-SG" sz="2000">
                          <a:solidFill>
                            <a:schemeClr val="tx1"/>
                          </a:solidFill>
                        </a:rPr>
                        <a:t>Function</a:t>
                      </a:r>
                    </a:p>
                  </a:txBody>
                  <a:tcPr/>
                </a:tc>
                <a:tc>
                  <a:txBody>
                    <a:bodyPr/>
                    <a:lstStyle/>
                    <a:p>
                      <a:pPr algn="ctr">
                        <a:spcBef>
                          <a:spcPts val="300"/>
                        </a:spcBef>
                        <a:spcAft>
                          <a:spcPts val="300"/>
                        </a:spcAft>
                      </a:pPr>
                      <a:r>
                        <a:rPr lang="en-SG" sz="2000">
                          <a:solidFill>
                            <a:schemeClr val="tx1"/>
                          </a:solidFill>
                        </a:rPr>
                        <a:t>Example </a:t>
                      </a:r>
                    </a:p>
                  </a:txBody>
                  <a:tcPr/>
                </a:tc>
                <a:extLst>
                  <a:ext uri="{0D108BD9-81ED-4DB2-BD59-A6C34878D82A}">
                    <a16:rowId xmlns:a16="http://schemas.microsoft.com/office/drawing/2014/main" val="3999748773"/>
                  </a:ext>
                </a:extLst>
              </a:tr>
              <a:tr h="448733">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rgbClr val="0000FF"/>
                          </a:solidFill>
                          <a:latin typeface="Courier New" panose="02070309020205020404" pitchFamily="49" charset="0"/>
                          <a:cs typeface="Courier New" panose="02070309020205020404" pitchFamily="49" charset="0"/>
                        </a:rPr>
                        <a:t>input()</a:t>
                      </a:r>
                    </a:p>
                  </a:txBody>
                  <a:tcPr/>
                </a:tc>
                <a:tc>
                  <a:txBody>
                    <a:bodyPr/>
                    <a:lstStyle/>
                    <a:p>
                      <a:pPr>
                        <a:spcBef>
                          <a:spcPts val="300"/>
                        </a:spcBef>
                        <a:spcAft>
                          <a:spcPts val="300"/>
                        </a:spcAft>
                      </a:pPr>
                      <a:r>
                        <a:rPr lang="en-SG" sz="2000">
                          <a:solidFill>
                            <a:schemeClr val="tx1"/>
                          </a:solidFill>
                          <a:latin typeface="Courier New" panose="02070309020205020404" pitchFamily="49" charset="0"/>
                          <a:cs typeface="Courier New" panose="02070309020205020404" pitchFamily="49" charset="0"/>
                        </a:rPr>
                        <a:t>name = </a:t>
                      </a:r>
                      <a:r>
                        <a:rPr lang="en-SG" sz="2000" u="sng">
                          <a:solidFill>
                            <a:srgbClr val="FF0000"/>
                          </a:solidFill>
                          <a:latin typeface="Courier New" panose="02070309020205020404" pitchFamily="49" charset="0"/>
                          <a:cs typeface="Courier New" panose="02070309020205020404" pitchFamily="49" charset="0"/>
                        </a:rPr>
                        <a:t>input</a:t>
                      </a:r>
                      <a:r>
                        <a:rPr lang="en-SG" sz="2000">
                          <a:solidFill>
                            <a:schemeClr val="tx1"/>
                          </a:solidFill>
                          <a:latin typeface="Courier New" panose="02070309020205020404" pitchFamily="49" charset="0"/>
                          <a:cs typeface="Courier New" panose="02070309020205020404" pitchFamily="49" charset="0"/>
                        </a:rPr>
                        <a:t>("Enter your name : ")</a:t>
                      </a:r>
                    </a:p>
                  </a:txBody>
                  <a:tcPr/>
                </a:tc>
                <a:extLst>
                  <a:ext uri="{0D108BD9-81ED-4DB2-BD59-A6C34878D82A}">
                    <a16:rowId xmlns:a16="http://schemas.microsoft.com/office/drawing/2014/main" val="587369872"/>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print()</a:t>
                      </a:r>
                    </a:p>
                  </a:txBody>
                  <a:tcPr/>
                </a:tc>
                <a:tc>
                  <a:txBody>
                    <a:bodyPr/>
                    <a:lstStyle/>
                    <a:p>
                      <a:pPr>
                        <a:spcBef>
                          <a:spcPts val="300"/>
                        </a:spcBef>
                        <a:spcAft>
                          <a:spcPts val="300"/>
                        </a:spcAft>
                      </a:pPr>
                      <a:r>
                        <a:rPr lang="en-SG" sz="2000" u="sng">
                          <a:solidFill>
                            <a:srgbClr val="FF0000"/>
                          </a:solidFill>
                          <a:latin typeface="Courier New" panose="02070309020205020404" pitchFamily="49" charset="0"/>
                          <a:cs typeface="Courier New" panose="02070309020205020404" pitchFamily="49" charset="0"/>
                        </a:rPr>
                        <a:t>print</a:t>
                      </a:r>
                      <a:r>
                        <a:rPr lang="en-SG" sz="2000">
                          <a:solidFill>
                            <a:schemeClr val="tx1"/>
                          </a:solidFill>
                          <a:latin typeface="Courier New" panose="02070309020205020404" pitchFamily="49" charset="0"/>
                          <a:cs typeface="Courier New" panose="02070309020205020404" pitchFamily="49" charset="0"/>
                        </a:rPr>
                        <a:t>("Your name is", name)</a:t>
                      </a:r>
                    </a:p>
                  </a:txBody>
                  <a:tcPr/>
                </a:tc>
                <a:extLst>
                  <a:ext uri="{0D108BD9-81ED-4DB2-BD59-A6C34878D82A}">
                    <a16:rowId xmlns:a16="http://schemas.microsoft.com/office/drawing/2014/main" val="3766711298"/>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int()</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chemeClr val="tx1"/>
                          </a:solidFill>
                          <a:latin typeface="Courier New" panose="02070309020205020404" pitchFamily="49" charset="0"/>
                          <a:cs typeface="Courier New" panose="02070309020205020404" pitchFamily="49" charset="0"/>
                        </a:rPr>
                        <a:t>age = </a:t>
                      </a:r>
                      <a:r>
                        <a:rPr lang="en-SG" sz="2000" u="sng">
                          <a:solidFill>
                            <a:srgbClr val="FF0000"/>
                          </a:solidFill>
                          <a:latin typeface="Courier New" panose="02070309020205020404" pitchFamily="49" charset="0"/>
                          <a:cs typeface="Courier New" panose="02070309020205020404" pitchFamily="49" charset="0"/>
                        </a:rPr>
                        <a:t>int</a:t>
                      </a:r>
                      <a:r>
                        <a:rPr lang="en-SG" sz="2000">
                          <a:solidFill>
                            <a:schemeClr val="tx1"/>
                          </a:solidFill>
                          <a:latin typeface="Courier New" panose="02070309020205020404" pitchFamily="49" charset="0"/>
                          <a:cs typeface="Courier New" panose="02070309020205020404" pitchFamily="49" charset="0"/>
                        </a:rPr>
                        <a:t>(input("Enter your age : "))</a:t>
                      </a:r>
                    </a:p>
                  </a:txBody>
                  <a:tcPr/>
                </a:tc>
                <a:extLst>
                  <a:ext uri="{0D108BD9-81ED-4DB2-BD59-A6C34878D82A}">
                    <a16:rowId xmlns:a16="http://schemas.microsoft.com/office/drawing/2014/main" val="3121871945"/>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float()</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chemeClr val="tx1"/>
                          </a:solidFill>
                          <a:latin typeface="Courier New" panose="02070309020205020404" pitchFamily="49" charset="0"/>
                          <a:cs typeface="Courier New" panose="02070309020205020404" pitchFamily="49" charset="0"/>
                        </a:rPr>
                        <a:t>weight = </a:t>
                      </a:r>
                      <a:r>
                        <a:rPr lang="en-SG" sz="2000" u="sng">
                          <a:solidFill>
                            <a:srgbClr val="FF0000"/>
                          </a:solidFill>
                          <a:latin typeface="Courier New" panose="02070309020205020404" pitchFamily="49" charset="0"/>
                          <a:cs typeface="Courier New" panose="02070309020205020404" pitchFamily="49" charset="0"/>
                        </a:rPr>
                        <a:t>float</a:t>
                      </a:r>
                      <a:r>
                        <a:rPr lang="en-SG" sz="2000">
                          <a:solidFill>
                            <a:schemeClr val="tx1"/>
                          </a:solidFill>
                          <a:latin typeface="Courier New" panose="02070309020205020404" pitchFamily="49" charset="0"/>
                          <a:cs typeface="Courier New" panose="02070309020205020404" pitchFamily="49" charset="0"/>
                        </a:rPr>
                        <a:t>(input("Enter your weight : "))</a:t>
                      </a:r>
                    </a:p>
                  </a:txBody>
                  <a:tcPr/>
                </a:tc>
                <a:extLst>
                  <a:ext uri="{0D108BD9-81ED-4DB2-BD59-A6C34878D82A}">
                    <a16:rowId xmlns:a16="http://schemas.microsoft.com/office/drawing/2014/main" val="1727349103"/>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str()</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chemeClr val="tx1"/>
                          </a:solidFill>
                          <a:latin typeface="Courier New" panose="02070309020205020404" pitchFamily="49" charset="0"/>
                          <a:cs typeface="Courier New" panose="02070309020205020404" pitchFamily="49" charset="0"/>
                        </a:rPr>
                        <a:t>print("Your age is " + </a:t>
                      </a:r>
                      <a:r>
                        <a:rPr lang="en-SG" sz="2000" u="sng">
                          <a:solidFill>
                            <a:srgbClr val="FF0000"/>
                          </a:solidFill>
                          <a:latin typeface="Courier New" panose="02070309020205020404" pitchFamily="49" charset="0"/>
                          <a:cs typeface="Courier New" panose="02070309020205020404" pitchFamily="49" charset="0"/>
                        </a:rPr>
                        <a:t>str</a:t>
                      </a:r>
                      <a:r>
                        <a:rPr lang="en-SG" sz="2000">
                          <a:solidFill>
                            <a:schemeClr val="tx1"/>
                          </a:solidFill>
                          <a:latin typeface="Courier New" panose="02070309020205020404" pitchFamily="49" charset="0"/>
                          <a:cs typeface="Courier New" panose="02070309020205020404" pitchFamily="49" charset="0"/>
                        </a:rPr>
                        <a:t>(age))</a:t>
                      </a:r>
                    </a:p>
                  </a:txBody>
                  <a:tcPr/>
                </a:tc>
                <a:extLst>
                  <a:ext uri="{0D108BD9-81ED-4DB2-BD59-A6C34878D82A}">
                    <a16:rowId xmlns:a16="http://schemas.microsoft.com/office/drawing/2014/main" val="1637990271"/>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len()</a:t>
                      </a:r>
                    </a:p>
                  </a:txBody>
                  <a:tcPr/>
                </a:tc>
                <a:tc>
                  <a:txBody>
                    <a:bodyPr/>
                    <a:lstStyle/>
                    <a:p>
                      <a:pPr>
                        <a:spcBef>
                          <a:spcPts val="300"/>
                        </a:spcBef>
                        <a:spcAft>
                          <a:spcPts val="300"/>
                        </a:spcAft>
                      </a:pPr>
                      <a:r>
                        <a:rPr lang="en-SG" sz="2000">
                          <a:solidFill>
                            <a:schemeClr val="tx1"/>
                          </a:solidFill>
                          <a:latin typeface="Courier New" panose="02070309020205020404" pitchFamily="49" charset="0"/>
                          <a:cs typeface="Courier New" panose="02070309020205020404" pitchFamily="49" charset="0"/>
                        </a:rPr>
                        <a:t>count = </a:t>
                      </a:r>
                      <a:r>
                        <a:rPr lang="en-SG" sz="2000" u="sng">
                          <a:solidFill>
                            <a:srgbClr val="FF0000"/>
                          </a:solidFill>
                          <a:latin typeface="Courier New" panose="02070309020205020404" pitchFamily="49" charset="0"/>
                          <a:cs typeface="Courier New" panose="02070309020205020404" pitchFamily="49" charset="0"/>
                        </a:rPr>
                        <a:t>len</a:t>
                      </a:r>
                      <a:r>
                        <a:rPr lang="en-SG" sz="2000">
                          <a:solidFill>
                            <a:schemeClr val="tx1"/>
                          </a:solidFill>
                          <a:latin typeface="Courier New" panose="02070309020205020404" pitchFamily="49" charset="0"/>
                          <a:cs typeface="Courier New" panose="02070309020205020404" pitchFamily="49" charset="0"/>
                        </a:rPr>
                        <a:t>(mark_list)</a:t>
                      </a:r>
                    </a:p>
                  </a:txBody>
                  <a:tcPr/>
                </a:tc>
                <a:extLst>
                  <a:ext uri="{0D108BD9-81ED-4DB2-BD59-A6C34878D82A}">
                    <a16:rowId xmlns:a16="http://schemas.microsoft.com/office/drawing/2014/main" val="95532177"/>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max()</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chemeClr val="tx1"/>
                          </a:solidFill>
                          <a:latin typeface="Courier New" panose="02070309020205020404" pitchFamily="49" charset="0"/>
                          <a:cs typeface="Courier New" panose="02070309020205020404" pitchFamily="49" charset="0"/>
                        </a:rPr>
                        <a:t>highest_mark = </a:t>
                      </a:r>
                      <a:r>
                        <a:rPr lang="en-SG" sz="2000" u="sng">
                          <a:solidFill>
                            <a:srgbClr val="FF0000"/>
                          </a:solidFill>
                          <a:latin typeface="Courier New" panose="02070309020205020404" pitchFamily="49" charset="0"/>
                          <a:cs typeface="Courier New" panose="02070309020205020404" pitchFamily="49" charset="0"/>
                        </a:rPr>
                        <a:t>max</a:t>
                      </a:r>
                      <a:r>
                        <a:rPr lang="en-SG" sz="2000">
                          <a:solidFill>
                            <a:schemeClr val="tx1"/>
                          </a:solidFill>
                          <a:latin typeface="Courier New" panose="02070309020205020404" pitchFamily="49" charset="0"/>
                          <a:cs typeface="Courier New" panose="02070309020205020404" pitchFamily="49" charset="0"/>
                        </a:rPr>
                        <a:t>(mark_list)</a:t>
                      </a:r>
                    </a:p>
                  </a:txBody>
                  <a:tcPr/>
                </a:tc>
                <a:extLst>
                  <a:ext uri="{0D108BD9-81ED-4DB2-BD59-A6C34878D82A}">
                    <a16:rowId xmlns:a16="http://schemas.microsoft.com/office/drawing/2014/main" val="3663580570"/>
                  </a:ext>
                </a:extLst>
              </a:tr>
              <a:tr h="448733">
                <a:tc>
                  <a:txBody>
                    <a:bodyPr/>
                    <a:lstStyle/>
                    <a:p>
                      <a:pPr algn="l">
                        <a:spcBef>
                          <a:spcPts val="300"/>
                        </a:spcBef>
                        <a:spcAft>
                          <a:spcPts val="300"/>
                        </a:spcAft>
                      </a:pPr>
                      <a:r>
                        <a:rPr lang="en-SG" sz="2000">
                          <a:solidFill>
                            <a:srgbClr val="0000FF"/>
                          </a:solidFill>
                          <a:latin typeface="Courier New" panose="02070309020205020404" pitchFamily="49" charset="0"/>
                          <a:cs typeface="Courier New" panose="02070309020205020404" pitchFamily="49" charset="0"/>
                        </a:rPr>
                        <a:t>min()</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a:solidFill>
                            <a:schemeClr val="tx1"/>
                          </a:solidFill>
                          <a:latin typeface="Courier New" panose="02070309020205020404" pitchFamily="49" charset="0"/>
                          <a:cs typeface="Courier New" panose="02070309020205020404" pitchFamily="49" charset="0"/>
                        </a:rPr>
                        <a:t>lowest_mark = </a:t>
                      </a:r>
                      <a:r>
                        <a:rPr lang="en-SG" sz="2000" u="sng">
                          <a:solidFill>
                            <a:srgbClr val="FF0000"/>
                          </a:solidFill>
                          <a:latin typeface="Courier New" panose="02070309020205020404" pitchFamily="49" charset="0"/>
                          <a:cs typeface="Courier New" panose="02070309020205020404" pitchFamily="49" charset="0"/>
                        </a:rPr>
                        <a:t>min</a:t>
                      </a:r>
                      <a:r>
                        <a:rPr lang="en-SG" sz="2000">
                          <a:solidFill>
                            <a:schemeClr val="tx1"/>
                          </a:solidFill>
                          <a:latin typeface="Courier New" panose="02070309020205020404" pitchFamily="49" charset="0"/>
                          <a:cs typeface="Courier New" panose="02070309020205020404" pitchFamily="49" charset="0"/>
                        </a:rPr>
                        <a:t>(mark_list)</a:t>
                      </a:r>
                    </a:p>
                  </a:txBody>
                  <a:tcPr/>
                </a:tc>
                <a:extLst>
                  <a:ext uri="{0D108BD9-81ED-4DB2-BD59-A6C34878D82A}">
                    <a16:rowId xmlns:a16="http://schemas.microsoft.com/office/drawing/2014/main" val="3276815499"/>
                  </a:ext>
                </a:extLst>
              </a:tr>
              <a:tr h="448733">
                <a:tc>
                  <a:txBody>
                    <a:bodyPr/>
                    <a:lstStyle/>
                    <a:p>
                      <a:pPr algn="l">
                        <a:spcBef>
                          <a:spcPts val="300"/>
                        </a:spcBef>
                        <a:spcAft>
                          <a:spcPts val="300"/>
                        </a:spcAft>
                      </a:pPr>
                      <a:r>
                        <a:rPr lang="en-SG" sz="2000" dirty="0">
                          <a:solidFill>
                            <a:srgbClr val="0000FF"/>
                          </a:solidFill>
                          <a:latin typeface="Courier New" panose="02070309020205020404" pitchFamily="49" charset="0"/>
                          <a:cs typeface="Courier New" panose="02070309020205020404" pitchFamily="49" charset="0"/>
                        </a:rPr>
                        <a:t>abs()</a:t>
                      </a:r>
                    </a:p>
                  </a:txBody>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SG" sz="2000" dirty="0">
                          <a:solidFill>
                            <a:schemeClr val="tx1"/>
                          </a:solidFill>
                          <a:latin typeface="Courier New" panose="02070309020205020404" pitchFamily="49" charset="0"/>
                          <a:cs typeface="Courier New" panose="02070309020205020404" pitchFamily="49" charset="0"/>
                        </a:rPr>
                        <a:t>print(</a:t>
                      </a:r>
                      <a:r>
                        <a:rPr lang="en-SG" sz="2000" u="sng" dirty="0">
                          <a:solidFill>
                            <a:srgbClr val="FF0000"/>
                          </a:solidFill>
                          <a:latin typeface="Courier New" panose="02070309020205020404" pitchFamily="49" charset="0"/>
                          <a:cs typeface="Courier New" panose="02070309020205020404" pitchFamily="49" charset="0"/>
                        </a:rPr>
                        <a:t>abs</a:t>
                      </a:r>
                      <a:r>
                        <a:rPr lang="en-SG" sz="2000" dirty="0">
                          <a:solidFill>
                            <a:schemeClr val="tx1"/>
                          </a:solidFill>
                          <a:latin typeface="Courier New" panose="02070309020205020404" pitchFamily="49" charset="0"/>
                          <a:cs typeface="Courier New" panose="02070309020205020404" pitchFamily="49" charset="0"/>
                        </a:rPr>
                        <a:t>(-7))</a:t>
                      </a:r>
                    </a:p>
                  </a:txBody>
                  <a:tcPr/>
                </a:tc>
                <a:extLst>
                  <a:ext uri="{0D108BD9-81ED-4DB2-BD59-A6C34878D82A}">
                    <a16:rowId xmlns:a16="http://schemas.microsoft.com/office/drawing/2014/main" val="1384916306"/>
                  </a:ext>
                </a:extLst>
              </a:tr>
            </a:tbl>
          </a:graphicData>
        </a:graphic>
      </p:graphicFrame>
      <p:sp>
        <p:nvSpPr>
          <p:cNvPr id="4" name="Rectangle 3">
            <a:extLst>
              <a:ext uri="{FF2B5EF4-FFF2-40B4-BE49-F238E27FC236}">
                <a16:creationId xmlns:a16="http://schemas.microsoft.com/office/drawing/2014/main" id="{2D19E32A-E6D5-4F2F-B83C-4DC84E3AFF75}"/>
              </a:ext>
            </a:extLst>
          </p:cNvPr>
          <p:cNvSpPr/>
          <p:nvPr/>
        </p:nvSpPr>
        <p:spPr>
          <a:xfrm>
            <a:off x="1866900" y="5486400"/>
            <a:ext cx="5410200" cy="400110"/>
          </a:xfrm>
          <a:prstGeom prst="rect">
            <a:avLst/>
          </a:prstGeom>
        </p:spPr>
        <p:txBody>
          <a:bodyPr wrap="square">
            <a:spAutoFit/>
          </a:bodyPr>
          <a:lstStyle/>
          <a:p>
            <a:r>
              <a:rPr lang="en-US" sz="2000" dirty="0">
                <a:hlinkClick r:id="rId3"/>
              </a:rPr>
              <a:t>https://docs.python.org/3/library/functions.html</a:t>
            </a:r>
            <a:endParaRPr lang="en-US" sz="2000" dirty="0"/>
          </a:p>
        </p:txBody>
      </p:sp>
    </p:spTree>
    <p:extLst>
      <p:ext uri="{BB962C8B-B14F-4D97-AF65-F5344CB8AC3E}">
        <p14:creationId xmlns:p14="http://schemas.microsoft.com/office/powerpoint/2010/main" val="420057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497-6AD4-44B5-A6EB-ACAB38F8C4D2}"/>
              </a:ext>
            </a:extLst>
          </p:cNvPr>
          <p:cNvSpPr>
            <a:spLocks noGrp="1"/>
          </p:cNvSpPr>
          <p:nvPr>
            <p:ph type="title"/>
          </p:nvPr>
        </p:nvSpPr>
        <p:spPr/>
        <p:txBody>
          <a:bodyPr/>
          <a:lstStyle/>
          <a:p>
            <a:r>
              <a:rPr lang="en-SG">
                <a:latin typeface="Segoe UI" panose="020B0502040204020203" pitchFamily="34" charset="0"/>
                <a:cs typeface="Segoe UI" panose="020B0502040204020203" pitchFamily="34" charset="0"/>
              </a:rPr>
              <a:t>Built-in Functions in Python Modules </a:t>
            </a:r>
            <a:endParaRPr lang="en-SG" dirty="0"/>
          </a:p>
        </p:txBody>
      </p:sp>
      <p:sp>
        <p:nvSpPr>
          <p:cNvPr id="3" name="Content Placeholder 2">
            <a:extLst>
              <a:ext uri="{FF2B5EF4-FFF2-40B4-BE49-F238E27FC236}">
                <a16:creationId xmlns:a16="http://schemas.microsoft.com/office/drawing/2014/main" id="{48EFC476-2BE0-4A11-ABB4-134F22ECC3D9}"/>
              </a:ext>
            </a:extLst>
          </p:cNvPr>
          <p:cNvSpPr>
            <a:spLocks noGrp="1"/>
          </p:cNvSpPr>
          <p:nvPr>
            <p:ph idx="1"/>
          </p:nvPr>
        </p:nvSpPr>
        <p:spPr>
          <a:xfrm>
            <a:off x="381000" y="884238"/>
            <a:ext cx="8534400" cy="4602162"/>
          </a:xfrm>
        </p:spPr>
        <p:txBody>
          <a:bodyPr/>
          <a:lstStyle/>
          <a:p>
            <a:pPr marL="0" indent="0">
              <a:buNone/>
            </a:pPr>
            <a:r>
              <a:rPr lang="en-SG" dirty="0">
                <a:latin typeface="Segoe UI" panose="020B0502040204020203" pitchFamily="34" charset="0"/>
                <a:cs typeface="Segoe UI" panose="020B0502040204020203" pitchFamily="34" charset="0"/>
              </a:rPr>
              <a:t>math Module</a:t>
            </a:r>
          </a:p>
          <a:p>
            <a:pPr>
              <a:buFont typeface="Wingdings" panose="05000000000000000000" pitchFamily="2" charset="2"/>
              <a:buChar char="§"/>
            </a:pPr>
            <a:r>
              <a:rPr lang="en-SG" sz="2400" dirty="0">
                <a:solidFill>
                  <a:srgbClr val="0000FF"/>
                </a:solidFill>
                <a:latin typeface="Consolas" panose="020B0609020204030204" pitchFamily="49" charset="0"/>
                <a:cs typeface="Segoe UI" panose="020B0502040204020203" pitchFamily="34" charset="0"/>
              </a:rPr>
              <a:t>sqrt(), pow(), ceil(), floor(), sin(), cos()</a:t>
            </a:r>
          </a:p>
          <a:p>
            <a:pPr marL="0" indent="0">
              <a:buNone/>
            </a:pPr>
            <a:r>
              <a:rPr lang="en-SG" sz="1000" dirty="0">
                <a:latin typeface="Segoe UI" panose="020B0502040204020203" pitchFamily="34" charset="0"/>
                <a:cs typeface="Segoe UI" panose="020B0502040204020203" pitchFamily="34" charset="0"/>
              </a:rPr>
              <a:t>  </a:t>
            </a:r>
          </a:p>
          <a:p>
            <a:pPr marL="0" indent="0">
              <a:buNone/>
            </a:pPr>
            <a:r>
              <a:rPr lang="en-SG" dirty="0">
                <a:latin typeface="Segoe UI" panose="020B0502040204020203" pitchFamily="34" charset="0"/>
                <a:cs typeface="Segoe UI" panose="020B0502040204020203" pitchFamily="34" charset="0"/>
              </a:rPr>
              <a:t>random Module</a:t>
            </a:r>
          </a:p>
          <a:p>
            <a:pPr>
              <a:buFont typeface="Wingdings" panose="05000000000000000000" pitchFamily="2" charset="2"/>
              <a:buChar char="§"/>
            </a:pPr>
            <a:r>
              <a:rPr lang="en-SG" sz="2400" dirty="0">
                <a:solidFill>
                  <a:srgbClr val="0000FF"/>
                </a:solidFill>
                <a:latin typeface="Consolas" panose="020B0609020204030204" pitchFamily="49" charset="0"/>
                <a:cs typeface="Segoe UI" panose="020B0502040204020203" pitchFamily="34" charset="0"/>
              </a:rPr>
              <a:t>random(), </a:t>
            </a:r>
            <a:r>
              <a:rPr lang="en-SG" sz="2400" dirty="0" err="1">
                <a:solidFill>
                  <a:srgbClr val="0000FF"/>
                </a:solidFill>
                <a:latin typeface="Consolas" panose="020B0609020204030204" pitchFamily="49" charset="0"/>
                <a:cs typeface="Segoe UI" panose="020B0502040204020203" pitchFamily="34" charset="0"/>
              </a:rPr>
              <a:t>randint</a:t>
            </a:r>
            <a:r>
              <a:rPr lang="en-SG" sz="2400" dirty="0">
                <a:solidFill>
                  <a:srgbClr val="0000FF"/>
                </a:solidFill>
                <a:latin typeface="Consolas" panose="020B0609020204030204" pitchFamily="49" charset="0"/>
                <a:cs typeface="Segoe UI" panose="020B0502040204020203" pitchFamily="34" charset="0"/>
              </a:rPr>
              <a:t>()</a:t>
            </a:r>
          </a:p>
          <a:p>
            <a:pPr marL="0" indent="0">
              <a:buNone/>
            </a:pPr>
            <a:r>
              <a:rPr lang="en-SG" sz="1000" dirty="0">
                <a:latin typeface="Segoe UI" panose="020B0502040204020203" pitchFamily="34" charset="0"/>
                <a:cs typeface="Segoe UI" panose="020B0502040204020203" pitchFamily="34" charset="0"/>
              </a:rPr>
              <a:t>   </a:t>
            </a:r>
          </a:p>
          <a:p>
            <a:pPr marL="0" indent="0">
              <a:buNone/>
            </a:pPr>
            <a:r>
              <a:rPr lang="en-SG" dirty="0" err="1">
                <a:latin typeface="Segoe UI" panose="020B0502040204020203" pitchFamily="34" charset="0"/>
                <a:cs typeface="Segoe UI" panose="020B0502040204020203" pitchFamily="34" charset="0"/>
              </a:rPr>
              <a:t>winsound</a:t>
            </a:r>
            <a:r>
              <a:rPr lang="en-SG" dirty="0">
                <a:latin typeface="Segoe UI" panose="020B0502040204020203" pitchFamily="34" charset="0"/>
                <a:cs typeface="Segoe UI" panose="020B0502040204020203" pitchFamily="34" charset="0"/>
              </a:rPr>
              <a:t> Module</a:t>
            </a:r>
          </a:p>
          <a:p>
            <a:pPr>
              <a:buFont typeface="Wingdings" panose="05000000000000000000" pitchFamily="2" charset="2"/>
              <a:buChar char="§"/>
            </a:pPr>
            <a:r>
              <a:rPr lang="en-SG" sz="2400" dirty="0" err="1">
                <a:solidFill>
                  <a:srgbClr val="0000FF"/>
                </a:solidFill>
                <a:latin typeface="Consolas" panose="020B0609020204030204" pitchFamily="49" charset="0"/>
                <a:cs typeface="Segoe UI" panose="020B0502040204020203" pitchFamily="34" charset="0"/>
              </a:rPr>
              <a:t>MessageBeep</a:t>
            </a:r>
            <a:r>
              <a:rPr lang="en-SG" sz="2400" dirty="0">
                <a:solidFill>
                  <a:srgbClr val="0000FF"/>
                </a:solidFill>
                <a:latin typeface="Consolas" panose="020B0609020204030204" pitchFamily="49" charset="0"/>
                <a:cs typeface="Segoe UI" panose="020B0502040204020203" pitchFamily="34" charset="0"/>
              </a:rPr>
              <a:t>(), </a:t>
            </a:r>
            <a:r>
              <a:rPr lang="en-SG" sz="2400" dirty="0" err="1">
                <a:solidFill>
                  <a:srgbClr val="0000FF"/>
                </a:solidFill>
                <a:latin typeface="Consolas" panose="020B0609020204030204" pitchFamily="49" charset="0"/>
                <a:cs typeface="Segoe UI" panose="020B0502040204020203" pitchFamily="34" charset="0"/>
              </a:rPr>
              <a:t>PlaySound</a:t>
            </a:r>
            <a:r>
              <a:rPr lang="en-SG" sz="2400" dirty="0">
                <a:solidFill>
                  <a:srgbClr val="0000FF"/>
                </a:solidFill>
                <a:latin typeface="Consolas" panose="020B0609020204030204" pitchFamily="49" charset="0"/>
                <a:cs typeface="Segoe UI" panose="020B0502040204020203" pitchFamily="34" charset="0"/>
              </a:rPr>
              <a:t>()</a:t>
            </a:r>
          </a:p>
          <a:p>
            <a:pPr marL="0" indent="0">
              <a:buNone/>
            </a:pPr>
            <a:endParaRPr lang="en-SG" sz="1000" dirty="0">
              <a:latin typeface="Segoe UI" panose="020B0502040204020203" pitchFamily="34" charset="0"/>
              <a:cs typeface="Segoe UI" panose="020B0502040204020203" pitchFamily="34" charset="0"/>
            </a:endParaRPr>
          </a:p>
          <a:p>
            <a:pPr marL="0" indent="0">
              <a:buNone/>
            </a:pPr>
            <a:r>
              <a:rPr lang="en-SG" dirty="0">
                <a:latin typeface="Segoe UI" panose="020B0502040204020203" pitchFamily="34" charset="0"/>
                <a:cs typeface="Segoe UI" panose="020B0502040204020203" pitchFamily="34" charset="0"/>
              </a:rPr>
              <a:t>datetime Module</a:t>
            </a:r>
          </a:p>
          <a:p>
            <a:pPr>
              <a:buFont typeface="Wingdings" panose="05000000000000000000" pitchFamily="2" charset="2"/>
              <a:buChar char="§"/>
            </a:pPr>
            <a:r>
              <a:rPr lang="en-SG" sz="2400" dirty="0">
                <a:solidFill>
                  <a:srgbClr val="0000FF"/>
                </a:solidFill>
                <a:latin typeface="Consolas" panose="020B0609020204030204" pitchFamily="49" charset="0"/>
                <a:cs typeface="Segoe UI" panose="020B0502040204020203" pitchFamily="34" charset="0"/>
              </a:rPr>
              <a:t>today(), now()</a:t>
            </a:r>
          </a:p>
          <a:p>
            <a:pPr marL="0" indent="0">
              <a:buNone/>
            </a:pPr>
            <a:endParaRPr lang="en-SG" dirty="0">
              <a:solidFill>
                <a:srgbClr val="0000FF"/>
              </a:solidFill>
              <a:latin typeface="Consolas" panose="020B0609020204030204" pitchFamily="49" charset="0"/>
              <a:cs typeface="Segoe UI" panose="020B0502040204020203" pitchFamily="34" charset="0"/>
            </a:endParaRPr>
          </a:p>
          <a:p>
            <a:pPr marL="0" indent="0">
              <a:buNone/>
            </a:pPr>
            <a:endParaRPr lang="en-SG" dirty="0">
              <a:solidFill>
                <a:srgbClr val="0000FF"/>
              </a:solidFill>
              <a:latin typeface="Consolas" panose="020B0609020204030204" pitchFamily="49" charset="0"/>
              <a:cs typeface="Segoe UI" panose="020B0502040204020203" pitchFamily="34" charset="0"/>
            </a:endParaRPr>
          </a:p>
          <a:p>
            <a:pPr marL="0" indent="0">
              <a:buNone/>
            </a:pPr>
            <a:endParaRPr lang="en-SG"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8E04CC66-9942-4993-8671-FC032CCCE84F}"/>
              </a:ext>
            </a:extLst>
          </p:cNvPr>
          <p:cNvSpPr/>
          <p:nvPr/>
        </p:nvSpPr>
        <p:spPr>
          <a:xfrm>
            <a:off x="2658655" y="5315901"/>
            <a:ext cx="3826689" cy="400110"/>
          </a:xfrm>
          <a:prstGeom prst="rect">
            <a:avLst/>
          </a:prstGeom>
        </p:spPr>
        <p:txBody>
          <a:bodyPr wrap="none">
            <a:spAutoFit/>
          </a:bodyPr>
          <a:lstStyle/>
          <a:p>
            <a:r>
              <a:rPr lang="en-US" sz="2000" dirty="0">
                <a:hlinkClick r:id="rId3"/>
              </a:rPr>
              <a:t>https://docs.python.org/3/library/</a:t>
            </a:r>
            <a:endParaRPr lang="en-US" sz="2000" dirty="0"/>
          </a:p>
        </p:txBody>
      </p:sp>
    </p:spTree>
    <p:extLst>
      <p:ext uri="{BB962C8B-B14F-4D97-AF65-F5344CB8AC3E}">
        <p14:creationId xmlns:p14="http://schemas.microsoft.com/office/powerpoint/2010/main" val="327895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0B09-3737-43B5-8C19-17E690576214}"/>
              </a:ext>
            </a:extLst>
          </p:cNvPr>
          <p:cNvSpPr>
            <a:spLocks noGrp="1"/>
          </p:cNvSpPr>
          <p:nvPr>
            <p:ph type="title" idx="4294967295"/>
          </p:nvPr>
        </p:nvSpPr>
        <p:spPr>
          <a:xfrm>
            <a:off x="76200" y="122238"/>
            <a:ext cx="8991600" cy="563562"/>
          </a:xfrm>
        </p:spPr>
        <p:txBody>
          <a:bodyPr/>
          <a:lstStyle/>
          <a:p>
            <a:r>
              <a:rPr lang="en-SG" dirty="0"/>
              <a:t>Using Python Modules</a:t>
            </a:r>
          </a:p>
        </p:txBody>
      </p:sp>
      <p:sp>
        <p:nvSpPr>
          <p:cNvPr id="3" name="Content Placeholder 2">
            <a:extLst>
              <a:ext uri="{FF2B5EF4-FFF2-40B4-BE49-F238E27FC236}">
                <a16:creationId xmlns:a16="http://schemas.microsoft.com/office/drawing/2014/main" id="{71B47226-F532-4825-AFE8-C014D1343BBC}"/>
              </a:ext>
            </a:extLst>
          </p:cNvPr>
          <p:cNvSpPr>
            <a:spLocks noGrp="1"/>
          </p:cNvSpPr>
          <p:nvPr>
            <p:ph idx="1"/>
          </p:nvPr>
        </p:nvSpPr>
        <p:spPr>
          <a:xfrm>
            <a:off x="76200" y="884238"/>
            <a:ext cx="9067800" cy="5059362"/>
          </a:xfrm>
        </p:spPr>
        <p:txBody>
          <a:bodyPr/>
          <a:lstStyle/>
          <a:p>
            <a:r>
              <a:rPr lang="en-SG" dirty="0"/>
              <a:t>To use a Python module, you must first import it using the import keyword, e.g.,</a:t>
            </a:r>
          </a:p>
          <a:p>
            <a:pPr marL="457200" lvl="1" indent="0">
              <a:buNone/>
            </a:pPr>
            <a:r>
              <a:rPr lang="en-SG" dirty="0">
                <a:solidFill>
                  <a:srgbClr val="0000FF"/>
                </a:solidFill>
                <a:latin typeface="Consolas" panose="020B0609020204030204" pitchFamily="49" charset="0"/>
                <a:ea typeface="+mn-ea"/>
                <a:cs typeface="Segoe UI" panose="020B0502040204020203" pitchFamily="34" charset="0"/>
              </a:rPr>
              <a:t>import math</a:t>
            </a:r>
          </a:p>
          <a:p>
            <a:pPr marL="0" indent="0">
              <a:buNone/>
            </a:pPr>
            <a:endParaRPr lang="en-SG" sz="2400" dirty="0"/>
          </a:p>
          <a:p>
            <a:r>
              <a:rPr lang="en-SG" dirty="0"/>
              <a:t>To call the function, put the module name in front:</a:t>
            </a:r>
          </a:p>
          <a:p>
            <a:pPr marL="457200" lvl="1" indent="0">
              <a:buNone/>
            </a:pPr>
            <a:r>
              <a:rPr lang="en-SG" dirty="0">
                <a:solidFill>
                  <a:srgbClr val="0000FF"/>
                </a:solidFill>
                <a:latin typeface="Consolas" panose="020B0609020204030204" pitchFamily="49" charset="0"/>
                <a:ea typeface="+mn-ea"/>
                <a:cs typeface="Segoe UI" panose="020B0502040204020203" pitchFamily="34" charset="0"/>
              </a:rPr>
              <a:t>print(</a:t>
            </a:r>
            <a:r>
              <a:rPr lang="en-SG" dirty="0" err="1">
                <a:solidFill>
                  <a:srgbClr val="0000FF"/>
                </a:solidFill>
                <a:latin typeface="Consolas" panose="020B0609020204030204" pitchFamily="49" charset="0"/>
                <a:ea typeface="+mn-ea"/>
                <a:cs typeface="Segoe UI" panose="020B0502040204020203" pitchFamily="34" charset="0"/>
              </a:rPr>
              <a:t>math.ceil</a:t>
            </a:r>
            <a:r>
              <a:rPr lang="en-SG" dirty="0">
                <a:solidFill>
                  <a:srgbClr val="0000FF"/>
                </a:solidFill>
                <a:latin typeface="Consolas" panose="020B0609020204030204" pitchFamily="49" charset="0"/>
                <a:ea typeface="+mn-ea"/>
                <a:cs typeface="Segoe UI" panose="020B0502040204020203" pitchFamily="34" charset="0"/>
              </a:rPr>
              <a:t>(4.73))</a:t>
            </a:r>
          </a:p>
          <a:p>
            <a:pPr marL="355600" indent="-355600">
              <a:buNone/>
            </a:pPr>
            <a:endParaRPr lang="en-SG" sz="2200" i="1" dirty="0">
              <a:solidFill>
                <a:srgbClr val="008000"/>
              </a:solidFill>
              <a:latin typeface="Consolas" panose="020B0609020204030204" pitchFamily="49" charset="0"/>
            </a:endParaRPr>
          </a:p>
          <a:p>
            <a:r>
              <a:rPr lang="en-SG" dirty="0"/>
              <a:t>To avoid having to specify the module name:</a:t>
            </a:r>
          </a:p>
          <a:p>
            <a:pPr marL="457200" lvl="1" indent="0">
              <a:buNone/>
            </a:pPr>
            <a:r>
              <a:rPr lang="en-SG" dirty="0">
                <a:solidFill>
                  <a:srgbClr val="0000FF"/>
                </a:solidFill>
                <a:latin typeface="Consolas" panose="020B0609020204030204" pitchFamily="49" charset="0"/>
                <a:ea typeface="+mn-ea"/>
                <a:cs typeface="Segoe UI" panose="020B0502040204020203" pitchFamily="34" charset="0"/>
              </a:rPr>
              <a:t>from math import *</a:t>
            </a:r>
          </a:p>
          <a:p>
            <a:pPr marL="457200" lvl="1" indent="0">
              <a:buNone/>
            </a:pPr>
            <a:r>
              <a:rPr lang="en-SG" dirty="0">
                <a:solidFill>
                  <a:srgbClr val="0000FF"/>
                </a:solidFill>
                <a:latin typeface="Consolas" panose="020B0609020204030204" pitchFamily="49" charset="0"/>
                <a:ea typeface="+mn-ea"/>
                <a:cs typeface="Segoe UI" panose="020B0502040204020203" pitchFamily="34" charset="0"/>
              </a:rPr>
              <a:t>print(ceil(4.73))</a:t>
            </a:r>
          </a:p>
          <a:p>
            <a:pPr marL="355600" indent="-355600">
              <a:buNone/>
            </a:pPr>
            <a:endParaRPr lang="en-SG" sz="2200" dirty="0"/>
          </a:p>
        </p:txBody>
      </p:sp>
      <p:sp>
        <p:nvSpPr>
          <p:cNvPr id="5" name="TextBox 4">
            <a:extLst>
              <a:ext uri="{FF2B5EF4-FFF2-40B4-BE49-F238E27FC236}">
                <a16:creationId xmlns:a16="http://schemas.microsoft.com/office/drawing/2014/main" id="{03E4D1C8-5126-45B3-9710-1CDDA98E312C}"/>
              </a:ext>
            </a:extLst>
          </p:cNvPr>
          <p:cNvSpPr txBox="1"/>
          <p:nvPr/>
        </p:nvSpPr>
        <p:spPr>
          <a:xfrm>
            <a:off x="4610100" y="4516582"/>
            <a:ext cx="3752950" cy="461665"/>
          </a:xfrm>
          <a:prstGeom prst="rect">
            <a:avLst/>
          </a:prstGeom>
          <a:noFill/>
        </p:spPr>
        <p:txBody>
          <a:bodyPr wrap="none" rtlCol="0">
            <a:spAutoFit/>
          </a:bodyPr>
          <a:lstStyle/>
          <a:p>
            <a:r>
              <a:rPr lang="en-SG" sz="2400" dirty="0">
                <a:solidFill>
                  <a:srgbClr val="0000FF"/>
                </a:solidFill>
                <a:latin typeface="Consolas" panose="020B0609020204030204" pitchFamily="49" charset="0"/>
                <a:cs typeface="Segoe UI" panose="020B0502040204020203" pitchFamily="34" charset="0"/>
              </a:rPr>
              <a:t>from math import ceil</a:t>
            </a:r>
            <a:endParaRPr lang="en-US" sz="2400" dirty="0"/>
          </a:p>
        </p:txBody>
      </p:sp>
    </p:spTree>
    <p:extLst>
      <p:ext uri="{BB962C8B-B14F-4D97-AF65-F5344CB8AC3E}">
        <p14:creationId xmlns:p14="http://schemas.microsoft.com/office/powerpoint/2010/main" val="229777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Activity 1 – BirthdayParadox.py</a:t>
            </a:r>
          </a:p>
        </p:txBody>
      </p:sp>
      <p:sp>
        <p:nvSpPr>
          <p:cNvPr id="3" name="Content Placeholder 2">
            <a:extLst>
              <a:ext uri="{FF2B5EF4-FFF2-40B4-BE49-F238E27FC236}">
                <a16:creationId xmlns:a16="http://schemas.microsoft.com/office/drawing/2014/main" id="{73BEE6B4-AEA8-458A-9B04-82781B509552}"/>
              </a:ext>
            </a:extLst>
          </p:cNvPr>
          <p:cNvSpPr>
            <a:spLocks noGrp="1"/>
          </p:cNvSpPr>
          <p:nvPr>
            <p:ph idx="1"/>
          </p:nvPr>
        </p:nvSpPr>
        <p:spPr>
          <a:xfrm>
            <a:off x="304800" y="1143000"/>
            <a:ext cx="8763000" cy="4495800"/>
          </a:xfrm>
        </p:spPr>
        <p:txBody>
          <a:bodyPr/>
          <a:lstStyle/>
          <a:p>
            <a:pPr marL="0" indent="0">
              <a:buNone/>
            </a:pPr>
            <a:r>
              <a:rPr lang="en-SG" sz="2600" dirty="0">
                <a:latin typeface="Segoe UI" panose="020B0502040204020203" pitchFamily="34" charset="0"/>
                <a:cs typeface="Segoe UI" panose="020B0502040204020203" pitchFamily="34" charset="0"/>
              </a:rPr>
              <a:t>The Birthday Paradox asks the question, “If you asked random people their birthday, how many people do you expect to ask before you find two people with the same birthday?”</a:t>
            </a:r>
          </a:p>
          <a:p>
            <a:pPr marL="0" indent="0">
              <a:buNone/>
            </a:pPr>
            <a:endParaRPr lang="en-SG" sz="2600" dirty="0">
              <a:latin typeface="Segoe UI" panose="020B0502040204020203" pitchFamily="34" charset="0"/>
              <a:cs typeface="Segoe UI" panose="020B0502040204020203" pitchFamily="34" charset="0"/>
            </a:endParaRPr>
          </a:p>
          <a:p>
            <a:pPr marL="0" indent="0">
              <a:buNone/>
            </a:pPr>
            <a:r>
              <a:rPr lang="en-SG" sz="2600" dirty="0">
                <a:latin typeface="Segoe UI" panose="020B0502040204020203" pitchFamily="34" charset="0"/>
                <a:cs typeface="Segoe UI" panose="020B0502040204020203" pitchFamily="34" charset="0"/>
              </a:rPr>
              <a:t>Write a program that randomly generates integers between 1 and 365 inclusive, one by one. The program ends when two of the generated values match, and prints out the number of tries it took.</a:t>
            </a:r>
          </a:p>
        </p:txBody>
      </p:sp>
    </p:spTree>
    <p:extLst>
      <p:ext uri="{BB962C8B-B14F-4D97-AF65-F5344CB8AC3E}">
        <p14:creationId xmlns:p14="http://schemas.microsoft.com/office/powerpoint/2010/main" val="162839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946B-AF36-434B-AE70-0BFB461EB82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Activity 1 – BirthdayParadox.py</a:t>
            </a:r>
          </a:p>
        </p:txBody>
      </p:sp>
      <p:pic>
        <p:nvPicPr>
          <p:cNvPr id="6" name="Picture 5">
            <a:extLst>
              <a:ext uri="{FF2B5EF4-FFF2-40B4-BE49-F238E27FC236}">
                <a16:creationId xmlns:a16="http://schemas.microsoft.com/office/drawing/2014/main" id="{371A4248-69B6-4783-A3F5-1EDCF39FE2D4}"/>
              </a:ext>
            </a:extLst>
          </p:cNvPr>
          <p:cNvPicPr>
            <a:picLocks noChangeAspect="1"/>
          </p:cNvPicPr>
          <p:nvPr/>
        </p:nvPicPr>
        <p:blipFill>
          <a:blip r:embed="rId3"/>
          <a:stretch>
            <a:fillRect/>
          </a:stretch>
        </p:blipFill>
        <p:spPr>
          <a:xfrm>
            <a:off x="1094037" y="990600"/>
            <a:ext cx="6955926" cy="4724400"/>
          </a:xfrm>
          <a:prstGeom prst="rect">
            <a:avLst/>
          </a:prstGeom>
          <a:ln>
            <a:solidFill>
              <a:schemeClr val="tx1"/>
            </a:solidFill>
          </a:ln>
        </p:spPr>
      </p:pic>
    </p:spTree>
    <p:extLst>
      <p:ext uri="{BB962C8B-B14F-4D97-AF65-F5344CB8AC3E}">
        <p14:creationId xmlns:p14="http://schemas.microsoft.com/office/powerpoint/2010/main" val="250612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FDE-9DEC-409A-AAA8-07D074F61F42}"/>
              </a:ext>
            </a:extLst>
          </p:cNvPr>
          <p:cNvSpPr>
            <a:spLocks noGrp="1"/>
          </p:cNvSpPr>
          <p:nvPr>
            <p:ph type="title"/>
          </p:nvPr>
        </p:nvSpPr>
        <p:spPr/>
        <p:txBody>
          <a:bodyPr/>
          <a:lstStyle/>
          <a:p>
            <a:r>
              <a:rPr lang="en-SG" dirty="0">
                <a:latin typeface="Segoe UI" panose="020B0502040204020203" pitchFamily="34" charset="0"/>
                <a:cs typeface="Segoe UI" panose="020B0502040204020203" pitchFamily="34" charset="0"/>
              </a:rPr>
              <a:t>Scope of a Variable</a:t>
            </a:r>
            <a:endParaRPr lang="en-SG" b="0" i="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D72BB32-85FE-473E-B44D-46526EDB173D}"/>
              </a:ext>
            </a:extLst>
          </p:cNvPr>
          <p:cNvSpPr>
            <a:spLocks noGrp="1"/>
          </p:cNvSpPr>
          <p:nvPr>
            <p:ph idx="1"/>
          </p:nvPr>
        </p:nvSpPr>
        <p:spPr>
          <a:xfrm>
            <a:off x="266700" y="914400"/>
            <a:ext cx="8724900" cy="3962400"/>
          </a:xfrm>
        </p:spPr>
        <p:txBody>
          <a:bodyPr/>
          <a:lstStyle/>
          <a:p>
            <a:r>
              <a:rPr lang="en-US" sz="2400" dirty="0">
                <a:solidFill>
                  <a:srgbClr val="360036"/>
                </a:solidFill>
                <a:latin typeface="Segoe UI" panose="020B0502040204020203" pitchFamily="34" charset="0"/>
                <a:cs typeface="Segoe UI" panose="020B0502040204020203" pitchFamily="34" charset="0"/>
              </a:rPr>
              <a:t>The </a:t>
            </a:r>
            <a:r>
              <a:rPr lang="en-US" sz="2400" b="1" i="1" dirty="0">
                <a:solidFill>
                  <a:srgbClr val="0000FF"/>
                </a:solidFill>
                <a:latin typeface="Segoe UI" panose="020B0502040204020203" pitchFamily="34" charset="0"/>
                <a:cs typeface="Segoe UI" panose="020B0502040204020203" pitchFamily="34" charset="0"/>
              </a:rPr>
              <a:t>scope</a:t>
            </a:r>
            <a:r>
              <a:rPr lang="en-US" sz="2400" dirty="0">
                <a:solidFill>
                  <a:srgbClr val="360036"/>
                </a:solidFill>
                <a:latin typeface="Segoe UI" panose="020B0502040204020203" pitchFamily="34" charset="0"/>
                <a:cs typeface="Segoe UI" panose="020B0502040204020203" pitchFamily="34" charset="0"/>
              </a:rPr>
              <a:t> of a variable refers to the part of the program in which the variable can be accessed</a:t>
            </a:r>
          </a:p>
          <a:p>
            <a:pPr marL="0" indent="0">
              <a:buNone/>
            </a:pPr>
            <a:r>
              <a:rPr lang="en-US" sz="1000" dirty="0">
                <a:solidFill>
                  <a:srgbClr val="360036"/>
                </a:solidFill>
                <a:latin typeface="Segoe UI" panose="020B0502040204020203" pitchFamily="34" charset="0"/>
                <a:cs typeface="Segoe UI" panose="020B0502040204020203" pitchFamily="34" charset="0"/>
              </a:rPr>
              <a:t>  </a:t>
            </a:r>
          </a:p>
          <a:p>
            <a:r>
              <a:rPr lang="en-US" sz="2400" dirty="0">
                <a:solidFill>
                  <a:srgbClr val="360036"/>
                </a:solidFill>
                <a:latin typeface="Segoe UI" panose="020B0502040204020203" pitchFamily="34" charset="0"/>
                <a:cs typeface="Segoe UI" panose="020B0502040204020203" pitchFamily="34" charset="0"/>
              </a:rPr>
              <a:t>A variable that is defined in a program is known as a </a:t>
            </a:r>
            <a:r>
              <a:rPr lang="en-US" sz="2400" b="1" dirty="0">
                <a:solidFill>
                  <a:srgbClr val="0000FF"/>
                </a:solidFill>
                <a:latin typeface="Segoe UI" panose="020B0502040204020203" pitchFamily="34" charset="0"/>
                <a:cs typeface="Segoe UI" panose="020B0502040204020203" pitchFamily="34" charset="0"/>
              </a:rPr>
              <a:t>global variable</a:t>
            </a:r>
            <a:r>
              <a:rPr lang="en-US" sz="2400" dirty="0">
                <a:solidFill>
                  <a:schemeClr val="tx1"/>
                </a:solidFill>
                <a:latin typeface="Segoe UI" panose="020B0502040204020203" pitchFamily="34" charset="0"/>
                <a:cs typeface="Segoe UI" panose="020B0502040204020203" pitchFamily="34" charset="0"/>
              </a:rPr>
              <a:t>. </a:t>
            </a:r>
            <a:r>
              <a:rPr lang="en-US" sz="2400" dirty="0">
                <a:solidFill>
                  <a:srgbClr val="360036"/>
                </a:solidFill>
                <a:latin typeface="Segoe UI" panose="020B0502040204020203" pitchFamily="34" charset="0"/>
                <a:cs typeface="Segoe UI" panose="020B0502040204020203" pitchFamily="34" charset="0"/>
              </a:rPr>
              <a:t>A global variable is accessible in the entire program (from the point it is defined)</a:t>
            </a:r>
          </a:p>
          <a:p>
            <a:pPr marL="0" indent="0">
              <a:buNone/>
            </a:pPr>
            <a:r>
              <a:rPr lang="en-US" sz="1000" dirty="0">
                <a:solidFill>
                  <a:srgbClr val="360036"/>
                </a:solidFill>
                <a:latin typeface="Segoe UI" panose="020B0502040204020203" pitchFamily="34" charset="0"/>
                <a:cs typeface="Segoe UI" panose="020B0502040204020203" pitchFamily="34" charset="0"/>
              </a:rPr>
              <a:t>   </a:t>
            </a:r>
          </a:p>
          <a:p>
            <a:r>
              <a:rPr lang="en-US" sz="2400" dirty="0">
                <a:solidFill>
                  <a:srgbClr val="360036"/>
                </a:solidFill>
                <a:latin typeface="Segoe UI" panose="020B0502040204020203" pitchFamily="34" charset="0"/>
                <a:cs typeface="Segoe UI" panose="020B0502040204020203" pitchFamily="34" charset="0"/>
              </a:rPr>
              <a:t>A variable that is defined in a function is known as a </a:t>
            </a:r>
            <a:r>
              <a:rPr lang="en-US" sz="2400" b="1" dirty="0">
                <a:solidFill>
                  <a:srgbClr val="0000FF"/>
                </a:solidFill>
                <a:latin typeface="Segoe UI" panose="020B0502040204020203" pitchFamily="34" charset="0"/>
                <a:cs typeface="Segoe UI" panose="020B0502040204020203" pitchFamily="34" charset="0"/>
              </a:rPr>
              <a:t>local variable</a:t>
            </a:r>
            <a:r>
              <a:rPr lang="en-US" sz="2400" dirty="0">
                <a:solidFill>
                  <a:srgbClr val="360036"/>
                </a:solidFill>
                <a:latin typeface="Segoe UI" panose="020B0502040204020203" pitchFamily="34" charset="0"/>
                <a:cs typeface="Segoe UI" panose="020B0502040204020203" pitchFamily="34" charset="0"/>
              </a:rPr>
              <a:t>. A local variable is accessible only in the function itself</a:t>
            </a:r>
          </a:p>
          <a:p>
            <a:pPr marL="0" indent="0">
              <a:buNone/>
            </a:pPr>
            <a:endParaRPr lang="en-US" sz="2000" dirty="0">
              <a:solidFill>
                <a:srgbClr val="0000FF"/>
              </a:solidFill>
              <a:latin typeface="Segoe UI" panose="020B0502040204020203" pitchFamily="34" charset="0"/>
              <a:cs typeface="Segoe UI" panose="020B0502040204020203" pitchFamily="34" charset="0"/>
            </a:endParaRPr>
          </a:p>
          <a:p>
            <a:pPr marL="0" indent="0">
              <a:buNone/>
            </a:pPr>
            <a:endParaRPr lang="en-SG"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23807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bookType xmlns="f4407af8-144a-4308-aaa4-a8ba72c23ab9" xsi:nil="true"/>
    <FolderType xmlns="f4407af8-144a-4308-aaa4-a8ba72c23ab9" xsi:nil="true"/>
    <Student_Groups xmlns="f4407af8-144a-4308-aaa4-a8ba72c23ab9">
      <UserInfo>
        <DisplayName/>
        <AccountId xsi:nil="true"/>
        <AccountType/>
      </UserInfo>
    </Student_Groups>
    <Students xmlns="f4407af8-144a-4308-aaa4-a8ba72c23ab9">
      <UserInfo>
        <DisplayName/>
        <AccountId xsi:nil="true"/>
        <AccountType/>
      </UserInfo>
    </Students>
    <Self_Registration_Enabled xmlns="f4407af8-144a-4308-aaa4-a8ba72c23ab9" xsi:nil="true"/>
    <Has_Teacher_Only_SectionGroup xmlns="f4407af8-144a-4308-aaa4-a8ba72c23ab9" xsi:nil="true"/>
    <AppVersion xmlns="f4407af8-144a-4308-aaa4-a8ba72c23ab9" xsi:nil="true"/>
    <Invited_Students xmlns="f4407af8-144a-4308-aaa4-a8ba72c23ab9" xsi:nil="true"/>
    <DefaultSectionNames xmlns="f4407af8-144a-4308-aaa4-a8ba72c23ab9" xsi:nil="true"/>
    <Is_Collaboration_Space_Locked xmlns="f4407af8-144a-4308-aaa4-a8ba72c23ab9" xsi:nil="true"/>
    <Templates xmlns="f4407af8-144a-4308-aaa4-a8ba72c23ab9" xsi:nil="true"/>
    <Self_Registration_Enabled0 xmlns="f4407af8-144a-4308-aaa4-a8ba72c23ab9" xsi:nil="true"/>
    <Teachers xmlns="f4407af8-144a-4308-aaa4-a8ba72c23ab9">
      <UserInfo>
        <DisplayName/>
        <AccountId xsi:nil="true"/>
        <AccountType/>
      </UserInfo>
    </Teachers>
    <Invited_Teachers xmlns="f4407af8-144a-4308-aaa4-a8ba72c23ab9" xsi:nil="true"/>
    <Owner xmlns="f4407af8-144a-4308-aaa4-a8ba72c23ab9">
      <UserInfo>
        <DisplayName/>
        <AccountId xsi:nil="true"/>
        <AccountType/>
      </UserInfo>
    </Owner>
    <CultureName xmlns="f4407af8-144a-4308-aaa4-a8ba72c23ab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7A6A3EF9E8EC4E8032DDFD89201933" ma:contentTypeVersion="29" ma:contentTypeDescription="Create a new document." ma:contentTypeScope="" ma:versionID="852f74929c636a36340b6768b8f8ed72">
  <xsd:schema xmlns:xsd="http://www.w3.org/2001/XMLSchema" xmlns:xs="http://www.w3.org/2001/XMLSchema" xmlns:p="http://schemas.microsoft.com/office/2006/metadata/properties" xmlns:ns3="eecd0fa6-dda0-4396-8345-c7ff09955019" xmlns:ns4="f4407af8-144a-4308-aaa4-a8ba72c23ab9" targetNamespace="http://schemas.microsoft.com/office/2006/metadata/properties" ma:root="true" ma:fieldsID="257c227f063d3c7b945c4b7bae8b2e4d" ns3:_="" ns4:_="">
    <xsd:import namespace="eecd0fa6-dda0-4396-8345-c7ff09955019"/>
    <xsd:import namespace="f4407af8-144a-4308-aaa4-a8ba72c23ab9"/>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Templates" minOccurs="0"/>
                <xsd:element ref="ns4:CultureName" minOccurs="0"/>
                <xsd:element ref="ns4:Self_Registration_Enabled0"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cd0fa6-dda0-4396-8345-c7ff099550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407af8-144a-4308-aaa4-a8ba72c23ab9"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Templates" ma:index="22" nillable="true" ma:displayName="Templates" ma:internalName="Templates">
      <xsd:simpleType>
        <xsd:restriction base="dms:Note">
          <xsd:maxLength value="255"/>
        </xsd:restriction>
      </xsd:simpleType>
    </xsd:element>
    <xsd:element name="CultureName" ma:index="23" nillable="true" ma:displayName="Culture Name" ma:internalName="CultureName">
      <xsd:simpleType>
        <xsd:restriction base="dms:Text"/>
      </xsd:simpleType>
    </xsd:element>
    <xsd:element name="Self_Registration_Enabled0" ma:index="24" nillable="true" ma:displayName="Self Registration Enabled" ma:internalName="Self_Registration_Enabled0">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MediaServiceMetadata" ma:index="27" nillable="true" ma:displayName="MediaServiceMetadata" ma:hidden="true" ma:internalName="MediaServiceMetadata" ma:readOnly="true">
      <xsd:simpleType>
        <xsd:restriction base="dms:Note"/>
      </xsd:simpleType>
    </xsd:element>
    <xsd:element name="MediaServiceFastMetadata" ma:index="28" nillable="true" ma:displayName="MediaServiceFastMetadata" ma:hidden="true" ma:internalName="MediaServiceFastMetadata" ma:readOnly="true">
      <xsd:simpleType>
        <xsd:restriction base="dms:Note"/>
      </xsd:simpleType>
    </xsd:element>
    <xsd:element name="MediaServiceDateTaken" ma:index="29" nillable="true" ma:displayName="MediaServiceDateTaken" ma:hidden="true" ma:internalName="MediaServiceDateTaken" ma:readOnly="true">
      <xsd:simpleType>
        <xsd:restriction base="dms:Text"/>
      </xsd:simpleType>
    </xsd:element>
    <xsd:element name="MediaServiceAutoTags" ma:index="30" nillable="true" ma:displayName="Tags" ma:internalName="MediaServiceAutoTags" ma:readOnly="true">
      <xsd:simpleType>
        <xsd:restriction base="dms:Text"/>
      </xsd:simpleType>
    </xsd:element>
    <xsd:element name="MediaServiceLocation" ma:index="31" nillable="true" ma:displayName="Location" ma:internalName="MediaServiceLocatio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E3FC2-1E6A-4DC5-9679-6EEB2712C07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4407af8-144a-4308-aaa4-a8ba72c23ab9"/>
    <ds:schemaRef ds:uri="eecd0fa6-dda0-4396-8345-c7ff09955019"/>
    <ds:schemaRef ds:uri="http://www.w3.org/XML/1998/namespace"/>
  </ds:schemaRefs>
</ds:datastoreItem>
</file>

<file path=customXml/itemProps2.xml><?xml version="1.0" encoding="utf-8"?>
<ds:datastoreItem xmlns:ds="http://schemas.openxmlformats.org/officeDocument/2006/customXml" ds:itemID="{236B0574-F0A0-4466-BCCA-7EA3406F9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cd0fa6-dda0-4396-8345-c7ff09955019"/>
    <ds:schemaRef ds:uri="f4407af8-144a-4308-aaa4-a8ba72c23a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4D5497-A6A9-48C7-B401-52264225DE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6415</TotalTime>
  <Words>5328</Words>
  <Application>Microsoft Office PowerPoint</Application>
  <PresentationFormat>On-screen Show (4:3)</PresentationFormat>
  <Paragraphs>527</Paragraphs>
  <Slides>31</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Narrow</vt:lpstr>
      <vt:lpstr>Calibri</vt:lpstr>
      <vt:lpstr>Consolas</vt:lpstr>
      <vt:lpstr>Courier New</vt:lpstr>
      <vt:lpstr>Segoe UI</vt:lpstr>
      <vt:lpstr>Wingdings</vt:lpstr>
      <vt:lpstr>Default Design</vt:lpstr>
      <vt:lpstr>PowerPoint Presentation</vt:lpstr>
      <vt:lpstr>Objectives</vt:lpstr>
      <vt:lpstr>User-defined vs. Pre-defined</vt:lpstr>
      <vt:lpstr>Commonly Used Built-in Functions</vt:lpstr>
      <vt:lpstr>Built-in Functions in Python Modules </vt:lpstr>
      <vt:lpstr>Using Python Modules</vt:lpstr>
      <vt:lpstr>Activity 1 – BirthdayParadox.py</vt:lpstr>
      <vt:lpstr>Activity 1 – BirthdayParadox.py</vt:lpstr>
      <vt:lpstr>Scope of a Variable</vt:lpstr>
      <vt:lpstr>Scope of a Variable – Example 1</vt:lpstr>
      <vt:lpstr>Scope of a Variable – Example 1</vt:lpstr>
      <vt:lpstr>Scope of a Variable – Example 2</vt:lpstr>
      <vt:lpstr>Scope of a Variable – Example 2</vt:lpstr>
      <vt:lpstr>Scope of a Variable – Example 3</vt:lpstr>
      <vt:lpstr>Scope of a Variable – Example 3</vt:lpstr>
      <vt:lpstr>Scope of a Variable – Example 3</vt:lpstr>
      <vt:lpstr>Activity 2 – Determine the Scope of Variables</vt:lpstr>
      <vt:lpstr>Parameter Passing</vt:lpstr>
      <vt:lpstr>Parameter Passing – Example 1 </vt:lpstr>
      <vt:lpstr>Parameter Passing – Example 2</vt:lpstr>
      <vt:lpstr>Pitfall of Function Calls</vt:lpstr>
      <vt:lpstr>Pitfall of Function Calls</vt:lpstr>
      <vt:lpstr>Overcoming it…</vt:lpstr>
      <vt:lpstr>Challenge yourself to more functions!</vt:lpstr>
      <vt:lpstr>Activity 3 – Calculate printing charges</vt:lpstr>
      <vt:lpstr>Activity 4 – Obtain grade for student’s mark</vt:lpstr>
      <vt:lpstr>Activity 4 – Obtain grade for student’s mark</vt:lpstr>
      <vt:lpstr>Activity 5 – Temperature Conversion</vt:lpstr>
      <vt:lpstr>Activity 5 – Temperature Conversion</vt:lpstr>
      <vt:lpstr>Summary</vt:lpstr>
      <vt:lpstr>Reading Reference</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Victor LUM (NP)</cp:lastModifiedBy>
  <cp:revision>737</cp:revision>
  <dcterms:created xsi:type="dcterms:W3CDTF">2010-03-15T07:19:17Z</dcterms:created>
  <dcterms:modified xsi:type="dcterms:W3CDTF">2021-07-02T08:26:33Z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0x010100BA7A6A3EF9E8EC4E8032DDFD89201933</vt:lpwstr>
  </property>
  <property fmtid="{D5CDD505-2E9C-101B-9397-08002B2CF9AE}" pid="3" name="MSIP_Label_30286cb9-b49f-4646-87a5-340028348160_Enabled">
    <vt:lpwstr>true</vt:lpwstr>
  </property>
  <property fmtid="{D5CDD505-2E9C-101B-9397-08002B2CF9AE}" pid="4" name="MSIP_Label_30286cb9-b49f-4646-87a5-340028348160_SetDate">
    <vt:lpwstr>2021-07-02T08:26:32Z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5dbf55ac-252e-4318-ad82-1e0f5c7dde8e</vt:lpwstr>
  </property>
  <property fmtid="{D5CDD505-2E9C-101B-9397-08002B2CF9AE}" pid="9" name="MSIP_Label_30286cb9-b49f-4646-87a5-340028348160_ContentBits">
    <vt:lpwstr>1</vt:lpwstr>
  </property>
</Properties>
</file>