
<file path=[Content_Types].xml><?xml version="1.0" encoding="utf-8"?>
<Types xmlns="http://schemas.openxmlformats.org/package/2006/content-types">
  <Default Extension="mp3" ContentType="audio/mpeg"/>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64" r:id="rId3"/>
    <p:sldId id="265" r:id="rId4"/>
    <p:sldId id="266" r:id="rId5"/>
    <p:sldId id="267" r:id="rId6"/>
    <p:sldId id="270" r:id="rId7"/>
    <p:sldId id="271" r:id="rId8"/>
    <p:sldId id="290" r:id="rId9"/>
    <p:sldId id="272" r:id="rId10"/>
    <p:sldId id="296" r:id="rId11"/>
    <p:sldId id="277" r:id="rId12"/>
    <p:sldId id="278" r:id="rId13"/>
    <p:sldId id="310" r:id="rId14"/>
    <p:sldId id="275" r:id="rId15"/>
    <p:sldId id="274" r:id="rId16"/>
    <p:sldId id="300" r:id="rId17"/>
    <p:sldId id="298" r:id="rId18"/>
    <p:sldId id="301" r:id="rId19"/>
    <p:sldId id="302" r:id="rId20"/>
    <p:sldId id="280" r:id="rId21"/>
    <p:sldId id="293" r:id="rId22"/>
    <p:sldId id="282" r:id="rId23"/>
    <p:sldId id="283" r:id="rId24"/>
    <p:sldId id="286" r:id="rId25"/>
    <p:sldId id="287" r:id="rId26"/>
    <p:sldId id="291" r:id="rId27"/>
    <p:sldId id="292" r:id="rId28"/>
    <p:sldId id="303" r:id="rId29"/>
    <p:sldId id="288"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40064"/>
    <a:srgbClr val="0000FF"/>
    <a:srgbClr val="660033"/>
    <a:srgbClr val="360036"/>
    <a:srgbClr val="CC0000"/>
    <a:srgbClr val="660066"/>
    <a:srgbClr val="42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83557" autoAdjust="0"/>
  </p:normalViewPr>
  <p:slideViewPr>
    <p:cSldViewPr>
      <p:cViewPr varScale="1">
        <p:scale>
          <a:sx n="58" d="100"/>
          <a:sy n="58" d="100"/>
        </p:scale>
        <p:origin x="688" y="5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4/14/2021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Welcome to Programming I Lecture 2 on Introduction to Python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a:t>
            </a:fld>
            <a:endParaRPr lang="en-US"/>
          </a:p>
        </p:txBody>
      </p:sp>
    </p:spTree>
    <p:extLst>
      <p:ext uri="{BB962C8B-B14F-4D97-AF65-F5344CB8AC3E}">
        <p14:creationId xmlns:p14="http://schemas.microsoft.com/office/powerpoint/2010/main" val="2671768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Reserved Keywords</a:t>
            </a:r>
          </a:p>
          <a:p>
            <a:pPr fontAlgn="base"/>
            <a:endParaRPr lang="en-US" sz="1200" b="0" i="0" kern="1200" dirty="0">
              <a:solidFill>
                <a:schemeClr val="tx1"/>
              </a:solidFill>
              <a:effectLst/>
              <a:latin typeface="Arial" charset="0"/>
              <a:ea typeface="+mn-ea"/>
              <a:cs typeface="Arial" charset="0"/>
            </a:endParaRP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Arial" charset="0"/>
              </a:rPr>
              <a:t>Keywords are special words which are reserved and have a specific meaning. Python has a set of keywords that cannot be used as variables in programs.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Arial" charset="0"/>
              </a:rPr>
              <a:t>All keywords in Python are case sensitive. So, you must be careful while using them in your code and to also </a:t>
            </a:r>
            <a:r>
              <a:rPr lang="en-US" dirty="0"/>
              <a:t>avoid using them as identifiers </a:t>
            </a:r>
            <a:r>
              <a:rPr lang="en-US" sz="1200" b="0" i="0" kern="1200" dirty="0">
                <a:solidFill>
                  <a:schemeClr val="tx1"/>
                </a:solidFill>
                <a:effectLst/>
                <a:latin typeface="Arial" charset="0"/>
                <a:ea typeface="+mn-ea"/>
                <a:cs typeface="Arial" charset="0"/>
              </a:rPr>
              <a:t>. We have just captured here a snapshot of the possible Python keywords.</a:t>
            </a:r>
          </a:p>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12</a:t>
            </a:fld>
            <a:endParaRPr lang="en-US"/>
          </a:p>
        </p:txBody>
      </p:sp>
    </p:spTree>
    <p:extLst>
      <p:ext uri="{BB962C8B-B14F-4D97-AF65-F5344CB8AC3E}">
        <p14:creationId xmlns:p14="http://schemas.microsoft.com/office/powerpoint/2010/main" val="152433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Statements</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cs typeface="Arial"/>
              </a:rPr>
              <a:t>Statements in Python are separated by a new-line character (return key).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Arial" charset="0"/>
              </a:rPr>
              <a:t>You cannot split a statement into multiple lines in Python by pressing the </a:t>
            </a:r>
            <a:r>
              <a:rPr lang="en-US" dirty="0"/>
              <a:t>Enter key</a:t>
            </a:r>
            <a:r>
              <a:rPr lang="en-US" sz="1200" b="0" i="0" kern="1200" dirty="0">
                <a:solidFill>
                  <a:schemeClr val="tx1"/>
                </a:solidFill>
                <a:effectLst/>
                <a:latin typeface="Arial" charset="0"/>
                <a:ea typeface="+mn-ea"/>
                <a:cs typeface="Arial" charset="0"/>
              </a:rPr>
              <a:t>. </a:t>
            </a:r>
            <a:r>
              <a:rPr lang="en-US" dirty="0">
                <a:cs typeface="Arial"/>
              </a:rPr>
              <a:t>If the statement is too long, you can use a backslash ( </a:t>
            </a:r>
            <a:r>
              <a:rPr lang="en-US" b="1" dirty="0">
                <a:solidFill>
                  <a:srgbClr val="FF0000"/>
                </a:solidFill>
                <a:cs typeface="Arial"/>
              </a:rPr>
              <a:t>\</a:t>
            </a:r>
            <a:r>
              <a:rPr lang="en-US" dirty="0">
                <a:solidFill>
                  <a:srgbClr val="0000FF"/>
                </a:solidFill>
                <a:cs typeface="Arial"/>
              </a:rPr>
              <a:t> </a:t>
            </a:r>
            <a:r>
              <a:rPr lang="en-US" dirty="0">
                <a:cs typeface="Arial"/>
              </a:rPr>
              <a:t>) </a:t>
            </a:r>
            <a:r>
              <a:rPr lang="en-US" sz="1200" b="0" i="0" kern="1200" dirty="0">
                <a:solidFill>
                  <a:schemeClr val="tx1"/>
                </a:solidFill>
                <a:effectLst/>
                <a:latin typeface="Arial" charset="0"/>
                <a:ea typeface="+mn-ea"/>
                <a:cs typeface="Arial" charset="0"/>
              </a:rPr>
              <a:t>to indicate that a statement is continued on the next line.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Arial" charset="0"/>
              <a:ea typeface="+mn-ea"/>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Arial" charset="0"/>
              </a:rPr>
              <a:t>This is illustrated in the second print statement in the given example.</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14</a:t>
            </a:fld>
            <a:endParaRPr lang="en-US"/>
          </a:p>
        </p:txBody>
      </p:sp>
    </p:spTree>
    <p:extLst>
      <p:ext uri="{BB962C8B-B14F-4D97-AF65-F5344CB8AC3E}">
        <p14:creationId xmlns:p14="http://schemas.microsoft.com/office/powerpoint/2010/main" val="259950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a:t>
            </a:r>
          </a:p>
          <a:p>
            <a:endParaRPr lang="en-US" dirty="0"/>
          </a:p>
          <a:p>
            <a:r>
              <a:rPr lang="en-US" dirty="0"/>
              <a:t>Comments can be used to explain the </a:t>
            </a:r>
            <a:r>
              <a:rPr lang="en-US" dirty="0">
                <a:cs typeface="Arial" panose="020B0604020202020204" pitchFamily="34" charset="0"/>
              </a:rPr>
              <a:t>meaning or logic of </a:t>
            </a:r>
            <a:r>
              <a:rPr lang="en-US" dirty="0"/>
              <a:t>Python code. Comments can be used to make the code more readable. These comments are just explanations and are ignored during program execution.</a:t>
            </a:r>
          </a:p>
          <a:p>
            <a:pPr marL="171450" indent="-171450">
              <a:buFont typeface="Arial" panose="020B0604020202020204" pitchFamily="34" charset="0"/>
              <a:buChar char="•"/>
            </a:pPr>
            <a:r>
              <a:rPr lang="en-US" dirty="0">
                <a:cs typeface="Arial" panose="020B0604020202020204" pitchFamily="34" charset="0"/>
              </a:rPr>
              <a:t>For single-line comment, type after the </a:t>
            </a:r>
            <a:r>
              <a:rPr lang="en-US" sz="1200" b="0" i="0" kern="1200" dirty="0">
                <a:solidFill>
                  <a:schemeClr val="tx1"/>
                </a:solidFill>
                <a:effectLst/>
                <a:latin typeface="Arial" charset="0"/>
                <a:ea typeface="+mn-ea"/>
                <a:cs typeface="Arial" charset="0"/>
              </a:rPr>
              <a:t>hash character </a:t>
            </a:r>
            <a:r>
              <a:rPr lang="en-US" dirty="0">
                <a:solidFill>
                  <a:srgbClr val="FF0000"/>
                </a:solidFill>
                <a:latin typeface="Courier New" panose="02070309020205020404" pitchFamily="49" charset="0"/>
                <a:cs typeface="Courier New" panose="02070309020205020404" pitchFamily="49" charset="0"/>
              </a:rPr>
              <a:t>#. A comment in Python starts with the # , and extends to the end of the physical line. </a:t>
            </a:r>
            <a:endParaRPr lang="en-US" dirty="0">
              <a:cs typeface="Arial" panose="020B0604020202020204" pitchFamily="34" charset="0"/>
            </a:endParaRPr>
          </a:p>
          <a:p>
            <a:pPr marL="171450" indent="-171450">
              <a:buFont typeface="Arial" panose="020B0604020202020204" pitchFamily="34" charset="0"/>
              <a:buChar char="•"/>
            </a:pPr>
            <a:r>
              <a:rPr lang="en-US" dirty="0">
                <a:cs typeface="Arial" panose="020B0604020202020204" pitchFamily="34" charset="0"/>
              </a:rPr>
              <a:t>For multi-line comment, enclose in triple-quote </a:t>
            </a:r>
            <a:r>
              <a:rPr lang="en-US" sz="1200" b="0" i="0" kern="1200" dirty="0">
                <a:solidFill>
                  <a:schemeClr val="tx1"/>
                </a:solidFill>
                <a:effectLst/>
                <a:latin typeface="Arial" charset="0"/>
                <a:ea typeface="+mn-ea"/>
                <a:cs typeface="Arial" charset="0"/>
              </a:rPr>
              <a:t>in your code, and place your comment inside it.</a:t>
            </a:r>
          </a:p>
          <a:p>
            <a:r>
              <a:rPr lang="en-US" sz="1200" b="0" i="0" kern="1200" dirty="0">
                <a:solidFill>
                  <a:schemeClr val="tx1"/>
                </a:solidFill>
                <a:effectLst/>
                <a:latin typeface="Arial" charset="0"/>
                <a:ea typeface="+mn-ea"/>
                <a:cs typeface="Arial" charset="0"/>
              </a:rPr>
              <a:t>Refer to the example on how comments are done.</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15</a:t>
            </a:fld>
            <a:endParaRPr lang="en-US"/>
          </a:p>
        </p:txBody>
      </p:sp>
    </p:spTree>
    <p:extLst>
      <p:ext uri="{BB962C8B-B14F-4D97-AF65-F5344CB8AC3E}">
        <p14:creationId xmlns:p14="http://schemas.microsoft.com/office/powerpoint/2010/main" val="230712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Values &amp; Data Types</a:t>
            </a:r>
          </a:p>
          <a:p>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value is one of the fundamental things, like a letter or a number, that a program manipulates. </a:t>
            </a:r>
          </a:p>
          <a:p>
            <a:r>
              <a:rPr lang="en-SG" sz="1200" kern="1200" dirty="0">
                <a:solidFill>
                  <a:schemeClr val="tx1"/>
                </a:solidFill>
                <a:effectLst/>
                <a:latin typeface="Arial" charset="0"/>
                <a:ea typeface="+mn-ea"/>
                <a:cs typeface="Arial" charset="0"/>
              </a:rPr>
              <a:t>In Python and other programming languages, values and data are classified into various data types according to their characteristics and usage.</a:t>
            </a:r>
            <a:endParaRPr lang="en-US" dirty="0"/>
          </a:p>
          <a:p>
            <a:endParaRPr lang="en-US" dirty="0"/>
          </a:p>
          <a:p>
            <a:r>
              <a:rPr lang="en-US" dirty="0"/>
              <a:t>Data types represent a kind of value which determines what operations can be performed on that data. </a:t>
            </a:r>
          </a:p>
          <a:p>
            <a:r>
              <a:rPr lang="en-US" dirty="0"/>
              <a:t>Numeric (integer or float), non-numeric (string) and Boolean (true/false) data are the most used data types.</a:t>
            </a:r>
          </a:p>
          <a:p>
            <a:endParaRPr lang="en-US" dirty="0"/>
          </a:p>
        </p:txBody>
      </p:sp>
      <p:sp>
        <p:nvSpPr>
          <p:cNvPr id="4" name="Slide Number Placeholder 3"/>
          <p:cNvSpPr>
            <a:spLocks noGrp="1"/>
          </p:cNvSpPr>
          <p:nvPr>
            <p:ph type="sldNum" sz="quarter" idx="10"/>
          </p:nvPr>
        </p:nvSpPr>
        <p:spPr/>
        <p:txBody>
          <a:bodyPr/>
          <a:lstStyle/>
          <a:p>
            <a:pPr>
              <a:defRPr/>
            </a:pPr>
            <a:fld id="{C4BC287F-F59F-461C-97B0-B6F258798FCB}" type="slidenum">
              <a:rPr lang="zh-CN" altLang="en-GB" smtClean="0"/>
              <a:pPr>
                <a:defRPr/>
              </a:pPr>
              <a:t>16</a:t>
            </a:fld>
            <a:endParaRPr lang="en-GB" altLang="zh-CN"/>
          </a:p>
        </p:txBody>
      </p:sp>
    </p:spTree>
    <p:extLst>
      <p:ext uri="{BB962C8B-B14F-4D97-AF65-F5344CB8AC3E}">
        <p14:creationId xmlns:p14="http://schemas.microsoft.com/office/powerpoint/2010/main" val="3459727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has a function called </a:t>
            </a:r>
            <a:r>
              <a:rPr lang="en-US" b="1" dirty="0"/>
              <a:t>type</a:t>
            </a:r>
            <a:r>
              <a:rPr lang="en-US" dirty="0"/>
              <a:t> which can tell you the type of a value.</a:t>
            </a:r>
          </a:p>
          <a:p>
            <a:r>
              <a:rPr lang="en-US" dirty="0"/>
              <a:t>Strings belong to the class </a:t>
            </a:r>
            <a:r>
              <a:rPr lang="en-US" i="1" dirty="0"/>
              <a:t>str</a:t>
            </a:r>
            <a:r>
              <a:rPr lang="en-US" dirty="0"/>
              <a:t> and integers belong to the class </a:t>
            </a:r>
            <a:r>
              <a:rPr lang="en-US" i="1" dirty="0"/>
              <a:t>int</a:t>
            </a:r>
            <a:r>
              <a:rPr lang="en-US" dirty="0"/>
              <a:t> and float belongs to </a:t>
            </a:r>
            <a:r>
              <a:rPr lang="en-US" i="1" dirty="0"/>
              <a:t>float.</a:t>
            </a:r>
          </a:p>
          <a:p>
            <a:endParaRPr lang="en-US" i="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Try typing out the statements in the example given at the Python command prompt to see the data type of value. </a:t>
            </a:r>
            <a:r>
              <a:rPr lang="en-US" sz="1200" dirty="0">
                <a:solidFill>
                  <a:schemeClr val="tx1"/>
                </a:solidFill>
              </a:rPr>
              <a:t>At this stage, you can treat the words </a:t>
            </a:r>
            <a:r>
              <a:rPr lang="en-US" sz="1200" u="sng" dirty="0">
                <a:solidFill>
                  <a:schemeClr val="tx1"/>
                </a:solidFill>
              </a:rPr>
              <a:t>class</a:t>
            </a:r>
            <a:r>
              <a:rPr lang="en-US" sz="1200" dirty="0">
                <a:solidFill>
                  <a:schemeClr val="tx1"/>
                </a:solidFill>
              </a:rPr>
              <a:t> and </a:t>
            </a:r>
            <a:r>
              <a:rPr lang="en-US" sz="1200" u="sng" dirty="0">
                <a:solidFill>
                  <a:schemeClr val="tx1"/>
                </a:solidFill>
              </a:rPr>
              <a:t>type</a:t>
            </a:r>
            <a:r>
              <a:rPr lang="en-US" sz="1200" dirty="0">
                <a:solidFill>
                  <a:schemeClr val="tx1"/>
                </a:solidFill>
              </a:rPr>
              <a:t> interchangeably.</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17</a:t>
            </a:fld>
            <a:endParaRPr lang="en-US"/>
          </a:p>
        </p:txBody>
      </p:sp>
    </p:spTree>
    <p:extLst>
      <p:ext uri="{BB962C8B-B14F-4D97-AF65-F5344CB8AC3E}">
        <p14:creationId xmlns:p14="http://schemas.microsoft.com/office/powerpoint/2010/main" val="4206770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 1</a:t>
            </a:r>
          </a:p>
          <a:p>
            <a:r>
              <a:rPr lang="en-US" dirty="0"/>
              <a:t>Spend some time to complete Exercise 1 to identify the data types for the various values. Countercheck your answer by keying the statement at the Python command prompt to execute the statement.</a:t>
            </a:r>
          </a:p>
        </p:txBody>
      </p:sp>
      <p:sp>
        <p:nvSpPr>
          <p:cNvPr id="4" name="Slide Number Placeholder 3"/>
          <p:cNvSpPr>
            <a:spLocks noGrp="1"/>
          </p:cNvSpPr>
          <p:nvPr>
            <p:ph type="sldNum" sz="quarter" idx="5"/>
          </p:nvPr>
        </p:nvSpPr>
        <p:spPr/>
        <p:txBody>
          <a:bodyPr/>
          <a:lstStyle/>
          <a:p>
            <a:fld id="{26B286DB-C50B-484C-A5B6-2AE944CA4CB5}" type="slidenum">
              <a:rPr lang="en-US" smtClean="0"/>
              <a:pPr/>
              <a:t>18</a:t>
            </a:fld>
            <a:endParaRPr lang="en-US"/>
          </a:p>
        </p:txBody>
      </p:sp>
    </p:spTree>
    <p:extLst>
      <p:ext uri="{BB962C8B-B14F-4D97-AF65-F5344CB8AC3E}">
        <p14:creationId xmlns:p14="http://schemas.microsoft.com/office/powerpoint/2010/main" val="3477654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a:t>
            </a:r>
          </a:p>
          <a:p>
            <a:endParaRPr lang="en-US" dirty="0"/>
          </a:p>
          <a:p>
            <a:r>
              <a:rPr lang="en-SG" sz="1200" kern="1200" dirty="0">
                <a:solidFill>
                  <a:schemeClr val="tx1"/>
                </a:solidFill>
                <a:effectLst/>
                <a:latin typeface="Arial" charset="0"/>
                <a:ea typeface="+mn-ea"/>
                <a:cs typeface="Arial" charset="0"/>
              </a:rPr>
              <a:t>A </a:t>
            </a:r>
            <a:r>
              <a:rPr lang="en-SG" sz="1200" b="1" kern="1200" dirty="0">
                <a:solidFill>
                  <a:schemeClr val="tx1"/>
                </a:solidFill>
                <a:effectLst/>
                <a:latin typeface="Arial" charset="0"/>
                <a:ea typeface="+mn-ea"/>
                <a:cs typeface="Arial" charset="0"/>
              </a:rPr>
              <a:t>variable</a:t>
            </a:r>
            <a:r>
              <a:rPr lang="en-SG" sz="1200" kern="1200" dirty="0">
                <a:solidFill>
                  <a:schemeClr val="tx1"/>
                </a:solidFill>
                <a:effectLst/>
                <a:latin typeface="Arial" charset="0"/>
                <a:ea typeface="+mn-ea"/>
                <a:cs typeface="Arial" charset="0"/>
              </a:rPr>
              <a:t> is a kind of storage box used to store values, so that these values can be used or altered later in the program. </a:t>
            </a:r>
          </a:p>
          <a:p>
            <a:r>
              <a:rPr lang="en-SG" sz="1200" kern="1200" dirty="0">
                <a:solidFill>
                  <a:schemeClr val="tx1"/>
                </a:solidFill>
                <a:effectLst/>
                <a:latin typeface="Arial" charset="0"/>
                <a:ea typeface="+mn-ea"/>
                <a:cs typeface="Arial" charset="0"/>
              </a:rPr>
              <a:t>A variable must have a name, which must be a valid Python identifier as discussed in the earlier slides. </a:t>
            </a:r>
          </a:p>
          <a:p>
            <a:r>
              <a:rPr lang="en-SG" sz="1200" kern="1200" dirty="0">
                <a:solidFill>
                  <a:schemeClr val="tx1"/>
                </a:solidFill>
                <a:effectLst/>
                <a:latin typeface="Arial" charset="0"/>
                <a:ea typeface="+mn-ea"/>
                <a:cs typeface="Arial" charset="0"/>
              </a:rPr>
              <a:t>In convention, Python variable names should be meaningful names that reflect the nature of the value stored and begin with a lowercase letter. </a:t>
            </a:r>
          </a:p>
          <a:p>
            <a:r>
              <a:rPr lang="en-SG" sz="1200" kern="1200" dirty="0">
                <a:solidFill>
                  <a:schemeClr val="tx1"/>
                </a:solidFill>
                <a:effectLst/>
                <a:latin typeface="Arial" charset="0"/>
                <a:ea typeface="+mn-ea"/>
                <a:cs typeface="Arial" charset="0"/>
              </a:rPr>
              <a:t>You can store a value in a variable, change the contents of a variable, and also retrieve and use a stored value.</a:t>
            </a:r>
          </a:p>
          <a:p>
            <a:endParaRPr lang="en-SG" sz="1200" kern="1200" dirty="0">
              <a:solidFill>
                <a:schemeClr val="tx1"/>
              </a:solidFill>
              <a:effectLst/>
              <a:latin typeface="Arial" charset="0"/>
              <a:ea typeface="+mn-ea"/>
              <a:cs typeface="Arial" charset="0"/>
            </a:endParaRPr>
          </a:p>
          <a:p>
            <a:r>
              <a:rPr lang="en-SG" sz="1200" kern="1200" dirty="0">
                <a:solidFill>
                  <a:schemeClr val="tx1"/>
                </a:solidFill>
                <a:effectLst/>
                <a:latin typeface="Arial" charset="0"/>
                <a:ea typeface="+mn-ea"/>
                <a:cs typeface="Arial" charset="0"/>
              </a:rPr>
              <a:t>For the BMI example done in last lecture, the variables used are the weight, height for storing the values and </a:t>
            </a:r>
            <a:r>
              <a:rPr lang="en-SG" sz="1200" kern="1200" dirty="0" err="1">
                <a:solidFill>
                  <a:schemeClr val="tx1"/>
                </a:solidFill>
                <a:effectLst/>
                <a:latin typeface="Arial" charset="0"/>
                <a:ea typeface="+mn-ea"/>
                <a:cs typeface="Arial" charset="0"/>
              </a:rPr>
              <a:t>bmi</a:t>
            </a:r>
            <a:r>
              <a:rPr lang="en-SG" sz="1200" kern="1200" dirty="0">
                <a:solidFill>
                  <a:schemeClr val="tx1"/>
                </a:solidFill>
                <a:effectLst/>
                <a:latin typeface="Arial" charset="0"/>
                <a:ea typeface="+mn-ea"/>
                <a:cs typeface="Arial" charset="0"/>
              </a:rPr>
              <a:t> for storing the calculated result.</a:t>
            </a:r>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20</a:t>
            </a:fld>
            <a:endParaRPr lang="en-US"/>
          </a:p>
        </p:txBody>
      </p:sp>
    </p:spTree>
    <p:extLst>
      <p:ext uri="{BB962C8B-B14F-4D97-AF65-F5344CB8AC3E}">
        <p14:creationId xmlns:p14="http://schemas.microsoft.com/office/powerpoint/2010/main" val="3950241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Arial" charset="0"/>
                <a:ea typeface="+mn-ea"/>
                <a:cs typeface="Arial" charset="0"/>
              </a:rPr>
              <a:t>For the program given, the variables used are the weight and height for storing the values 55 and 1.7 respectively and </a:t>
            </a:r>
            <a:r>
              <a:rPr lang="en-SG" sz="1200" kern="1200" dirty="0" err="1">
                <a:solidFill>
                  <a:schemeClr val="tx1"/>
                </a:solidFill>
                <a:effectLst/>
                <a:latin typeface="Arial" charset="0"/>
                <a:ea typeface="+mn-ea"/>
                <a:cs typeface="Arial" charset="0"/>
              </a:rPr>
              <a:t>bmi</a:t>
            </a:r>
            <a:r>
              <a:rPr lang="en-SG" sz="1200" kern="1200" dirty="0">
                <a:solidFill>
                  <a:schemeClr val="tx1"/>
                </a:solidFill>
                <a:effectLst/>
                <a:latin typeface="Arial" charset="0"/>
                <a:ea typeface="+mn-ea"/>
                <a:cs typeface="Arial" charset="0"/>
              </a:rPr>
              <a:t> for storing the calculated result.</a:t>
            </a:r>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21</a:t>
            </a:fld>
            <a:endParaRPr lang="en-US"/>
          </a:p>
        </p:txBody>
      </p:sp>
    </p:spTree>
    <p:extLst>
      <p:ext uri="{BB962C8B-B14F-4D97-AF65-F5344CB8AC3E}">
        <p14:creationId xmlns:p14="http://schemas.microsoft.com/office/powerpoint/2010/main" val="2246094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kern="1200" dirty="0">
                <a:solidFill>
                  <a:schemeClr val="tx1"/>
                </a:solidFill>
                <a:effectLst/>
                <a:latin typeface="Arial" charset="0"/>
                <a:ea typeface="+mn-ea"/>
                <a:cs typeface="Arial" charset="0"/>
              </a:rPr>
              <a:t>As stated in earlier slide, a </a:t>
            </a:r>
            <a:r>
              <a:rPr lang="en-SG" sz="1200" b="1" kern="1200" dirty="0">
                <a:solidFill>
                  <a:schemeClr val="tx1"/>
                </a:solidFill>
                <a:effectLst/>
                <a:latin typeface="Arial" charset="0"/>
                <a:ea typeface="+mn-ea"/>
                <a:cs typeface="Arial" charset="0"/>
              </a:rPr>
              <a:t>variable</a:t>
            </a:r>
            <a:r>
              <a:rPr lang="en-SG" sz="1200" kern="1200" dirty="0">
                <a:solidFill>
                  <a:schemeClr val="tx1"/>
                </a:solidFill>
                <a:effectLst/>
                <a:latin typeface="Arial" charset="0"/>
                <a:ea typeface="+mn-ea"/>
                <a:cs typeface="Arial" charset="0"/>
              </a:rPr>
              <a:t> is a kind of storage box used to store values, so that these values can be used or altered later in the program. </a:t>
            </a:r>
          </a:p>
          <a:p>
            <a:endParaRPr lang="en-US" sz="2800" dirty="0">
              <a:cs typeface="Arial" panose="020B0604020202020204" pitchFamily="34" charset="0"/>
            </a:endParaRPr>
          </a:p>
          <a:p>
            <a:r>
              <a:rPr lang="en-US" sz="2800" dirty="0">
                <a:cs typeface="Arial" panose="020B0604020202020204" pitchFamily="34" charset="0"/>
              </a:rPr>
              <a:t>Variables are the names you give to computer memory locations in Random Access Memory (RAM) which are used to store values in a computer program. </a:t>
            </a:r>
          </a:p>
          <a:p>
            <a:r>
              <a:rPr lang="en-US" sz="2800" dirty="0">
                <a:cs typeface="Arial" panose="020B0604020202020204" pitchFamily="34" charset="0"/>
              </a:rPr>
              <a:t>Th</a:t>
            </a:r>
            <a:r>
              <a:rPr lang="en-US" dirty="0">
                <a:cs typeface="Arial" panose="020B0604020202020204" pitchFamily="34" charset="0"/>
              </a:rPr>
              <a:t>e contents can be changed as and when needed. You can imagine  RAM as the computer’s jotter book to keep track of information and update it as and when there is a change of information.</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22</a:t>
            </a:fld>
            <a:endParaRPr lang="en-US"/>
          </a:p>
        </p:txBody>
      </p:sp>
    </p:spTree>
    <p:extLst>
      <p:ext uri="{BB962C8B-B14F-4D97-AF65-F5344CB8AC3E}">
        <p14:creationId xmlns:p14="http://schemas.microsoft.com/office/powerpoint/2010/main" val="2213104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Narrow" panose="020B0606020202030204" pitchFamily="34" charset="0"/>
              </a:rPr>
              <a:t>Consider the following assignment statements:</a:t>
            </a:r>
          </a:p>
          <a:p>
            <a:r>
              <a:rPr lang="en-US" sz="1200" dirty="0">
                <a:latin typeface="Arial Narrow" panose="020B0606020202030204" pitchFamily="34" charset="0"/>
              </a:rPr>
              <a:t>name = 'Smith'</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err="1">
                <a:latin typeface="Arial Narrow" panose="020B0606020202030204" pitchFamily="34" charset="0"/>
              </a:rPr>
              <a:t>nric</a:t>
            </a:r>
            <a:r>
              <a:rPr lang="en-US" sz="1200" dirty="0">
                <a:latin typeface="Arial Narrow" panose="020B0606020202030204" pitchFamily="34" charset="0"/>
              </a:rPr>
              <a:t> = 6812388</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cs typeface="Arial" panose="020B0604020202020204" pitchFamily="34" charset="0"/>
              </a:rPr>
              <a:t>A variable has a </a:t>
            </a:r>
            <a:r>
              <a:rPr lang="en-US" b="0" u="sng" dirty="0">
                <a:solidFill>
                  <a:srgbClr val="FF0000"/>
                </a:solidFill>
                <a:cs typeface="Arial" panose="020B0604020202020204" pitchFamily="34" charset="0"/>
              </a:rPr>
              <a:t>type</a:t>
            </a:r>
            <a:r>
              <a:rPr lang="en-US" b="0" dirty="0">
                <a:cs typeface="Arial" panose="020B0604020202020204" pitchFamily="34" charset="0"/>
              </a:rPr>
              <a:t> upon assignment of a value.  In this case: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dirty="0">
                <a:cs typeface="Arial" panose="020B0604020202020204" pitchFamily="34" charset="0"/>
              </a:rPr>
              <a:t>The string 'Smith' </a:t>
            </a:r>
            <a:r>
              <a:rPr lang="en-US" sz="1200" b="0" dirty="0">
                <a:cs typeface="Arial" panose="020B0604020202020204" pitchFamily="34" charset="0"/>
                <a:sym typeface="Wingdings"/>
              </a:rPr>
              <a:t>is given a type </a:t>
            </a:r>
            <a:r>
              <a:rPr lang="en-US" sz="1200" b="0" dirty="0">
                <a:solidFill>
                  <a:srgbClr val="FF0000"/>
                </a:solidFill>
                <a:cs typeface="Arial" panose="020B0604020202020204" pitchFamily="34" charset="0"/>
                <a:sym typeface="Wingdings"/>
              </a:rPr>
              <a:t>str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dirty="0">
                <a:solidFill>
                  <a:srgbClr val="FF0000"/>
                </a:solidFill>
                <a:cs typeface="Arial" panose="020B0604020202020204" pitchFamily="34" charset="0"/>
                <a:sym typeface="Wingdings"/>
              </a:rPr>
              <a:t>The integer </a:t>
            </a:r>
            <a:r>
              <a:rPr lang="en-US" sz="1200" b="0" dirty="0">
                <a:cs typeface="Arial" panose="020B0604020202020204" pitchFamily="34" charset="0"/>
                <a:sym typeface="Wingdings"/>
              </a:rPr>
              <a:t>6812388 is given a type  </a:t>
            </a:r>
            <a:r>
              <a:rPr lang="en-US" sz="1200" b="0" dirty="0">
                <a:solidFill>
                  <a:srgbClr val="FF0000"/>
                </a:solidFill>
                <a:cs typeface="Arial" panose="020B0604020202020204" pitchFamily="34" charset="0"/>
                <a:sym typeface="Wingdings"/>
              </a:rPr>
              <a:t>int</a:t>
            </a:r>
            <a:endParaRPr lang="en-US" sz="1200" b="0" dirty="0">
              <a:solidFill>
                <a:srgbClr val="FF0000"/>
              </a:solidFill>
              <a:cs typeface="Arial" panose="020B0604020202020204" pitchFamily="34" charset="0"/>
            </a:endParaRPr>
          </a:p>
          <a:p>
            <a:endParaRPr lang="en-US" sz="1200" dirty="0">
              <a:latin typeface="Arial Narrow" panose="020B0606020202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cs typeface="Arial" panose="020B0604020202020204" pitchFamily="34" charset="0"/>
              </a:rPr>
              <a:t>A variable is allocated a place in computer memory when you "</a:t>
            </a:r>
            <a:r>
              <a:rPr lang="en-US" dirty="0">
                <a:solidFill>
                  <a:srgbClr val="0000FF"/>
                </a:solidFill>
                <a:effectLst>
                  <a:outerShdw blurRad="38100" dist="38100" dir="2700000" algn="tl">
                    <a:srgbClr val="000000">
                      <a:alpha val="43137"/>
                    </a:srgbClr>
                  </a:outerShdw>
                </a:effectLst>
                <a:cs typeface="Arial" panose="020B0604020202020204" pitchFamily="34" charset="0"/>
              </a:rPr>
              <a:t>assign</a:t>
            </a:r>
            <a:r>
              <a:rPr lang="en-US" dirty="0">
                <a:cs typeface="Arial" panose="020B0604020202020204" pitchFamily="34" charset="0"/>
              </a:rPr>
              <a:t>" a value to it.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dirty="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C4BC287F-F59F-461C-97B0-B6F258798FCB}" type="slidenum">
              <a:rPr lang="zh-CN" altLang="en-GB" smtClean="0"/>
              <a:pPr>
                <a:defRPr/>
              </a:pPr>
              <a:t>23</a:t>
            </a:fld>
            <a:endParaRPr lang="en-GB" altLang="zh-CN"/>
          </a:p>
        </p:txBody>
      </p:sp>
    </p:spTree>
    <p:extLst>
      <p:ext uri="{BB962C8B-B14F-4D97-AF65-F5344CB8AC3E}">
        <p14:creationId xmlns:p14="http://schemas.microsoft.com/office/powerpoint/2010/main" val="2114370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pPr>
            <a:r>
              <a:rPr lang="en-US" dirty="0"/>
              <a:t>At the end of this lecture, you will be able to:</a:t>
            </a:r>
          </a:p>
          <a:p>
            <a:pPr>
              <a:buSzPct val="100000"/>
            </a:pPr>
            <a:endParaRPr lang="en-US" sz="2800" b="0" dirty="0">
              <a:latin typeface="Arial" panose="020B0604020202020204" pitchFamily="34" charset="0"/>
              <a:cs typeface="Arial" panose="020B0604020202020204" pitchFamily="34" charset="0"/>
            </a:endParaRPr>
          </a:p>
          <a:p>
            <a:pPr marL="457200" indent="-457200">
              <a:buSzPct val="100000"/>
              <a:buFont typeface="Arial" panose="020B0604020202020204" pitchFamily="34" charset="0"/>
              <a:buChar char="•"/>
            </a:pPr>
            <a:r>
              <a:rPr lang="en-US" sz="2800" b="0" dirty="0">
                <a:cs typeface="Arial" panose="020B0604020202020204" pitchFamily="34" charset="0"/>
              </a:rPr>
              <a:t>Use </a:t>
            </a:r>
            <a:r>
              <a:rPr lang="en-US" sz="1200" kern="1200" dirty="0">
                <a:solidFill>
                  <a:schemeClr val="tx1"/>
                </a:solidFill>
                <a:effectLst/>
                <a:latin typeface="Arial" charset="0"/>
                <a:ea typeface="+mn-ea"/>
                <a:cs typeface="Arial" charset="0"/>
              </a:rPr>
              <a:t>IDLE (</a:t>
            </a:r>
            <a:r>
              <a:rPr lang="en-US" sz="1200" b="1" kern="1200" dirty="0">
                <a:solidFill>
                  <a:schemeClr val="tx1"/>
                </a:solidFill>
                <a:effectLst/>
                <a:latin typeface="Arial" charset="0"/>
                <a:ea typeface="+mn-ea"/>
                <a:cs typeface="Arial" charset="0"/>
              </a:rPr>
              <a:t>I</a:t>
            </a:r>
            <a:r>
              <a:rPr lang="en-US" sz="1200" kern="1200" dirty="0">
                <a:solidFill>
                  <a:schemeClr val="tx1"/>
                </a:solidFill>
                <a:effectLst/>
                <a:latin typeface="Arial" charset="0"/>
                <a:ea typeface="+mn-ea"/>
                <a:cs typeface="Arial" charset="0"/>
              </a:rPr>
              <a:t>ntegrated </a:t>
            </a:r>
            <a:r>
              <a:rPr lang="en-US" sz="1200" b="1" kern="1200" dirty="0" err="1">
                <a:solidFill>
                  <a:schemeClr val="tx1"/>
                </a:solidFill>
                <a:effectLst/>
                <a:latin typeface="Arial" charset="0"/>
                <a:ea typeface="+mn-ea"/>
                <a:cs typeface="Arial" charset="0"/>
              </a:rPr>
              <a:t>D</a:t>
            </a:r>
            <a:r>
              <a:rPr lang="en-US" sz="1200" kern="1200" dirty="0" err="1">
                <a:solidFill>
                  <a:schemeClr val="tx1"/>
                </a:solidFill>
                <a:effectLst/>
                <a:latin typeface="Arial" charset="0"/>
                <a:ea typeface="+mn-ea"/>
                <a:cs typeface="Arial" charset="0"/>
              </a:rPr>
              <a:t>eve</a:t>
            </a:r>
            <a:r>
              <a:rPr lang="en-US" sz="1200" b="1" kern="1200" dirty="0" err="1">
                <a:solidFill>
                  <a:schemeClr val="tx1"/>
                </a:solidFill>
                <a:effectLst/>
                <a:latin typeface="Arial" charset="0"/>
                <a:ea typeface="+mn-ea"/>
                <a:cs typeface="Arial" charset="0"/>
              </a:rPr>
              <a:t>L</a:t>
            </a:r>
            <a:r>
              <a:rPr lang="en-US" sz="1200" kern="1200" dirty="0" err="1">
                <a:solidFill>
                  <a:schemeClr val="tx1"/>
                </a:solidFill>
                <a:effectLst/>
                <a:latin typeface="Arial" charset="0"/>
                <a:ea typeface="+mn-ea"/>
                <a:cs typeface="Arial" charset="0"/>
              </a:rPr>
              <a:t>opment</a:t>
            </a:r>
            <a:r>
              <a:rPr lang="en-US" sz="1200" kern="1200" dirty="0">
                <a:solidFill>
                  <a:schemeClr val="tx1"/>
                </a:solidFill>
                <a:effectLst/>
                <a:latin typeface="Arial" charset="0"/>
                <a:ea typeface="+mn-ea"/>
                <a:cs typeface="Arial" charset="0"/>
              </a:rPr>
              <a:t> </a:t>
            </a:r>
            <a:r>
              <a:rPr lang="en-US" sz="1200" b="1" kern="1200" dirty="0">
                <a:solidFill>
                  <a:schemeClr val="tx1"/>
                </a:solidFill>
                <a:effectLst/>
                <a:latin typeface="Arial" charset="0"/>
                <a:ea typeface="+mn-ea"/>
                <a:cs typeface="Arial" charset="0"/>
              </a:rPr>
              <a:t>E</a:t>
            </a:r>
            <a:r>
              <a:rPr lang="en-US" sz="1200" kern="1200" dirty="0">
                <a:solidFill>
                  <a:schemeClr val="tx1"/>
                </a:solidFill>
                <a:effectLst/>
                <a:latin typeface="Arial" charset="0"/>
                <a:ea typeface="+mn-ea"/>
                <a:cs typeface="Arial" charset="0"/>
              </a:rPr>
              <a:t>nvironment) as our programming environment for </a:t>
            </a:r>
            <a:r>
              <a:rPr lang="en-US" sz="2800" b="0" dirty="0">
                <a:cs typeface="Arial" panose="020B0604020202020204" pitchFamily="34" charset="0"/>
              </a:rPr>
              <a:t>Python</a:t>
            </a:r>
          </a:p>
          <a:p>
            <a:pPr marL="800100" lvl="1" indent="-342900">
              <a:buSzPct val="100000"/>
              <a:buFont typeface="Arial" panose="020B0604020202020204" pitchFamily="34" charset="0"/>
              <a:buChar char="•"/>
            </a:pPr>
            <a:endParaRPr lang="en-US" sz="2400" b="0" dirty="0">
              <a:cs typeface="Arial" panose="020B0604020202020204" pitchFamily="34" charset="0"/>
            </a:endParaRPr>
          </a:p>
          <a:p>
            <a:pPr marL="457200" indent="-457200">
              <a:buSzPct val="100000"/>
              <a:buFont typeface="Arial" panose="020B0604020202020204" pitchFamily="34" charset="0"/>
              <a:buChar char="•"/>
            </a:pPr>
            <a:r>
              <a:rPr lang="en-US" sz="2800" b="0" dirty="0">
                <a:cs typeface="Arial" panose="020B0604020202020204" pitchFamily="34" charset="0"/>
              </a:rPr>
              <a:t>Recognize and use the components in Python</a:t>
            </a:r>
          </a:p>
          <a:p>
            <a:pPr marL="800100" lvl="1" indent="-342900">
              <a:buSzPct val="100000"/>
              <a:buFont typeface="Arial" panose="020B0604020202020204" pitchFamily="34" charset="0"/>
              <a:buChar char="•"/>
            </a:pPr>
            <a:endParaRPr lang="en-US" sz="2400" b="0" dirty="0">
              <a:cs typeface="Arial" panose="020B0604020202020204" pitchFamily="34" charset="0"/>
            </a:endParaRPr>
          </a:p>
          <a:p>
            <a:pPr marL="457200" indent="-457200">
              <a:buSzPct val="100000"/>
              <a:buFont typeface="Arial" panose="020B0604020202020204" pitchFamily="34" charset="0"/>
              <a:buChar char="•"/>
            </a:pPr>
            <a:r>
              <a:rPr lang="en-US" sz="2800" b="0" dirty="0">
                <a:cs typeface="Arial" panose="020B0604020202020204" pitchFamily="34" charset="0"/>
              </a:rPr>
              <a:t>Understand the usage of variables in Python</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999310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Arial" charset="0"/>
                <a:ea typeface="+mn-ea"/>
                <a:cs typeface="Arial" charset="0"/>
              </a:rPr>
              <a:t>Assignment Process</a:t>
            </a:r>
            <a:endParaRPr lang="en-US" sz="1200" b="0" i="0" kern="1200" dirty="0">
              <a:solidFill>
                <a:schemeClr val="tx1"/>
              </a:solidFill>
              <a:effectLst/>
              <a:latin typeface="Arial" charset="0"/>
              <a:ea typeface="+mn-ea"/>
              <a:cs typeface="Arial" charset="0"/>
            </a:endParaRPr>
          </a:p>
          <a:p>
            <a:r>
              <a:rPr lang="en-SG" sz="1200" kern="1200" dirty="0">
                <a:solidFill>
                  <a:schemeClr val="tx1"/>
                </a:solidFill>
                <a:effectLst/>
                <a:latin typeface="Arial" charset="0"/>
                <a:ea typeface="+mn-ea"/>
                <a:cs typeface="Arial" charset="0"/>
              </a:rPr>
              <a:t>The equal sign ('=') in these statements is called the assignment operator. The statements assign values to variables. </a:t>
            </a:r>
            <a:endParaRPr lang="en-US" sz="1200" kern="1200" dirty="0">
              <a:solidFill>
                <a:schemeClr val="tx1"/>
              </a:solidFill>
              <a:effectLst/>
              <a:latin typeface="Arial" charset="0"/>
              <a:ea typeface="+mn-ea"/>
              <a:cs typeface="Arial" charset="0"/>
            </a:endParaRPr>
          </a:p>
          <a:p>
            <a:r>
              <a:rPr lang="en-SG" sz="1200" kern="1200" dirty="0">
                <a:solidFill>
                  <a:schemeClr val="tx1"/>
                </a:solidFill>
                <a:effectLst/>
                <a:latin typeface="Arial" charset="0"/>
                <a:ea typeface="+mn-ea"/>
                <a:cs typeface="Arial" charset="0"/>
              </a:rPr>
              <a:t>The format of an assignment statement is:</a:t>
            </a:r>
            <a:endParaRPr lang="en-US" sz="1200" kern="1200" dirty="0">
              <a:solidFill>
                <a:schemeClr val="tx1"/>
              </a:solidFill>
              <a:effectLst/>
              <a:latin typeface="Arial" charset="0"/>
              <a:ea typeface="+mn-ea"/>
              <a:cs typeface="Arial" charset="0"/>
            </a:endParaRPr>
          </a:p>
          <a:p>
            <a:r>
              <a:rPr lang="en-SG" sz="1200" kern="1200" dirty="0">
                <a:solidFill>
                  <a:schemeClr val="tx1"/>
                </a:solidFill>
                <a:effectLst/>
                <a:latin typeface="Arial" charset="0"/>
                <a:ea typeface="+mn-ea"/>
                <a:cs typeface="Arial" charset="0"/>
              </a:rPr>
              <a:t>	</a:t>
            </a:r>
            <a:r>
              <a:rPr lang="en-SG" sz="1200" i="1" kern="1200" dirty="0">
                <a:solidFill>
                  <a:schemeClr val="tx1"/>
                </a:solidFill>
                <a:effectLst/>
                <a:latin typeface="Arial" charset="0"/>
                <a:ea typeface="+mn-ea"/>
                <a:cs typeface="Arial" charset="0"/>
              </a:rPr>
              <a:t>variable</a:t>
            </a:r>
            <a:r>
              <a:rPr lang="en-SG" sz="1200" kern="1200" dirty="0">
                <a:solidFill>
                  <a:schemeClr val="tx1"/>
                </a:solidFill>
                <a:effectLst/>
                <a:latin typeface="Arial" charset="0"/>
                <a:ea typeface="+mn-ea"/>
                <a:cs typeface="Arial" charset="0"/>
              </a:rPr>
              <a:t> = </a:t>
            </a:r>
            <a:r>
              <a:rPr lang="en-SG" sz="1200" i="1" kern="1200" dirty="0">
                <a:solidFill>
                  <a:schemeClr val="tx1"/>
                </a:solidFill>
                <a:effectLst/>
                <a:latin typeface="Arial" charset="0"/>
                <a:ea typeface="+mn-ea"/>
                <a:cs typeface="Arial" charset="0"/>
              </a:rPr>
              <a:t>expression</a:t>
            </a:r>
            <a:endParaRPr lang="en-US" sz="1200" kern="1200" dirty="0">
              <a:solidFill>
                <a:schemeClr val="tx1"/>
              </a:solidFill>
              <a:effectLst/>
              <a:latin typeface="Arial" charset="0"/>
              <a:ea typeface="+mn-ea"/>
              <a:cs typeface="Arial" charset="0"/>
            </a:endParaRPr>
          </a:p>
          <a:p>
            <a:r>
              <a:rPr lang="en-SG" sz="1200" kern="1200" dirty="0">
                <a:solidFill>
                  <a:schemeClr val="tx1"/>
                </a:solidFill>
                <a:effectLst/>
                <a:latin typeface="Arial" charset="0"/>
                <a:ea typeface="+mn-ea"/>
                <a:cs typeface="Arial" charset="0"/>
              </a:rPr>
              <a:t>	</a:t>
            </a:r>
            <a:r>
              <a:rPr lang="en-US" dirty="0">
                <a:effectLst/>
              </a:rPr>
              <a:t/>
            </a:r>
            <a:br>
              <a:rPr lang="en-US" dirty="0">
                <a:effectLst/>
              </a:rPr>
            </a:br>
            <a:r>
              <a:rPr lang="en-SG" sz="1200" kern="1200" dirty="0">
                <a:solidFill>
                  <a:schemeClr val="tx1"/>
                </a:solidFill>
                <a:effectLst/>
                <a:latin typeface="Arial" charset="0"/>
                <a:ea typeface="+mn-ea"/>
                <a:cs typeface="Arial" charset="0"/>
              </a:rPr>
              <a:t>The assignment process can be illustrated below:</a:t>
            </a:r>
          </a:p>
          <a:p>
            <a:pPr marL="0" indent="0">
              <a:spcBef>
                <a:spcPts val="0"/>
              </a:spcBef>
              <a:buNone/>
            </a:pPr>
            <a:r>
              <a:rPr lang="en-SG" sz="1200" dirty="0">
                <a:latin typeface="Calibri" panose="020F0502020204030204" pitchFamily="34" charset="0"/>
                <a:cs typeface="Calibri" panose="020F0502020204030204" pitchFamily="34" charset="0"/>
              </a:rPr>
              <a:t>weight = 55</a:t>
            </a:r>
          </a:p>
          <a:p>
            <a:r>
              <a:rPr lang="en-SG" sz="1200" kern="1200" dirty="0">
                <a:solidFill>
                  <a:schemeClr val="tx1"/>
                </a:solidFill>
                <a:effectLst/>
                <a:latin typeface="Arial" charset="0"/>
                <a:ea typeface="+mn-ea"/>
                <a:cs typeface="Arial" charset="0"/>
              </a:rPr>
              <a:t>We say that "the value 55 has been assigned to the variable weight", or that "weight becomes 55". Note that the movement of data is from the right of the '=' to the left. If there was a value in weight before, it will be overwritten by 55. A variable can only store one value, i.e., the current one.</a:t>
            </a:r>
          </a:p>
          <a:p>
            <a:endParaRPr lang="en-SG" sz="1200" kern="1200" dirty="0">
              <a:solidFill>
                <a:schemeClr val="tx1"/>
              </a:solidFill>
              <a:effectLst/>
              <a:latin typeface="Arial" charset="0"/>
              <a:ea typeface="+mn-ea"/>
              <a:cs typeface="Arial" charset="0"/>
            </a:endParaRPr>
          </a:p>
          <a:p>
            <a:r>
              <a:rPr lang="en-SG" sz="1200" kern="1200" dirty="0">
                <a:solidFill>
                  <a:schemeClr val="tx1"/>
                </a:solidFill>
                <a:effectLst/>
                <a:latin typeface="Arial" charset="0"/>
                <a:ea typeface="+mn-ea"/>
                <a:cs typeface="Arial" charset="0"/>
              </a:rPr>
              <a:t>Similarly for the assignment process: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dirty="0" err="1">
                <a:latin typeface="Calibri" panose="020F0502020204030204" pitchFamily="34" charset="0"/>
                <a:cs typeface="Calibri" panose="020F0502020204030204" pitchFamily="34" charset="0"/>
              </a:rPr>
              <a:t>bmi</a:t>
            </a:r>
            <a:r>
              <a:rPr lang="en-SG" sz="1200" dirty="0">
                <a:latin typeface="Calibri" panose="020F0502020204030204" pitchFamily="34" charset="0"/>
                <a:cs typeface="Calibri" panose="020F0502020204030204" pitchFamily="34" charset="0"/>
              </a:rPr>
              <a:t> = weight / (height * height)</a:t>
            </a:r>
          </a:p>
          <a:p>
            <a:r>
              <a:rPr lang="en-SG" sz="1200" kern="1200" dirty="0">
                <a:solidFill>
                  <a:schemeClr val="tx1"/>
                </a:solidFill>
                <a:effectLst/>
                <a:latin typeface="Arial" charset="0"/>
                <a:ea typeface="+mn-ea"/>
                <a:cs typeface="Arial" charset="0"/>
              </a:rPr>
              <a:t>We say that "the calculated expression on the right of the '=' has been assigned to the variable </a:t>
            </a:r>
            <a:r>
              <a:rPr lang="en-SG" sz="1200" kern="1200" dirty="0" err="1">
                <a:solidFill>
                  <a:schemeClr val="tx1"/>
                </a:solidFill>
                <a:effectLst/>
                <a:latin typeface="Arial" charset="0"/>
                <a:ea typeface="+mn-ea"/>
                <a:cs typeface="Arial" charset="0"/>
              </a:rPr>
              <a:t>bmi</a:t>
            </a:r>
            <a:r>
              <a:rPr lang="en-SG" sz="1200" kern="1200" dirty="0">
                <a:solidFill>
                  <a:schemeClr val="tx1"/>
                </a:solidFill>
                <a:effectLst/>
                <a:latin typeface="Arial" charset="0"/>
                <a:ea typeface="+mn-ea"/>
                <a:cs typeface="Arial" charset="0"/>
              </a:rPr>
              <a:t> on the left".</a:t>
            </a:r>
          </a:p>
          <a:p>
            <a:r>
              <a:rPr lang="en-SG" sz="1200" kern="1200" dirty="0">
                <a:solidFill>
                  <a:schemeClr val="tx1"/>
                </a:solidFill>
                <a:effectLst/>
                <a:latin typeface="Arial" charset="0"/>
                <a:ea typeface="+mn-ea"/>
                <a:cs typeface="Arial" charset="0"/>
              </a:rPr>
              <a:t> </a:t>
            </a:r>
            <a:endParaRPr lang="en-US" sz="1200" kern="1200" dirty="0">
              <a:solidFill>
                <a:schemeClr val="tx1"/>
              </a:solidFill>
              <a:effectLst/>
              <a:latin typeface="Arial" charset="0"/>
              <a:ea typeface="+mn-ea"/>
              <a:cs typeface="Arial" charset="0"/>
            </a:endParaRP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24</a:t>
            </a:fld>
            <a:endParaRPr lang="en-US"/>
          </a:p>
        </p:txBody>
      </p:sp>
    </p:spTree>
    <p:extLst>
      <p:ext uri="{BB962C8B-B14F-4D97-AF65-F5344CB8AC3E}">
        <p14:creationId xmlns:p14="http://schemas.microsoft.com/office/powerpoint/2010/main" val="981895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cs typeface="Arial" panose="020B0604020202020204" pitchFamily="34" charset="0"/>
              </a:rPr>
              <a:t>Displaying value of a variable</a:t>
            </a:r>
          </a:p>
          <a:p>
            <a:pPr marL="0" indent="0">
              <a:buNone/>
            </a:pPr>
            <a:endParaRPr lang="en-SG" sz="1200" b="0" dirty="0">
              <a:solidFill>
                <a:srgbClr val="0000FF"/>
              </a:solidFill>
              <a:latin typeface="Calibri" panose="020F0502020204030204" pitchFamily="34" charset="0"/>
              <a:cs typeface="Calibri" panose="020F0502020204030204" pitchFamily="34" charset="0"/>
            </a:endParaRPr>
          </a:p>
          <a:p>
            <a:pPr marL="0" indent="0">
              <a:buNone/>
            </a:pPr>
            <a:r>
              <a:rPr lang="en-SG" sz="1200" b="0" dirty="0">
                <a:solidFill>
                  <a:srgbClr val="0000FF"/>
                </a:solidFill>
                <a:latin typeface="Calibri" panose="020F0502020204030204" pitchFamily="34" charset="0"/>
                <a:cs typeface="Calibri" panose="020F0502020204030204" pitchFamily="34" charset="0"/>
              </a:rPr>
              <a:t>For the statement:</a:t>
            </a:r>
          </a:p>
          <a:p>
            <a:pPr marL="0" indent="0">
              <a:buNone/>
            </a:pPr>
            <a:r>
              <a:rPr lang="en-SG" sz="1200" b="0" dirty="0">
                <a:solidFill>
                  <a:srgbClr val="0000FF"/>
                </a:solidFill>
                <a:latin typeface="Calibri" panose="020F0502020204030204" pitchFamily="34" charset="0"/>
                <a:cs typeface="Calibri" panose="020F0502020204030204" pitchFamily="34" charset="0"/>
              </a:rPr>
              <a:t>    print('BMI =', </a:t>
            </a:r>
            <a:r>
              <a:rPr lang="en-SG" sz="1200" b="0" dirty="0" err="1">
                <a:solidFill>
                  <a:srgbClr val="0000FF"/>
                </a:solidFill>
                <a:latin typeface="Calibri" panose="020F0502020204030204" pitchFamily="34" charset="0"/>
                <a:cs typeface="Calibri" panose="020F0502020204030204" pitchFamily="34" charset="0"/>
              </a:rPr>
              <a:t>bmi</a:t>
            </a:r>
            <a:r>
              <a:rPr lang="en-SG" sz="1200" b="0" dirty="0">
                <a:solidFill>
                  <a:srgbClr val="0000FF"/>
                </a:solidFill>
                <a:latin typeface="Calibri" panose="020F0502020204030204" pitchFamily="34" charset="0"/>
                <a:cs typeface="Calibri" panose="020F0502020204030204" pitchFamily="34" charset="0"/>
              </a:rPr>
              <a:t>)</a:t>
            </a:r>
          </a:p>
          <a:p>
            <a:pPr marL="0" indent="0">
              <a:buNone/>
            </a:pPr>
            <a:r>
              <a:rPr lang="en-US" sz="1200" b="0" dirty="0">
                <a:cs typeface="Arial" panose="020B0604020202020204" pitchFamily="34" charset="0"/>
              </a:rPr>
              <a:t>The calculated value associated with the variable </a:t>
            </a:r>
            <a:r>
              <a:rPr lang="en-US" dirty="0" err="1">
                <a:cs typeface="Arial" panose="020B0604020202020204" pitchFamily="34" charset="0"/>
              </a:rPr>
              <a:t>bmi</a:t>
            </a:r>
            <a:r>
              <a:rPr lang="en-US" dirty="0">
                <a:cs typeface="Arial" panose="020B0604020202020204" pitchFamily="34" charset="0"/>
              </a:rPr>
              <a:t> </a:t>
            </a:r>
            <a:r>
              <a:rPr lang="en-US" sz="1200" b="0" dirty="0">
                <a:cs typeface="Arial" panose="020B0604020202020204" pitchFamily="34" charset="0"/>
              </a:rPr>
              <a:t>is retrieved and concatenated (joined) to the string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BMI </a:t>
            </a:r>
            <a:r>
              <a:rPr lang="en-US" sz="1200" b="1" dirty="0">
                <a:latin typeface="Calibri" panose="020F0502020204030204" pitchFamily="34" charset="0"/>
                <a:cs typeface="Calibri" panose="020F0502020204030204" pitchFamily="34" charset="0"/>
              </a:rPr>
              <a:t>=</a:t>
            </a:r>
            <a:r>
              <a:rPr lang="en-US" sz="1200" b="0" dirty="0">
                <a:latin typeface="Calibri" panose="020F0502020204030204" pitchFamily="34" charset="0"/>
                <a:cs typeface="Calibri" panose="020F0502020204030204" pitchFamily="34" charset="0"/>
              </a:rPr>
              <a:t>' and </a:t>
            </a:r>
            <a:r>
              <a:rPr lang="en-SG" sz="1200" kern="1200" dirty="0">
                <a:solidFill>
                  <a:schemeClr val="tx1"/>
                </a:solidFill>
                <a:effectLst/>
                <a:latin typeface="Arial" charset="0"/>
                <a:ea typeface="+mn-ea"/>
                <a:cs typeface="Arial" charset="0"/>
              </a:rPr>
              <a:t>the following output is displayed: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solidFill>
                  <a:srgbClr val="0000FF"/>
                </a:solidFill>
                <a:cs typeface="Courier New" pitchFamily="49" charset="0"/>
              </a:rPr>
              <a:t>   BMI = 19.03114</a:t>
            </a:r>
            <a:endParaRPr lang="en-SG" dirty="0"/>
          </a:p>
          <a:p>
            <a:pPr marL="0" indent="0">
              <a:buNone/>
            </a:pPr>
            <a:endParaRPr lang="en-US" sz="1200" kern="1200" dirty="0">
              <a:solidFill>
                <a:schemeClr val="tx1"/>
              </a:solidFill>
              <a:effectLst/>
              <a:latin typeface="Arial" charset="0"/>
              <a:ea typeface="+mn-ea"/>
              <a:cs typeface="Arial" charset="0"/>
            </a:endParaRP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25</a:t>
            </a:fld>
            <a:endParaRPr lang="en-US"/>
          </a:p>
        </p:txBody>
      </p:sp>
    </p:spTree>
    <p:extLst>
      <p:ext uri="{BB962C8B-B14F-4D97-AF65-F5344CB8AC3E}">
        <p14:creationId xmlns:p14="http://schemas.microsoft.com/office/powerpoint/2010/main" val="157007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try out the following activities.</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Activity 1, you are required to write a Python program to display 'Hip </a:t>
            </a:r>
            <a:r>
              <a:rPr lang="en-US" dirty="0" err="1"/>
              <a:t>Hip</a:t>
            </a:r>
            <a:r>
              <a:rPr lang="en-US" dirty="0"/>
              <a:t> Hurray' 2 times followed by 'Welcome to ICT' 3 times, on individual lines. </a:t>
            </a:r>
          </a:p>
          <a:p>
            <a:endParaRPr lang="en-US" dirty="0"/>
          </a:p>
          <a:p>
            <a:endParaRPr lang="en-US" dirty="0"/>
          </a:p>
          <a:p>
            <a:r>
              <a:rPr lang="en-US" dirty="0" smtClean="0"/>
              <a:t>When you are done, submit your source in PRG1</a:t>
            </a:r>
            <a:r>
              <a:rPr lang="en-US" baseline="0" dirty="0" smtClean="0"/>
              <a:t> network folder.</a:t>
            </a:r>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26</a:t>
            </a:fld>
            <a:endParaRPr lang="en-US"/>
          </a:p>
        </p:txBody>
      </p:sp>
    </p:spTree>
    <p:extLst>
      <p:ext uri="{BB962C8B-B14F-4D97-AF65-F5344CB8AC3E}">
        <p14:creationId xmlns:p14="http://schemas.microsoft.com/office/powerpoint/2010/main" val="416649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Activity 2</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Spend some time to think through what is required for Activity 2 :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Given that the price of an item is $250 and the </a:t>
            </a:r>
            <a:r>
              <a:rPr lang="en-US" altLang="en-US" dirty="0" err="1"/>
              <a:t>gst</a:t>
            </a:r>
            <a:r>
              <a:rPr lang="en-US" altLang="en-US" dirty="0"/>
              <a:t> is 7%, calculate and display the total cost of the item.</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a:t>State the input, processing and output needed to solve the problem.</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a:t>Develop pseudocode to calculate and display the total cost of the item.</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a:t>Write a Python program to solve this problem based on the pseudocode developed.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When you are done, </a:t>
            </a:r>
            <a:r>
              <a:rPr lang="en-US" dirty="0" smtClean="0"/>
              <a:t>submit</a:t>
            </a:r>
            <a:r>
              <a:rPr lang="en-US" baseline="0" dirty="0" smtClean="0"/>
              <a:t> your source in PRG1 network folder.</a:t>
            </a:r>
            <a:endParaRPr lang="en-US" dirty="0"/>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27</a:t>
            </a:fld>
            <a:endParaRPr lang="en-US"/>
          </a:p>
        </p:txBody>
      </p:sp>
    </p:spTree>
    <p:extLst>
      <p:ext uri="{BB962C8B-B14F-4D97-AF65-F5344CB8AC3E}">
        <p14:creationId xmlns:p14="http://schemas.microsoft.com/office/powerpoint/2010/main" val="1197312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Activity 3</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Spend some time to think through what is required for Activity 3 :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Calculate t</a:t>
            </a:r>
            <a:r>
              <a:rPr lang="en-US" altLang="en-US" dirty="0"/>
              <a:t>he final mark for PRG1 module based on 30% of common test, 30% of assignment and 40% of continuous assessment.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a:t>State the input, processing and output needed to solve the problem.</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a:t>Develop pseudocode to calculate and display the final mark of the module. You may assign continuous assessment 75, assignment 80 and common test 60.</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a:t>Write a Python program to solve this problem based on the pseudocode developed.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When you are done, </a:t>
            </a:r>
            <a:r>
              <a:rPr lang="en-US" dirty="0" smtClean="0"/>
              <a:t>submit your source in the network</a:t>
            </a:r>
            <a:r>
              <a:rPr lang="en-US" baseline="0" dirty="0" smtClean="0"/>
              <a:t> folder.</a:t>
            </a:r>
            <a:endParaRPr lang="en-US" dirty="0"/>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28</a:t>
            </a:fld>
            <a:endParaRPr lang="en-US"/>
          </a:p>
        </p:txBody>
      </p:sp>
    </p:spTree>
    <p:extLst>
      <p:ext uri="{BB962C8B-B14F-4D97-AF65-F5344CB8AC3E}">
        <p14:creationId xmlns:p14="http://schemas.microsoft.com/office/powerpoint/2010/main" val="2526574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b="0" dirty="0">
                <a:solidFill>
                  <a:srgbClr val="CC0000"/>
                </a:solidFill>
                <a:latin typeface="Arial Narrow" panose="020B0606020202030204" pitchFamily="34" charset="0"/>
                <a:cs typeface="Arial" panose="020B0604020202020204" pitchFamily="34" charset="0"/>
              </a:rPr>
              <a:t>To summarise on what we have covered in this lecture:</a:t>
            </a:r>
          </a:p>
          <a:p>
            <a:pPr marL="171450" indent="-171450">
              <a:buFont typeface="Arial" panose="020B0604020202020204" pitchFamily="34" charset="0"/>
              <a:buChar char="•"/>
            </a:pPr>
            <a:r>
              <a:rPr lang="en-US" sz="1200" dirty="0">
                <a:cs typeface="Arial" panose="020B0604020202020204" pitchFamily="34" charset="0"/>
              </a:rPr>
              <a:t>Overview introduction to Python </a:t>
            </a:r>
          </a:p>
          <a:p>
            <a:pPr marL="171450" indent="-171450">
              <a:buFont typeface="Arial" panose="020B0604020202020204" pitchFamily="34" charset="0"/>
              <a:buChar char="•"/>
            </a:pPr>
            <a:r>
              <a:rPr lang="en-US" sz="1200" dirty="0">
                <a:cs typeface="Arial" panose="020B0604020202020204" pitchFamily="34" charset="0"/>
              </a:rPr>
              <a:t>Python Identifiers and reserved words, statements and comments</a:t>
            </a:r>
          </a:p>
          <a:p>
            <a:pPr marL="171450" indent="-171450">
              <a:buFont typeface="Arial" panose="020B0604020202020204" pitchFamily="34" charset="0"/>
              <a:buChar char="•"/>
            </a:pPr>
            <a:r>
              <a:rPr lang="en-US" sz="1200" dirty="0">
                <a:cs typeface="Arial" panose="020B0604020202020204" pitchFamily="34" charset="0"/>
              </a:rPr>
              <a:t>Variables and the different data types</a:t>
            </a:r>
          </a:p>
          <a:p>
            <a:pPr marL="171450" indent="-171450">
              <a:buFont typeface="Arial" panose="020B0604020202020204" pitchFamily="34" charset="0"/>
              <a:buChar char="•"/>
            </a:pPr>
            <a:r>
              <a:rPr lang="en-US" sz="1200" dirty="0">
                <a:cs typeface="Arial" panose="020B0604020202020204" pitchFamily="34" charset="0"/>
              </a:rPr>
              <a:t>Display simple output</a:t>
            </a:r>
          </a:p>
          <a:p>
            <a:pPr marL="0" indent="0">
              <a:buFont typeface="Arial" panose="020B0604020202020204" pitchFamily="34" charset="0"/>
              <a:buNone/>
            </a:pPr>
            <a:endParaRPr lang="en-US" sz="1200" dirty="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b="0" dirty="0">
                <a:latin typeface="Arial Narrow" panose="020B0606020202030204" pitchFamily="34" charset="0"/>
                <a:cs typeface="Arial" panose="020B0604020202020204" pitchFamily="34" charset="0"/>
              </a:rPr>
              <a:t>You can now proceed to attempt the exercises in Exercise Week 1 found in MEL.</a:t>
            </a:r>
          </a:p>
          <a:p>
            <a:pPr marL="0" indent="0">
              <a:buFont typeface="Arial" panose="020B0604020202020204" pitchFamily="34" charset="0"/>
              <a:buNone/>
            </a:pPr>
            <a:endParaRPr lang="en-US" sz="1200" dirty="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SG" sz="1200" b="0" dirty="0">
                <a:latin typeface="Arial Narrow" panose="020B0606020202030204" pitchFamily="34" charset="0"/>
                <a:cs typeface="Arial" panose="020B0604020202020204" pitchFamily="34" charset="0"/>
              </a:rPr>
              <a:t>In the next lecture, you will be introduced to more on the syntax of Python programming. </a:t>
            </a:r>
          </a:p>
          <a:p>
            <a:pPr marL="0" indent="0">
              <a:buFont typeface="Arial" panose="020B0604020202020204" pitchFamily="34" charset="0"/>
              <a:buNone/>
            </a:pPr>
            <a:endParaRPr lang="en-US" sz="1200" dirty="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29</a:t>
            </a:fld>
            <a:endParaRPr lang="en-US"/>
          </a:p>
        </p:txBody>
      </p:sp>
    </p:spTree>
    <p:extLst>
      <p:ext uri="{BB962C8B-B14F-4D97-AF65-F5344CB8AC3E}">
        <p14:creationId xmlns:p14="http://schemas.microsoft.com/office/powerpoint/2010/main" val="256664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Arial" charset="0"/>
              </a:rPr>
              <a:t>Python is a general purpose and high level programming language with a comprehensive set of libraries. You can use Python for developing desktop Graphical User Interface (GUI) applications, websites and web applications.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Developed in early 1990s by Guido van Rossum, </a:t>
            </a:r>
            <a:r>
              <a:rPr lang="en-US" sz="1200" b="0" i="0" kern="1200" dirty="0">
                <a:solidFill>
                  <a:schemeClr val="tx1"/>
                </a:solidFill>
                <a:effectLst/>
                <a:latin typeface="Arial" charset="0"/>
                <a:ea typeface="+mn-ea"/>
                <a:cs typeface="Arial" charset="0"/>
              </a:rPr>
              <a:t>Python allows you to focus on core functionality of the application by taking care of common programming tasks. The simple syntax rules of the programming language further makes it easier for you to keep the code base readable and application maintainable.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Arial" charset="0"/>
              <a:ea typeface="+mn-ea"/>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4</a:t>
            </a:fld>
            <a:endParaRPr lang="en-US"/>
          </a:p>
        </p:txBody>
      </p:sp>
    </p:spTree>
    <p:extLst>
      <p:ext uri="{BB962C8B-B14F-4D97-AF65-F5344CB8AC3E}">
        <p14:creationId xmlns:p14="http://schemas.microsoft.com/office/powerpoint/2010/main" val="3548617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a:solidFill>
                  <a:schemeClr val="tx1"/>
                </a:solidFill>
                <a:effectLst/>
                <a:latin typeface="Arial" charset="0"/>
                <a:ea typeface="+mn-ea"/>
                <a:cs typeface="Arial" charset="0"/>
              </a:rPr>
              <a:t>Using IDLE with Python</a:t>
            </a:r>
          </a:p>
          <a:p>
            <a:r>
              <a:rPr lang="en-US" sz="1200" b="1" kern="1200" dirty="0">
                <a:solidFill>
                  <a:schemeClr val="tx1"/>
                </a:solidFill>
                <a:effectLst/>
                <a:latin typeface="Arial" charset="0"/>
                <a:ea typeface="+mn-ea"/>
                <a:cs typeface="Arial" charset="0"/>
              </a:rPr>
              <a:t> </a:t>
            </a:r>
            <a:endParaRPr lang="en-US" sz="1200" kern="1200" dirty="0">
              <a:solidFill>
                <a:schemeClr val="tx1"/>
              </a:solidFill>
              <a:effectLst/>
              <a:latin typeface="Arial" charset="0"/>
              <a:ea typeface="+mn-ea"/>
              <a:cs typeface="Arial" charset="0"/>
            </a:endParaRPr>
          </a:p>
          <a:p>
            <a:r>
              <a:rPr lang="en-US" sz="1200" kern="1200" dirty="0">
                <a:solidFill>
                  <a:schemeClr val="tx1"/>
                </a:solidFill>
                <a:effectLst/>
                <a:latin typeface="Arial" charset="0"/>
                <a:ea typeface="+mn-ea"/>
                <a:cs typeface="Arial" charset="0"/>
              </a:rPr>
              <a:t>We will be using IDLE (</a:t>
            </a:r>
            <a:r>
              <a:rPr lang="en-US" sz="1200" b="1" kern="1200" dirty="0">
                <a:solidFill>
                  <a:schemeClr val="tx1"/>
                </a:solidFill>
                <a:effectLst/>
                <a:latin typeface="Arial" charset="0"/>
                <a:ea typeface="+mn-ea"/>
                <a:cs typeface="Arial" charset="0"/>
              </a:rPr>
              <a:t>I</a:t>
            </a:r>
            <a:r>
              <a:rPr lang="en-US" sz="1200" kern="1200" dirty="0">
                <a:solidFill>
                  <a:schemeClr val="tx1"/>
                </a:solidFill>
                <a:effectLst/>
                <a:latin typeface="Arial" charset="0"/>
                <a:ea typeface="+mn-ea"/>
                <a:cs typeface="Arial" charset="0"/>
              </a:rPr>
              <a:t>ntegrated </a:t>
            </a:r>
            <a:r>
              <a:rPr lang="en-US" sz="1200" b="1" kern="1200" dirty="0" err="1">
                <a:solidFill>
                  <a:schemeClr val="tx1"/>
                </a:solidFill>
                <a:effectLst/>
                <a:latin typeface="Arial" charset="0"/>
                <a:ea typeface="+mn-ea"/>
                <a:cs typeface="Arial" charset="0"/>
              </a:rPr>
              <a:t>D</a:t>
            </a:r>
            <a:r>
              <a:rPr lang="en-US" sz="1200" kern="1200" dirty="0" err="1">
                <a:solidFill>
                  <a:schemeClr val="tx1"/>
                </a:solidFill>
                <a:effectLst/>
                <a:latin typeface="Arial" charset="0"/>
                <a:ea typeface="+mn-ea"/>
                <a:cs typeface="Arial" charset="0"/>
              </a:rPr>
              <a:t>eve</a:t>
            </a:r>
            <a:r>
              <a:rPr lang="en-US" sz="1200" b="1" kern="1200" dirty="0" err="1">
                <a:solidFill>
                  <a:schemeClr val="tx1"/>
                </a:solidFill>
                <a:effectLst/>
                <a:latin typeface="Arial" charset="0"/>
                <a:ea typeface="+mn-ea"/>
                <a:cs typeface="Arial" charset="0"/>
              </a:rPr>
              <a:t>L</a:t>
            </a:r>
            <a:r>
              <a:rPr lang="en-US" sz="1200" kern="1200" dirty="0" err="1">
                <a:solidFill>
                  <a:schemeClr val="tx1"/>
                </a:solidFill>
                <a:effectLst/>
                <a:latin typeface="Arial" charset="0"/>
                <a:ea typeface="+mn-ea"/>
                <a:cs typeface="Arial" charset="0"/>
              </a:rPr>
              <a:t>opment</a:t>
            </a:r>
            <a:r>
              <a:rPr lang="en-US" sz="1200" kern="1200" dirty="0">
                <a:solidFill>
                  <a:schemeClr val="tx1"/>
                </a:solidFill>
                <a:effectLst/>
                <a:latin typeface="Arial" charset="0"/>
                <a:ea typeface="+mn-ea"/>
                <a:cs typeface="Arial" charset="0"/>
              </a:rPr>
              <a:t> </a:t>
            </a:r>
            <a:r>
              <a:rPr lang="en-US" sz="1200" b="1" kern="1200" dirty="0">
                <a:solidFill>
                  <a:schemeClr val="tx1"/>
                </a:solidFill>
                <a:effectLst/>
                <a:latin typeface="Arial" charset="0"/>
                <a:ea typeface="+mn-ea"/>
                <a:cs typeface="Arial" charset="0"/>
              </a:rPr>
              <a:t>E</a:t>
            </a:r>
            <a:r>
              <a:rPr lang="en-US" sz="1200" kern="1200" dirty="0">
                <a:solidFill>
                  <a:schemeClr val="tx1"/>
                </a:solidFill>
                <a:effectLst/>
                <a:latin typeface="Arial" charset="0"/>
                <a:ea typeface="+mn-ea"/>
                <a:cs typeface="Arial" charset="0"/>
              </a:rPr>
              <a:t>nvironment) as our programming environment. IDLE is bundled with Python and is installed as part of the Python installation. </a:t>
            </a:r>
          </a:p>
          <a:p>
            <a:endParaRPr lang="en-US" sz="1200" kern="1200" dirty="0">
              <a:solidFill>
                <a:schemeClr val="tx1"/>
              </a:solidFill>
              <a:effectLst/>
              <a:latin typeface="Arial" charset="0"/>
              <a:ea typeface="+mn-ea"/>
              <a:cs typeface="Arial" charset="0"/>
            </a:endParaRPr>
          </a:p>
          <a:p>
            <a:r>
              <a:rPr lang="en-US" sz="1200" kern="1200" dirty="0">
                <a:solidFill>
                  <a:schemeClr val="tx1"/>
                </a:solidFill>
                <a:effectLst/>
                <a:latin typeface="Arial" charset="0"/>
                <a:ea typeface="+mn-ea"/>
                <a:cs typeface="Arial" charset="0"/>
              </a:rPr>
              <a:t>You can refer to the Python Installation Guide in MEL to install the software.</a:t>
            </a: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6</a:t>
            </a:fld>
            <a:endParaRPr lang="en-US"/>
          </a:p>
        </p:txBody>
      </p:sp>
    </p:spTree>
    <p:extLst>
      <p:ext uri="{BB962C8B-B14F-4D97-AF65-F5344CB8AC3E}">
        <p14:creationId xmlns:p14="http://schemas.microsoft.com/office/powerpoint/2010/main" val="415946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IDLE</a:t>
            </a:r>
          </a:p>
          <a:p>
            <a:endParaRPr lang="en-US" dirty="0"/>
          </a:p>
          <a:p>
            <a:r>
              <a:rPr lang="en-US" dirty="0"/>
              <a:t>If you have installed IDLE successfully, you can try out this simple exercise to create a Python program.</a:t>
            </a:r>
          </a:p>
          <a:p>
            <a:r>
              <a:rPr lang="en-US" dirty="0"/>
              <a:t>Follow the steps accordingly to print out the statement:</a:t>
            </a:r>
            <a:br>
              <a:rPr lang="en-US" dirty="0"/>
            </a:br>
            <a:r>
              <a:rPr lang="en-US" dirty="0"/>
              <a:t>  'Welcome to ICT!'</a:t>
            </a:r>
          </a:p>
          <a:p>
            <a:endParaRPr lang="en-US" dirty="0"/>
          </a:p>
          <a:p>
            <a:r>
              <a:rPr lang="en-US" sz="2800" dirty="0"/>
              <a:t>Note:</a:t>
            </a:r>
          </a:p>
          <a:p>
            <a:pPr marL="457200" indent="-457200">
              <a:buFont typeface="Arial" panose="020B0604020202020204" pitchFamily="34" charset="0"/>
              <a:buChar char="•"/>
            </a:pPr>
            <a:r>
              <a:rPr lang="en-US" sz="2800" dirty="0"/>
              <a:t>P</a:t>
            </a:r>
            <a:r>
              <a:rPr lang="en-US" sz="2200" dirty="0"/>
              <a:t>ython is case-sensitive. Capital letter </a:t>
            </a:r>
            <a:r>
              <a:rPr lang="en-US" sz="2000" dirty="0"/>
              <a:t>'</a:t>
            </a:r>
            <a:r>
              <a:rPr lang="en-US" sz="2000" dirty="0">
                <a:solidFill>
                  <a:srgbClr val="640064"/>
                </a:solidFill>
                <a:latin typeface="Courier New" panose="02070309020205020404" pitchFamily="49" charset="0"/>
                <a:cs typeface="Courier New" panose="02070309020205020404" pitchFamily="49" charset="0"/>
              </a:rPr>
              <a:t>A</a:t>
            </a:r>
            <a:r>
              <a:rPr lang="en-US" sz="2000" dirty="0"/>
              <a:t>' is different from small letter '</a:t>
            </a:r>
            <a:r>
              <a:rPr lang="en-US" sz="2000" dirty="0">
                <a:solidFill>
                  <a:srgbClr val="640064"/>
                </a:solidFill>
                <a:latin typeface="Courier New" panose="02070309020205020404" pitchFamily="49" charset="0"/>
                <a:cs typeface="Courier New" panose="02070309020205020404" pitchFamily="49" charset="0"/>
              </a:rPr>
              <a:t>a</a:t>
            </a:r>
            <a:r>
              <a:rPr lang="en-US" sz="2000" dirty="0"/>
              <a:t>'.</a:t>
            </a:r>
          </a:p>
          <a:p>
            <a:pPr marL="342900" indent="-342900">
              <a:buFont typeface="Arial" panose="020B0604020202020204" pitchFamily="34" charset="0"/>
              <a:buChar char="•"/>
            </a:pPr>
            <a:r>
              <a:rPr lang="en-US" sz="2200" dirty="0"/>
              <a:t>Check your codes carefully</a:t>
            </a:r>
          </a:p>
          <a:p>
            <a:endParaRPr lang="en-US" dirty="0"/>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7</a:t>
            </a:fld>
            <a:endParaRPr lang="en-US"/>
          </a:p>
        </p:txBody>
      </p:sp>
    </p:spTree>
    <p:extLst>
      <p:ext uri="{BB962C8B-B14F-4D97-AF65-F5344CB8AC3E}">
        <p14:creationId xmlns:p14="http://schemas.microsoft.com/office/powerpoint/2010/main" val="1851004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8</a:t>
            </a:fld>
            <a:endParaRPr lang="en-US"/>
          </a:p>
        </p:txBody>
      </p:sp>
    </p:spTree>
    <p:extLst>
      <p:ext uri="{BB962C8B-B14F-4D97-AF65-F5344CB8AC3E}">
        <p14:creationId xmlns:p14="http://schemas.microsoft.com/office/powerpoint/2010/main" val="2427186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Syntax or Rules of Programming Languages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sz="1200" b="0" dirty="0">
                <a:cs typeface="Arial" panose="020B0604020202020204" pitchFamily="34" charset="0"/>
              </a:rPr>
              <a:t>All languages have</a:t>
            </a:r>
            <a:r>
              <a:rPr lang="en-SG" sz="1200" b="0" dirty="0">
                <a:solidFill>
                  <a:srgbClr val="0000FF"/>
                </a:solidFill>
                <a:cs typeface="Arial" panose="020B0604020202020204" pitchFamily="34" charset="0"/>
              </a:rPr>
              <a:t> rules</a:t>
            </a:r>
            <a:r>
              <a:rPr lang="en-SG" sz="1200" b="0" dirty="0">
                <a:cs typeface="Arial" panose="020B0604020202020204" pitchFamily="34" charset="0"/>
              </a:rPr>
              <a:t>, e.g. for English language, a full-stop is needed to end a sentence, commas are required for breaks in a sentence, etc.</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sz="1200" b="0" dirty="0">
                <a:cs typeface="Arial" panose="020B0604020202020204" pitchFamily="34" charset="0"/>
              </a:rPr>
              <a:t>Similarly, p</a:t>
            </a:r>
            <a:r>
              <a:rPr lang="en-SG" sz="2400" b="0" dirty="0">
                <a:cs typeface="Arial" panose="020B0604020202020204" pitchFamily="34" charset="0"/>
              </a:rPr>
              <a:t>rogramming languages also have rules or </a:t>
            </a:r>
            <a:r>
              <a:rPr lang="en-SG" sz="2400" b="0" dirty="0">
                <a:solidFill>
                  <a:srgbClr val="CC0000"/>
                </a:solidFill>
                <a:cs typeface="Arial" panose="020B0604020202020204" pitchFamily="34" charset="0"/>
              </a:rPr>
              <a:t>syntax</a:t>
            </a:r>
            <a:r>
              <a:rPr lang="en-SG" sz="2400" b="0" dirty="0">
                <a:cs typeface="Arial" panose="020B0604020202020204" pitchFamily="34" charset="0"/>
              </a:rPr>
              <a:t>. </a:t>
            </a:r>
            <a:r>
              <a:rPr lang="en-US" sz="1200" b="0" i="0" kern="1200" dirty="0">
                <a:solidFill>
                  <a:schemeClr val="tx1"/>
                </a:solidFill>
                <a:effectLst/>
                <a:latin typeface="Arial" charset="0"/>
                <a:ea typeface="+mn-ea"/>
                <a:cs typeface="Arial" charset="0"/>
              </a:rPr>
              <a:t>In computer science, the </a:t>
            </a:r>
            <a:r>
              <a:rPr lang="en-US" sz="1200" b="1" i="0" kern="1200" dirty="0">
                <a:solidFill>
                  <a:schemeClr val="tx1"/>
                </a:solidFill>
                <a:effectLst/>
                <a:latin typeface="Arial" charset="0"/>
                <a:ea typeface="+mn-ea"/>
                <a:cs typeface="Arial" charset="0"/>
              </a:rPr>
              <a:t>syntax</a:t>
            </a:r>
            <a:r>
              <a:rPr lang="en-US" sz="1200" b="0" i="0" kern="1200" dirty="0">
                <a:solidFill>
                  <a:schemeClr val="tx1"/>
                </a:solidFill>
                <a:effectLst/>
                <a:latin typeface="Arial" charset="0"/>
                <a:ea typeface="+mn-ea"/>
                <a:cs typeface="Arial" charset="0"/>
              </a:rPr>
              <a:t> of a computer language is the set of rules that defines the combinations of symbols that are considered to be a correctly structured document or fragment in that language.</a:t>
            </a:r>
            <a:endParaRPr lang="en-SG" sz="2400" b="0" dirty="0">
              <a:cs typeface="Arial" panose="020B0604020202020204" pitchFamily="34" charset="0"/>
            </a:endParaRP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Arial" charset="0"/>
              </a:rPr>
              <a:t>The syntax of the Python programming language is the set of rules which defines how a Python program will be written.</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Programming Structure</a:t>
            </a:r>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sz="2400" b="0" dirty="0">
                <a:cs typeface="Arial" panose="020B0604020202020204" pitchFamily="34" charset="0"/>
              </a:rPr>
              <a:t>Languages have formats to follow, e.g. formats for writing letters, writing memos, reports, etc.</a:t>
            </a:r>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sz="2400" b="0" dirty="0">
                <a:cs typeface="Arial" panose="020B0604020202020204" pitchFamily="34" charset="0"/>
              </a:rPr>
              <a:t>Programming languages also have its own format or </a:t>
            </a:r>
            <a:r>
              <a:rPr lang="en-SG" sz="2400" b="0" dirty="0">
                <a:solidFill>
                  <a:srgbClr val="CC0000"/>
                </a:solidFill>
                <a:cs typeface="Arial" panose="020B0604020202020204" pitchFamily="34" charset="0"/>
              </a:rPr>
              <a:t>program structure</a:t>
            </a:r>
            <a:r>
              <a:rPr lang="en-SG" sz="2400" b="0" dirty="0">
                <a:cs typeface="Arial" panose="020B0604020202020204" pitchFamily="34" charset="0"/>
              </a:rPr>
              <a:t> to follow when writing a program. This differ depending on the programming language used.</a:t>
            </a:r>
          </a:p>
          <a:p>
            <a:endParaRPr lang="en-US" dirty="0"/>
          </a:p>
          <a:p>
            <a:r>
              <a:rPr lang="en-US" dirty="0"/>
              <a:t>We will</a:t>
            </a:r>
            <a:r>
              <a:rPr lang="en-US" baseline="0" dirty="0"/>
              <a:t> see more of the syntax and the programming structure as we investigate the components of Python.</a:t>
            </a:r>
            <a:endParaRPr lang="en-US" dirty="0"/>
          </a:p>
        </p:txBody>
      </p:sp>
      <p:sp>
        <p:nvSpPr>
          <p:cNvPr id="4" name="Slide Number Placeholder 3"/>
          <p:cNvSpPr>
            <a:spLocks noGrp="1"/>
          </p:cNvSpPr>
          <p:nvPr>
            <p:ph type="sldNum" sz="quarter" idx="10"/>
          </p:nvPr>
        </p:nvSpPr>
        <p:spPr/>
        <p:txBody>
          <a:bodyPr/>
          <a:lstStyle/>
          <a:p>
            <a:pPr>
              <a:defRPr/>
            </a:pPr>
            <a:fld id="{C4BC287F-F59F-461C-97B0-B6F258798FCB}" type="slidenum">
              <a:rPr lang="zh-CN" altLang="en-GB" smtClean="0"/>
              <a:pPr>
                <a:defRPr/>
              </a:pPr>
              <a:t>9</a:t>
            </a:fld>
            <a:endParaRPr lang="en-GB" altLang="zh-CN"/>
          </a:p>
        </p:txBody>
      </p:sp>
    </p:spTree>
    <p:extLst>
      <p:ext uri="{BB962C8B-B14F-4D97-AF65-F5344CB8AC3E}">
        <p14:creationId xmlns:p14="http://schemas.microsoft.com/office/powerpoint/2010/main" val="2928714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35288" indent="-281965" defTabSz="911322">
              <a:defRPr sz="2400">
                <a:solidFill>
                  <a:schemeClr val="tx1"/>
                </a:solidFill>
                <a:latin typeface="Verdana" pitchFamily="34" charset="0"/>
                <a:cs typeface="Arial" charset="0"/>
              </a:defRPr>
            </a:lvl2pPr>
            <a:lvl3pPr marL="1130973" indent="-225883" defTabSz="911322">
              <a:defRPr sz="2400">
                <a:solidFill>
                  <a:schemeClr val="tx1"/>
                </a:solidFill>
                <a:latin typeface="Verdana" pitchFamily="34" charset="0"/>
                <a:cs typeface="Arial" charset="0"/>
              </a:defRPr>
            </a:lvl3pPr>
            <a:lvl4pPr marL="1582739" indent="-225883" defTabSz="911322">
              <a:defRPr sz="2400">
                <a:solidFill>
                  <a:schemeClr val="tx1"/>
                </a:solidFill>
                <a:latin typeface="Verdana" pitchFamily="34" charset="0"/>
                <a:cs typeface="Arial" charset="0"/>
              </a:defRPr>
            </a:lvl4pPr>
            <a:lvl5pPr marL="2036063" indent="-225883" defTabSz="911322">
              <a:defRPr sz="2400">
                <a:solidFill>
                  <a:schemeClr val="tx1"/>
                </a:solidFill>
                <a:latin typeface="Verdana" pitchFamily="34" charset="0"/>
                <a:cs typeface="Arial" charset="0"/>
              </a:defRPr>
            </a:lvl5pPr>
            <a:lvl6pPr marL="2484713" indent="-225883" defTabSz="911322" eaLnBrk="0" fontAlgn="base" hangingPunct="0">
              <a:spcBef>
                <a:spcPct val="0"/>
              </a:spcBef>
              <a:spcAft>
                <a:spcPct val="0"/>
              </a:spcAft>
              <a:defRPr sz="2400">
                <a:solidFill>
                  <a:schemeClr val="tx1"/>
                </a:solidFill>
                <a:latin typeface="Verdana" pitchFamily="34" charset="0"/>
                <a:cs typeface="Arial" charset="0"/>
              </a:defRPr>
            </a:lvl6pPr>
            <a:lvl7pPr marL="2933364" indent="-225883" defTabSz="911322" eaLnBrk="0" fontAlgn="base" hangingPunct="0">
              <a:spcBef>
                <a:spcPct val="0"/>
              </a:spcBef>
              <a:spcAft>
                <a:spcPct val="0"/>
              </a:spcAft>
              <a:defRPr sz="2400">
                <a:solidFill>
                  <a:schemeClr val="tx1"/>
                </a:solidFill>
                <a:latin typeface="Verdana" pitchFamily="34" charset="0"/>
                <a:cs typeface="Arial" charset="0"/>
              </a:defRPr>
            </a:lvl7pPr>
            <a:lvl8pPr marL="3382014" indent="-225883" defTabSz="911322" eaLnBrk="0" fontAlgn="base" hangingPunct="0">
              <a:spcBef>
                <a:spcPct val="0"/>
              </a:spcBef>
              <a:spcAft>
                <a:spcPct val="0"/>
              </a:spcAft>
              <a:defRPr sz="2400">
                <a:solidFill>
                  <a:schemeClr val="tx1"/>
                </a:solidFill>
                <a:latin typeface="Verdana" pitchFamily="34" charset="0"/>
                <a:cs typeface="Arial" charset="0"/>
              </a:defRPr>
            </a:lvl8pPr>
            <a:lvl9pPr marL="3830665" indent="-225883" defTabSz="911322" eaLnBrk="0" fontAlgn="base" hangingPunct="0">
              <a:spcBef>
                <a:spcPct val="0"/>
              </a:spcBef>
              <a:spcAft>
                <a:spcPct val="0"/>
              </a:spcAft>
              <a:defRPr sz="2400">
                <a:solidFill>
                  <a:schemeClr val="tx1"/>
                </a:solidFill>
                <a:latin typeface="Verdana" pitchFamily="34" charset="0"/>
                <a:cs typeface="Arial" charset="0"/>
              </a:defRPr>
            </a:lvl9pPr>
          </a:lstStyle>
          <a:p>
            <a:fld id="{815354F6-FFBF-4D48-81C3-3834D9E17BED}" type="slidenum">
              <a:rPr lang="en-GB" altLang="en-US" sz="1000">
                <a:latin typeface="Arial" charset="0"/>
              </a:rPr>
              <a:pPr/>
              <a:t>10</a:t>
            </a:fld>
            <a:endParaRPr lang="en-GB" altLang="en-US" sz="1000">
              <a:latin typeface="Arial" charset="0"/>
            </a:endParaRPr>
          </a:p>
        </p:txBody>
      </p:sp>
    </p:spTree>
    <p:extLst>
      <p:ext uri="{BB962C8B-B14F-4D97-AF65-F5344CB8AC3E}">
        <p14:creationId xmlns:p14="http://schemas.microsoft.com/office/powerpoint/2010/main" val="1619532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dirty="0">
                <a:cs typeface="Arial" panose="020B0604020202020204" pitchFamily="34" charset="0"/>
              </a:rPr>
              <a:t>Identifiers</a:t>
            </a:r>
          </a:p>
          <a:p>
            <a:pPr fontAlgn="base"/>
            <a:r>
              <a:rPr lang="en-US" sz="1200" b="0" i="0" kern="1200" dirty="0">
                <a:solidFill>
                  <a:schemeClr val="tx1"/>
                </a:solidFill>
                <a:effectLst/>
                <a:latin typeface="Arial" charset="0"/>
                <a:ea typeface="+mn-ea"/>
                <a:cs typeface="Arial" charset="0"/>
              </a:rPr>
              <a:t>Python identifiers are user-defined names </a:t>
            </a:r>
            <a:r>
              <a:rPr lang="en-SG" dirty="0">
                <a:cs typeface="Arial" panose="020B0604020202020204" pitchFamily="34" charset="0"/>
              </a:rPr>
              <a:t>defined by the programmer</a:t>
            </a:r>
            <a:r>
              <a:rPr lang="en-US" sz="1200" b="0" i="0" kern="1200" dirty="0">
                <a:solidFill>
                  <a:schemeClr val="tx1"/>
                </a:solidFill>
                <a:effectLst/>
                <a:latin typeface="Arial" charset="0"/>
                <a:ea typeface="+mn-ea"/>
                <a:cs typeface="Arial" charset="0"/>
              </a:rPr>
              <a:t>. They are used to define entities in the Python programs. </a:t>
            </a:r>
          </a:p>
          <a:p>
            <a:pPr fontAlgn="base"/>
            <a:endParaRPr lang="en-US" sz="1200" b="0" i="0" kern="1200" dirty="0">
              <a:solidFill>
                <a:schemeClr val="tx1"/>
              </a:solidFill>
              <a:effectLst/>
              <a:latin typeface="Arial" charset="0"/>
              <a:ea typeface="+mn-ea"/>
              <a:cs typeface="Arial" charset="0"/>
            </a:endParaRPr>
          </a:p>
          <a:p>
            <a:pPr fontAlgn="base"/>
            <a:r>
              <a:rPr lang="en-SG" sz="1200" kern="1200" dirty="0">
                <a:solidFill>
                  <a:schemeClr val="tx1"/>
                </a:solidFill>
                <a:effectLst/>
                <a:latin typeface="Arial" charset="0"/>
                <a:ea typeface="+mn-ea"/>
                <a:cs typeface="Arial" charset="0"/>
              </a:rPr>
              <a:t>The following rules apply to the </a:t>
            </a:r>
            <a:r>
              <a:rPr lang="en-US" sz="1200" b="0" i="0" kern="1200" dirty="0">
                <a:solidFill>
                  <a:schemeClr val="tx1"/>
                </a:solidFill>
                <a:effectLst/>
                <a:latin typeface="Arial" charset="0"/>
                <a:ea typeface="+mn-ea"/>
                <a:cs typeface="Arial" charset="0"/>
              </a:rPr>
              <a:t>Python</a:t>
            </a:r>
            <a:r>
              <a:rPr lang="en-SG" sz="1200" kern="1200" dirty="0">
                <a:solidFill>
                  <a:schemeClr val="tx1"/>
                </a:solidFill>
                <a:effectLst/>
                <a:latin typeface="Arial" charset="0"/>
                <a:ea typeface="+mn-ea"/>
                <a:cs typeface="Arial" charset="0"/>
              </a:rPr>
              <a:t> identifier:</a:t>
            </a:r>
            <a:endParaRPr lang="en-US" sz="1200" b="0" kern="1200" dirty="0">
              <a:solidFill>
                <a:schemeClr val="tx1"/>
              </a:solidFill>
              <a:effectLst/>
              <a:latin typeface="Arial" charset="0"/>
              <a:ea typeface="+mn-ea"/>
              <a:cs typeface="Arial" charset="0"/>
            </a:endParaRP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Arial" charset="0"/>
              </a:rPr>
              <a:t>    All identifier names in Python are case sensitive. </a:t>
            </a:r>
            <a:r>
              <a:rPr lang="en-SG" sz="1200" kern="1200" dirty="0">
                <a:solidFill>
                  <a:schemeClr val="tx1"/>
                </a:solidFill>
                <a:effectLst/>
                <a:latin typeface="Arial" charset="0"/>
                <a:ea typeface="+mn-ea"/>
                <a:cs typeface="Arial" charset="0"/>
              </a:rPr>
              <a:t>This means that a uppercase letter 'B' is different from lowercase letter 'b'. </a:t>
            </a:r>
            <a:r>
              <a:rPr lang="en-US" sz="1200" b="0" i="0" kern="1200" dirty="0">
                <a:solidFill>
                  <a:schemeClr val="tx1"/>
                </a:solidFill>
                <a:effectLst/>
                <a:latin typeface="Arial" charset="0"/>
                <a:ea typeface="+mn-ea"/>
                <a:cs typeface="Arial" charset="0"/>
              </a:rPr>
              <a:t>So, you must be careful while using them in your code.</a:t>
            </a:r>
            <a:endParaRPr lang="en-SG" sz="2400" b="0" i="0" kern="1200" dirty="0">
              <a:solidFill>
                <a:schemeClr val="tx1"/>
              </a:solidFill>
              <a:effectLst/>
              <a:latin typeface="Arial" charset="0"/>
              <a:ea typeface="+mn-ea"/>
              <a:cs typeface="Arial" panose="020B0604020202020204" pitchFamily="34" charset="0"/>
            </a:endParaRPr>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sz="2400" b="0" i="0" kern="1200" dirty="0">
                <a:solidFill>
                  <a:schemeClr val="tx1"/>
                </a:solidFill>
                <a:effectLst/>
                <a:latin typeface="Arial" charset="0"/>
                <a:ea typeface="+mn-ea"/>
                <a:cs typeface="Arial" panose="020B0604020202020204" pitchFamily="34" charset="0"/>
              </a:rPr>
              <a:t>Python identifier name </a:t>
            </a:r>
            <a:r>
              <a:rPr lang="en-SG" sz="2400" b="0" dirty="0">
                <a:cs typeface="Arial" panose="020B0604020202020204" pitchFamily="34" charset="0"/>
              </a:rPr>
              <a:t>begin with lowercase letter. </a:t>
            </a:r>
            <a:r>
              <a:rPr lang="en-US" sz="2400" b="0" i="0" kern="1200" dirty="0">
                <a:solidFill>
                  <a:schemeClr val="tx1"/>
                </a:solidFill>
                <a:effectLst/>
                <a:latin typeface="Arial" charset="0"/>
                <a:ea typeface="+mn-ea"/>
                <a:cs typeface="Arial" charset="0"/>
              </a:rPr>
              <a:t>Python identifier can contain letters in a </a:t>
            </a:r>
            <a:r>
              <a:rPr lang="en-SG" sz="2400" kern="1200" dirty="0">
                <a:solidFill>
                  <a:schemeClr val="tx1"/>
                </a:solidFill>
                <a:effectLst/>
                <a:latin typeface="Arial" charset="0"/>
                <a:ea typeface="+mn-ea"/>
                <a:cs typeface="Arial" charset="0"/>
              </a:rPr>
              <a:t>lowercase letter</a:t>
            </a:r>
            <a:r>
              <a:rPr lang="en-US" sz="2400" b="0" i="0" kern="1200" dirty="0">
                <a:solidFill>
                  <a:schemeClr val="tx1"/>
                </a:solidFill>
                <a:effectLst/>
                <a:latin typeface="Arial" charset="0"/>
                <a:ea typeface="+mn-ea"/>
                <a:cs typeface="Arial" charset="0"/>
              </a:rPr>
              <a:t>  (a-z), uppercase letter (A-Z), digits (0-9), and underscore (_).</a:t>
            </a:r>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2400" b="0" i="0" kern="1200" dirty="0">
                <a:solidFill>
                  <a:schemeClr val="tx1"/>
                </a:solidFill>
                <a:effectLst/>
                <a:latin typeface="Arial" charset="0"/>
                <a:ea typeface="+mn-ea"/>
                <a:cs typeface="Arial" charset="0"/>
              </a:rPr>
              <a:t>Python </a:t>
            </a:r>
            <a:r>
              <a:rPr lang="en-SG" sz="1200" b="0" i="0" kern="1200" dirty="0">
                <a:solidFill>
                  <a:schemeClr val="tx1"/>
                </a:solidFill>
                <a:effectLst/>
                <a:latin typeface="Arial" charset="0"/>
                <a:ea typeface="+mn-ea"/>
                <a:cs typeface="Arial" panose="020B0604020202020204" pitchFamily="34" charset="0"/>
              </a:rPr>
              <a:t>identifier name </a:t>
            </a:r>
            <a:r>
              <a:rPr lang="en-SG" dirty="0">
                <a:cs typeface="Arial" panose="020B0604020202020204" pitchFamily="34" charset="0"/>
              </a:rPr>
              <a:t>c</a:t>
            </a:r>
            <a:r>
              <a:rPr lang="en-SG" sz="2000" dirty="0">
                <a:cs typeface="Arial" panose="020B0604020202020204" pitchFamily="34" charset="0"/>
              </a:rPr>
              <a:t>annot begin with a digit and cannot contain only digits.</a:t>
            </a:r>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sz="2000" dirty="0">
                <a:cs typeface="Arial" panose="020B0604020202020204" pitchFamily="34" charset="0"/>
              </a:rPr>
              <a:t>Identifier names should be </a:t>
            </a:r>
            <a:r>
              <a:rPr lang="en-SG" dirty="0">
                <a:cs typeface="Arial" panose="020B0604020202020204" pitchFamily="34" charset="0"/>
              </a:rPr>
              <a:t>meaningful.</a:t>
            </a:r>
            <a:r>
              <a:rPr lang="en-US" sz="1200" b="0" i="0" kern="1200" dirty="0">
                <a:solidFill>
                  <a:schemeClr val="tx1"/>
                </a:solidFill>
                <a:effectLst/>
                <a:latin typeface="Arial" charset="0"/>
                <a:ea typeface="+mn-ea"/>
                <a:cs typeface="Arial" charset="0"/>
              </a:rPr>
              <a:t> We should use proper names to hint the use of the identifier. Follow the rule to “keep it simple and meaningful”.</a:t>
            </a:r>
            <a:endParaRPr lang="en-SG" dirty="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11</a:t>
            </a:fld>
            <a:endParaRPr lang="en-US"/>
          </a:p>
        </p:txBody>
      </p:sp>
    </p:spTree>
    <p:extLst>
      <p:ext uri="{BB962C8B-B14F-4D97-AF65-F5344CB8AC3E}">
        <p14:creationId xmlns:p14="http://schemas.microsoft.com/office/powerpoint/2010/main" val="1663352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6001643"/>
          </a:xfrm>
          <a:prstGeom prst="rect">
            <a:avLst/>
          </a:prstGeom>
          <a:solidFill>
            <a:schemeClr val="bg1">
              <a:lumMod val="85000"/>
            </a:schemeClr>
          </a:solidFill>
        </p:spPr>
        <p:txBody>
          <a:bodyPr wrap="square" rtlCol="0">
            <a:spAutoFit/>
          </a:bodyPr>
          <a:lstStyle/>
          <a:p>
            <a:pPr algn="ctr"/>
            <a:endParaRPr lang="en-US" sz="3600" b="1" dirty="0">
              <a:solidFill>
                <a:schemeClr val="tx1"/>
              </a:solidFill>
            </a:endParaRPr>
          </a:p>
          <a:p>
            <a:pPr algn="ctr"/>
            <a:r>
              <a:rPr lang="en-US" sz="3600" b="1" dirty="0">
                <a:solidFill>
                  <a:schemeClr val="tx1"/>
                </a:solidFill>
              </a:rPr>
              <a:t>PRG1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600" b="1" dirty="0">
                <a:solidFill>
                  <a:schemeClr val="tx1"/>
                </a:solidFill>
              </a:rPr>
              <a:t>1</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a:t>&lt;&lt;Title&gt;&gt;</a:t>
            </a:r>
            <a:endParaRPr lang="en-US" dirty="0"/>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userDrawn="1"/>
        </p:nvSpPr>
        <p:spPr bwMode="auto">
          <a:xfrm>
            <a:off x="2933700" y="3490524"/>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000" b="1" dirty="0">
                <a:latin typeface="Arial Narrow" pitchFamily="34" charset="0"/>
              </a:rPr>
              <a:t>Programming I (PRG1)</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dirty="0">
                <a:latin typeface="Arial Narrow" pitchFamily="34" charset="0"/>
              </a:rPr>
              <a:t>Diploma in </a:t>
            </a:r>
            <a:r>
              <a:rPr kumimoji="1" lang="en-GB" sz="1800" dirty="0" smtClean="0">
                <a:latin typeface="Arial Narrow" pitchFamily="34" charset="0"/>
              </a:rPr>
              <a:t>Data</a:t>
            </a:r>
            <a:r>
              <a:rPr kumimoji="1" lang="en-GB" sz="1800" baseline="0" dirty="0" smtClean="0">
                <a:latin typeface="Arial Narrow" pitchFamily="34" charset="0"/>
              </a:rPr>
              <a:t> Science</a:t>
            </a:r>
            <a:endParaRPr kumimoji="1" lang="en-GB" sz="1800" dirty="0">
              <a:latin typeface="Arial Narrow" pitchFamily="34" charset="0"/>
            </a:endParaRP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Cybersecurity &amp; Digital Forensics</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Immersive Media </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Common ICT Programme</a:t>
            </a:r>
            <a:endParaRPr kumimoji="1" lang="en-GB" sz="1800" dirty="0">
              <a:latin typeface="Arial Narrow" pitchFamily="34" charset="0"/>
            </a:endParaRP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Year 1 (</a:t>
            </a:r>
            <a:r>
              <a:rPr kumimoji="1" lang="en-GB" sz="1800" dirty="0" smtClean="0">
                <a:latin typeface="Arial Narrow" pitchFamily="34" charset="0"/>
              </a:rPr>
              <a:t>2021/22), </a:t>
            </a:r>
            <a:r>
              <a:rPr kumimoji="1" lang="en-GB" sz="1800" dirty="0">
                <a:latin typeface="Arial Narrow" pitchFamily="34" charset="0"/>
              </a:rPr>
              <a:t>Semester 1</a:t>
            </a:r>
            <a:endParaRPr kumimoji="1" lang="en-GB" sz="4400"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lvl1pPr marL="514350" indent="-514350">
              <a:buSzPct val="70000"/>
              <a:buFont typeface="Wingdings" panose="05000000000000000000" pitchFamily="2" charset="2"/>
              <a:buChar char="q"/>
              <a:defRPr b="1">
                <a:solidFill>
                  <a:srgbClr val="660033"/>
                </a:solidFill>
                <a:latin typeface="Arial Narrow" panose="020B0606020202030204" pitchFamily="34" charset="0"/>
              </a:defRPr>
            </a:lvl1pPr>
            <a:lvl2pPr marL="742950" indent="-285750">
              <a:buFont typeface="Wingdings" panose="05000000000000000000" pitchFamily="2" charset="2"/>
              <a:buChar char="ü"/>
              <a:defRPr b="0">
                <a:solidFill>
                  <a:schemeClr val="tx1"/>
                </a:solidFill>
                <a:latin typeface="Arial Narrow" panose="020B0606020202030204" pitchFamily="34" charset="0"/>
              </a:defRPr>
            </a:lvl2pPr>
            <a:lvl3pPr>
              <a:defRPr>
                <a:solidFill>
                  <a:srgbClr val="660033"/>
                </a:solidFill>
                <a:latin typeface="Arial Narrow" panose="020B0606020202030204" pitchFamily="34" charset="0"/>
              </a:defRPr>
            </a:lvl3pPr>
            <a:lvl4pPr>
              <a:defRPr>
                <a:solidFill>
                  <a:srgbClr val="660033"/>
                </a:solidFill>
                <a:latin typeface="Arial Narrow" panose="020B0606020202030204" pitchFamily="34" charset="0"/>
              </a:defRPr>
            </a:lvl4pPr>
            <a:lvl5pPr>
              <a:defRPr>
                <a:solidFill>
                  <a:srgbClr val="660033"/>
                </a:solidFill>
                <a:latin typeface="Arial Narrow" panose="020B0606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3"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a:t>
            </a:r>
            <a:r>
              <a:rPr lang="en-US" altLang="en-US" sz="1200" dirty="0" smtClean="0">
                <a:latin typeface="Arial Narrow" pitchFamily="34" charset="0"/>
              </a:rPr>
              <a:t>IT/DS/CSF/IM/CICTP</a:t>
            </a:r>
            <a:r>
              <a:rPr lang="en-US" altLang="en-US" sz="1200" dirty="0">
                <a:latin typeface="Arial Narrow" pitchFamily="34" charset="0"/>
              </a:rPr>
              <a:t/>
            </a:r>
            <a:br>
              <a:rPr lang="en-US" altLang="en-US" sz="1200" dirty="0">
                <a:latin typeface="Arial Narrow" pitchFamily="34" charset="0"/>
              </a:rPr>
            </a:br>
            <a:r>
              <a:rPr lang="en-US" altLang="en-US" sz="1200" dirty="0">
                <a:latin typeface="Arial Narrow" pitchFamily="34" charset="0"/>
              </a:rPr>
              <a:t>PRG1 </a:t>
            </a:r>
            <a:r>
              <a:rPr lang="en-US" altLang="en-US" sz="1200" dirty="0" smtClean="0">
                <a:latin typeface="Arial Narrow" pitchFamily="34" charset="0"/>
              </a:rPr>
              <a:t>AY21/22, </a:t>
            </a:r>
            <a:r>
              <a:rPr lang="en-US" altLang="en-US" sz="1200" dirty="0">
                <a:latin typeface="Arial Narrow" pitchFamily="34" charset="0"/>
              </a:rPr>
              <a:t>Sem 1</a:t>
            </a:r>
          </a:p>
        </p:txBody>
      </p:sp>
      <p:pic>
        <p:nvPicPr>
          <p:cNvPr id="13" name="Picture 22" descr="School of IC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 </a:t>
            </a:r>
            <a:r>
              <a:rPr lang="en-US" dirty="0" smtClean="0"/>
              <a:t>14/04/2021</a:t>
            </a:r>
            <a:endParaRPr lang="en-US" dirty="0"/>
          </a:p>
        </p:txBody>
      </p:sp>
      <p:sp>
        <p:nvSpPr>
          <p:cNvPr id="15" name="Rectangle 15"/>
          <p:cNvSpPr txBox="1">
            <a:spLocks noChangeArrowheads="1"/>
          </p:cNvSpPr>
          <p:nvPr userDrawn="1"/>
        </p:nvSpPr>
        <p:spPr bwMode="auto">
          <a:xfrm>
            <a:off x="7086600" y="6275387"/>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1</a:t>
            </a:r>
            <a:br>
              <a:rPr lang="en-US" baseline="0" dirty="0"/>
            </a:br>
            <a:r>
              <a:rPr lang="en-US" baseline="0" dirty="0"/>
              <a:t>Slide </a:t>
            </a:r>
            <a:fld id="{D684DC87-7C2B-4413-A3B2-900CE8D7D012}" type="slidenum">
              <a:rPr lang="en-US" baseline="0" smtClean="0"/>
              <a:t>‹#›</a:t>
            </a:fld>
            <a:endParaRPr lang="en-US" dirty="0"/>
          </a:p>
        </p:txBody>
      </p:sp>
      <p:sp>
        <p:nvSpPr>
          <p:cNvPr id="3" name="MSIPCMContentMarking" descr="{&quot;HashCode&quot;:-838022706,&quot;Placement&quot;:&quot;Header&quot;,&quot;Top&quot;:0.0,&quot;Left&quot;:0.0,&quot;SlideWidth&quot;:720,&quot;SlideHeight&quot;:540}"/>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smtClean="0">
                <a:solidFill>
                  <a:srgbClr val="000000"/>
                </a:solidFill>
                <a:latin typeface="Calibri" panose="020F0502020204030204" pitchFamily="34" charset="0"/>
              </a:rPr>
              <a:t>                    Official (Closed) - Non Sensitive</a:t>
            </a:r>
            <a:endParaRPr lang="en-US" sz="1100">
              <a:solidFill>
                <a:srgbClr val="0000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rgbClr val="640064"/>
          </a:solidFill>
          <a:latin typeface="+mn-lt"/>
          <a:ea typeface="+mn-ea"/>
          <a:cs typeface="+mn-cs"/>
        </a:defRPr>
      </a:lvl1pPr>
      <a:lvl2pPr marL="742950" indent="-285750" algn="l" rtl="0" eaLnBrk="0" fontAlgn="base" hangingPunct="0">
        <a:spcBef>
          <a:spcPct val="20000"/>
        </a:spcBef>
        <a:spcAft>
          <a:spcPct val="0"/>
        </a:spcAft>
        <a:buChar char="–"/>
        <a:defRPr sz="2400">
          <a:solidFill>
            <a:srgbClr val="640064"/>
          </a:solidFill>
          <a:latin typeface="+mn-lt"/>
          <a:cs typeface="+mn-cs"/>
        </a:defRPr>
      </a:lvl2pPr>
      <a:lvl3pPr marL="1143000" indent="-228600" algn="l" rtl="0" eaLnBrk="0" fontAlgn="base" hangingPunct="0">
        <a:spcBef>
          <a:spcPct val="20000"/>
        </a:spcBef>
        <a:spcAft>
          <a:spcPct val="0"/>
        </a:spcAft>
        <a:buChar char="•"/>
        <a:defRPr sz="2000">
          <a:solidFill>
            <a:srgbClr val="640064"/>
          </a:solidFill>
          <a:latin typeface="+mn-lt"/>
          <a:cs typeface="+mn-cs"/>
        </a:defRPr>
      </a:lvl3pPr>
      <a:lvl4pPr marL="1600200" indent="-228600" algn="l" rtl="0" eaLnBrk="0" fontAlgn="base" hangingPunct="0">
        <a:spcBef>
          <a:spcPct val="20000"/>
        </a:spcBef>
        <a:spcAft>
          <a:spcPct val="0"/>
        </a:spcAft>
        <a:buChar char="–"/>
        <a:defRPr>
          <a:solidFill>
            <a:srgbClr val="640064"/>
          </a:solidFill>
          <a:latin typeface="+mn-lt"/>
          <a:cs typeface="+mn-cs"/>
        </a:defRPr>
      </a:lvl4pPr>
      <a:lvl5pPr marL="2057400" indent="-228600" algn="l" rtl="0" eaLnBrk="0" fontAlgn="base" hangingPunct="0">
        <a:spcBef>
          <a:spcPct val="20000"/>
        </a:spcBef>
        <a:spcAft>
          <a:spcPct val="0"/>
        </a:spcAft>
        <a:buChar char="»"/>
        <a:defRPr>
          <a:solidFill>
            <a:srgbClr val="640064"/>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p3"/><Relationship Id="rId1" Type="http://schemas.microsoft.com/office/2007/relationships/media" Target="../media/media7.mp3"/><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p3"/><Relationship Id="rId1" Type="http://schemas.microsoft.com/office/2007/relationships/media" Target="../media/media8.mp3"/><Relationship Id="rId5" Type="http://schemas.openxmlformats.org/officeDocument/2006/relationships/image" Target="../media/image4.png"/><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9.mp3"/><Relationship Id="rId1" Type="http://schemas.microsoft.com/office/2007/relationships/media" Target="../media/media9.mp3"/><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p3"/><Relationship Id="rId1" Type="http://schemas.microsoft.com/office/2007/relationships/media" Target="../media/media10.mp3"/><Relationship Id="rId6" Type="http://schemas.openxmlformats.org/officeDocument/2006/relationships/image" Target="../media/image4.png"/><Relationship Id="rId5" Type="http://schemas.openxmlformats.org/officeDocument/2006/relationships/image" Target="../media/image16.png"/><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p3"/><Relationship Id="rId1" Type="http://schemas.microsoft.com/office/2007/relationships/media" Target="../media/media11.mp3"/><Relationship Id="rId5" Type="http://schemas.openxmlformats.org/officeDocument/2006/relationships/image" Target="../media/image4.png"/><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p3"/><Relationship Id="rId1" Type="http://schemas.microsoft.com/office/2007/relationships/media" Target="../media/media12.mp3"/><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p3"/><Relationship Id="rId1" Type="http://schemas.microsoft.com/office/2007/relationships/media" Target="../media/media13.mp3"/><Relationship Id="rId5" Type="http://schemas.openxmlformats.org/officeDocument/2006/relationships/image" Target="../media/image4.png"/><Relationship Id="rId4"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p3"/><Relationship Id="rId1" Type="http://schemas.microsoft.com/office/2007/relationships/media" Target="../media/media14.mp3"/><Relationship Id="rId5" Type="http://schemas.openxmlformats.org/officeDocument/2006/relationships/image" Target="../media/image4.png"/><Relationship Id="rId4"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15.mp3"/><Relationship Id="rId1" Type="http://schemas.microsoft.com/office/2007/relationships/media" Target="../media/media15.mp3"/><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16.mp3"/><Relationship Id="rId1" Type="http://schemas.microsoft.com/office/2007/relationships/media" Target="../media/media16.mp3"/><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7.mp3"/><Relationship Id="rId1" Type="http://schemas.microsoft.com/office/2007/relationships/media" Target="../media/media17.mp3"/><Relationship Id="rId5" Type="http://schemas.openxmlformats.org/officeDocument/2006/relationships/image" Target="../media/image4.png"/><Relationship Id="rId4"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8.mp3"/><Relationship Id="rId1" Type="http://schemas.microsoft.com/office/2007/relationships/media" Target="../media/media18.mp3"/><Relationship Id="rId5" Type="http://schemas.openxmlformats.org/officeDocument/2006/relationships/image" Target="../media/image4.png"/><Relationship Id="rId4"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9.mp3"/><Relationship Id="rId1" Type="http://schemas.microsoft.com/office/2007/relationships/media" Target="../media/media19.mp3"/><Relationship Id="rId5" Type="http://schemas.openxmlformats.org/officeDocument/2006/relationships/image" Target="../media/image4.png"/><Relationship Id="rId4"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wmf"/><Relationship Id="rId5" Type="http://schemas.openxmlformats.org/officeDocument/2006/relationships/oleObject" Target="../embeddings/oleObject1.bin"/><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2.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0.mp3"/><Relationship Id="rId1" Type="http://schemas.microsoft.com/office/2007/relationships/media" Target="../media/media20.mp3"/><Relationship Id="rId5" Type="http://schemas.openxmlformats.org/officeDocument/2006/relationships/image" Target="../media/image4.png"/><Relationship Id="rId4"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3.mp3"/><Relationship Id="rId1" Type="http://schemas.microsoft.com/office/2007/relationships/media" Target="../media/media3.mp3"/><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p3"/><Relationship Id="rId1" Type="http://schemas.microsoft.com/office/2007/relationships/media" Target="../media/media6.mp3"/><Relationship Id="rId5" Type="http://schemas.openxmlformats.org/officeDocument/2006/relationships/image" Target="../media/image4.pn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a:xfrm>
            <a:off x="1905000" y="2018046"/>
            <a:ext cx="6629400" cy="701731"/>
          </a:xfrm>
        </p:spPr>
        <p:txBody>
          <a:bodyPr/>
          <a:lstStyle/>
          <a:p>
            <a:r>
              <a:rPr lang="en-GB" b="1" dirty="0">
                <a:latin typeface="Arial Narrow" panose="020B0606020202030204" pitchFamily="34" charset="0"/>
              </a:rPr>
              <a:t>Introduction to Python</a:t>
            </a:r>
          </a:p>
        </p:txBody>
      </p:sp>
      <p:pic>
        <p:nvPicPr>
          <p:cNvPr id="2" name="s1">
            <a:hlinkClick r:id="" action="ppaction://media"/>
            <a:extLst>
              <a:ext uri="{FF2B5EF4-FFF2-40B4-BE49-F238E27FC236}">
                <a16:creationId xmlns:a16="http://schemas.microsoft.com/office/drawing/2014/main" id="{3F40A56E-618F-48B3-9F9E-1CF90E418F1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34400" y="341940"/>
            <a:ext cx="406400" cy="4064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683"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1752600" y="1524000"/>
            <a:ext cx="5486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eaLnBrk="1" fontAlgn="base" hangingPunct="1">
              <a:spcBef>
                <a:spcPct val="20000"/>
              </a:spcBef>
              <a:spcAft>
                <a:spcPct val="0"/>
              </a:spcAft>
              <a:buChar char="»"/>
              <a:defRPr>
                <a:solidFill>
                  <a:schemeClr val="accent2"/>
                </a:solidFill>
                <a:latin typeface="+mn-lt"/>
                <a:cs typeface="+mn-cs"/>
              </a:defRPr>
            </a:lvl6pPr>
            <a:lvl7pPr marL="2971800" indent="-228600" algn="l" rtl="0" eaLnBrk="1" fontAlgn="base" hangingPunct="1">
              <a:spcBef>
                <a:spcPct val="20000"/>
              </a:spcBef>
              <a:spcAft>
                <a:spcPct val="0"/>
              </a:spcAft>
              <a:buChar char="»"/>
              <a:defRPr>
                <a:solidFill>
                  <a:schemeClr val="accent2"/>
                </a:solidFill>
                <a:latin typeface="+mn-lt"/>
                <a:cs typeface="+mn-cs"/>
              </a:defRPr>
            </a:lvl7pPr>
            <a:lvl8pPr marL="3429000" indent="-228600" algn="l" rtl="0" eaLnBrk="1" fontAlgn="base" hangingPunct="1">
              <a:spcBef>
                <a:spcPct val="20000"/>
              </a:spcBef>
              <a:spcAft>
                <a:spcPct val="0"/>
              </a:spcAft>
              <a:buChar char="»"/>
              <a:defRPr>
                <a:solidFill>
                  <a:schemeClr val="accent2"/>
                </a:solidFill>
                <a:latin typeface="+mn-lt"/>
                <a:cs typeface="+mn-cs"/>
              </a:defRPr>
            </a:lvl8pPr>
            <a:lvl9pPr marL="3886200" indent="-228600" algn="l" rtl="0" eaLnBrk="1" fontAlgn="base" hangingPunct="1">
              <a:spcBef>
                <a:spcPct val="20000"/>
              </a:spcBef>
              <a:spcAft>
                <a:spcPct val="0"/>
              </a:spcAft>
              <a:buChar char="»"/>
              <a:defRPr>
                <a:solidFill>
                  <a:schemeClr val="accent2"/>
                </a:solidFill>
                <a:latin typeface="+mn-lt"/>
                <a:cs typeface="+mn-cs"/>
              </a:defRPr>
            </a:lvl9pPr>
          </a:lstStyle>
          <a:p>
            <a:pPr marL="0" indent="0" algn="ctr">
              <a:buFontTx/>
              <a:buNone/>
              <a:defRPr/>
            </a:pPr>
            <a:r>
              <a:rPr lang="en-GB" altLang="zh-CN" sz="4800" b="1" kern="0" dirty="0">
                <a:solidFill>
                  <a:srgbClr val="640064"/>
                </a:solidFill>
                <a:effectLst>
                  <a:outerShdw blurRad="38100" dist="38100" dir="2700000" algn="tl">
                    <a:srgbClr val="C0C0C0"/>
                  </a:outerShdw>
                </a:effectLst>
                <a:latin typeface="Arial Narrow" panose="020B0606020202030204" pitchFamily="34" charset="0"/>
                <a:ea typeface="Tahoma" panose="020B0604030504040204" pitchFamily="34" charset="0"/>
                <a:cs typeface="Tahoma" panose="020B0604030504040204" pitchFamily="34" charset="0"/>
              </a:rPr>
              <a:t>Components </a:t>
            </a:r>
          </a:p>
          <a:p>
            <a:pPr marL="0" indent="0" algn="ctr">
              <a:buFontTx/>
              <a:buNone/>
              <a:defRPr/>
            </a:pPr>
            <a:r>
              <a:rPr lang="en-GB" altLang="zh-CN" sz="4800" b="1" kern="0" dirty="0">
                <a:solidFill>
                  <a:srgbClr val="640064"/>
                </a:solidFill>
                <a:effectLst>
                  <a:outerShdw blurRad="38100" dist="38100" dir="2700000" algn="tl">
                    <a:srgbClr val="C0C0C0"/>
                  </a:outerShdw>
                </a:effectLst>
                <a:latin typeface="Arial Narrow" panose="020B0606020202030204" pitchFamily="34" charset="0"/>
                <a:ea typeface="Tahoma" panose="020B0604030504040204" pitchFamily="34" charset="0"/>
                <a:cs typeface="Tahoma" panose="020B0604030504040204" pitchFamily="34" charset="0"/>
              </a:rPr>
              <a:t>in</a:t>
            </a:r>
          </a:p>
          <a:p>
            <a:pPr marL="0" indent="0" algn="ctr">
              <a:buFontTx/>
              <a:buNone/>
              <a:defRPr/>
            </a:pPr>
            <a:r>
              <a:rPr lang="en-GB" altLang="zh-CN" sz="4800" b="1" kern="0" dirty="0">
                <a:solidFill>
                  <a:srgbClr val="640064"/>
                </a:solidFill>
                <a:effectLst>
                  <a:outerShdw blurRad="38100" dist="38100" dir="2700000" algn="tl">
                    <a:srgbClr val="C0C0C0"/>
                  </a:outerShdw>
                </a:effectLst>
                <a:latin typeface="Arial Narrow" panose="020B0606020202030204" pitchFamily="34" charset="0"/>
                <a:ea typeface="Tahoma" panose="020B0604030504040204" pitchFamily="34" charset="0"/>
                <a:cs typeface="Tahoma" panose="020B0604030504040204" pitchFamily="34" charset="0"/>
              </a:rPr>
              <a:t>Python</a:t>
            </a:r>
          </a:p>
        </p:txBody>
      </p:sp>
    </p:spTree>
    <p:extLst>
      <p:ext uri="{BB962C8B-B14F-4D97-AF65-F5344CB8AC3E}">
        <p14:creationId xmlns:p14="http://schemas.microsoft.com/office/powerpoint/2010/main" val="1831487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4-07 at 17.45.49.png"/>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505200" y="4232000"/>
            <a:ext cx="1752600" cy="839070"/>
          </a:xfrm>
          <a:prstGeom prst="rect">
            <a:avLst/>
          </a:prstGeom>
        </p:spPr>
      </p:pic>
      <p:sp>
        <p:nvSpPr>
          <p:cNvPr id="3" name="Content Placeholder 2"/>
          <p:cNvSpPr>
            <a:spLocks noGrp="1"/>
          </p:cNvSpPr>
          <p:nvPr>
            <p:ph idx="1"/>
          </p:nvPr>
        </p:nvSpPr>
        <p:spPr>
          <a:xfrm>
            <a:off x="228600" y="990600"/>
            <a:ext cx="8153400" cy="5181600"/>
          </a:xfrm>
        </p:spPr>
        <p:txBody>
          <a:bodyPr/>
          <a:lstStyle/>
          <a:p>
            <a:r>
              <a:rPr lang="en-SG" dirty="0">
                <a:cs typeface="Arial" panose="020B0604020202020204" pitchFamily="34" charset="0"/>
              </a:rPr>
              <a:t>Identifiers</a:t>
            </a:r>
          </a:p>
          <a:p>
            <a:pPr lvl="1"/>
            <a:r>
              <a:rPr lang="en-SG" dirty="0">
                <a:cs typeface="Arial" panose="020B0604020202020204" pitchFamily="34" charset="0"/>
              </a:rPr>
              <a:t>names defined by the programmer </a:t>
            </a:r>
          </a:p>
          <a:p>
            <a:pPr lvl="1"/>
            <a:r>
              <a:rPr lang="en-SG" sz="2400" b="0" dirty="0">
                <a:cs typeface="Arial" panose="020B0604020202020204" pitchFamily="34" charset="0"/>
              </a:rPr>
              <a:t>case-sensitive</a:t>
            </a:r>
          </a:p>
          <a:p>
            <a:pPr lvl="1"/>
            <a:r>
              <a:rPr lang="en-SG" sz="2400" b="0" dirty="0">
                <a:cs typeface="Arial" panose="020B0604020202020204" pitchFamily="34" charset="0"/>
              </a:rPr>
              <a:t>begin with lowercase letter </a:t>
            </a:r>
          </a:p>
          <a:p>
            <a:pPr lvl="2"/>
            <a:r>
              <a:rPr lang="en-SG" dirty="0">
                <a:cs typeface="Arial" panose="020B0604020202020204" pitchFamily="34" charset="0"/>
              </a:rPr>
              <a:t>c</a:t>
            </a:r>
            <a:r>
              <a:rPr lang="en-SG" sz="2000" dirty="0">
                <a:cs typeface="Arial" panose="020B0604020202020204" pitchFamily="34" charset="0"/>
              </a:rPr>
              <a:t>annot begin with a digit</a:t>
            </a:r>
          </a:p>
          <a:p>
            <a:pPr lvl="2"/>
            <a:r>
              <a:rPr lang="en-SG" dirty="0">
                <a:cs typeface="Arial" panose="020B0604020202020204" pitchFamily="34" charset="0"/>
              </a:rPr>
              <a:t>c</a:t>
            </a:r>
            <a:r>
              <a:rPr lang="en-SG" sz="2000" b="0" dirty="0">
                <a:cs typeface="Arial" panose="020B0604020202020204" pitchFamily="34" charset="0"/>
              </a:rPr>
              <a:t>ontain only letters, digit and/or the underscore</a:t>
            </a:r>
          </a:p>
          <a:p>
            <a:pPr lvl="1"/>
            <a:r>
              <a:rPr lang="en-SG" dirty="0">
                <a:cs typeface="Arial" panose="020B0604020202020204" pitchFamily="34" charset="0"/>
              </a:rPr>
              <a:t>should have meaningful names</a:t>
            </a:r>
          </a:p>
          <a:p>
            <a:pPr marL="914400" lvl="2" indent="0">
              <a:buNone/>
            </a:pPr>
            <a:endParaRPr lang="en-SG" sz="2000" b="0" dirty="0">
              <a:latin typeface="Arial" panose="020B0604020202020204" pitchFamily="34" charset="0"/>
              <a:cs typeface="Arial" panose="020B0604020202020204" pitchFamily="34" charset="0"/>
            </a:endParaRPr>
          </a:p>
        </p:txBody>
      </p:sp>
      <p:sp>
        <p:nvSpPr>
          <p:cNvPr id="6" name="Title 1"/>
          <p:cNvSpPr>
            <a:spLocks noGrp="1"/>
          </p:cNvSpPr>
          <p:nvPr>
            <p:ph type="title"/>
          </p:nvPr>
        </p:nvSpPr>
        <p:spPr/>
        <p:txBody>
          <a:bodyPr/>
          <a:lstStyle/>
          <a:p>
            <a:r>
              <a:rPr lang="en-US" sz="3200" dirty="0"/>
              <a:t>Identifiers</a:t>
            </a:r>
            <a:endParaRPr lang="en-SG" sz="3200" dirty="0"/>
          </a:p>
        </p:txBody>
      </p:sp>
      <p:sp>
        <p:nvSpPr>
          <p:cNvPr id="7" name="TextBox 6"/>
          <p:cNvSpPr txBox="1"/>
          <p:nvPr/>
        </p:nvSpPr>
        <p:spPr>
          <a:xfrm>
            <a:off x="1524000" y="4450737"/>
            <a:ext cx="1295400" cy="400110"/>
          </a:xfrm>
          <a:prstGeom prst="rect">
            <a:avLst/>
          </a:prstGeom>
          <a:noFill/>
        </p:spPr>
        <p:txBody>
          <a:bodyPr wrap="square" rtlCol="0">
            <a:spAutoFit/>
          </a:bodyPr>
          <a:lstStyle/>
          <a:p>
            <a:r>
              <a:rPr lang="en-US" sz="2000" b="1" dirty="0">
                <a:solidFill>
                  <a:srgbClr val="0000FF"/>
                </a:solidFill>
                <a:latin typeface="Arial Narrow" panose="020B0606020202030204" pitchFamily="34" charset="0"/>
              </a:rPr>
              <a:t>identifier</a:t>
            </a:r>
          </a:p>
        </p:txBody>
      </p:sp>
      <p:cxnSp>
        <p:nvCxnSpPr>
          <p:cNvPr id="8" name="Straight Arrow Connector 7"/>
          <p:cNvCxnSpPr/>
          <p:nvPr/>
        </p:nvCxnSpPr>
        <p:spPr bwMode="auto">
          <a:xfrm flipV="1">
            <a:off x="2743200" y="4619271"/>
            <a:ext cx="762000" cy="32264"/>
          </a:xfrm>
          <a:prstGeom prst="straightConnector1">
            <a:avLst/>
          </a:prstGeom>
          <a:solidFill>
            <a:schemeClr val="accent1"/>
          </a:solidFill>
          <a:ln w="12700" cap="flat" cmpd="sng" algn="ctr">
            <a:solidFill>
              <a:srgbClr val="3366FF"/>
            </a:solidFill>
            <a:prstDash val="solid"/>
            <a:round/>
            <a:headEnd type="none" w="sm" len="sm"/>
            <a:tailEnd type="arrow"/>
          </a:ln>
          <a:effectLst/>
        </p:spPr>
      </p:cxnSp>
      <p:pic>
        <p:nvPicPr>
          <p:cNvPr id="4" name="s11">
            <a:hlinkClick r:id="" action="ppaction://media"/>
            <a:extLst>
              <a:ext uri="{FF2B5EF4-FFF2-40B4-BE49-F238E27FC236}">
                <a16:creationId xmlns:a16="http://schemas.microsoft.com/office/drawing/2014/main" id="{B530CC69-3A58-40F6-9023-979AE3E9B26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534400" y="190500"/>
            <a:ext cx="406400" cy="406400"/>
          </a:xfrm>
          <a:prstGeom prst="rect">
            <a:avLst/>
          </a:prstGeom>
        </p:spPr>
      </p:pic>
    </p:spTree>
    <p:extLst>
      <p:ext uri="{BB962C8B-B14F-4D97-AF65-F5344CB8AC3E}">
        <p14:creationId xmlns:p14="http://schemas.microsoft.com/office/powerpoint/2010/main" val="19407181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2480"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153400" cy="4876800"/>
          </a:xfrm>
        </p:spPr>
        <p:txBody>
          <a:bodyPr/>
          <a:lstStyle/>
          <a:p>
            <a:r>
              <a:rPr lang="en-SG" dirty="0">
                <a:cs typeface="Arial" panose="020B0604020202020204" pitchFamily="34" charset="0"/>
              </a:rPr>
              <a:t>Reserved Keywords</a:t>
            </a:r>
          </a:p>
          <a:p>
            <a:pPr lvl="1"/>
            <a:r>
              <a:rPr lang="en-SG" sz="2200" b="0" dirty="0">
                <a:cs typeface="Arial" panose="020B0604020202020204" pitchFamily="34" charset="0"/>
              </a:rPr>
              <a:t>Special words not allowed for use as identifers</a:t>
            </a:r>
          </a:p>
          <a:p>
            <a:pPr lvl="1"/>
            <a:r>
              <a:rPr lang="en-SG" sz="2200" b="0" dirty="0">
                <a:cs typeface="Arial" panose="020B0604020202020204" pitchFamily="34" charset="0"/>
              </a:rPr>
              <a:t>Reserved by Python for special use</a:t>
            </a:r>
          </a:p>
          <a:p>
            <a:pPr marL="457200" lvl="1" indent="0">
              <a:buNone/>
            </a:pPr>
            <a:endParaRPr lang="en-SG" sz="2000" b="0" dirty="0">
              <a:cs typeface="Arial" panose="020B0604020202020204" pitchFamily="34" charset="0"/>
            </a:endParaRPr>
          </a:p>
          <a:p>
            <a:pPr lvl="1"/>
            <a:endParaRPr lang="en-SG" sz="2000" b="0" dirty="0">
              <a:cs typeface="Arial" panose="020B0604020202020204" pitchFamily="34" charset="0"/>
            </a:endParaRPr>
          </a:p>
          <a:p>
            <a:pPr lvl="1"/>
            <a:endParaRPr lang="en-SG" sz="2000" b="0" dirty="0">
              <a:cs typeface="Arial" panose="020B0604020202020204" pitchFamily="34" charset="0"/>
            </a:endParaRPr>
          </a:p>
          <a:p>
            <a:pPr lvl="1"/>
            <a:endParaRPr lang="en-SG" sz="2000" b="0" dirty="0">
              <a:cs typeface="Arial" panose="020B0604020202020204" pitchFamily="34" charset="0"/>
            </a:endParaRPr>
          </a:p>
          <a:p>
            <a:pPr lvl="1"/>
            <a:endParaRPr lang="en-SG" sz="2000" b="0" dirty="0">
              <a:cs typeface="Arial" panose="020B0604020202020204" pitchFamily="34" charset="0"/>
            </a:endParaRPr>
          </a:p>
        </p:txBody>
      </p:sp>
      <p:sp>
        <p:nvSpPr>
          <p:cNvPr id="7" name="Title 1"/>
          <p:cNvSpPr>
            <a:spLocks noGrp="1"/>
          </p:cNvSpPr>
          <p:nvPr>
            <p:ph type="title"/>
          </p:nvPr>
        </p:nvSpPr>
        <p:spPr/>
        <p:txBody>
          <a:bodyPr/>
          <a:lstStyle/>
          <a:p>
            <a:r>
              <a:rPr lang="en-US" sz="3200" dirty="0"/>
              <a:t>Reserved Keywords</a:t>
            </a:r>
            <a:endParaRPr lang="en-SG" sz="3200" dirty="0"/>
          </a:p>
        </p:txBody>
      </p:sp>
      <p:graphicFrame>
        <p:nvGraphicFramePr>
          <p:cNvPr id="4" name="Table 3"/>
          <p:cNvGraphicFramePr>
            <a:graphicFrameLocks noGrp="1"/>
          </p:cNvGraphicFramePr>
          <p:nvPr>
            <p:extLst>
              <p:ext uri="{D42A27DB-BD31-4B8C-83A1-F6EECF244321}">
                <p14:modId xmlns:p14="http://schemas.microsoft.com/office/powerpoint/2010/main" val="618691366"/>
              </p:ext>
            </p:extLst>
          </p:nvPr>
        </p:nvGraphicFramePr>
        <p:xfrm>
          <a:off x="1409700" y="2514600"/>
          <a:ext cx="6096000" cy="2595880"/>
        </p:xfrm>
        <a:graphic>
          <a:graphicData uri="http://schemas.openxmlformats.org/drawingml/2006/table">
            <a:tbl>
              <a:tblPr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latin typeface="Calibri" panose="020F0502020204030204" pitchFamily="34" charset="0"/>
                          <a:cs typeface="Calibri" panose="020F0502020204030204" pitchFamily="34" charset="0"/>
                        </a:rPr>
                        <a:t>False</a:t>
                      </a:r>
                    </a:p>
                  </a:txBody>
                  <a:tcPr/>
                </a:tc>
                <a:tc>
                  <a:txBody>
                    <a:bodyPr/>
                    <a:lstStyle/>
                    <a:p>
                      <a:r>
                        <a:rPr lang="en-US" dirty="0">
                          <a:latin typeface="Calibri" panose="020F0502020204030204" pitchFamily="34" charset="0"/>
                          <a:cs typeface="Calibri" panose="020F0502020204030204" pitchFamily="34" charset="0"/>
                        </a:rPr>
                        <a:t>class</a:t>
                      </a:r>
                    </a:p>
                  </a:txBody>
                  <a:tcPr/>
                </a:tc>
                <a:tc>
                  <a:txBody>
                    <a:bodyPr/>
                    <a:lstStyle/>
                    <a:p>
                      <a:r>
                        <a:rPr lang="en-US" dirty="0">
                          <a:latin typeface="Calibri" panose="020F0502020204030204" pitchFamily="34" charset="0"/>
                          <a:cs typeface="Calibri" panose="020F0502020204030204" pitchFamily="34" charset="0"/>
                        </a:rPr>
                        <a:t>finally</a:t>
                      </a:r>
                    </a:p>
                  </a:txBody>
                  <a:tcPr/>
                </a:tc>
                <a:tc>
                  <a:txBody>
                    <a:bodyPr/>
                    <a:lstStyle/>
                    <a:p>
                      <a:r>
                        <a:rPr lang="en-US" dirty="0">
                          <a:latin typeface="Calibri" panose="020F0502020204030204" pitchFamily="34" charset="0"/>
                          <a:cs typeface="Calibri" panose="020F0502020204030204" pitchFamily="34" charset="0"/>
                        </a:rPr>
                        <a:t>is</a:t>
                      </a:r>
                    </a:p>
                  </a:txBody>
                  <a:tcPr/>
                </a:tc>
                <a:tc>
                  <a:txBody>
                    <a:bodyPr/>
                    <a:lstStyle/>
                    <a:p>
                      <a:r>
                        <a:rPr lang="en-US" dirty="0">
                          <a:latin typeface="Calibri" panose="020F0502020204030204" pitchFamily="34" charset="0"/>
                          <a:cs typeface="Calibri" panose="020F0502020204030204" pitchFamily="34" charset="0"/>
                        </a:rPr>
                        <a:t>return</a:t>
                      </a:r>
                    </a:p>
                  </a:txBody>
                  <a:tcPr/>
                </a:tc>
                <a:extLst>
                  <a:ext uri="{0D108BD9-81ED-4DB2-BD59-A6C34878D82A}">
                    <a16:rowId xmlns:a16="http://schemas.microsoft.com/office/drawing/2014/main" val="10000"/>
                  </a:ext>
                </a:extLst>
              </a:tr>
              <a:tr h="370840">
                <a:tc>
                  <a:txBody>
                    <a:bodyPr/>
                    <a:lstStyle/>
                    <a:p>
                      <a:r>
                        <a:rPr lang="en-US" dirty="0">
                          <a:latin typeface="Calibri" panose="020F0502020204030204" pitchFamily="34" charset="0"/>
                          <a:cs typeface="Calibri" panose="020F0502020204030204" pitchFamily="34" charset="0"/>
                        </a:rPr>
                        <a:t>None</a:t>
                      </a:r>
                    </a:p>
                  </a:txBody>
                  <a:tcPr/>
                </a:tc>
                <a:tc>
                  <a:txBody>
                    <a:bodyPr/>
                    <a:lstStyle/>
                    <a:p>
                      <a:r>
                        <a:rPr lang="en-US" dirty="0">
                          <a:latin typeface="Calibri" panose="020F0502020204030204" pitchFamily="34" charset="0"/>
                          <a:cs typeface="Calibri" panose="020F0502020204030204" pitchFamily="34" charset="0"/>
                        </a:rPr>
                        <a:t>continue</a:t>
                      </a:r>
                    </a:p>
                  </a:txBody>
                  <a:tcPr/>
                </a:tc>
                <a:tc>
                  <a:txBody>
                    <a:bodyPr/>
                    <a:lstStyle/>
                    <a:p>
                      <a:r>
                        <a:rPr lang="en-US" dirty="0">
                          <a:latin typeface="Calibri" panose="020F0502020204030204" pitchFamily="34" charset="0"/>
                          <a:cs typeface="Calibri" panose="020F0502020204030204" pitchFamily="34" charset="0"/>
                        </a:rPr>
                        <a:t>for</a:t>
                      </a:r>
                    </a:p>
                  </a:txBody>
                  <a:tcPr/>
                </a:tc>
                <a:tc>
                  <a:txBody>
                    <a:bodyPr/>
                    <a:lstStyle/>
                    <a:p>
                      <a:r>
                        <a:rPr lang="en-US" dirty="0">
                          <a:latin typeface="Calibri" panose="020F0502020204030204" pitchFamily="34" charset="0"/>
                          <a:cs typeface="Calibri" panose="020F0502020204030204" pitchFamily="34" charset="0"/>
                        </a:rPr>
                        <a:t>lambda</a:t>
                      </a:r>
                    </a:p>
                  </a:txBody>
                  <a:tcPr/>
                </a:tc>
                <a:tc>
                  <a:txBody>
                    <a:bodyPr/>
                    <a:lstStyle/>
                    <a:p>
                      <a:r>
                        <a:rPr lang="en-US" dirty="0">
                          <a:latin typeface="Calibri" panose="020F0502020204030204" pitchFamily="34" charset="0"/>
                          <a:cs typeface="Calibri" panose="020F0502020204030204" pitchFamily="34" charset="0"/>
                        </a:rPr>
                        <a:t>try</a:t>
                      </a:r>
                    </a:p>
                  </a:txBody>
                  <a:tcPr/>
                </a:tc>
                <a:extLst>
                  <a:ext uri="{0D108BD9-81ED-4DB2-BD59-A6C34878D82A}">
                    <a16:rowId xmlns:a16="http://schemas.microsoft.com/office/drawing/2014/main" val="10001"/>
                  </a:ext>
                </a:extLst>
              </a:tr>
              <a:tr h="370840">
                <a:tc>
                  <a:txBody>
                    <a:bodyPr/>
                    <a:lstStyle/>
                    <a:p>
                      <a:r>
                        <a:rPr lang="en-US" dirty="0">
                          <a:latin typeface="Calibri" panose="020F0502020204030204" pitchFamily="34" charset="0"/>
                          <a:cs typeface="Calibri" panose="020F0502020204030204" pitchFamily="34" charset="0"/>
                        </a:rPr>
                        <a:t>True</a:t>
                      </a:r>
                    </a:p>
                  </a:txBody>
                  <a:tcPr/>
                </a:tc>
                <a:tc>
                  <a:txBody>
                    <a:bodyPr/>
                    <a:lstStyle/>
                    <a:p>
                      <a:r>
                        <a:rPr lang="en-US" dirty="0" err="1">
                          <a:latin typeface="Calibri" panose="020F0502020204030204" pitchFamily="34" charset="0"/>
                          <a:cs typeface="Calibri" panose="020F0502020204030204" pitchFamily="34" charset="0"/>
                        </a:rPr>
                        <a:t>def</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from</a:t>
                      </a:r>
                    </a:p>
                  </a:txBody>
                  <a:tcPr/>
                </a:tc>
                <a:tc>
                  <a:txBody>
                    <a:bodyPr/>
                    <a:lstStyle/>
                    <a:p>
                      <a:r>
                        <a:rPr lang="en-US" dirty="0">
                          <a:latin typeface="Calibri" panose="020F0502020204030204" pitchFamily="34" charset="0"/>
                          <a:cs typeface="Calibri" panose="020F0502020204030204" pitchFamily="34" charset="0"/>
                        </a:rPr>
                        <a:t>nonlocal</a:t>
                      </a:r>
                    </a:p>
                  </a:txBody>
                  <a:tcPr/>
                </a:tc>
                <a:tc>
                  <a:txBody>
                    <a:bodyPr/>
                    <a:lstStyle/>
                    <a:p>
                      <a:r>
                        <a:rPr lang="en-US" dirty="0">
                          <a:latin typeface="Calibri" panose="020F0502020204030204" pitchFamily="34" charset="0"/>
                          <a:cs typeface="Calibri" panose="020F0502020204030204" pitchFamily="34" charset="0"/>
                        </a:rPr>
                        <a:t>while</a:t>
                      </a:r>
                    </a:p>
                  </a:txBody>
                  <a:tcPr/>
                </a:tc>
                <a:extLst>
                  <a:ext uri="{0D108BD9-81ED-4DB2-BD59-A6C34878D82A}">
                    <a16:rowId xmlns:a16="http://schemas.microsoft.com/office/drawing/2014/main" val="10002"/>
                  </a:ext>
                </a:extLst>
              </a:tr>
              <a:tr h="370840">
                <a:tc>
                  <a:txBody>
                    <a:bodyPr/>
                    <a:lstStyle/>
                    <a:p>
                      <a:r>
                        <a:rPr lang="en-US" dirty="0">
                          <a:latin typeface="Calibri" panose="020F0502020204030204" pitchFamily="34" charset="0"/>
                          <a:cs typeface="Calibri" panose="020F0502020204030204" pitchFamily="34" charset="0"/>
                        </a:rPr>
                        <a:t>and</a:t>
                      </a:r>
                    </a:p>
                  </a:txBody>
                  <a:tcPr/>
                </a:tc>
                <a:tc>
                  <a:txBody>
                    <a:bodyPr/>
                    <a:lstStyle/>
                    <a:p>
                      <a:r>
                        <a:rPr lang="en-US" dirty="0">
                          <a:latin typeface="Calibri" panose="020F0502020204030204" pitchFamily="34" charset="0"/>
                          <a:cs typeface="Calibri" panose="020F0502020204030204" pitchFamily="34" charset="0"/>
                        </a:rPr>
                        <a:t>del</a:t>
                      </a:r>
                    </a:p>
                  </a:txBody>
                  <a:tcPr/>
                </a:tc>
                <a:tc>
                  <a:txBody>
                    <a:bodyPr/>
                    <a:lstStyle/>
                    <a:p>
                      <a:r>
                        <a:rPr lang="en-US" dirty="0">
                          <a:latin typeface="Calibri" panose="020F0502020204030204" pitchFamily="34" charset="0"/>
                          <a:cs typeface="Calibri" panose="020F0502020204030204" pitchFamily="34" charset="0"/>
                        </a:rPr>
                        <a:t>global</a:t>
                      </a:r>
                    </a:p>
                  </a:txBody>
                  <a:tcPr/>
                </a:tc>
                <a:tc>
                  <a:txBody>
                    <a:bodyPr/>
                    <a:lstStyle/>
                    <a:p>
                      <a:r>
                        <a:rPr lang="en-US" dirty="0">
                          <a:latin typeface="Calibri" panose="020F0502020204030204" pitchFamily="34" charset="0"/>
                          <a:cs typeface="Calibri" panose="020F0502020204030204" pitchFamily="34" charset="0"/>
                        </a:rPr>
                        <a:t>not</a:t>
                      </a:r>
                    </a:p>
                  </a:txBody>
                  <a:tcPr/>
                </a:tc>
                <a:tc>
                  <a:txBody>
                    <a:bodyPr/>
                    <a:lstStyle/>
                    <a:p>
                      <a:r>
                        <a:rPr lang="en-US" dirty="0">
                          <a:latin typeface="Calibri" panose="020F0502020204030204" pitchFamily="34" charset="0"/>
                          <a:cs typeface="Calibri" panose="020F0502020204030204" pitchFamily="34" charset="0"/>
                        </a:rPr>
                        <a:t>with</a:t>
                      </a:r>
                    </a:p>
                  </a:txBody>
                  <a:tcPr/>
                </a:tc>
                <a:extLst>
                  <a:ext uri="{0D108BD9-81ED-4DB2-BD59-A6C34878D82A}">
                    <a16:rowId xmlns:a16="http://schemas.microsoft.com/office/drawing/2014/main" val="10003"/>
                  </a:ext>
                </a:extLst>
              </a:tr>
              <a:tr h="370840">
                <a:tc>
                  <a:txBody>
                    <a:bodyPr/>
                    <a:lstStyle/>
                    <a:p>
                      <a:r>
                        <a:rPr lang="en-US" dirty="0">
                          <a:latin typeface="Calibri" panose="020F0502020204030204" pitchFamily="34" charset="0"/>
                          <a:cs typeface="Calibri" panose="020F0502020204030204" pitchFamily="34" charset="0"/>
                        </a:rPr>
                        <a:t>as</a:t>
                      </a:r>
                    </a:p>
                  </a:txBody>
                  <a:tcPr/>
                </a:tc>
                <a:tc>
                  <a:txBody>
                    <a:bodyPr/>
                    <a:lstStyle/>
                    <a:p>
                      <a:r>
                        <a:rPr lang="en-US" dirty="0" err="1">
                          <a:latin typeface="Calibri" panose="020F0502020204030204" pitchFamily="34" charset="0"/>
                          <a:cs typeface="Calibri" panose="020F0502020204030204" pitchFamily="34" charset="0"/>
                        </a:rPr>
                        <a:t>elif</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if</a:t>
                      </a:r>
                    </a:p>
                  </a:txBody>
                  <a:tcPr/>
                </a:tc>
                <a:tc>
                  <a:txBody>
                    <a:bodyPr/>
                    <a:lstStyle/>
                    <a:p>
                      <a:r>
                        <a:rPr lang="en-US" dirty="0">
                          <a:latin typeface="Calibri" panose="020F0502020204030204" pitchFamily="34" charset="0"/>
                          <a:cs typeface="Calibri" panose="020F0502020204030204" pitchFamily="34" charset="0"/>
                        </a:rPr>
                        <a:t>or</a:t>
                      </a:r>
                    </a:p>
                  </a:txBody>
                  <a:tcPr/>
                </a:tc>
                <a:tc>
                  <a:txBody>
                    <a:bodyPr/>
                    <a:lstStyle/>
                    <a:p>
                      <a:r>
                        <a:rPr lang="en-US" dirty="0">
                          <a:latin typeface="Calibri" panose="020F0502020204030204" pitchFamily="34" charset="0"/>
                          <a:cs typeface="Calibri" panose="020F0502020204030204" pitchFamily="34" charset="0"/>
                        </a:rPr>
                        <a:t>yield</a:t>
                      </a:r>
                    </a:p>
                  </a:txBody>
                  <a:tcPr/>
                </a:tc>
                <a:extLst>
                  <a:ext uri="{0D108BD9-81ED-4DB2-BD59-A6C34878D82A}">
                    <a16:rowId xmlns:a16="http://schemas.microsoft.com/office/drawing/2014/main" val="10004"/>
                  </a:ext>
                </a:extLst>
              </a:tr>
              <a:tr h="370840">
                <a:tc>
                  <a:txBody>
                    <a:bodyPr/>
                    <a:lstStyle/>
                    <a:p>
                      <a:r>
                        <a:rPr lang="en-US" dirty="0">
                          <a:latin typeface="Calibri" panose="020F0502020204030204" pitchFamily="34" charset="0"/>
                          <a:cs typeface="Calibri" panose="020F0502020204030204" pitchFamily="34" charset="0"/>
                        </a:rPr>
                        <a:t>assert</a:t>
                      </a:r>
                    </a:p>
                  </a:txBody>
                  <a:tcPr/>
                </a:tc>
                <a:tc>
                  <a:txBody>
                    <a:bodyPr/>
                    <a:lstStyle/>
                    <a:p>
                      <a:r>
                        <a:rPr lang="en-US" dirty="0">
                          <a:latin typeface="Calibri" panose="020F0502020204030204" pitchFamily="34" charset="0"/>
                          <a:cs typeface="Calibri" panose="020F0502020204030204" pitchFamily="34" charset="0"/>
                        </a:rPr>
                        <a:t>else</a:t>
                      </a:r>
                    </a:p>
                  </a:txBody>
                  <a:tcPr/>
                </a:tc>
                <a:tc>
                  <a:txBody>
                    <a:bodyPr/>
                    <a:lstStyle/>
                    <a:p>
                      <a:r>
                        <a:rPr lang="en-US" dirty="0">
                          <a:latin typeface="Calibri" panose="020F0502020204030204" pitchFamily="34" charset="0"/>
                          <a:cs typeface="Calibri" panose="020F0502020204030204" pitchFamily="34" charset="0"/>
                        </a:rPr>
                        <a:t>import</a:t>
                      </a:r>
                    </a:p>
                  </a:txBody>
                  <a:tcPr/>
                </a:tc>
                <a:tc>
                  <a:txBody>
                    <a:bodyPr/>
                    <a:lstStyle/>
                    <a:p>
                      <a:r>
                        <a:rPr lang="en-US" dirty="0">
                          <a:latin typeface="Calibri" panose="020F0502020204030204" pitchFamily="34" charset="0"/>
                          <a:cs typeface="Calibri" panose="020F0502020204030204" pitchFamily="34" charset="0"/>
                        </a:rPr>
                        <a:t>pass</a:t>
                      </a:r>
                    </a:p>
                  </a:txBody>
                  <a:tcPr/>
                </a:tc>
                <a:tc>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r h="370840">
                <a:tc>
                  <a:txBody>
                    <a:bodyPr/>
                    <a:lstStyle/>
                    <a:p>
                      <a:r>
                        <a:rPr lang="en-US" dirty="0">
                          <a:latin typeface="Calibri" panose="020F0502020204030204" pitchFamily="34" charset="0"/>
                          <a:cs typeface="Calibri" panose="020F0502020204030204" pitchFamily="34" charset="0"/>
                        </a:rPr>
                        <a:t>break</a:t>
                      </a:r>
                    </a:p>
                  </a:txBody>
                  <a:tcPr/>
                </a:tc>
                <a:tc>
                  <a:txBody>
                    <a:bodyPr/>
                    <a:lstStyle/>
                    <a:p>
                      <a:r>
                        <a:rPr lang="en-US" dirty="0">
                          <a:latin typeface="Calibri" panose="020F0502020204030204" pitchFamily="34" charset="0"/>
                          <a:cs typeface="Calibri" panose="020F0502020204030204" pitchFamily="34" charset="0"/>
                        </a:rPr>
                        <a:t>except</a:t>
                      </a:r>
                    </a:p>
                  </a:txBody>
                  <a:tcPr/>
                </a:tc>
                <a:tc>
                  <a:txBody>
                    <a:bodyPr/>
                    <a:lstStyle/>
                    <a:p>
                      <a:r>
                        <a:rPr lang="en-US" dirty="0">
                          <a:latin typeface="Calibri" panose="020F0502020204030204" pitchFamily="34" charset="0"/>
                          <a:cs typeface="Calibri" panose="020F0502020204030204" pitchFamily="34" charset="0"/>
                        </a:rPr>
                        <a:t>in</a:t>
                      </a:r>
                    </a:p>
                  </a:txBody>
                  <a:tcPr/>
                </a:tc>
                <a:tc>
                  <a:txBody>
                    <a:bodyPr/>
                    <a:lstStyle/>
                    <a:p>
                      <a:r>
                        <a:rPr lang="en-US" dirty="0">
                          <a:latin typeface="Calibri" panose="020F0502020204030204" pitchFamily="34" charset="0"/>
                          <a:cs typeface="Calibri" panose="020F0502020204030204" pitchFamily="34" charset="0"/>
                        </a:rPr>
                        <a:t>raise</a:t>
                      </a:r>
                    </a:p>
                  </a:txBody>
                  <a:tcPr/>
                </a:tc>
                <a:tc>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bl>
          </a:graphicData>
        </a:graphic>
      </p:graphicFrame>
      <p:pic>
        <p:nvPicPr>
          <p:cNvPr id="2" name="s12">
            <a:hlinkClick r:id="" action="ppaction://media"/>
            <a:extLst>
              <a:ext uri="{FF2B5EF4-FFF2-40B4-BE49-F238E27FC236}">
                <a16:creationId xmlns:a16="http://schemas.microsoft.com/office/drawing/2014/main" id="{702D8E98-107C-41CB-97BB-BAD505C4862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47100" y="200819"/>
            <a:ext cx="406400" cy="406400"/>
          </a:xfrm>
          <a:prstGeom prst="rect">
            <a:avLst/>
          </a:prstGeom>
        </p:spPr>
      </p:pic>
    </p:spTree>
    <p:extLst>
      <p:ext uri="{BB962C8B-B14F-4D97-AF65-F5344CB8AC3E}">
        <p14:creationId xmlns:p14="http://schemas.microsoft.com/office/powerpoint/2010/main" val="1798326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4189"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53099-8E8B-4AA3-A998-AB11394A7620}"/>
              </a:ext>
            </a:extLst>
          </p:cNvPr>
          <p:cNvSpPr>
            <a:spLocks noGrp="1"/>
          </p:cNvSpPr>
          <p:nvPr>
            <p:ph type="title"/>
          </p:nvPr>
        </p:nvSpPr>
        <p:spPr/>
        <p:txBody>
          <a:bodyPr/>
          <a:lstStyle/>
          <a:p>
            <a:r>
              <a:rPr lang="en-US" dirty="0"/>
              <a:t>Example – Valid &amp; Invalid Identifiers</a:t>
            </a:r>
          </a:p>
        </p:txBody>
      </p:sp>
      <p:sp>
        <p:nvSpPr>
          <p:cNvPr id="5" name="Content Placeholder 4">
            <a:extLst>
              <a:ext uri="{FF2B5EF4-FFF2-40B4-BE49-F238E27FC236}">
                <a16:creationId xmlns:a16="http://schemas.microsoft.com/office/drawing/2014/main" id="{2C998242-53D6-4F79-954F-4BCD6E215D2B}"/>
              </a:ext>
            </a:extLst>
          </p:cNvPr>
          <p:cNvSpPr>
            <a:spLocks noGrp="1"/>
          </p:cNvSpPr>
          <p:nvPr>
            <p:ph sz="half" idx="1"/>
          </p:nvPr>
        </p:nvSpPr>
        <p:spPr>
          <a:solidFill>
            <a:schemeClr val="bg1"/>
          </a:solidFill>
          <a:ln>
            <a:solidFill>
              <a:srgbClr val="640064"/>
            </a:solidFill>
          </a:ln>
        </p:spPr>
        <p:txBody>
          <a:bodyPr/>
          <a:lstStyle/>
          <a:p>
            <a:pPr marL="0" indent="0">
              <a:buNone/>
            </a:pPr>
            <a:r>
              <a:rPr lang="en-US" b="1" dirty="0">
                <a:solidFill>
                  <a:schemeClr val="tx1"/>
                </a:solidFill>
                <a:latin typeface="Arial Narrow" panose="020B0606020202030204" pitchFamily="34" charset="0"/>
              </a:rPr>
              <a:t>Python Valid Identifiers</a:t>
            </a:r>
          </a:p>
          <a:p>
            <a:r>
              <a:rPr lang="en-US" sz="2400" b="1" dirty="0">
                <a:latin typeface="Arial Narrow" panose="020B0606020202030204" pitchFamily="34" charset="0"/>
              </a:rPr>
              <a:t>ab10c</a:t>
            </a:r>
            <a:r>
              <a:rPr lang="en-US" sz="2400" dirty="0">
                <a:latin typeface="Arial Narrow" panose="020B0606020202030204" pitchFamily="34" charset="0"/>
              </a:rPr>
              <a:t>: contains only letters and numbers</a:t>
            </a:r>
          </a:p>
          <a:p>
            <a:r>
              <a:rPr lang="en-US" sz="2400" b="1" dirty="0" err="1">
                <a:latin typeface="Arial Narrow" panose="020B0606020202030204" pitchFamily="34" charset="0"/>
              </a:rPr>
              <a:t>abc_DE</a:t>
            </a:r>
            <a:r>
              <a:rPr lang="en-US" sz="2400" dirty="0">
                <a:latin typeface="Arial Narrow" panose="020B0606020202030204" pitchFamily="34" charset="0"/>
              </a:rPr>
              <a:t>: contains all the valid characters</a:t>
            </a:r>
          </a:p>
          <a:p>
            <a:r>
              <a:rPr lang="en-US" sz="2400" b="1" dirty="0">
                <a:latin typeface="Arial Narrow" panose="020B0606020202030204" pitchFamily="34" charset="0"/>
              </a:rPr>
              <a:t>_:</a:t>
            </a:r>
            <a:r>
              <a:rPr lang="en-US" sz="2400" dirty="0">
                <a:latin typeface="Arial Narrow" panose="020B0606020202030204" pitchFamily="34" charset="0"/>
              </a:rPr>
              <a:t> surprisingly but Yes, underscore is a valid identifier</a:t>
            </a:r>
          </a:p>
          <a:p>
            <a:r>
              <a:rPr lang="en-US" sz="2400" b="1" dirty="0">
                <a:latin typeface="Arial Narrow" panose="020B0606020202030204" pitchFamily="34" charset="0"/>
              </a:rPr>
              <a:t>_</a:t>
            </a:r>
            <a:r>
              <a:rPr lang="en-US" sz="2400" b="1" dirty="0" err="1">
                <a:latin typeface="Arial Narrow" panose="020B0606020202030204" pitchFamily="34" charset="0"/>
              </a:rPr>
              <a:t>abc</a:t>
            </a:r>
            <a:r>
              <a:rPr lang="en-US" sz="2400" dirty="0">
                <a:latin typeface="Arial Narrow" panose="020B0606020202030204" pitchFamily="34" charset="0"/>
              </a:rPr>
              <a:t>: identifier can start with an underscore</a:t>
            </a:r>
          </a:p>
          <a:p>
            <a:endParaRPr lang="en-US" dirty="0"/>
          </a:p>
        </p:txBody>
      </p:sp>
      <p:sp>
        <p:nvSpPr>
          <p:cNvPr id="6" name="Content Placeholder 5">
            <a:extLst>
              <a:ext uri="{FF2B5EF4-FFF2-40B4-BE49-F238E27FC236}">
                <a16:creationId xmlns:a16="http://schemas.microsoft.com/office/drawing/2014/main" id="{1BBDD800-7C3E-4B44-8A04-FA7F4AC142BE}"/>
              </a:ext>
            </a:extLst>
          </p:cNvPr>
          <p:cNvSpPr>
            <a:spLocks noGrp="1"/>
          </p:cNvSpPr>
          <p:nvPr>
            <p:ph sz="half" idx="2"/>
          </p:nvPr>
        </p:nvSpPr>
        <p:spPr>
          <a:solidFill>
            <a:schemeClr val="bg1"/>
          </a:solidFill>
          <a:ln>
            <a:solidFill>
              <a:srgbClr val="640064"/>
            </a:solidFill>
          </a:ln>
        </p:spPr>
        <p:txBody>
          <a:bodyPr/>
          <a:lstStyle/>
          <a:p>
            <a:pPr marL="0" indent="0">
              <a:buNone/>
            </a:pPr>
            <a:r>
              <a:rPr lang="en-US" b="1" dirty="0">
                <a:solidFill>
                  <a:schemeClr val="tx1"/>
                </a:solidFill>
                <a:latin typeface="Arial Narrow" panose="020B0606020202030204" pitchFamily="34" charset="0"/>
              </a:rPr>
              <a:t>Python Invalid Identifiers</a:t>
            </a:r>
          </a:p>
          <a:p>
            <a:r>
              <a:rPr lang="en-US" sz="2400" b="1" dirty="0">
                <a:latin typeface="Arial Narrow" panose="020B0606020202030204" pitchFamily="34" charset="0"/>
              </a:rPr>
              <a:t>99</a:t>
            </a:r>
            <a:r>
              <a:rPr lang="en-US" sz="2400" dirty="0">
                <a:latin typeface="Arial Narrow" panose="020B0606020202030204" pitchFamily="34" charset="0"/>
              </a:rPr>
              <a:t>: identifier cannot be only digits</a:t>
            </a:r>
          </a:p>
          <a:p>
            <a:r>
              <a:rPr lang="en-US" sz="2400" b="1" dirty="0">
                <a:latin typeface="Arial Narrow" panose="020B0606020202030204" pitchFamily="34" charset="0"/>
              </a:rPr>
              <a:t>9abc</a:t>
            </a:r>
            <a:r>
              <a:rPr lang="en-US" sz="2400" dirty="0">
                <a:latin typeface="Arial Narrow" panose="020B0606020202030204" pitchFamily="34" charset="0"/>
              </a:rPr>
              <a:t>: identifier cannot start with number</a:t>
            </a:r>
          </a:p>
          <a:p>
            <a:r>
              <a:rPr lang="en-US" sz="2400" b="1" dirty="0" err="1">
                <a:latin typeface="Arial Narrow" panose="020B0606020202030204" pitchFamily="34" charset="0"/>
              </a:rPr>
              <a:t>x+y</a:t>
            </a:r>
            <a:r>
              <a:rPr lang="en-US" sz="2400" dirty="0">
                <a:latin typeface="Arial Narrow" panose="020B0606020202030204" pitchFamily="34" charset="0"/>
              </a:rPr>
              <a:t>: the only special character allowed is an underscore</a:t>
            </a:r>
          </a:p>
          <a:p>
            <a:r>
              <a:rPr lang="en-US" sz="2400" b="1" dirty="0">
                <a:latin typeface="Arial Narrow" panose="020B0606020202030204" pitchFamily="34" charset="0"/>
              </a:rPr>
              <a:t>for</a:t>
            </a:r>
            <a:r>
              <a:rPr lang="en-US" sz="2400" dirty="0">
                <a:latin typeface="Arial Narrow" panose="020B0606020202030204" pitchFamily="34" charset="0"/>
              </a:rPr>
              <a:t>: it is a reserved keyword</a:t>
            </a:r>
          </a:p>
          <a:p>
            <a:endParaRPr lang="en-US" dirty="0"/>
          </a:p>
        </p:txBody>
      </p:sp>
    </p:spTree>
    <p:extLst>
      <p:ext uri="{BB962C8B-B14F-4D97-AF65-F5344CB8AC3E}">
        <p14:creationId xmlns:p14="http://schemas.microsoft.com/office/powerpoint/2010/main" val="1659212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Statements</a:t>
            </a:r>
          </a:p>
        </p:txBody>
      </p:sp>
      <p:sp>
        <p:nvSpPr>
          <p:cNvPr id="3" name="Content Placeholder 2"/>
          <p:cNvSpPr>
            <a:spLocks noGrp="1"/>
          </p:cNvSpPr>
          <p:nvPr>
            <p:ph idx="1"/>
          </p:nvPr>
        </p:nvSpPr>
        <p:spPr>
          <a:xfrm>
            <a:off x="76200" y="884238"/>
            <a:ext cx="8839200" cy="4983162"/>
          </a:xfrm>
        </p:spPr>
        <p:txBody>
          <a:bodyPr/>
          <a:lstStyle/>
          <a:p>
            <a:r>
              <a:rPr lang="en-US" sz="2800" dirty="0">
                <a:cs typeface="Arial"/>
              </a:rPr>
              <a:t>Statements in Python are separated by a new-line character (return key)</a:t>
            </a:r>
          </a:p>
          <a:p>
            <a:pPr lvl="1"/>
            <a:r>
              <a:rPr lang="en-US" dirty="0">
                <a:cs typeface="Arial"/>
              </a:rPr>
              <a:t>If the statement is too long, you can use a backslash ( </a:t>
            </a:r>
            <a:r>
              <a:rPr lang="en-US" b="1" dirty="0">
                <a:solidFill>
                  <a:srgbClr val="FF0000"/>
                </a:solidFill>
                <a:cs typeface="Arial"/>
              </a:rPr>
              <a:t>\</a:t>
            </a:r>
            <a:r>
              <a:rPr lang="en-US" dirty="0">
                <a:solidFill>
                  <a:srgbClr val="0000FF"/>
                </a:solidFill>
                <a:cs typeface="Arial"/>
              </a:rPr>
              <a:t> </a:t>
            </a:r>
            <a:r>
              <a:rPr lang="en-US" dirty="0">
                <a:cs typeface="Arial"/>
              </a:rPr>
              <a:t>) to continue the statement to the next line</a:t>
            </a:r>
          </a:p>
        </p:txBody>
      </p:sp>
      <p:pic>
        <p:nvPicPr>
          <p:cNvPr id="5" name="Picture 4" descr="Screen Shot 2015-03-27 at 13.34.04.png"/>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828800" y="3124200"/>
            <a:ext cx="5953760" cy="775966"/>
          </a:xfrm>
          <a:prstGeom prst="rect">
            <a:avLst/>
          </a:prstGeom>
          <a:ln>
            <a:solidFill>
              <a:schemeClr val="tx1"/>
            </a:solidFill>
          </a:ln>
        </p:spPr>
      </p:pic>
      <p:pic>
        <p:nvPicPr>
          <p:cNvPr id="6" name="Picture 5" descr="Screen Shot 2015-03-27 at 13.34.13.png"/>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940280" y="4800600"/>
            <a:ext cx="5753100" cy="700562"/>
          </a:xfrm>
          <a:prstGeom prst="rect">
            <a:avLst/>
          </a:prstGeom>
          <a:ln>
            <a:solidFill>
              <a:schemeClr val="tx1"/>
            </a:solidFill>
          </a:ln>
        </p:spPr>
      </p:pic>
      <p:cxnSp>
        <p:nvCxnSpPr>
          <p:cNvPr id="8" name="Straight Arrow Connector 7"/>
          <p:cNvCxnSpPr>
            <a:stCxn id="5" idx="2"/>
            <a:endCxn id="6" idx="0"/>
          </p:cNvCxnSpPr>
          <p:nvPr/>
        </p:nvCxnSpPr>
        <p:spPr bwMode="auto">
          <a:xfrm>
            <a:off x="4805680" y="3900166"/>
            <a:ext cx="11150" cy="900434"/>
          </a:xfrm>
          <a:prstGeom prst="straightConnector1">
            <a:avLst/>
          </a:prstGeom>
          <a:solidFill>
            <a:schemeClr val="accent1"/>
          </a:solidFill>
          <a:ln w="38100" cap="flat" cmpd="sng" algn="ctr">
            <a:solidFill>
              <a:srgbClr val="000000"/>
            </a:solidFill>
            <a:prstDash val="solid"/>
            <a:round/>
            <a:headEnd type="none" w="sm" len="sm"/>
            <a:tailEnd type="arrow"/>
          </a:ln>
          <a:effectLst/>
        </p:spPr>
      </p:cxnSp>
      <p:sp>
        <p:nvSpPr>
          <p:cNvPr id="4" name="TextBox 3">
            <a:extLst>
              <a:ext uri="{FF2B5EF4-FFF2-40B4-BE49-F238E27FC236}">
                <a16:creationId xmlns:a16="http://schemas.microsoft.com/office/drawing/2014/main" id="{3124AFCF-365B-4C01-81A3-067B60FEA296}"/>
              </a:ext>
            </a:extLst>
          </p:cNvPr>
          <p:cNvSpPr txBox="1"/>
          <p:nvPr/>
        </p:nvSpPr>
        <p:spPr>
          <a:xfrm>
            <a:off x="976003" y="4966215"/>
            <a:ext cx="949234" cy="369332"/>
          </a:xfrm>
          <a:prstGeom prst="rect">
            <a:avLst/>
          </a:prstGeom>
          <a:noFill/>
        </p:spPr>
        <p:txBody>
          <a:bodyPr wrap="square" rtlCol="0">
            <a:spAutoFit/>
          </a:bodyPr>
          <a:lstStyle/>
          <a:p>
            <a:r>
              <a:rPr lang="en-US" dirty="0">
                <a:solidFill>
                  <a:srgbClr val="FF0000"/>
                </a:solidFill>
              </a:rPr>
              <a:t>output</a:t>
            </a:r>
          </a:p>
        </p:txBody>
      </p:sp>
      <p:pic>
        <p:nvPicPr>
          <p:cNvPr id="7" name="s14">
            <a:hlinkClick r:id="" action="ppaction://media"/>
            <a:extLst>
              <a:ext uri="{FF2B5EF4-FFF2-40B4-BE49-F238E27FC236}">
                <a16:creationId xmlns:a16="http://schemas.microsoft.com/office/drawing/2014/main" id="{5C6DD112-F83F-4536-8E83-340964FB649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623300" y="162400"/>
            <a:ext cx="406400" cy="406400"/>
          </a:xfrm>
          <a:prstGeom prst="rect">
            <a:avLst/>
          </a:prstGeom>
        </p:spPr>
      </p:pic>
    </p:spTree>
    <p:extLst>
      <p:ext uri="{BB962C8B-B14F-4D97-AF65-F5344CB8AC3E}">
        <p14:creationId xmlns:p14="http://schemas.microsoft.com/office/powerpoint/2010/main" val="17592780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3431" fill="hold"/>
                                        <p:tgtEl>
                                          <p:spTgt spid="7"/>
                                        </p:tgtEl>
                                      </p:cBhvr>
                                    </p:cmd>
                                  </p:childTnLst>
                                </p:cTn>
                              </p:par>
                            </p:childTnLst>
                          </p:cTn>
                        </p:par>
                      </p:childTnLst>
                    </p:cTn>
                  </p:par>
                </p:childTnLst>
              </p:cTn>
              <p:nextCondLst>
                <p:cond evt="onClick" delay="0">
                  <p:tgtEl>
                    <p:spTgt spid="7"/>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5"/>
          <a:stretch>
            <a:fillRect/>
          </a:stretch>
        </p:blipFill>
        <p:spPr>
          <a:xfrm>
            <a:off x="838200" y="4800600"/>
            <a:ext cx="7510847" cy="928673"/>
          </a:xfrm>
          <a:prstGeom prst="rect">
            <a:avLst/>
          </a:prstGeom>
          <a:ln>
            <a:solidFill>
              <a:schemeClr val="tx1"/>
            </a:solidFill>
          </a:ln>
        </p:spPr>
      </p:pic>
      <p:sp>
        <p:nvSpPr>
          <p:cNvPr id="3" name="Content Placeholder 2"/>
          <p:cNvSpPr>
            <a:spLocks noGrp="1"/>
          </p:cNvSpPr>
          <p:nvPr>
            <p:ph idx="1"/>
          </p:nvPr>
        </p:nvSpPr>
        <p:spPr>
          <a:xfrm>
            <a:off x="304800" y="990600"/>
            <a:ext cx="8458200" cy="5181600"/>
          </a:xfrm>
        </p:spPr>
        <p:txBody>
          <a:bodyPr/>
          <a:lstStyle/>
          <a:p>
            <a:r>
              <a:rPr lang="en-US" dirty="0">
                <a:cs typeface="Arial" panose="020B0604020202020204" pitchFamily="34" charset="0"/>
              </a:rPr>
              <a:t>Explains meaning or logic of code</a:t>
            </a:r>
          </a:p>
          <a:p>
            <a:pPr lvl="1"/>
            <a:r>
              <a:rPr lang="en-US" b="0" dirty="0">
                <a:cs typeface="Arial" panose="020B0604020202020204" pitchFamily="34" charset="0"/>
              </a:rPr>
              <a:t>Comments are ignored by computer</a:t>
            </a:r>
          </a:p>
          <a:p>
            <a:r>
              <a:rPr lang="en-US" dirty="0">
                <a:cs typeface="Arial" panose="020B0604020202020204" pitchFamily="34" charset="0"/>
              </a:rPr>
              <a:t>Good practice to include following comments</a:t>
            </a:r>
          </a:p>
          <a:p>
            <a:pPr lvl="1"/>
            <a:r>
              <a:rPr lang="en-US" dirty="0">
                <a:cs typeface="Arial" panose="020B0604020202020204" pitchFamily="34" charset="0"/>
              </a:rPr>
              <a:t>Description of program with date and version number</a:t>
            </a:r>
          </a:p>
          <a:p>
            <a:pPr lvl="1"/>
            <a:r>
              <a:rPr lang="en-US" b="0" dirty="0">
                <a:cs typeface="Arial" panose="020B0604020202020204" pitchFamily="34" charset="0"/>
              </a:rPr>
              <a:t>Programmer’s name and relevant details</a:t>
            </a:r>
          </a:p>
          <a:p>
            <a:r>
              <a:rPr lang="en-US" dirty="0">
                <a:cs typeface="Arial" panose="020B0604020202020204" pitchFamily="34" charset="0"/>
              </a:rPr>
              <a:t>For single-line comment, type after the </a:t>
            </a:r>
            <a:r>
              <a:rPr lang="en-US" dirty="0">
                <a:solidFill>
                  <a:srgbClr val="FF0000"/>
                </a:solidFill>
                <a:latin typeface="Courier New" panose="02070309020205020404" pitchFamily="49" charset="0"/>
                <a:cs typeface="Courier New" panose="02070309020205020404" pitchFamily="49" charset="0"/>
              </a:rPr>
              <a:t>#</a:t>
            </a:r>
            <a:r>
              <a:rPr lang="en-US" dirty="0">
                <a:cs typeface="Arial" panose="020B0604020202020204" pitchFamily="34" charset="0"/>
              </a:rPr>
              <a:t> sign</a:t>
            </a:r>
          </a:p>
          <a:p>
            <a:r>
              <a:rPr lang="en-US" dirty="0">
                <a:cs typeface="Arial" panose="020B0604020202020204" pitchFamily="34" charset="0"/>
              </a:rPr>
              <a:t>For multi-line comment, enclose in triple-quote </a:t>
            </a:r>
            <a:r>
              <a:rPr lang="en-US" b="0" dirty="0">
                <a:solidFill>
                  <a:srgbClr val="FF0000"/>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2"/>
            <a:endParaRPr lang="en-US" sz="2000" b="0" dirty="0">
              <a:cs typeface="Arial" panose="020B0604020202020204" pitchFamily="34" charset="0"/>
            </a:endParaRPr>
          </a:p>
        </p:txBody>
      </p:sp>
      <p:sp>
        <p:nvSpPr>
          <p:cNvPr id="6" name="Title 1"/>
          <p:cNvSpPr>
            <a:spLocks noGrp="1"/>
          </p:cNvSpPr>
          <p:nvPr>
            <p:ph type="title"/>
          </p:nvPr>
        </p:nvSpPr>
        <p:spPr/>
        <p:txBody>
          <a:bodyPr/>
          <a:lstStyle/>
          <a:p>
            <a:r>
              <a:rPr lang="en-US" sz="3200" dirty="0"/>
              <a:t>Comments</a:t>
            </a:r>
            <a:endParaRPr lang="en-SG" sz="3200" dirty="0"/>
          </a:p>
        </p:txBody>
      </p:sp>
      <p:sp>
        <p:nvSpPr>
          <p:cNvPr id="5" name="TextBox 4"/>
          <p:cNvSpPr txBox="1"/>
          <p:nvPr/>
        </p:nvSpPr>
        <p:spPr>
          <a:xfrm>
            <a:off x="7239000" y="4460067"/>
            <a:ext cx="1237839" cy="400110"/>
          </a:xfrm>
          <a:prstGeom prst="rect">
            <a:avLst/>
          </a:prstGeom>
          <a:noFill/>
        </p:spPr>
        <p:txBody>
          <a:bodyPr wrap="none" rtlCol="0">
            <a:spAutoFit/>
          </a:bodyPr>
          <a:lstStyle/>
          <a:p>
            <a:r>
              <a:rPr lang="en-US" sz="2000" b="1" dirty="0">
                <a:solidFill>
                  <a:srgbClr val="0000FF"/>
                </a:solidFill>
                <a:latin typeface="Arial Narrow" panose="020B0606020202030204" pitchFamily="34" charset="0"/>
              </a:rPr>
              <a:t>comments</a:t>
            </a:r>
            <a:endParaRPr lang="en-US" b="1" dirty="0">
              <a:solidFill>
                <a:srgbClr val="0000FF"/>
              </a:solidFill>
              <a:latin typeface="Arial Narrow" panose="020B0606020202030204" pitchFamily="34" charset="0"/>
            </a:endParaRPr>
          </a:p>
        </p:txBody>
      </p:sp>
      <p:cxnSp>
        <p:nvCxnSpPr>
          <p:cNvPr id="8" name="Straight Arrow Connector 7"/>
          <p:cNvCxnSpPr>
            <a:stCxn id="5" idx="1"/>
          </p:cNvCxnSpPr>
          <p:nvPr/>
        </p:nvCxnSpPr>
        <p:spPr bwMode="auto">
          <a:xfrm flipH="1">
            <a:off x="6324600" y="4660122"/>
            <a:ext cx="914400" cy="33334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9" name="Straight Arrow Connector 8"/>
          <p:cNvCxnSpPr>
            <a:stCxn id="5" idx="2"/>
          </p:cNvCxnSpPr>
          <p:nvPr/>
        </p:nvCxnSpPr>
        <p:spPr bwMode="auto">
          <a:xfrm flipH="1">
            <a:off x="7847272" y="4860177"/>
            <a:ext cx="10648" cy="3810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pic>
        <p:nvPicPr>
          <p:cNvPr id="2" name="s15">
            <a:hlinkClick r:id="" action="ppaction://media"/>
            <a:extLst>
              <a:ext uri="{FF2B5EF4-FFF2-40B4-BE49-F238E27FC236}">
                <a16:creationId xmlns:a16="http://schemas.microsoft.com/office/drawing/2014/main" id="{AF44F7B1-F027-430B-BD70-5400920131F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591139" y="203964"/>
            <a:ext cx="406400" cy="400110"/>
          </a:xfrm>
          <a:prstGeom prst="rect">
            <a:avLst/>
          </a:prstGeom>
        </p:spPr>
      </p:pic>
    </p:spTree>
    <p:extLst>
      <p:ext uri="{BB962C8B-B14F-4D97-AF65-F5344CB8AC3E}">
        <p14:creationId xmlns:p14="http://schemas.microsoft.com/office/powerpoint/2010/main" val="36304846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1738"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534400" cy="5029200"/>
          </a:xfrm>
        </p:spPr>
        <p:txBody>
          <a:bodyPr/>
          <a:lstStyle/>
          <a:p>
            <a:pPr marL="365125" lvl="1" indent="-365125">
              <a:buClrTx/>
              <a:buSzPct val="100000"/>
            </a:pPr>
            <a:r>
              <a:rPr lang="en-US" dirty="0"/>
              <a:t>A value is one of the fundamental things — like a letter or a number — that a program manipulates. </a:t>
            </a:r>
          </a:p>
          <a:p>
            <a:pPr marL="365125" lvl="1" indent="-365125">
              <a:buClrTx/>
              <a:buSzPct val="100000"/>
            </a:pPr>
            <a:r>
              <a:rPr lang="en-US" dirty="0"/>
              <a:t>These values are classified into different data types</a:t>
            </a:r>
          </a:p>
          <a:p>
            <a:pPr marL="365125" lvl="1" indent="-365125">
              <a:buClrTx/>
              <a:buSzPct val="100000"/>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56330604"/>
              </p:ext>
            </p:extLst>
          </p:nvPr>
        </p:nvGraphicFramePr>
        <p:xfrm>
          <a:off x="384544" y="2819400"/>
          <a:ext cx="8077200" cy="2601088"/>
        </p:xfrm>
        <a:graphic>
          <a:graphicData uri="http://schemas.openxmlformats.org/drawingml/2006/table">
            <a:tbl>
              <a:tblPr firstRow="1" firstCol="1" bandRow="1"/>
              <a:tblGrid>
                <a:gridCol w="19812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177636">
                <a:tc>
                  <a:txBody>
                    <a:bodyPr/>
                    <a:lstStyle/>
                    <a:p>
                      <a:pPr marL="0" marR="0" algn="ctr">
                        <a:lnSpc>
                          <a:spcPct val="100000"/>
                        </a:lnSpc>
                        <a:spcBef>
                          <a:spcPts val="300"/>
                        </a:spcBef>
                        <a:spcAft>
                          <a:spcPts val="300"/>
                        </a:spcAft>
                      </a:pPr>
                      <a:r>
                        <a:rPr lang="en-SG" sz="2400" b="1" dirty="0">
                          <a:effectLst/>
                          <a:latin typeface="Arial Narrow" panose="020B0606020202030204" pitchFamily="34" charset="0"/>
                        </a:rPr>
                        <a:t>Data Type</a:t>
                      </a:r>
                      <a:endParaRPr lang="en-SG" sz="2400" b="1" dirty="0">
                        <a:effectLst/>
                        <a:latin typeface="Arial Narrow" panose="020B0606020202030204" pitchFamily="34" charset="0"/>
                        <a:ea typeface="SimSun"/>
                      </a:endParaRPr>
                    </a:p>
                  </a:txBody>
                  <a:tcPr marL="68580" marR="68580" marT="0" marB="0" anchor="ctr">
                    <a:solidFill>
                      <a:srgbClr val="CCECFF"/>
                    </a:solidFill>
                  </a:tcPr>
                </a:tc>
                <a:tc>
                  <a:txBody>
                    <a:bodyPr/>
                    <a:lstStyle/>
                    <a:p>
                      <a:pPr marL="0" marR="0" algn="ctr">
                        <a:lnSpc>
                          <a:spcPct val="100000"/>
                        </a:lnSpc>
                        <a:spcBef>
                          <a:spcPts val="300"/>
                        </a:spcBef>
                        <a:spcAft>
                          <a:spcPts val="300"/>
                        </a:spcAft>
                      </a:pPr>
                      <a:r>
                        <a:rPr lang="en-SG" sz="2400" b="1" dirty="0">
                          <a:effectLst/>
                          <a:latin typeface="Arial Narrow" panose="020B0606020202030204" pitchFamily="34" charset="0"/>
                          <a:ea typeface="+mn-ea"/>
                        </a:rPr>
                        <a:t>Description</a:t>
                      </a:r>
                      <a:endParaRPr lang="en-SG" sz="2400" b="1" dirty="0">
                        <a:effectLst/>
                        <a:latin typeface="Arial Narrow" panose="020B0606020202030204" pitchFamily="34" charset="0"/>
                        <a:ea typeface="SimSun"/>
                      </a:endParaRPr>
                    </a:p>
                  </a:txBody>
                  <a:tcPr marL="68580" marR="68580" marT="0" marB="0" anchor="ctr">
                    <a:solidFill>
                      <a:srgbClr val="CCECFF"/>
                    </a:solidFill>
                  </a:tcPr>
                </a:tc>
                <a:tc>
                  <a:txBody>
                    <a:bodyPr/>
                    <a:lstStyle/>
                    <a:p>
                      <a:pPr marL="0" marR="0" algn="ctr">
                        <a:lnSpc>
                          <a:spcPct val="100000"/>
                        </a:lnSpc>
                        <a:spcBef>
                          <a:spcPts val="300"/>
                        </a:spcBef>
                        <a:spcAft>
                          <a:spcPts val="300"/>
                        </a:spcAft>
                      </a:pPr>
                      <a:r>
                        <a:rPr lang="en-SG" sz="2400" b="1" dirty="0">
                          <a:effectLst/>
                          <a:latin typeface="Arial Narrow" panose="020B0606020202030204" pitchFamily="34" charset="0"/>
                        </a:rPr>
                        <a:t>Example</a:t>
                      </a:r>
                      <a:endParaRPr lang="en-SG" sz="2400" b="1" dirty="0">
                        <a:effectLst/>
                        <a:latin typeface="Arial Narrow" panose="020B0606020202030204" pitchFamily="34" charset="0"/>
                        <a:ea typeface="SimSun"/>
                      </a:endParaRPr>
                    </a:p>
                  </a:txBody>
                  <a:tcPr marL="68580" marR="68580" marT="0" marB="0" anchor="ctr">
                    <a:solidFill>
                      <a:srgbClr val="CCECFF"/>
                    </a:solidFill>
                  </a:tcPr>
                </a:tc>
                <a:extLst>
                  <a:ext uri="{0D108BD9-81ED-4DB2-BD59-A6C34878D82A}">
                    <a16:rowId xmlns:a16="http://schemas.microsoft.com/office/drawing/2014/main" val="10000"/>
                  </a:ext>
                </a:extLst>
              </a:tr>
              <a:tr h="558832">
                <a:tc>
                  <a:txBody>
                    <a:bodyPr/>
                    <a:lstStyle/>
                    <a:p>
                      <a:pPr marL="0" marR="0" algn="just">
                        <a:lnSpc>
                          <a:spcPct val="100000"/>
                        </a:lnSpc>
                        <a:spcBef>
                          <a:spcPts val="300"/>
                        </a:spcBef>
                        <a:spcAft>
                          <a:spcPts val="300"/>
                        </a:spcAft>
                      </a:pPr>
                      <a:r>
                        <a:rPr lang="en-SG" sz="2400" b="1" dirty="0" err="1">
                          <a:effectLst/>
                          <a:latin typeface="Arial Narrow" panose="020B0606020202030204" pitchFamily="34" charset="0"/>
                        </a:rPr>
                        <a:t>int</a:t>
                      </a:r>
                      <a:endParaRPr lang="en-SG" sz="2400" b="1" dirty="0">
                        <a:effectLst/>
                        <a:latin typeface="Arial Narrow" panose="020B0606020202030204" pitchFamily="34" charset="0"/>
                        <a:ea typeface="SimSun"/>
                      </a:endParaRPr>
                    </a:p>
                  </a:txBody>
                  <a:tcPr marL="68580" marR="68580" marT="0" marB="0" anchor="ctr">
                    <a:solidFill>
                      <a:schemeClr val="bg1"/>
                    </a:solidFill>
                  </a:tcPr>
                </a:tc>
                <a:tc>
                  <a:txBody>
                    <a:bodyPr/>
                    <a:lstStyle/>
                    <a:p>
                      <a:pPr marL="0" marR="0" algn="l">
                        <a:lnSpc>
                          <a:spcPct val="100000"/>
                        </a:lnSpc>
                        <a:spcBef>
                          <a:spcPts val="300"/>
                        </a:spcBef>
                        <a:spcAft>
                          <a:spcPts val="300"/>
                        </a:spcAft>
                      </a:pPr>
                      <a:r>
                        <a:rPr lang="en-SG" sz="2400" dirty="0">
                          <a:effectLst/>
                          <a:latin typeface="Arial Narrow" panose="020B0606020202030204" pitchFamily="34" charset="0"/>
                        </a:rPr>
                        <a:t>integer</a:t>
                      </a:r>
                      <a:endParaRPr lang="en-SG" sz="2400" dirty="0">
                        <a:effectLst/>
                        <a:latin typeface="Arial Narrow" panose="020B0606020202030204" pitchFamily="34" charset="0"/>
                        <a:ea typeface="SimSun"/>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r>
                        <a:rPr lang="en-SG" sz="2400" dirty="0">
                          <a:effectLst/>
                          <a:latin typeface="Calibri" panose="020F0502020204030204" pitchFamily="34" charset="0"/>
                          <a:cs typeface="Calibri" panose="020F0502020204030204" pitchFamily="34" charset="0"/>
                        </a:rPr>
                        <a:t>46</a:t>
                      </a:r>
                      <a:endParaRPr lang="en-SG" sz="2400" dirty="0">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10001"/>
                  </a:ext>
                </a:extLst>
              </a:tr>
              <a:tr h="558832">
                <a:tc>
                  <a:txBody>
                    <a:bodyPr/>
                    <a:lstStyle/>
                    <a:p>
                      <a:pPr marL="0" marR="0" algn="just" defTabSz="914400" rtl="0" eaLnBrk="1" latinLnBrk="0" hangingPunct="1">
                        <a:lnSpc>
                          <a:spcPct val="100000"/>
                        </a:lnSpc>
                        <a:spcBef>
                          <a:spcPts val="300"/>
                        </a:spcBef>
                        <a:spcAft>
                          <a:spcPts val="300"/>
                        </a:spcAft>
                      </a:pPr>
                      <a:r>
                        <a:rPr lang="en-SG" sz="2400" b="1" kern="1200" dirty="0">
                          <a:solidFill>
                            <a:schemeClr val="tx1"/>
                          </a:solidFill>
                          <a:effectLst/>
                          <a:latin typeface="Arial Narrow" panose="020B0606020202030204" pitchFamily="34" charset="0"/>
                          <a:ea typeface="+mn-ea"/>
                          <a:cs typeface="+mn-cs"/>
                        </a:rPr>
                        <a:t>float</a:t>
                      </a:r>
                    </a:p>
                  </a:txBody>
                  <a:tcPr marL="68580" marR="68580" marT="0" marB="0" anchor="ctr">
                    <a:solidFill>
                      <a:schemeClr val="bg1"/>
                    </a:solidFill>
                  </a:tcPr>
                </a:tc>
                <a:tc>
                  <a:txBody>
                    <a:bodyPr/>
                    <a:lstStyle/>
                    <a:p>
                      <a:pPr marL="0" marR="0" algn="l">
                        <a:lnSpc>
                          <a:spcPct val="100000"/>
                        </a:lnSpc>
                        <a:spcBef>
                          <a:spcPts val="300"/>
                        </a:spcBef>
                        <a:spcAft>
                          <a:spcPts val="300"/>
                        </a:spcAft>
                      </a:pPr>
                      <a:r>
                        <a:rPr lang="en-SG" sz="2400" dirty="0">
                          <a:effectLst/>
                          <a:latin typeface="Arial Narrow" panose="020B0606020202030204" pitchFamily="34" charset="0"/>
                        </a:rPr>
                        <a:t>floating</a:t>
                      </a:r>
                      <a:r>
                        <a:rPr lang="en-SG" sz="2400" baseline="0" dirty="0">
                          <a:effectLst/>
                          <a:latin typeface="Arial Narrow" panose="020B0606020202030204" pitchFamily="34" charset="0"/>
                        </a:rPr>
                        <a:t> point or </a:t>
                      </a:r>
                      <a:r>
                        <a:rPr lang="en-SG" sz="2400" dirty="0">
                          <a:effectLst/>
                          <a:latin typeface="Arial Narrow" panose="020B0606020202030204" pitchFamily="34" charset="0"/>
                        </a:rPr>
                        <a:t>decimal numbers</a:t>
                      </a:r>
                      <a:endParaRPr lang="en-SG" sz="2400" dirty="0">
                        <a:effectLst/>
                        <a:latin typeface="Arial Narrow" panose="020B0606020202030204" pitchFamily="34" charset="0"/>
                        <a:ea typeface="SimSun"/>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r>
                        <a:rPr lang="en-SG" sz="2400" dirty="0">
                          <a:effectLst/>
                          <a:latin typeface="Calibri" panose="020F0502020204030204" pitchFamily="34" charset="0"/>
                          <a:cs typeface="Calibri" panose="020F0502020204030204" pitchFamily="34" charset="0"/>
                        </a:rPr>
                        <a:t>123.45</a:t>
                      </a:r>
                      <a:endParaRPr lang="en-SG" sz="2400" dirty="0">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10002"/>
                  </a:ext>
                </a:extLst>
              </a:tr>
              <a:tr h="558832">
                <a:tc>
                  <a:txBody>
                    <a:bodyPr/>
                    <a:lstStyle/>
                    <a:p>
                      <a:pPr marL="0" marR="0" algn="just">
                        <a:lnSpc>
                          <a:spcPct val="100000"/>
                        </a:lnSpc>
                        <a:spcBef>
                          <a:spcPts val="300"/>
                        </a:spcBef>
                        <a:spcAft>
                          <a:spcPts val="300"/>
                        </a:spcAft>
                      </a:pPr>
                      <a:r>
                        <a:rPr lang="en-SG" sz="2400" b="1" dirty="0">
                          <a:effectLst/>
                          <a:latin typeface="Arial Narrow" panose="020B0606020202030204" pitchFamily="34" charset="0"/>
                        </a:rPr>
                        <a:t>bool</a:t>
                      </a:r>
                      <a:endParaRPr lang="en-SG" sz="2400" b="1" dirty="0">
                        <a:effectLst/>
                        <a:latin typeface="Arial Narrow" panose="020B0606020202030204" pitchFamily="34" charset="0"/>
                        <a:ea typeface="SimSun"/>
                      </a:endParaRPr>
                    </a:p>
                  </a:txBody>
                  <a:tcPr marL="68580" marR="68580" marT="0" marB="0" anchor="ctr">
                    <a:solidFill>
                      <a:schemeClr val="bg1"/>
                    </a:solidFill>
                  </a:tcPr>
                </a:tc>
                <a:tc>
                  <a:txBody>
                    <a:bodyPr/>
                    <a:lstStyle/>
                    <a:p>
                      <a:pPr marL="0" marR="0" algn="l">
                        <a:lnSpc>
                          <a:spcPct val="100000"/>
                        </a:lnSpc>
                        <a:spcBef>
                          <a:spcPts val="300"/>
                        </a:spcBef>
                        <a:spcAft>
                          <a:spcPts val="300"/>
                        </a:spcAft>
                      </a:pPr>
                      <a:r>
                        <a:rPr lang="en-SG" sz="2400" dirty="0" err="1">
                          <a:effectLst/>
                          <a:latin typeface="Arial Narrow" panose="020B0606020202030204" pitchFamily="34" charset="0"/>
                        </a:rPr>
                        <a:t>boolean</a:t>
                      </a:r>
                      <a:endParaRPr lang="en-SG" sz="2400" dirty="0">
                        <a:effectLst/>
                        <a:latin typeface="Arial Narrow" panose="020B0606020202030204" pitchFamily="34" charset="0"/>
                        <a:ea typeface="SimSun"/>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r>
                        <a:rPr lang="en-SG" sz="2400" dirty="0">
                          <a:effectLst/>
                          <a:latin typeface="Calibri" panose="020F0502020204030204" pitchFamily="34" charset="0"/>
                          <a:cs typeface="Calibri" panose="020F0502020204030204" pitchFamily="34" charset="0"/>
                        </a:rPr>
                        <a:t>True or False</a:t>
                      </a:r>
                      <a:endParaRPr lang="en-SG" sz="2400" dirty="0">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10003"/>
                  </a:ext>
                </a:extLst>
              </a:tr>
              <a:tr h="558832">
                <a:tc>
                  <a:txBody>
                    <a:bodyPr/>
                    <a:lstStyle/>
                    <a:p>
                      <a:pPr marL="0" marR="0" algn="just">
                        <a:lnSpc>
                          <a:spcPct val="100000"/>
                        </a:lnSpc>
                        <a:spcBef>
                          <a:spcPts val="300"/>
                        </a:spcBef>
                        <a:spcAft>
                          <a:spcPts val="300"/>
                        </a:spcAft>
                      </a:pPr>
                      <a:r>
                        <a:rPr lang="en-SG" sz="2400" b="1" dirty="0" err="1">
                          <a:effectLst/>
                          <a:latin typeface="Arial Narrow" panose="020B0606020202030204" pitchFamily="34" charset="0"/>
                        </a:rPr>
                        <a:t>str</a:t>
                      </a:r>
                      <a:endParaRPr lang="en-SG" sz="2400" b="1" dirty="0">
                        <a:effectLst/>
                        <a:latin typeface="Arial Narrow" panose="020B0606020202030204" pitchFamily="34" charset="0"/>
                        <a:ea typeface="SimSun"/>
                      </a:endParaRPr>
                    </a:p>
                  </a:txBody>
                  <a:tcPr marL="68580" marR="68580" marT="0" marB="0" anchor="ctr">
                    <a:solidFill>
                      <a:schemeClr val="bg1"/>
                    </a:solidFill>
                  </a:tcPr>
                </a:tc>
                <a:tc>
                  <a:txBody>
                    <a:bodyPr/>
                    <a:lstStyle/>
                    <a:p>
                      <a:pPr marL="0" marR="0" algn="l">
                        <a:lnSpc>
                          <a:spcPct val="100000"/>
                        </a:lnSpc>
                        <a:spcBef>
                          <a:spcPts val="300"/>
                        </a:spcBef>
                        <a:spcAft>
                          <a:spcPts val="300"/>
                        </a:spcAft>
                      </a:pPr>
                      <a:r>
                        <a:rPr lang="en-SG" sz="2400" dirty="0">
                          <a:effectLst/>
                          <a:latin typeface="Arial Narrow" panose="020B0606020202030204" pitchFamily="34" charset="0"/>
                        </a:rPr>
                        <a:t>sequence of characters</a:t>
                      </a:r>
                      <a:endParaRPr lang="en-SG" sz="2400" dirty="0">
                        <a:effectLst/>
                        <a:latin typeface="Arial Narrow" panose="020B0606020202030204" pitchFamily="34" charset="0"/>
                        <a:ea typeface="SimSun"/>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r>
                        <a:rPr lang="en-SG" sz="2400" dirty="0">
                          <a:effectLst/>
                          <a:latin typeface="Calibri" panose="020F0502020204030204" pitchFamily="34" charset="0"/>
                          <a:cs typeface="Calibri" panose="020F0502020204030204" pitchFamily="34" charset="0"/>
                        </a:rPr>
                        <a:t>'A', 'Hello'</a:t>
                      </a:r>
                      <a:endParaRPr lang="en-SG" sz="2400" dirty="0">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10004"/>
                  </a:ext>
                </a:extLst>
              </a:tr>
            </a:tbl>
          </a:graphicData>
        </a:graphic>
      </p:graphicFrame>
      <p:sp>
        <p:nvSpPr>
          <p:cNvPr id="7" name="Title 1"/>
          <p:cNvSpPr>
            <a:spLocks noGrp="1"/>
          </p:cNvSpPr>
          <p:nvPr>
            <p:ph type="title"/>
          </p:nvPr>
        </p:nvSpPr>
        <p:spPr/>
        <p:txBody>
          <a:bodyPr/>
          <a:lstStyle/>
          <a:p>
            <a:r>
              <a:rPr lang="en-US" sz="3200" dirty="0"/>
              <a:t>Values &amp; Data Types</a:t>
            </a:r>
            <a:endParaRPr lang="en-SG" sz="3200" dirty="0"/>
          </a:p>
        </p:txBody>
      </p:sp>
      <p:pic>
        <p:nvPicPr>
          <p:cNvPr id="2" name="s16">
            <a:hlinkClick r:id="" action="ppaction://media"/>
            <a:extLst>
              <a:ext uri="{FF2B5EF4-FFF2-40B4-BE49-F238E27FC236}">
                <a16:creationId xmlns:a16="http://schemas.microsoft.com/office/drawing/2014/main" id="{F0AC8AA2-90F0-4D26-B127-5750D25BFAB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21700" y="228600"/>
            <a:ext cx="406400" cy="406400"/>
          </a:xfrm>
          <a:prstGeom prst="rect">
            <a:avLst/>
          </a:prstGeom>
        </p:spPr>
      </p:pic>
    </p:spTree>
    <p:extLst>
      <p:ext uri="{BB962C8B-B14F-4D97-AF65-F5344CB8AC3E}">
        <p14:creationId xmlns:p14="http://schemas.microsoft.com/office/powerpoint/2010/main" val="7333612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0955"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SzPct val="100000"/>
            </a:pPr>
            <a:r>
              <a:rPr lang="en-US" dirty="0">
                <a:cs typeface="Arial" panose="020B0604020202020204" pitchFamily="34" charset="0"/>
              </a:rPr>
              <a:t>Values and data types</a:t>
            </a:r>
          </a:p>
        </p:txBody>
      </p:sp>
      <p:sp>
        <p:nvSpPr>
          <p:cNvPr id="3" name="Content Placeholder 2"/>
          <p:cNvSpPr>
            <a:spLocks noGrp="1"/>
          </p:cNvSpPr>
          <p:nvPr>
            <p:ph idx="1"/>
          </p:nvPr>
        </p:nvSpPr>
        <p:spPr/>
        <p:txBody>
          <a:bodyPr/>
          <a:lstStyle/>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342900" lvl="1" indent="-342900">
              <a:buSzPct val="100000"/>
              <a:buFont typeface="Wingdings" panose="05000000000000000000" pitchFamily="2" charset="2"/>
              <a:buChar char="q"/>
            </a:pPr>
            <a:r>
              <a:rPr lang="en-US" sz="2800" b="1" dirty="0">
                <a:solidFill>
                  <a:srgbClr val="660033"/>
                </a:solidFill>
              </a:rPr>
              <a:t>Python has a function called </a:t>
            </a:r>
            <a:r>
              <a:rPr lang="en-US" sz="2800" b="1" i="1" dirty="0">
                <a:solidFill>
                  <a:srgbClr val="FF0000"/>
                </a:solidFill>
              </a:rPr>
              <a:t>type</a:t>
            </a:r>
            <a:r>
              <a:rPr lang="en-US" sz="2800" b="1" dirty="0">
                <a:solidFill>
                  <a:srgbClr val="660033"/>
                </a:solidFill>
              </a:rPr>
              <a:t> which can tell you the type of a value.</a:t>
            </a:r>
          </a:p>
          <a:p>
            <a:pPr marL="342900" lvl="1" indent="-342900">
              <a:buSzPct val="100000"/>
              <a:buFont typeface="Wingdings" panose="05000000000000000000" pitchFamily="2" charset="2"/>
              <a:buChar char="q"/>
            </a:pPr>
            <a:r>
              <a:rPr lang="en-US" sz="2800" b="1" i="1" dirty="0">
                <a:solidFill>
                  <a:srgbClr val="660033"/>
                </a:solidFill>
              </a:rPr>
              <a:t>Strings</a:t>
            </a:r>
            <a:r>
              <a:rPr lang="en-US" sz="2800" b="1" dirty="0">
                <a:solidFill>
                  <a:srgbClr val="660033"/>
                </a:solidFill>
              </a:rPr>
              <a:t> belong to the class </a:t>
            </a:r>
            <a:r>
              <a:rPr lang="en-US" sz="2800" b="1" dirty="0">
                <a:solidFill>
                  <a:srgbClr val="FF0000"/>
                </a:solidFill>
                <a:latin typeface="Calibri" panose="020F0502020204030204" pitchFamily="34" charset="0"/>
                <a:cs typeface="Calibri" panose="020F0502020204030204" pitchFamily="34" charset="0"/>
              </a:rPr>
              <a:t>str</a:t>
            </a:r>
            <a:r>
              <a:rPr lang="en-US" sz="2800" dirty="0">
                <a:solidFill>
                  <a:schemeClr val="tx1"/>
                </a:solidFill>
              </a:rPr>
              <a:t> </a:t>
            </a:r>
            <a:r>
              <a:rPr lang="en-US" sz="2800" b="1" dirty="0">
                <a:solidFill>
                  <a:srgbClr val="660033"/>
                </a:solidFill>
              </a:rPr>
              <a:t>and </a:t>
            </a:r>
            <a:r>
              <a:rPr lang="en-US" sz="2800" b="1" i="1" dirty="0">
                <a:solidFill>
                  <a:srgbClr val="660033"/>
                </a:solidFill>
              </a:rPr>
              <a:t>integers</a:t>
            </a:r>
            <a:r>
              <a:rPr lang="en-US" sz="2800" b="1" dirty="0">
                <a:solidFill>
                  <a:srgbClr val="660033"/>
                </a:solidFill>
              </a:rPr>
              <a:t> belong to the class </a:t>
            </a:r>
            <a:r>
              <a:rPr lang="en-US" sz="2800" b="1" dirty="0">
                <a:solidFill>
                  <a:srgbClr val="FF0000"/>
                </a:solidFill>
                <a:latin typeface="Calibri" panose="020F0502020204030204" pitchFamily="34" charset="0"/>
                <a:cs typeface="Calibri" panose="020F0502020204030204" pitchFamily="34" charset="0"/>
              </a:rPr>
              <a:t>int</a:t>
            </a:r>
            <a:r>
              <a:rPr lang="en-US" sz="2800" dirty="0">
                <a:solidFill>
                  <a:schemeClr val="tx1"/>
                </a:solidFill>
              </a:rPr>
              <a:t> </a:t>
            </a:r>
            <a:r>
              <a:rPr lang="en-US" sz="2800" b="1" dirty="0">
                <a:solidFill>
                  <a:srgbClr val="660033"/>
                </a:solidFill>
              </a:rPr>
              <a:t>and </a:t>
            </a:r>
            <a:r>
              <a:rPr lang="en-US" sz="2800" b="1" i="1" dirty="0">
                <a:solidFill>
                  <a:srgbClr val="660033"/>
                </a:solidFill>
              </a:rPr>
              <a:t>float</a:t>
            </a:r>
            <a:r>
              <a:rPr lang="en-US" sz="2800" b="1" dirty="0">
                <a:solidFill>
                  <a:srgbClr val="660033"/>
                </a:solidFill>
              </a:rPr>
              <a:t> belongs to </a:t>
            </a:r>
            <a:r>
              <a:rPr lang="en-US" sz="2800" b="1" dirty="0">
                <a:solidFill>
                  <a:srgbClr val="FF0000"/>
                </a:solidFill>
                <a:latin typeface="Calibri" panose="020F0502020204030204" pitchFamily="34" charset="0"/>
                <a:cs typeface="Calibri" panose="020F0502020204030204" pitchFamily="34" charset="0"/>
              </a:rPr>
              <a:t>float</a:t>
            </a:r>
          </a:p>
          <a:p>
            <a:pPr marL="742950" lvl="2" indent="-342900">
              <a:buSzPct val="100000"/>
              <a:buFont typeface="Wingdings" panose="05000000000000000000" pitchFamily="2" charset="2"/>
              <a:buChar char="ü"/>
            </a:pPr>
            <a:r>
              <a:rPr lang="en-US" sz="2400" dirty="0">
                <a:solidFill>
                  <a:schemeClr val="tx1"/>
                </a:solidFill>
              </a:rPr>
              <a:t>At this stage, you can treat the words </a:t>
            </a:r>
            <a:r>
              <a:rPr lang="en-US" sz="2400" u="sng" dirty="0">
                <a:solidFill>
                  <a:schemeClr val="tx1"/>
                </a:solidFill>
              </a:rPr>
              <a:t>class</a:t>
            </a:r>
            <a:r>
              <a:rPr lang="en-US" sz="2400" dirty="0">
                <a:solidFill>
                  <a:schemeClr val="tx1"/>
                </a:solidFill>
              </a:rPr>
              <a:t> and </a:t>
            </a:r>
            <a:r>
              <a:rPr lang="en-US" sz="2400" u="sng" dirty="0">
                <a:solidFill>
                  <a:schemeClr val="tx1"/>
                </a:solidFill>
              </a:rPr>
              <a:t>type</a:t>
            </a:r>
            <a:r>
              <a:rPr lang="en-US" sz="2400" dirty="0">
                <a:solidFill>
                  <a:schemeClr val="tx1"/>
                </a:solidFill>
              </a:rPr>
              <a:t> interchangeably</a:t>
            </a:r>
          </a:p>
        </p:txBody>
      </p:sp>
      <p:pic>
        <p:nvPicPr>
          <p:cNvPr id="4" name="Picture 3"/>
          <p:cNvPicPr>
            <a:picLocks noChangeAspect="1"/>
          </p:cNvPicPr>
          <p:nvPr/>
        </p:nvPicPr>
        <p:blipFill>
          <a:blip r:embed="rId5"/>
          <a:stretch>
            <a:fillRect/>
          </a:stretch>
        </p:blipFill>
        <p:spPr>
          <a:xfrm>
            <a:off x="2133600" y="1295400"/>
            <a:ext cx="4448175" cy="1844728"/>
          </a:xfrm>
          <a:prstGeom prst="rect">
            <a:avLst/>
          </a:prstGeom>
          <a:ln>
            <a:solidFill>
              <a:schemeClr val="tx1"/>
            </a:solidFill>
          </a:ln>
        </p:spPr>
      </p:pic>
      <p:pic>
        <p:nvPicPr>
          <p:cNvPr id="5" name="s17">
            <a:hlinkClick r:id="" action="ppaction://media"/>
            <a:extLst>
              <a:ext uri="{FF2B5EF4-FFF2-40B4-BE49-F238E27FC236}">
                <a16:creationId xmlns:a16="http://schemas.microsoft.com/office/drawing/2014/main" id="{2F5B867A-84DF-44F3-87EE-930868EB1E0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23300" y="122238"/>
            <a:ext cx="406400" cy="406400"/>
          </a:xfrm>
          <a:prstGeom prst="rect">
            <a:avLst/>
          </a:prstGeom>
        </p:spPr>
      </p:pic>
    </p:spTree>
    <p:extLst>
      <p:ext uri="{BB962C8B-B14F-4D97-AF65-F5344CB8AC3E}">
        <p14:creationId xmlns:p14="http://schemas.microsoft.com/office/powerpoint/2010/main" val="26170455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0767"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76200" y="884238"/>
            <a:ext cx="8991600" cy="563562"/>
          </a:xfrm>
        </p:spPr>
        <p:txBody>
          <a:bodyPr/>
          <a:lstStyle/>
          <a:p>
            <a:r>
              <a:rPr lang="en-US" dirty="0">
                <a:solidFill>
                  <a:schemeClr val="tx1"/>
                </a:solidFill>
              </a:rPr>
              <a:t>What is the datatype of the following?</a:t>
            </a:r>
          </a:p>
        </p:txBody>
      </p:sp>
      <p:graphicFrame>
        <p:nvGraphicFramePr>
          <p:cNvPr id="4" name="Table 3"/>
          <p:cNvGraphicFramePr>
            <a:graphicFrameLocks noGrp="1"/>
          </p:cNvGraphicFramePr>
          <p:nvPr>
            <p:extLst>
              <p:ext uri="{D42A27DB-BD31-4B8C-83A1-F6EECF244321}">
                <p14:modId xmlns:p14="http://schemas.microsoft.com/office/powerpoint/2010/main" val="1874376172"/>
              </p:ext>
            </p:extLst>
          </p:nvPr>
        </p:nvGraphicFramePr>
        <p:xfrm>
          <a:off x="533400" y="1676400"/>
          <a:ext cx="8001001" cy="3937160"/>
        </p:xfrm>
        <a:graphic>
          <a:graphicData uri="http://schemas.openxmlformats.org/drawingml/2006/table">
            <a:tbl>
              <a:tblPr firstRow="1" firstCol="1" bandRow="1"/>
              <a:tblGrid>
                <a:gridCol w="4724400">
                  <a:extLst>
                    <a:ext uri="{9D8B030D-6E8A-4147-A177-3AD203B41FA5}">
                      <a16:colId xmlns:a16="http://schemas.microsoft.com/office/drawing/2014/main" val="20001"/>
                    </a:ext>
                  </a:extLst>
                </a:gridCol>
                <a:gridCol w="3276601">
                  <a:extLst>
                    <a:ext uri="{9D8B030D-6E8A-4147-A177-3AD203B41FA5}">
                      <a16:colId xmlns:a16="http://schemas.microsoft.com/office/drawing/2014/main" val="20002"/>
                    </a:ext>
                  </a:extLst>
                </a:gridCol>
              </a:tblGrid>
              <a:tr h="558636">
                <a:tc>
                  <a:txBody>
                    <a:bodyPr/>
                    <a:lstStyle/>
                    <a:p>
                      <a:pPr marL="0" marR="0" algn="ctr">
                        <a:lnSpc>
                          <a:spcPct val="100000"/>
                        </a:lnSpc>
                        <a:spcBef>
                          <a:spcPts val="300"/>
                        </a:spcBef>
                        <a:spcAft>
                          <a:spcPts val="300"/>
                        </a:spcAft>
                      </a:pPr>
                      <a:r>
                        <a:rPr lang="en-SG" sz="2400" b="1" dirty="0">
                          <a:effectLst/>
                          <a:latin typeface="Arial Narrow" panose="020B0606020202030204" pitchFamily="34" charset="0"/>
                          <a:ea typeface="+mn-ea"/>
                        </a:rPr>
                        <a:t>Program</a:t>
                      </a:r>
                      <a:r>
                        <a:rPr lang="en-SG" sz="2400" b="1" baseline="0" dirty="0">
                          <a:effectLst/>
                          <a:latin typeface="Arial Narrow" panose="020B0606020202030204" pitchFamily="34" charset="0"/>
                          <a:ea typeface="+mn-ea"/>
                        </a:rPr>
                        <a:t> Code</a:t>
                      </a:r>
                      <a:endParaRPr lang="en-SG" sz="2400" b="1" dirty="0">
                        <a:effectLst/>
                        <a:latin typeface="Arial Narrow" panose="020B0606020202030204" pitchFamily="34" charset="0"/>
                        <a:ea typeface="SimSun"/>
                      </a:endParaRPr>
                    </a:p>
                  </a:txBody>
                  <a:tcPr marL="68580" marR="68580" marT="0" marB="0" anchor="ctr">
                    <a:solidFill>
                      <a:srgbClr val="CCECFF"/>
                    </a:solidFill>
                  </a:tcPr>
                </a:tc>
                <a:tc>
                  <a:txBody>
                    <a:bodyPr/>
                    <a:lstStyle/>
                    <a:p>
                      <a:pPr marL="0" marR="0" algn="ctr">
                        <a:lnSpc>
                          <a:spcPct val="100000"/>
                        </a:lnSpc>
                        <a:spcBef>
                          <a:spcPts val="300"/>
                        </a:spcBef>
                        <a:spcAft>
                          <a:spcPts val="300"/>
                        </a:spcAft>
                      </a:pPr>
                      <a:r>
                        <a:rPr lang="en-SG" sz="2400" b="1" dirty="0">
                          <a:effectLst/>
                          <a:latin typeface="Arial Narrow" panose="020B0606020202030204" pitchFamily="34" charset="0"/>
                        </a:rPr>
                        <a:t>Output</a:t>
                      </a:r>
                      <a:endParaRPr lang="en-SG" sz="2400" b="1" dirty="0">
                        <a:effectLst/>
                        <a:latin typeface="Arial Narrow" panose="020B0606020202030204" pitchFamily="34" charset="0"/>
                        <a:ea typeface="SimSun"/>
                      </a:endParaRPr>
                    </a:p>
                  </a:txBody>
                  <a:tcPr marL="68580" marR="68580" marT="0" marB="0" anchor="ctr">
                    <a:solidFill>
                      <a:srgbClr val="CCECFF"/>
                    </a:solidFill>
                  </a:tcPr>
                </a:tc>
                <a:extLst>
                  <a:ext uri="{0D108BD9-81ED-4DB2-BD59-A6C34878D82A}">
                    <a16:rowId xmlns:a16="http://schemas.microsoft.com/office/drawing/2014/main" val="10000"/>
                  </a:ext>
                </a:extLst>
              </a:tr>
              <a:tr h="584364">
                <a:tc>
                  <a:txBody>
                    <a:bodyPr/>
                    <a:lstStyle/>
                    <a:p>
                      <a:pPr marL="0" marR="0" algn="l">
                        <a:lnSpc>
                          <a:spcPct val="100000"/>
                        </a:lnSpc>
                        <a:spcBef>
                          <a:spcPts val="300"/>
                        </a:spcBef>
                        <a:spcAft>
                          <a:spcPts val="300"/>
                        </a:spcAft>
                      </a:pPr>
                      <a:r>
                        <a:rPr lang="en-US" sz="2000" kern="1200" dirty="0">
                          <a:solidFill>
                            <a:schemeClr val="tx1"/>
                          </a:solidFill>
                          <a:effectLst/>
                          <a:latin typeface="Calibri" panose="020F0502020204030204" pitchFamily="34" charset="0"/>
                          <a:ea typeface="+mn-ea"/>
                          <a:cs typeface="Calibri" panose="020F0502020204030204" pitchFamily="34" charset="0"/>
                        </a:rPr>
                        <a:t>&gt;&gt;&gt; print (type(7))</a:t>
                      </a:r>
                      <a:endParaRPr lang="en-SG" sz="2800" dirty="0">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endParaRPr lang="en-SG" sz="2400" dirty="0">
                        <a:solidFill>
                          <a:schemeClr val="tx1"/>
                        </a:solidFill>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10001"/>
                  </a:ext>
                </a:extLst>
              </a:tr>
              <a:tr h="558832">
                <a:tc>
                  <a:txBody>
                    <a:bodyPr/>
                    <a:lstStyle/>
                    <a:p>
                      <a:pPr marL="0" marR="0" algn="l">
                        <a:lnSpc>
                          <a:spcPct val="100000"/>
                        </a:lnSpc>
                        <a:spcBef>
                          <a:spcPts val="300"/>
                        </a:spcBef>
                        <a:spcAft>
                          <a:spcPts val="300"/>
                        </a:spcAft>
                      </a:pPr>
                      <a:r>
                        <a:rPr lang="en-US" sz="2000" kern="1200" dirty="0">
                          <a:solidFill>
                            <a:schemeClr val="tx1"/>
                          </a:solidFill>
                          <a:effectLst/>
                          <a:latin typeface="Calibri" panose="020F0502020204030204" pitchFamily="34" charset="0"/>
                          <a:ea typeface="+mn-ea"/>
                          <a:cs typeface="Calibri" panose="020F0502020204030204" pitchFamily="34" charset="0"/>
                        </a:rPr>
                        <a:t>&gt;&gt;&gt; print (type("Welcome"))</a:t>
                      </a:r>
                      <a:endParaRPr lang="en-SG" sz="2800" dirty="0">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endParaRPr lang="en-SG" sz="2400" dirty="0">
                        <a:solidFill>
                          <a:schemeClr val="tx1"/>
                        </a:solidFill>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10002"/>
                  </a:ext>
                </a:extLst>
              </a:tr>
              <a:tr h="558832">
                <a:tc>
                  <a:txBody>
                    <a:bodyPr/>
                    <a:lstStyle/>
                    <a:p>
                      <a:pPr marL="0" marR="21590">
                        <a:lnSpc>
                          <a:spcPct val="110000"/>
                        </a:lnSpc>
                        <a:spcBef>
                          <a:spcPts val="0"/>
                        </a:spcBef>
                        <a:spcAft>
                          <a:spcPts val="0"/>
                        </a:spcAft>
                      </a:pPr>
                      <a:r>
                        <a:rPr lang="en-US" sz="2000" dirty="0">
                          <a:effectLst/>
                          <a:latin typeface="Calibri" panose="020F0502020204030204" pitchFamily="34" charset="0"/>
                          <a:ea typeface="Consolas" panose="020B0609020204030204" pitchFamily="49" charset="0"/>
                          <a:cs typeface="Calibri" panose="020F0502020204030204" pitchFamily="34" charset="0"/>
                        </a:rPr>
                        <a:t>&gt;&gt;&gt; print(type(False))</a:t>
                      </a:r>
                      <a:endParaRPr lang="en-US"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endParaRPr lang="en-SG" sz="2400" dirty="0">
                        <a:solidFill>
                          <a:schemeClr val="tx1"/>
                        </a:solidFill>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10003"/>
                  </a:ext>
                </a:extLst>
              </a:tr>
              <a:tr h="558832">
                <a:tc>
                  <a:txBody>
                    <a:bodyPr/>
                    <a:lstStyle/>
                    <a:p>
                      <a:pPr marL="0" marR="21590">
                        <a:lnSpc>
                          <a:spcPct val="110000"/>
                        </a:lnSpc>
                        <a:spcBef>
                          <a:spcPts val="0"/>
                        </a:spcBef>
                        <a:spcAft>
                          <a:spcPts val="0"/>
                        </a:spcAft>
                      </a:pPr>
                      <a:r>
                        <a:rPr lang="en-US" sz="2000" dirty="0">
                          <a:effectLst/>
                          <a:latin typeface="Calibri" panose="020F0502020204030204" pitchFamily="34" charset="0"/>
                          <a:ea typeface="Consolas" panose="020B0609020204030204" pitchFamily="49" charset="0"/>
                          <a:cs typeface="Calibri" panose="020F0502020204030204" pitchFamily="34" charset="0"/>
                        </a:rPr>
                        <a:t>&gt;&gt;&gt; print(type(7.5))</a:t>
                      </a:r>
                      <a:endParaRPr lang="en-US"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endParaRPr lang="en-SG" sz="2400" dirty="0">
                        <a:solidFill>
                          <a:schemeClr val="tx1"/>
                        </a:solidFill>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10004"/>
                  </a:ext>
                </a:extLst>
              </a:tr>
              <a:tr h="558832">
                <a:tc>
                  <a:txBody>
                    <a:bodyPr/>
                    <a:lstStyle/>
                    <a:p>
                      <a:pPr marL="0" marR="21590">
                        <a:lnSpc>
                          <a:spcPct val="110000"/>
                        </a:lnSpc>
                        <a:spcBef>
                          <a:spcPts val="0"/>
                        </a:spcBef>
                        <a:spcAft>
                          <a:spcPts val="0"/>
                        </a:spcAft>
                      </a:pPr>
                      <a:r>
                        <a:rPr lang="en-US" sz="2000" dirty="0">
                          <a:effectLst/>
                          <a:latin typeface="Calibri" panose="020F0502020204030204" pitchFamily="34" charset="0"/>
                          <a:ea typeface="Consolas" panose="020B0609020204030204" pitchFamily="49" charset="0"/>
                          <a:cs typeface="Calibri" panose="020F0502020204030204" pitchFamily="34" charset="0"/>
                        </a:rPr>
                        <a:t>&gt;&gt;&gt; print(type(12/17))</a:t>
                      </a:r>
                      <a:endParaRPr lang="en-US"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endParaRPr lang="en-SG" sz="2400" dirty="0">
                        <a:solidFill>
                          <a:schemeClr val="tx1"/>
                        </a:solidFill>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1954539492"/>
                  </a:ext>
                </a:extLst>
              </a:tr>
              <a:tr h="558832">
                <a:tc>
                  <a:txBody>
                    <a:bodyPr/>
                    <a:lstStyle/>
                    <a:p>
                      <a:pPr marL="0" marR="21590">
                        <a:lnSpc>
                          <a:spcPct val="110000"/>
                        </a:lnSpc>
                        <a:spcBef>
                          <a:spcPts val="0"/>
                        </a:spcBef>
                        <a:spcAft>
                          <a:spcPts val="0"/>
                        </a:spcAft>
                      </a:pPr>
                      <a:r>
                        <a:rPr lang="en-US" sz="1800" kern="1200" dirty="0">
                          <a:solidFill>
                            <a:schemeClr val="tx1"/>
                          </a:solidFill>
                          <a:effectLst/>
                          <a:latin typeface="+mn-lt"/>
                          <a:ea typeface="+mn-ea"/>
                          <a:cs typeface="+mn-cs"/>
                        </a:rPr>
                        <a:t>&gt;&gt;&gt; print(type(2.0/1))</a:t>
                      </a:r>
                      <a:endParaRPr lang="en-US"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endParaRPr lang="en-SG" sz="2400" dirty="0">
                        <a:solidFill>
                          <a:schemeClr val="tx1"/>
                        </a:solidFill>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3168341490"/>
                  </a:ext>
                </a:extLst>
              </a:tr>
            </a:tbl>
          </a:graphicData>
        </a:graphic>
      </p:graphicFrame>
      <p:pic>
        <p:nvPicPr>
          <p:cNvPr id="5" name="s18">
            <a:hlinkClick r:id="" action="ppaction://media"/>
            <a:extLst>
              <a:ext uri="{FF2B5EF4-FFF2-40B4-BE49-F238E27FC236}">
                <a16:creationId xmlns:a16="http://schemas.microsoft.com/office/drawing/2014/main" id="{1A3D7721-64CA-45ED-9DDD-68B5EE36F3B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21701" y="175419"/>
            <a:ext cx="406400" cy="406400"/>
          </a:xfrm>
          <a:prstGeom prst="rect">
            <a:avLst/>
          </a:prstGeom>
        </p:spPr>
      </p:pic>
    </p:spTree>
    <p:extLst>
      <p:ext uri="{BB962C8B-B14F-4D97-AF65-F5344CB8AC3E}">
        <p14:creationId xmlns:p14="http://schemas.microsoft.com/office/powerpoint/2010/main" val="8380494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2617"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t>
            </a:r>
            <a:r>
              <a:rPr lang="en-US" dirty="0" err="1"/>
              <a:t>cont</a:t>
            </a:r>
            <a:r>
              <a:rPr lang="en-US"/>
              <a:t>)</a:t>
            </a:r>
            <a:endParaRPr lang="en-US" dirty="0"/>
          </a:p>
        </p:txBody>
      </p:sp>
      <p:sp>
        <p:nvSpPr>
          <p:cNvPr id="3" name="Content Placeholder 2"/>
          <p:cNvSpPr>
            <a:spLocks noGrp="1"/>
          </p:cNvSpPr>
          <p:nvPr>
            <p:ph idx="1"/>
          </p:nvPr>
        </p:nvSpPr>
        <p:spPr>
          <a:xfrm>
            <a:off x="76200" y="884238"/>
            <a:ext cx="8991600" cy="563562"/>
          </a:xfrm>
        </p:spPr>
        <p:txBody>
          <a:bodyPr/>
          <a:lstStyle/>
          <a:p>
            <a:r>
              <a:rPr lang="en-US" dirty="0"/>
              <a:t>What is the datatype of the following?</a:t>
            </a:r>
          </a:p>
        </p:txBody>
      </p:sp>
      <p:graphicFrame>
        <p:nvGraphicFramePr>
          <p:cNvPr id="4" name="Table 3"/>
          <p:cNvGraphicFramePr>
            <a:graphicFrameLocks noGrp="1"/>
          </p:cNvGraphicFramePr>
          <p:nvPr>
            <p:extLst>
              <p:ext uri="{D42A27DB-BD31-4B8C-83A1-F6EECF244321}">
                <p14:modId xmlns:p14="http://schemas.microsoft.com/office/powerpoint/2010/main" val="1515118865"/>
              </p:ext>
            </p:extLst>
          </p:nvPr>
        </p:nvGraphicFramePr>
        <p:xfrm>
          <a:off x="533400" y="1676400"/>
          <a:ext cx="8001001" cy="3048001"/>
        </p:xfrm>
        <a:graphic>
          <a:graphicData uri="http://schemas.openxmlformats.org/drawingml/2006/table">
            <a:tbl>
              <a:tblPr firstRow="1" firstCol="1" bandRow="1"/>
              <a:tblGrid>
                <a:gridCol w="4724400">
                  <a:extLst>
                    <a:ext uri="{9D8B030D-6E8A-4147-A177-3AD203B41FA5}">
                      <a16:colId xmlns:a16="http://schemas.microsoft.com/office/drawing/2014/main" val="20001"/>
                    </a:ext>
                  </a:extLst>
                </a:gridCol>
                <a:gridCol w="3276601">
                  <a:extLst>
                    <a:ext uri="{9D8B030D-6E8A-4147-A177-3AD203B41FA5}">
                      <a16:colId xmlns:a16="http://schemas.microsoft.com/office/drawing/2014/main" val="20002"/>
                    </a:ext>
                  </a:extLst>
                </a:gridCol>
              </a:tblGrid>
              <a:tr h="507852">
                <a:tc>
                  <a:txBody>
                    <a:bodyPr/>
                    <a:lstStyle/>
                    <a:p>
                      <a:pPr marL="0" marR="0" algn="ctr">
                        <a:lnSpc>
                          <a:spcPct val="100000"/>
                        </a:lnSpc>
                        <a:spcBef>
                          <a:spcPts val="300"/>
                        </a:spcBef>
                        <a:spcAft>
                          <a:spcPts val="300"/>
                        </a:spcAft>
                      </a:pPr>
                      <a:r>
                        <a:rPr lang="en-SG" sz="2400" b="1" dirty="0">
                          <a:effectLst/>
                          <a:latin typeface="Arial Narrow" panose="020B0606020202030204" pitchFamily="34" charset="0"/>
                          <a:ea typeface="+mn-ea"/>
                        </a:rPr>
                        <a:t>Program</a:t>
                      </a:r>
                      <a:r>
                        <a:rPr lang="en-SG" sz="2400" b="1" baseline="0" dirty="0">
                          <a:effectLst/>
                          <a:latin typeface="Arial Narrow" panose="020B0606020202030204" pitchFamily="34" charset="0"/>
                          <a:ea typeface="+mn-ea"/>
                        </a:rPr>
                        <a:t> Code</a:t>
                      </a:r>
                      <a:endParaRPr lang="en-SG" sz="2400" b="1" dirty="0">
                        <a:effectLst/>
                        <a:latin typeface="Arial Narrow" panose="020B0606020202030204" pitchFamily="34" charset="0"/>
                        <a:ea typeface="SimSun"/>
                      </a:endParaRPr>
                    </a:p>
                  </a:txBody>
                  <a:tcPr marL="68580" marR="68580" marT="0" marB="0" anchor="ctr">
                    <a:solidFill>
                      <a:srgbClr val="CCECFF"/>
                    </a:solidFill>
                  </a:tcPr>
                </a:tc>
                <a:tc>
                  <a:txBody>
                    <a:bodyPr/>
                    <a:lstStyle/>
                    <a:p>
                      <a:pPr marL="0" marR="0" algn="ctr">
                        <a:lnSpc>
                          <a:spcPct val="100000"/>
                        </a:lnSpc>
                        <a:spcBef>
                          <a:spcPts val="300"/>
                        </a:spcBef>
                        <a:spcAft>
                          <a:spcPts val="300"/>
                        </a:spcAft>
                      </a:pPr>
                      <a:r>
                        <a:rPr lang="en-SG" sz="2400" b="1" dirty="0">
                          <a:effectLst/>
                          <a:latin typeface="Arial Narrow" panose="020B0606020202030204" pitchFamily="34" charset="0"/>
                        </a:rPr>
                        <a:t>Output</a:t>
                      </a:r>
                      <a:endParaRPr lang="en-SG" sz="2400" b="1" dirty="0">
                        <a:effectLst/>
                        <a:latin typeface="Arial Narrow" panose="020B0606020202030204" pitchFamily="34" charset="0"/>
                        <a:ea typeface="SimSun"/>
                      </a:endParaRPr>
                    </a:p>
                  </a:txBody>
                  <a:tcPr marL="68580" marR="68580" marT="0" marB="0" anchor="ctr">
                    <a:solidFill>
                      <a:srgbClr val="CCECFF"/>
                    </a:solidFill>
                  </a:tcPr>
                </a:tc>
                <a:extLst>
                  <a:ext uri="{0D108BD9-81ED-4DB2-BD59-A6C34878D82A}">
                    <a16:rowId xmlns:a16="http://schemas.microsoft.com/office/drawing/2014/main" val="10000"/>
                  </a:ext>
                </a:extLst>
              </a:tr>
              <a:tr h="508030">
                <a:tc>
                  <a:txBody>
                    <a:bodyPr/>
                    <a:lstStyle/>
                    <a:p>
                      <a:pPr marL="0" marR="21590">
                        <a:lnSpc>
                          <a:spcPct val="110000"/>
                        </a:lnSpc>
                        <a:spcBef>
                          <a:spcPts val="0"/>
                        </a:spcBef>
                        <a:spcAft>
                          <a:spcPts val="0"/>
                        </a:spcAft>
                      </a:pPr>
                      <a:r>
                        <a:rPr lang="en-US" sz="2000">
                          <a:effectLst/>
                          <a:latin typeface="Calibri" panose="020F0502020204030204" pitchFamily="34" charset="0"/>
                          <a:ea typeface="Consolas" panose="020B0609020204030204" pitchFamily="49" charset="0"/>
                          <a:cs typeface="Calibri" panose="020F0502020204030204" pitchFamily="34" charset="0"/>
                        </a:rPr>
                        <a:t>&gt;&gt;&gt; print(type(11 ** 3))</a:t>
                      </a:r>
                      <a:endParaRPr lang="en-US" sz="200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endParaRPr lang="en-SG" sz="2400" dirty="0">
                        <a:solidFill>
                          <a:schemeClr val="tx1"/>
                        </a:solidFill>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10001"/>
                  </a:ext>
                </a:extLst>
              </a:tr>
              <a:tr h="508030">
                <a:tc>
                  <a:txBody>
                    <a:bodyPr/>
                    <a:lstStyle/>
                    <a:p>
                      <a:pPr marL="0" marR="21590">
                        <a:lnSpc>
                          <a:spcPct val="110000"/>
                        </a:lnSpc>
                        <a:spcBef>
                          <a:spcPts val="0"/>
                        </a:spcBef>
                        <a:spcAft>
                          <a:spcPts val="0"/>
                        </a:spcAft>
                      </a:pPr>
                      <a:r>
                        <a:rPr lang="en-US" sz="2000">
                          <a:effectLst/>
                          <a:latin typeface="Calibri" panose="020F0502020204030204" pitchFamily="34" charset="0"/>
                          <a:ea typeface="Consolas" panose="020B0609020204030204" pitchFamily="49" charset="0"/>
                          <a:cs typeface="Calibri" panose="020F0502020204030204" pitchFamily="34" charset="0"/>
                        </a:rPr>
                        <a:t>&gt;&gt;&gt; print(type(2 == "2"))</a:t>
                      </a:r>
                      <a:endParaRPr lang="en-US" sz="200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endParaRPr lang="en-SG" sz="2400" dirty="0">
                        <a:solidFill>
                          <a:schemeClr val="tx1"/>
                        </a:solidFill>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10002"/>
                  </a:ext>
                </a:extLst>
              </a:tr>
              <a:tr h="1524089">
                <a:tc>
                  <a:txBody>
                    <a:bodyPr/>
                    <a:lstStyle/>
                    <a:p>
                      <a:pPr marL="0" marR="246380">
                        <a:lnSpc>
                          <a:spcPct val="107000"/>
                        </a:lnSpc>
                        <a:spcBef>
                          <a:spcPts val="0"/>
                        </a:spcBef>
                        <a:spcAft>
                          <a:spcPts val="0"/>
                        </a:spcAft>
                        <a:tabLst>
                          <a:tab pos="590550" algn="l"/>
                        </a:tabLst>
                      </a:pPr>
                      <a:r>
                        <a:rPr lang="en-US" sz="2000" dirty="0">
                          <a:effectLst/>
                          <a:latin typeface="Calibri" panose="020F0502020204030204" pitchFamily="34" charset="0"/>
                          <a:ea typeface="Consolas" panose="020B0609020204030204" pitchFamily="49" charset="0"/>
                          <a:cs typeface="Calibri" panose="020F0502020204030204" pitchFamily="34" charset="0"/>
                        </a:rPr>
                        <a:t>&gt;&gt;&gt; a = </a:t>
                      </a:r>
                      <a:r>
                        <a:rPr lang="en-US" sz="2000" dirty="0" err="1">
                          <a:effectLst/>
                          <a:latin typeface="Calibri" panose="020F0502020204030204" pitchFamily="34" charset="0"/>
                          <a:ea typeface="Consolas" panose="020B0609020204030204" pitchFamily="49" charset="0"/>
                          <a:cs typeface="Calibri" panose="020F0502020204030204" pitchFamily="34" charset="0"/>
                        </a:rPr>
                        <a:t>str</a:t>
                      </a:r>
                      <a:r>
                        <a:rPr lang="en-US" sz="2000" dirty="0">
                          <a:effectLst/>
                          <a:latin typeface="Calibri" panose="020F0502020204030204" pitchFamily="34" charset="0"/>
                          <a:ea typeface="Consolas" panose="020B0609020204030204" pitchFamily="49" charset="0"/>
                          <a:cs typeface="Calibri" panose="020F0502020204030204" pitchFamily="34" charset="0"/>
                        </a:rPr>
                        <a:t>((-4 + 3 / 2 ** 3) + 321 - 	</a:t>
                      </a:r>
                    </a:p>
                    <a:p>
                      <a:pPr marL="0" marR="246380">
                        <a:lnSpc>
                          <a:spcPct val="107000"/>
                        </a:lnSpc>
                        <a:spcBef>
                          <a:spcPts val="0"/>
                        </a:spcBef>
                        <a:spcAft>
                          <a:spcPts val="0"/>
                        </a:spcAft>
                        <a:tabLst>
                          <a:tab pos="590550" algn="l"/>
                        </a:tabLst>
                      </a:pPr>
                      <a:r>
                        <a:rPr lang="en-US" sz="2000" dirty="0">
                          <a:effectLst/>
                          <a:latin typeface="Calibri" panose="020F0502020204030204" pitchFamily="34" charset="0"/>
                          <a:ea typeface="Consolas" panose="020B0609020204030204" pitchFamily="49" charset="0"/>
                          <a:cs typeface="Calibri" panose="020F0502020204030204" pitchFamily="34" charset="0"/>
                        </a:rPr>
                        <a:t>                    ((64 / 16) % 4) ** 2) </a:t>
                      </a:r>
                      <a:endParaRPr lang="en-US" sz="2000" dirty="0">
                        <a:effectLst/>
                        <a:latin typeface="Calibri" panose="020F0502020204030204" pitchFamily="34" charset="0"/>
                        <a:ea typeface="SimSun" panose="02010600030101010101" pitchFamily="2" charset="-122"/>
                        <a:cs typeface="Calibri" panose="020F0502020204030204" pitchFamily="34" charset="0"/>
                      </a:endParaRPr>
                    </a:p>
                    <a:p>
                      <a:pPr marL="0" marR="21590">
                        <a:lnSpc>
                          <a:spcPct val="110000"/>
                        </a:lnSpc>
                        <a:spcBef>
                          <a:spcPts val="0"/>
                        </a:spcBef>
                        <a:spcAft>
                          <a:spcPts val="0"/>
                        </a:spcAft>
                      </a:pPr>
                      <a:r>
                        <a:rPr lang="en-US" sz="2000" dirty="0">
                          <a:effectLst/>
                          <a:latin typeface="Calibri" panose="020F0502020204030204" pitchFamily="34" charset="0"/>
                          <a:ea typeface="Consolas" panose="020B0609020204030204" pitchFamily="49" charset="0"/>
                          <a:cs typeface="Calibri" panose="020F0502020204030204" pitchFamily="34" charset="0"/>
                        </a:rPr>
                        <a:t>&gt;&gt;&gt; print(type(a))</a:t>
                      </a:r>
                      <a:endParaRPr lang="en-US"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solidFill>
                      <a:schemeClr val="bg1"/>
                    </a:solidFill>
                  </a:tcPr>
                </a:tc>
                <a:tc>
                  <a:txBody>
                    <a:bodyPr/>
                    <a:lstStyle/>
                    <a:p>
                      <a:pPr marL="0" marR="0" algn="ctr">
                        <a:lnSpc>
                          <a:spcPct val="100000"/>
                        </a:lnSpc>
                        <a:spcBef>
                          <a:spcPts val="300"/>
                        </a:spcBef>
                        <a:spcAft>
                          <a:spcPts val="300"/>
                        </a:spcAft>
                      </a:pPr>
                      <a:endParaRPr lang="en-SG" sz="2400" dirty="0">
                        <a:solidFill>
                          <a:schemeClr val="tx1"/>
                        </a:solidFill>
                        <a:effectLst/>
                        <a:latin typeface="Calibri" panose="020F0502020204030204" pitchFamily="34" charset="0"/>
                        <a:ea typeface="SimSun"/>
                        <a:cs typeface="Calibri" panose="020F0502020204030204" pitchFamily="34" charset="0"/>
                      </a:endParaRPr>
                    </a:p>
                  </a:txBody>
                  <a:tcPr marL="68580" marR="68580" marT="0" marB="0" anchor="c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79351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SG" dirty="0"/>
          </a:p>
        </p:txBody>
      </p:sp>
      <p:sp>
        <p:nvSpPr>
          <p:cNvPr id="3" name="Content Placeholder 2"/>
          <p:cNvSpPr>
            <a:spLocks noGrp="1"/>
          </p:cNvSpPr>
          <p:nvPr>
            <p:ph idx="1"/>
          </p:nvPr>
        </p:nvSpPr>
        <p:spPr>
          <a:xfrm>
            <a:off x="381000" y="838200"/>
            <a:ext cx="8153400" cy="5181600"/>
          </a:xfrm>
        </p:spPr>
        <p:txBody>
          <a:bodyPr/>
          <a:lstStyle/>
          <a:p>
            <a:pPr marL="0" indent="0">
              <a:buSzPct val="100000"/>
              <a:buNone/>
            </a:pPr>
            <a:r>
              <a:rPr lang="en-US" dirty="0"/>
              <a:t>At the end of this lecture, you will be able to</a:t>
            </a:r>
          </a:p>
          <a:p>
            <a:pPr>
              <a:buSzPct val="100000"/>
            </a:pPr>
            <a:endParaRPr lang="en-US" sz="2800" b="0" dirty="0">
              <a:latin typeface="Arial" panose="020B0604020202020204" pitchFamily="34" charset="0"/>
              <a:cs typeface="Arial" panose="020B0604020202020204" pitchFamily="34" charset="0"/>
            </a:endParaRPr>
          </a:p>
          <a:p>
            <a:pPr>
              <a:buSzPct val="100000"/>
            </a:pPr>
            <a:r>
              <a:rPr lang="en-US" sz="2800" b="0" dirty="0">
                <a:cs typeface="Arial" panose="020B0604020202020204" pitchFamily="34" charset="0"/>
              </a:rPr>
              <a:t>Use IDLE for programming Python</a:t>
            </a:r>
          </a:p>
          <a:p>
            <a:pPr marL="457200" lvl="1" indent="0">
              <a:buSzPct val="100000"/>
              <a:buNone/>
            </a:pPr>
            <a:endParaRPr lang="en-US" sz="2400" b="0" dirty="0">
              <a:cs typeface="Arial" panose="020B0604020202020204" pitchFamily="34" charset="0"/>
            </a:endParaRPr>
          </a:p>
          <a:p>
            <a:pPr>
              <a:buSzPct val="100000"/>
            </a:pPr>
            <a:r>
              <a:rPr lang="en-US" sz="2800" b="0" dirty="0">
                <a:cs typeface="Arial" panose="020B0604020202020204" pitchFamily="34" charset="0"/>
              </a:rPr>
              <a:t>Recognize and use the components in Python</a:t>
            </a:r>
          </a:p>
          <a:p>
            <a:pPr lvl="1">
              <a:buSzPct val="100000"/>
            </a:pPr>
            <a:endParaRPr lang="en-US" sz="2400" b="0" dirty="0">
              <a:cs typeface="Arial" panose="020B0604020202020204" pitchFamily="34" charset="0"/>
            </a:endParaRPr>
          </a:p>
          <a:p>
            <a:pPr>
              <a:buSzPct val="100000"/>
            </a:pPr>
            <a:r>
              <a:rPr lang="en-US" sz="2800" b="0" dirty="0">
                <a:cs typeface="Arial" panose="020B0604020202020204" pitchFamily="34" charset="0"/>
              </a:rPr>
              <a:t>Understand the usage of variables in Python</a:t>
            </a:r>
          </a:p>
        </p:txBody>
      </p:sp>
      <p:pic>
        <p:nvPicPr>
          <p:cNvPr id="4" name="s2">
            <a:hlinkClick r:id="" action="ppaction://media"/>
            <a:extLst>
              <a:ext uri="{FF2B5EF4-FFF2-40B4-BE49-F238E27FC236}">
                <a16:creationId xmlns:a16="http://schemas.microsoft.com/office/drawing/2014/main" id="{1012CF70-3DF5-47A6-8721-8E5DD84C639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47100" y="152400"/>
            <a:ext cx="406400" cy="406400"/>
          </a:xfrm>
          <a:prstGeom prst="rect">
            <a:avLst/>
          </a:prstGeom>
        </p:spPr>
      </p:pic>
    </p:spTree>
    <p:extLst>
      <p:ext uri="{BB962C8B-B14F-4D97-AF65-F5344CB8AC3E}">
        <p14:creationId xmlns:p14="http://schemas.microsoft.com/office/powerpoint/2010/main" val="385023294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5542"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Variables</a:t>
            </a:r>
          </a:p>
        </p:txBody>
      </p:sp>
      <p:sp>
        <p:nvSpPr>
          <p:cNvPr id="3" name="Content Placeholder 2"/>
          <p:cNvSpPr>
            <a:spLocks noGrp="1"/>
          </p:cNvSpPr>
          <p:nvPr>
            <p:ph idx="1"/>
          </p:nvPr>
        </p:nvSpPr>
        <p:spPr>
          <a:xfrm>
            <a:off x="228600" y="914400"/>
            <a:ext cx="8534400" cy="1447800"/>
          </a:xfrm>
          <a:solidFill>
            <a:schemeClr val="bg1"/>
          </a:solidFill>
          <a:ln>
            <a:solidFill>
              <a:schemeClr val="tx1"/>
            </a:solidFill>
          </a:ln>
        </p:spPr>
        <p:txBody>
          <a:bodyPr/>
          <a:lstStyle/>
          <a:p>
            <a:pPr marL="0" indent="0">
              <a:buNone/>
            </a:pPr>
            <a:r>
              <a:rPr lang="en-US" sz="2400" u="sng" dirty="0">
                <a:cs typeface="Arial" panose="020B0604020202020204" pitchFamily="34" charset="0"/>
              </a:rPr>
              <a:t>Consider this problem</a:t>
            </a:r>
          </a:p>
          <a:p>
            <a:pPr marL="355600" indent="0">
              <a:buNone/>
            </a:pPr>
            <a:r>
              <a:rPr lang="en-SG" sz="2400" b="0" dirty="0">
                <a:cs typeface="Arial" panose="020B0604020202020204" pitchFamily="34" charset="0"/>
              </a:rPr>
              <a:t>Write a computer program that calculates the </a:t>
            </a:r>
            <a:r>
              <a:rPr lang="en-SG" sz="2400" dirty="0">
                <a:cs typeface="Arial" panose="020B0604020202020204" pitchFamily="34" charset="0"/>
              </a:rPr>
              <a:t>BMI of a person</a:t>
            </a:r>
            <a:r>
              <a:rPr lang="en-SG" sz="2400" b="0" dirty="0">
                <a:cs typeface="Arial" panose="020B0604020202020204" pitchFamily="34" charset="0"/>
              </a:rPr>
              <a:t>. Display result on the screen.</a:t>
            </a:r>
            <a:endParaRPr lang="en-SG" sz="2400" b="0" dirty="0">
              <a:solidFill>
                <a:srgbClr val="0000FF"/>
              </a:solidFill>
              <a:cs typeface="Arial" panose="020B0604020202020204" pitchFamily="34" charset="0"/>
            </a:endParaRPr>
          </a:p>
          <a:p>
            <a:pPr marL="0" indent="0">
              <a:buNone/>
            </a:pPr>
            <a:endParaRPr lang="en-US" sz="28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Content Placeholder 2"/>
          <p:cNvSpPr txBox="1">
            <a:spLocks/>
          </p:cNvSpPr>
          <p:nvPr/>
        </p:nvSpPr>
        <p:spPr bwMode="auto">
          <a:xfrm>
            <a:off x="304800" y="2514600"/>
            <a:ext cx="85344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ü"/>
              <a:defRPr sz="2400" b="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r>
              <a:rPr lang="en-US" sz="2400" kern="0" dirty="0">
                <a:cs typeface="Arial" panose="020B0604020202020204" pitchFamily="34" charset="0"/>
              </a:rPr>
              <a:t>Does this computer program need to remember information?</a:t>
            </a:r>
          </a:p>
          <a:p>
            <a:pPr marL="0" indent="0">
              <a:buFont typeface="Wingdings" panose="05000000000000000000" pitchFamily="2" charset="2"/>
              <a:buNone/>
            </a:pPr>
            <a:r>
              <a:rPr lang="en-US" kern="0" dirty="0">
                <a:solidFill>
                  <a:srgbClr val="FF0000"/>
                </a:solidFill>
                <a:effectLst>
                  <a:outerShdw blurRad="38100" dist="38100" dir="2700000" algn="tl">
                    <a:srgbClr val="000000">
                      <a:alpha val="43137"/>
                    </a:srgbClr>
                  </a:outerShdw>
                </a:effectLst>
                <a:cs typeface="Arial" panose="020B0604020202020204" pitchFamily="34" charset="0"/>
              </a:rPr>
              <a:t>	Yes!</a:t>
            </a:r>
          </a:p>
          <a:p>
            <a:r>
              <a:rPr lang="en-US" sz="2400" kern="0" dirty="0">
                <a:cs typeface="Arial" panose="020B0604020202020204" pitchFamily="34" charset="0"/>
              </a:rPr>
              <a:t>What information does this program need to remember?</a:t>
            </a:r>
          </a:p>
          <a:p>
            <a:pPr marL="355600" indent="0">
              <a:buFont typeface="Wingdings" panose="05000000000000000000" pitchFamily="2" charset="2"/>
              <a:buNone/>
            </a:pPr>
            <a:r>
              <a:rPr lang="en-SG" sz="2400" kern="0" dirty="0">
                <a:solidFill>
                  <a:srgbClr val="0000FF"/>
                </a:solidFill>
                <a:cs typeface="Arial" panose="020B0604020202020204" pitchFamily="34" charset="0"/>
              </a:rPr>
              <a:t>        values of :</a:t>
            </a:r>
          </a:p>
          <a:p>
            <a:pPr marL="355600" indent="0">
              <a:buFont typeface="Wingdings" panose="05000000000000000000" pitchFamily="2" charset="2"/>
              <a:buNone/>
            </a:pPr>
            <a:r>
              <a:rPr lang="en-SG" sz="2400" b="0" kern="0" dirty="0">
                <a:solidFill>
                  <a:srgbClr val="0000FF"/>
                </a:solidFill>
                <a:cs typeface="Arial" panose="020B0604020202020204" pitchFamily="34" charset="0"/>
              </a:rPr>
              <a:t>	       weight, height, calculated </a:t>
            </a:r>
            <a:r>
              <a:rPr lang="en-SG" sz="2400" b="0" kern="0" dirty="0" err="1">
                <a:solidFill>
                  <a:srgbClr val="0000FF"/>
                </a:solidFill>
                <a:cs typeface="Arial" panose="020B0604020202020204" pitchFamily="34" charset="0"/>
              </a:rPr>
              <a:t>bmi</a:t>
            </a:r>
            <a:endParaRPr lang="en-SG" b="0" kern="0" dirty="0">
              <a:solidFill>
                <a:srgbClr val="0000FF"/>
              </a:solidFill>
              <a:cs typeface="Arial" panose="020B0604020202020204" pitchFamily="34" charset="0"/>
            </a:endParaRPr>
          </a:p>
          <a:p>
            <a:r>
              <a:rPr lang="en-US" sz="2400" kern="0" dirty="0">
                <a:cs typeface="Arial" panose="020B0604020202020204" pitchFamily="34" charset="0"/>
              </a:rPr>
              <a:t>Where does the program store the needed information?</a:t>
            </a:r>
          </a:p>
          <a:p>
            <a:pPr marL="0" indent="0">
              <a:buFont typeface="Wingdings" panose="05000000000000000000" pitchFamily="2" charset="2"/>
              <a:buNone/>
            </a:pPr>
            <a:r>
              <a:rPr lang="en-US" b="0" kern="0" dirty="0">
                <a:solidFill>
                  <a:srgbClr val="0000FF"/>
                </a:solidFill>
                <a:cs typeface="Arial" panose="020B0604020202020204" pitchFamily="34" charset="0"/>
              </a:rPr>
              <a:t>	</a:t>
            </a:r>
            <a:r>
              <a:rPr lang="en-US" sz="2400" b="0" kern="0" dirty="0">
                <a:solidFill>
                  <a:srgbClr val="0000FF"/>
                </a:solidFill>
                <a:cs typeface="Arial" panose="020B0604020202020204" pitchFamily="34" charset="0"/>
              </a:rPr>
              <a:t>in </a:t>
            </a:r>
            <a:r>
              <a:rPr lang="en-US" sz="2400" kern="0" dirty="0">
                <a:solidFill>
                  <a:srgbClr val="0000FF"/>
                </a:solidFill>
                <a:cs typeface="Arial" panose="020B0604020202020204" pitchFamily="34" charset="0"/>
              </a:rPr>
              <a:t>VARIABLES</a:t>
            </a:r>
          </a:p>
          <a:p>
            <a:pPr marL="0" indent="0">
              <a:buFont typeface="Wingdings" panose="05000000000000000000" pitchFamily="2" charset="2"/>
              <a:buNone/>
            </a:pPr>
            <a:endParaRPr lang="en-US" kern="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6" name="s20">
            <a:hlinkClick r:id="" action="ppaction://media"/>
            <a:extLst>
              <a:ext uri="{FF2B5EF4-FFF2-40B4-BE49-F238E27FC236}">
                <a16:creationId xmlns:a16="http://schemas.microsoft.com/office/drawing/2014/main" id="{0E4AE451-2967-46E4-92DC-32859FA012C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36000" y="254000"/>
            <a:ext cx="406400" cy="406400"/>
          </a:xfrm>
          <a:prstGeom prst="rect">
            <a:avLst/>
          </a:prstGeom>
        </p:spPr>
      </p:pic>
    </p:spTree>
    <p:extLst>
      <p:ext uri="{BB962C8B-B14F-4D97-AF65-F5344CB8AC3E}">
        <p14:creationId xmlns:p14="http://schemas.microsoft.com/office/powerpoint/2010/main" val="431027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8974"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5"/>
          <a:stretch>
            <a:fillRect/>
          </a:stretch>
        </p:blipFill>
        <p:spPr>
          <a:xfrm>
            <a:off x="361348" y="793522"/>
            <a:ext cx="7552999" cy="3462518"/>
          </a:xfrm>
          <a:prstGeom prst="rect">
            <a:avLst/>
          </a:prstGeom>
          <a:ln>
            <a:solidFill>
              <a:schemeClr val="tx1"/>
            </a:solidFill>
          </a:ln>
        </p:spPr>
      </p:pic>
      <p:sp>
        <p:nvSpPr>
          <p:cNvPr id="2" name="Title 1"/>
          <p:cNvSpPr>
            <a:spLocks noGrp="1"/>
          </p:cNvSpPr>
          <p:nvPr>
            <p:ph type="title"/>
          </p:nvPr>
        </p:nvSpPr>
        <p:spPr/>
        <p:txBody>
          <a:bodyPr/>
          <a:lstStyle/>
          <a:p>
            <a:r>
              <a:rPr lang="en-US" dirty="0"/>
              <a:t>Program - CalBMI.py</a:t>
            </a:r>
          </a:p>
        </p:txBody>
      </p:sp>
      <p:sp>
        <p:nvSpPr>
          <p:cNvPr id="3" name="TextBox 2"/>
          <p:cNvSpPr txBox="1"/>
          <p:nvPr/>
        </p:nvSpPr>
        <p:spPr>
          <a:xfrm>
            <a:off x="152400" y="5209369"/>
            <a:ext cx="6934200" cy="523220"/>
          </a:xfrm>
          <a:prstGeom prst="rect">
            <a:avLst/>
          </a:prstGeom>
          <a:noFill/>
        </p:spPr>
        <p:txBody>
          <a:bodyPr wrap="square" rtlCol="0">
            <a:spAutoFit/>
          </a:bodyPr>
          <a:lstStyle/>
          <a:p>
            <a:r>
              <a:rPr lang="en-US" sz="2800" b="1" dirty="0">
                <a:solidFill>
                  <a:srgbClr val="660033"/>
                </a:solidFill>
                <a:latin typeface="Arial Narrow" panose="020B0606020202030204" pitchFamily="34" charset="0"/>
              </a:rPr>
              <a:t>What are the variables used in this program?</a:t>
            </a:r>
          </a:p>
        </p:txBody>
      </p:sp>
      <p:sp>
        <p:nvSpPr>
          <p:cNvPr id="8" name="TextBox 7"/>
          <p:cNvSpPr txBox="1"/>
          <p:nvPr/>
        </p:nvSpPr>
        <p:spPr>
          <a:xfrm>
            <a:off x="7995462" y="3602042"/>
            <a:ext cx="1219200" cy="369332"/>
          </a:xfrm>
          <a:prstGeom prst="rect">
            <a:avLst/>
          </a:prstGeom>
          <a:noFill/>
        </p:spPr>
        <p:txBody>
          <a:bodyPr wrap="square" rtlCol="0">
            <a:spAutoFit/>
          </a:bodyPr>
          <a:lstStyle/>
          <a:p>
            <a:r>
              <a:rPr lang="en-US" b="1" dirty="0">
                <a:solidFill>
                  <a:srgbClr val="FF0000"/>
                </a:solidFill>
                <a:latin typeface="Arial Narrow" panose="020B0606020202030204" pitchFamily="34" charset="0"/>
              </a:rPr>
              <a:t>Output</a:t>
            </a:r>
          </a:p>
        </p:txBody>
      </p:sp>
      <p:pic>
        <p:nvPicPr>
          <p:cNvPr id="5" name="Picture 4"/>
          <p:cNvPicPr>
            <a:picLocks noChangeAspect="1"/>
          </p:cNvPicPr>
          <p:nvPr/>
        </p:nvPicPr>
        <p:blipFill>
          <a:blip r:embed="rId6"/>
          <a:stretch>
            <a:fillRect/>
          </a:stretch>
        </p:blipFill>
        <p:spPr>
          <a:xfrm>
            <a:off x="5527654" y="3971374"/>
            <a:ext cx="3638550" cy="1130273"/>
          </a:xfrm>
          <a:prstGeom prst="rect">
            <a:avLst/>
          </a:prstGeom>
          <a:ln>
            <a:solidFill>
              <a:schemeClr val="tx1"/>
            </a:solidFill>
          </a:ln>
        </p:spPr>
      </p:pic>
      <p:pic>
        <p:nvPicPr>
          <p:cNvPr id="6" name="s21">
            <a:hlinkClick r:id="" action="ppaction://media"/>
            <a:extLst>
              <a:ext uri="{FF2B5EF4-FFF2-40B4-BE49-F238E27FC236}">
                <a16:creationId xmlns:a16="http://schemas.microsoft.com/office/drawing/2014/main" id="{BA28E455-E1EC-40D6-B682-3522CC0F7BE9}"/>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661400" y="200819"/>
            <a:ext cx="406400" cy="406400"/>
          </a:xfrm>
          <a:prstGeom prst="rect">
            <a:avLst/>
          </a:prstGeom>
        </p:spPr>
      </p:pic>
    </p:spTree>
    <p:extLst>
      <p:ext uri="{BB962C8B-B14F-4D97-AF65-F5344CB8AC3E}">
        <p14:creationId xmlns:p14="http://schemas.microsoft.com/office/powerpoint/2010/main" val="22866928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9482"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458200" cy="5181600"/>
          </a:xfrm>
        </p:spPr>
        <p:txBody>
          <a:bodyPr/>
          <a:lstStyle/>
          <a:p>
            <a:r>
              <a:rPr lang="en-US" sz="2800" dirty="0">
                <a:cs typeface="Arial" panose="020B0604020202020204" pitchFamily="34" charset="0"/>
              </a:rPr>
              <a:t>Programs use variables </a:t>
            </a:r>
            <a:r>
              <a:rPr lang="en-US" sz="2800" u="sng" dirty="0">
                <a:cs typeface="Arial" panose="020B0604020202020204" pitchFamily="34" charset="0"/>
              </a:rPr>
              <a:t>to store </a:t>
            </a:r>
            <a:r>
              <a:rPr lang="en-US" u="sng" dirty="0">
                <a:cs typeface="Arial" panose="020B0604020202020204" pitchFamily="34" charset="0"/>
              </a:rPr>
              <a:t>data</a:t>
            </a:r>
            <a:endParaRPr lang="en-US" sz="2800" u="sng" dirty="0">
              <a:cs typeface="Arial" panose="020B0604020202020204" pitchFamily="34" charset="0"/>
            </a:endParaRPr>
          </a:p>
          <a:p>
            <a:r>
              <a:rPr lang="en-US" sz="2800" dirty="0">
                <a:cs typeface="Arial" panose="020B0604020202020204" pitchFamily="34" charset="0"/>
              </a:rPr>
              <a:t>Variables are memory spaces in the computer’s </a:t>
            </a:r>
            <a:r>
              <a:rPr lang="en-US" dirty="0">
                <a:cs typeface="Arial" panose="020B0604020202020204" pitchFamily="34" charset="0"/>
              </a:rPr>
              <a:t>Random Access Memory (RAM)</a:t>
            </a:r>
            <a:endParaRPr lang="en-US" sz="2800" dirty="0">
              <a:cs typeface="Arial" panose="020B0604020202020204" pitchFamily="34" charset="0"/>
            </a:endParaRPr>
          </a:p>
          <a:p>
            <a:pPr lvl="1"/>
            <a:r>
              <a:rPr lang="en-US" dirty="0">
                <a:cs typeface="Arial" panose="020B0604020202020204" pitchFamily="34" charset="0"/>
              </a:rPr>
              <a:t>Imagine RAM as computer’s jotter book to keep track of information</a:t>
            </a:r>
            <a:endParaRPr lang="en-SG" sz="2000" dirty="0">
              <a:cs typeface="Arial" panose="020B0604020202020204" pitchFamily="34" charset="0"/>
            </a:endParaRPr>
          </a:p>
        </p:txBody>
      </p:sp>
      <p:sp>
        <p:nvSpPr>
          <p:cNvPr id="6" name="Title 1"/>
          <p:cNvSpPr>
            <a:spLocks noGrp="1"/>
          </p:cNvSpPr>
          <p:nvPr>
            <p:ph type="title"/>
          </p:nvPr>
        </p:nvSpPr>
        <p:spPr/>
        <p:txBody>
          <a:bodyPr/>
          <a:lstStyle/>
          <a:p>
            <a:r>
              <a:rPr lang="en-US" dirty="0"/>
              <a:t>Understanding Variables</a:t>
            </a:r>
            <a:endParaRPr lang="en-SG" dirty="0"/>
          </a:p>
        </p:txBody>
      </p:sp>
      <p:pic>
        <p:nvPicPr>
          <p:cNvPr id="1026" name="Picture 2" descr="http://www.aaa.org.hk/mediaImage/D97F3D2D-324B-492F-AAE3-F049C1B9742D.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410200" y="3791489"/>
            <a:ext cx="1489582" cy="2128748"/>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http://static.ddmcdn.com/gif/computer-memory-ch.jp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62000" y="3424866"/>
            <a:ext cx="2495371" cy="249537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ight Arrow 1"/>
          <p:cNvSpPr/>
          <p:nvPr/>
        </p:nvSpPr>
        <p:spPr bwMode="auto">
          <a:xfrm>
            <a:off x="3657600" y="4343400"/>
            <a:ext cx="1219200" cy="737649"/>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60036"/>
              </a:solidFill>
              <a:effectLst/>
              <a:latin typeface="Verdana" pitchFamily="34" charset="0"/>
            </a:endParaRPr>
          </a:p>
        </p:txBody>
      </p:sp>
      <p:pic>
        <p:nvPicPr>
          <p:cNvPr id="4" name="s22">
            <a:hlinkClick r:id="" action="ppaction://media"/>
            <a:extLst>
              <a:ext uri="{FF2B5EF4-FFF2-40B4-BE49-F238E27FC236}">
                <a16:creationId xmlns:a16="http://schemas.microsoft.com/office/drawing/2014/main" id="{39B333BA-5AEE-4C0E-BFB0-D2A5B191244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610600" y="190500"/>
            <a:ext cx="406400" cy="406400"/>
          </a:xfrm>
          <a:prstGeom prst="rect">
            <a:avLst/>
          </a:prstGeom>
        </p:spPr>
      </p:pic>
    </p:spTree>
    <p:extLst>
      <p:ext uri="{BB962C8B-B14F-4D97-AF65-F5344CB8AC3E}">
        <p14:creationId xmlns:p14="http://schemas.microsoft.com/office/powerpoint/2010/main" val="42828371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8551"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458200" cy="5181600"/>
          </a:xfrm>
        </p:spPr>
        <p:txBody>
          <a:bodyPr>
            <a:normAutofit/>
          </a:bodyPr>
          <a:lstStyle/>
          <a:p>
            <a:r>
              <a:rPr lang="en-US" dirty="0">
                <a:cs typeface="Arial" panose="020B0604020202020204" pitchFamily="34" charset="0"/>
              </a:rPr>
              <a:t>A variable has a </a:t>
            </a:r>
            <a:r>
              <a:rPr lang="en-US" u="sng" dirty="0">
                <a:solidFill>
                  <a:srgbClr val="FF0000"/>
                </a:solidFill>
                <a:cs typeface="Arial" panose="020B0604020202020204" pitchFamily="34" charset="0"/>
              </a:rPr>
              <a:t>type</a:t>
            </a:r>
            <a:r>
              <a:rPr lang="en-US" dirty="0">
                <a:cs typeface="Arial" panose="020B0604020202020204" pitchFamily="34" charset="0"/>
              </a:rPr>
              <a:t> upon assignmen</a:t>
            </a:r>
            <a:r>
              <a:rPr lang="en-US" b="0" dirty="0">
                <a:cs typeface="Arial" panose="020B0604020202020204" pitchFamily="34" charset="0"/>
              </a:rPr>
              <a:t>t</a:t>
            </a:r>
          </a:p>
          <a:p>
            <a:pPr lvl="1"/>
            <a:endParaRPr lang="en-US" sz="2000" b="0" dirty="0">
              <a:cs typeface="Arial" panose="020B0604020202020204" pitchFamily="34" charset="0"/>
            </a:endParaRPr>
          </a:p>
          <a:p>
            <a:pPr lvl="1"/>
            <a:endParaRPr lang="en-US" sz="2000" b="0" dirty="0">
              <a:cs typeface="Arial" panose="020B0604020202020204" pitchFamily="34" charset="0"/>
            </a:endParaRPr>
          </a:p>
          <a:p>
            <a:pPr lvl="1"/>
            <a:endParaRPr lang="en-US" sz="2000" b="0" dirty="0">
              <a:cs typeface="Arial" panose="020B0604020202020204" pitchFamily="34" charset="0"/>
            </a:endParaRPr>
          </a:p>
          <a:p>
            <a:pPr lvl="1"/>
            <a:r>
              <a:rPr lang="en-US" b="0" dirty="0">
                <a:cs typeface="Arial" panose="020B0604020202020204" pitchFamily="34" charset="0"/>
              </a:rPr>
              <a:t>The value has a </a:t>
            </a:r>
            <a:r>
              <a:rPr lang="en-US" b="0" u="sng" dirty="0">
                <a:cs typeface="Arial" panose="020B0604020202020204" pitchFamily="34" charset="0"/>
              </a:rPr>
              <a:t>data type</a:t>
            </a:r>
          </a:p>
          <a:p>
            <a:pPr lvl="2"/>
            <a:r>
              <a:rPr lang="en-US" sz="2400" dirty="0">
                <a:cs typeface="Arial" panose="020B0604020202020204" pitchFamily="34" charset="0"/>
              </a:rPr>
              <a:t>'Smith' </a:t>
            </a:r>
            <a:r>
              <a:rPr lang="en-US" sz="2400" dirty="0">
                <a:cs typeface="Arial" panose="020B0604020202020204" pitchFamily="34" charset="0"/>
                <a:sym typeface="Wingdings"/>
              </a:rPr>
              <a:t> </a:t>
            </a:r>
            <a:r>
              <a:rPr lang="en-US" sz="2400" b="1" dirty="0" err="1">
                <a:solidFill>
                  <a:srgbClr val="FF0000"/>
                </a:solidFill>
                <a:cs typeface="Arial" panose="020B0604020202020204" pitchFamily="34" charset="0"/>
                <a:sym typeface="Wingdings"/>
              </a:rPr>
              <a:t>str</a:t>
            </a:r>
            <a:endParaRPr lang="en-US" sz="2400" b="1" dirty="0">
              <a:solidFill>
                <a:srgbClr val="FF0000"/>
              </a:solidFill>
              <a:cs typeface="Arial" panose="020B0604020202020204" pitchFamily="34" charset="0"/>
              <a:sym typeface="Wingdings"/>
            </a:endParaRPr>
          </a:p>
          <a:p>
            <a:pPr lvl="2"/>
            <a:r>
              <a:rPr lang="en-US" sz="2400" b="0" dirty="0">
                <a:cs typeface="Arial" panose="020B0604020202020204" pitchFamily="34" charset="0"/>
                <a:sym typeface="Wingdings"/>
              </a:rPr>
              <a:t>6812388  </a:t>
            </a:r>
            <a:r>
              <a:rPr lang="en-US" sz="2400" b="1" dirty="0" err="1">
                <a:solidFill>
                  <a:srgbClr val="FF0000"/>
                </a:solidFill>
                <a:cs typeface="Arial" panose="020B0604020202020204" pitchFamily="34" charset="0"/>
                <a:sym typeface="Wingdings"/>
              </a:rPr>
              <a:t>int</a:t>
            </a:r>
            <a:endParaRPr lang="en-US" sz="2400" b="1" dirty="0">
              <a:solidFill>
                <a:srgbClr val="FF0000"/>
              </a:solidFill>
              <a:cs typeface="Arial" panose="020B0604020202020204" pitchFamily="34" charset="0"/>
            </a:endParaRPr>
          </a:p>
          <a:p>
            <a:pPr lvl="1"/>
            <a:endParaRPr lang="en-US" sz="2000" b="0" dirty="0">
              <a:cs typeface="Arial" panose="020B0604020202020204" pitchFamily="34" charset="0"/>
            </a:endParaRPr>
          </a:p>
          <a:p>
            <a:r>
              <a:rPr lang="en-US" dirty="0">
                <a:cs typeface="Arial" panose="020B0604020202020204" pitchFamily="34" charset="0"/>
              </a:rPr>
              <a:t>A variable is allocated a place in computer memory when you "</a:t>
            </a:r>
            <a:r>
              <a:rPr lang="en-US" dirty="0">
                <a:solidFill>
                  <a:srgbClr val="0000FF"/>
                </a:solidFill>
                <a:effectLst>
                  <a:outerShdw blurRad="38100" dist="38100" dir="2700000" algn="tl">
                    <a:srgbClr val="000000">
                      <a:alpha val="43137"/>
                    </a:srgbClr>
                  </a:outerShdw>
                </a:effectLst>
                <a:cs typeface="Arial" panose="020B0604020202020204" pitchFamily="34" charset="0"/>
              </a:rPr>
              <a:t>assign</a:t>
            </a:r>
            <a:r>
              <a:rPr lang="en-US" dirty="0">
                <a:cs typeface="Arial" panose="020B0604020202020204" pitchFamily="34" charset="0"/>
              </a:rPr>
              <a:t>" a value to it</a:t>
            </a:r>
          </a:p>
        </p:txBody>
      </p:sp>
      <p:sp>
        <p:nvSpPr>
          <p:cNvPr id="6" name="Title 1"/>
          <p:cNvSpPr>
            <a:spLocks noGrp="1"/>
          </p:cNvSpPr>
          <p:nvPr>
            <p:ph type="title"/>
          </p:nvPr>
        </p:nvSpPr>
        <p:spPr/>
        <p:txBody>
          <a:bodyPr/>
          <a:lstStyle/>
          <a:p>
            <a:r>
              <a:rPr lang="en-US" dirty="0"/>
              <a:t>Understanding Variables</a:t>
            </a:r>
            <a:endParaRPr lang="en-SG" dirty="0"/>
          </a:p>
        </p:txBody>
      </p:sp>
      <p:grpSp>
        <p:nvGrpSpPr>
          <p:cNvPr id="7" name="Group 6"/>
          <p:cNvGrpSpPr/>
          <p:nvPr/>
        </p:nvGrpSpPr>
        <p:grpSpPr>
          <a:xfrm>
            <a:off x="1323728" y="1597967"/>
            <a:ext cx="5910095" cy="830997"/>
            <a:chOff x="1323728" y="1902767"/>
            <a:chExt cx="5910095" cy="830997"/>
          </a:xfrm>
        </p:grpSpPr>
        <p:sp>
          <p:nvSpPr>
            <p:cNvPr id="2" name="TextBox 1"/>
            <p:cNvSpPr txBox="1"/>
            <p:nvPr/>
          </p:nvSpPr>
          <p:spPr>
            <a:xfrm>
              <a:off x="3342908" y="1902767"/>
              <a:ext cx="1867819" cy="830997"/>
            </a:xfrm>
            <a:prstGeom prst="rect">
              <a:avLst/>
            </a:prstGeom>
            <a:noFill/>
          </p:spPr>
          <p:txBody>
            <a:bodyPr wrap="none" rtlCol="0">
              <a:spAutoFit/>
            </a:bodyPr>
            <a:lstStyle/>
            <a:p>
              <a:r>
                <a:rPr lang="en-US" sz="2400" dirty="0">
                  <a:latin typeface="Arial Narrow" panose="020B0606020202030204" pitchFamily="34" charset="0"/>
                </a:rPr>
                <a:t>name = 'Smith'</a:t>
              </a:r>
            </a:p>
            <a:p>
              <a:r>
                <a:rPr lang="en-US" sz="2400" dirty="0" err="1">
                  <a:latin typeface="Arial Narrow" panose="020B0606020202030204" pitchFamily="34" charset="0"/>
                </a:rPr>
                <a:t>nric</a:t>
              </a:r>
              <a:r>
                <a:rPr lang="en-US" sz="2400" dirty="0">
                  <a:latin typeface="Arial Narrow" panose="020B0606020202030204" pitchFamily="34" charset="0"/>
                </a:rPr>
                <a:t> = 6812388</a:t>
              </a:r>
            </a:p>
          </p:txBody>
        </p:sp>
        <p:sp>
          <p:nvSpPr>
            <p:cNvPr id="5" name="TextBox 4"/>
            <p:cNvSpPr txBox="1"/>
            <p:nvPr/>
          </p:nvSpPr>
          <p:spPr>
            <a:xfrm>
              <a:off x="1323728" y="2009001"/>
              <a:ext cx="1095172" cy="400110"/>
            </a:xfrm>
            <a:prstGeom prst="rect">
              <a:avLst/>
            </a:prstGeom>
            <a:noFill/>
          </p:spPr>
          <p:txBody>
            <a:bodyPr wrap="none" rtlCol="0">
              <a:spAutoFit/>
            </a:bodyPr>
            <a:lstStyle/>
            <a:p>
              <a:r>
                <a:rPr lang="en-US" sz="2000" b="1" dirty="0">
                  <a:solidFill>
                    <a:srgbClr val="0000FF"/>
                  </a:solidFill>
                  <a:latin typeface="Arial Narrow" panose="020B0606020202030204" pitchFamily="34" charset="0"/>
                </a:rPr>
                <a:t>variables</a:t>
              </a:r>
            </a:p>
          </p:txBody>
        </p:sp>
        <p:cxnSp>
          <p:nvCxnSpPr>
            <p:cNvPr id="8" name="Straight Arrow Connector 7"/>
            <p:cNvCxnSpPr/>
            <p:nvPr/>
          </p:nvCxnSpPr>
          <p:spPr bwMode="auto">
            <a:xfrm flipV="1">
              <a:off x="2514600" y="2133600"/>
              <a:ext cx="762000" cy="762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9" name="Straight Arrow Connector 8"/>
            <p:cNvCxnSpPr/>
            <p:nvPr/>
          </p:nvCxnSpPr>
          <p:spPr bwMode="auto">
            <a:xfrm>
              <a:off x="2514600" y="2209800"/>
              <a:ext cx="762000" cy="2286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2" name="TextBox 11"/>
            <p:cNvSpPr txBox="1"/>
            <p:nvPr/>
          </p:nvSpPr>
          <p:spPr>
            <a:xfrm>
              <a:off x="6324600" y="2133600"/>
              <a:ext cx="909223" cy="400110"/>
            </a:xfrm>
            <a:prstGeom prst="rect">
              <a:avLst/>
            </a:prstGeom>
            <a:noFill/>
          </p:spPr>
          <p:txBody>
            <a:bodyPr wrap="none" rtlCol="0">
              <a:spAutoFit/>
            </a:bodyPr>
            <a:lstStyle/>
            <a:p>
              <a:r>
                <a:rPr lang="en-US" sz="2000" b="1" dirty="0">
                  <a:solidFill>
                    <a:srgbClr val="0000FF"/>
                  </a:solidFill>
                  <a:latin typeface="Arial Narrow" panose="020B0606020202030204" pitchFamily="34" charset="0"/>
                </a:rPr>
                <a:t>object</a:t>
              </a:r>
              <a:r>
                <a:rPr lang="en-US" sz="1800" b="1" dirty="0">
                  <a:solidFill>
                    <a:srgbClr val="0000FF"/>
                  </a:solidFill>
                  <a:latin typeface="Arial Narrow" panose="020B0606020202030204" pitchFamily="34" charset="0"/>
                </a:rPr>
                <a:t>s</a:t>
              </a:r>
              <a:endParaRPr lang="en-US" b="1" dirty="0">
                <a:solidFill>
                  <a:srgbClr val="0000FF"/>
                </a:solidFill>
                <a:latin typeface="Arial Narrow" panose="020B0606020202030204" pitchFamily="34" charset="0"/>
              </a:endParaRPr>
            </a:p>
          </p:txBody>
        </p:sp>
        <p:cxnSp>
          <p:nvCxnSpPr>
            <p:cNvPr id="14" name="Straight Arrow Connector 13"/>
            <p:cNvCxnSpPr/>
            <p:nvPr/>
          </p:nvCxnSpPr>
          <p:spPr bwMode="auto">
            <a:xfrm flipH="1" flipV="1">
              <a:off x="5257800" y="2133600"/>
              <a:ext cx="1066800" cy="1524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5" name="Straight Arrow Connector 14"/>
            <p:cNvCxnSpPr>
              <a:stCxn id="12" idx="1"/>
            </p:cNvCxnSpPr>
            <p:nvPr/>
          </p:nvCxnSpPr>
          <p:spPr bwMode="auto">
            <a:xfrm flipH="1">
              <a:off x="5257800" y="2333655"/>
              <a:ext cx="1066800" cy="104745"/>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pic>
        <p:nvPicPr>
          <p:cNvPr id="4" name="s23">
            <a:hlinkClick r:id="" action="ppaction://media"/>
            <a:extLst>
              <a:ext uri="{FF2B5EF4-FFF2-40B4-BE49-F238E27FC236}">
                <a16:creationId xmlns:a16="http://schemas.microsoft.com/office/drawing/2014/main" id="{8BA2460C-9A67-421B-8F4A-C001509A4CF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36000" y="122238"/>
            <a:ext cx="406400" cy="406400"/>
          </a:xfrm>
          <a:prstGeom prst="rect">
            <a:avLst/>
          </a:prstGeom>
        </p:spPr>
      </p:pic>
    </p:spTree>
    <p:extLst>
      <p:ext uri="{BB962C8B-B14F-4D97-AF65-F5344CB8AC3E}">
        <p14:creationId xmlns:p14="http://schemas.microsoft.com/office/powerpoint/2010/main" val="33258672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8708"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Variables </a:t>
            </a:r>
            <a:endParaRPr lang="en-SG" dirty="0"/>
          </a:p>
        </p:txBody>
      </p:sp>
      <p:sp>
        <p:nvSpPr>
          <p:cNvPr id="3" name="Content Placeholder 2"/>
          <p:cNvSpPr>
            <a:spLocks noGrp="1"/>
          </p:cNvSpPr>
          <p:nvPr>
            <p:ph idx="1"/>
          </p:nvPr>
        </p:nvSpPr>
        <p:spPr>
          <a:xfrm>
            <a:off x="228600" y="990600"/>
            <a:ext cx="8153400" cy="2057400"/>
          </a:xfrm>
        </p:spPr>
        <p:txBody>
          <a:bodyPr/>
          <a:lstStyle/>
          <a:p>
            <a:r>
              <a:rPr lang="en-US" sz="2800" dirty="0">
                <a:cs typeface="Arial" panose="020B0604020202020204" pitchFamily="34" charset="0"/>
              </a:rPr>
              <a:t>Assign </a:t>
            </a:r>
            <a:r>
              <a:rPr lang="en-US" sz="2800" dirty="0">
                <a:solidFill>
                  <a:srgbClr val="C00000"/>
                </a:solidFill>
                <a:cs typeface="Arial" panose="020B0604020202020204" pitchFamily="34" charset="0"/>
              </a:rPr>
              <a:t>value</a:t>
            </a:r>
            <a:r>
              <a:rPr lang="en-US" sz="2800" dirty="0">
                <a:cs typeface="Arial" panose="020B0604020202020204" pitchFamily="34" charset="0"/>
              </a:rPr>
              <a:t> to variable using statement</a:t>
            </a:r>
            <a:endParaRPr lang="en-SG" sz="2400" dirty="0">
              <a:solidFill>
                <a:srgbClr val="FF0000"/>
              </a:solidFill>
              <a:cs typeface="Arial" panose="020B0604020202020204" pitchFamily="34" charset="0"/>
            </a:endParaRPr>
          </a:p>
          <a:p>
            <a:pPr lvl="1"/>
            <a:r>
              <a:rPr lang="en-SG" sz="2400" b="0" dirty="0">
                <a:cs typeface="Arial" panose="020B0604020202020204" pitchFamily="34" charset="0"/>
              </a:rPr>
              <a:t>Value can be a fixed value or outcome of a calculation, e.g. a multiplication product</a:t>
            </a:r>
          </a:p>
          <a:p>
            <a:pPr marL="457200" lvl="1" indent="0">
              <a:buNone/>
            </a:pPr>
            <a:r>
              <a:rPr lang="en-SG" sz="2400" b="0" i="1" dirty="0">
                <a:solidFill>
                  <a:srgbClr val="FF0000"/>
                </a:solidFill>
                <a:cs typeface="Arial" panose="020B0604020202020204" pitchFamily="34" charset="0"/>
              </a:rPr>
              <a:t>		variable</a:t>
            </a:r>
            <a:r>
              <a:rPr lang="en-SG" sz="2400" b="0" dirty="0">
                <a:solidFill>
                  <a:srgbClr val="FF0000"/>
                </a:solidFill>
                <a:cs typeface="Arial" panose="020B0604020202020204" pitchFamily="34" charset="0"/>
              </a:rPr>
              <a:t> = </a:t>
            </a:r>
            <a:r>
              <a:rPr lang="en-SG" sz="2400" b="0" i="1" dirty="0">
                <a:solidFill>
                  <a:srgbClr val="FF0000"/>
                </a:solidFill>
                <a:cs typeface="Arial" panose="020B0604020202020204" pitchFamily="34" charset="0"/>
              </a:rPr>
              <a:t>value</a:t>
            </a:r>
            <a:endParaRPr lang="en-SG" sz="2400" b="0" dirty="0">
              <a:cs typeface="Arial" panose="020B0604020202020204" pitchFamily="34" charset="0"/>
            </a:endParaRPr>
          </a:p>
          <a:p>
            <a:pPr lvl="1">
              <a:spcBef>
                <a:spcPts val="0"/>
              </a:spcBef>
            </a:pPr>
            <a:endParaRPr lang="en-US" sz="2000" b="0" dirty="0">
              <a:cs typeface="Arial" panose="020B0604020202020204" pitchFamily="34" charset="0"/>
            </a:endParaRPr>
          </a:p>
          <a:p>
            <a:endParaRPr lang="en-SG" sz="2800" b="0" dirty="0">
              <a:latin typeface="Arial" panose="020B0604020202020204" pitchFamily="34" charset="0"/>
              <a:cs typeface="Arial" panose="020B0604020202020204" pitchFamily="34" charset="0"/>
            </a:endParaRPr>
          </a:p>
        </p:txBody>
      </p:sp>
      <p:sp>
        <p:nvSpPr>
          <p:cNvPr id="4" name="TextBox 3"/>
          <p:cNvSpPr txBox="1"/>
          <p:nvPr/>
        </p:nvSpPr>
        <p:spPr>
          <a:xfrm>
            <a:off x="838200" y="2971800"/>
            <a:ext cx="5257800" cy="2523768"/>
          </a:xfrm>
          <a:prstGeom prst="rect">
            <a:avLst/>
          </a:prstGeom>
          <a:solidFill>
            <a:schemeClr val="bg1"/>
          </a:solidFill>
        </p:spPr>
        <p:txBody>
          <a:bodyPr wrap="square" rtlCol="0">
            <a:spAutoFit/>
          </a:bodyPr>
          <a:lstStyle/>
          <a:p>
            <a:pPr lvl="1">
              <a:spcBef>
                <a:spcPts val="0"/>
              </a:spcBef>
            </a:pPr>
            <a:r>
              <a:rPr lang="en-US" sz="2000" b="1" dirty="0">
                <a:latin typeface="Calibri" panose="020F0502020204030204" pitchFamily="34" charset="0"/>
                <a:cs typeface="Calibri" panose="020F0502020204030204" pitchFamily="34" charset="0"/>
              </a:rPr>
              <a:t>Example:</a:t>
            </a:r>
            <a:r>
              <a:rPr lang="en-SG" sz="2000" dirty="0">
                <a:latin typeface="Calibri" panose="020F0502020204030204" pitchFamily="34" charset="0"/>
                <a:cs typeface="Calibri" panose="020F0502020204030204" pitchFamily="34" charset="0"/>
              </a:rPr>
              <a:t>	</a:t>
            </a:r>
          </a:p>
          <a:p>
            <a:pPr marL="0" indent="0">
              <a:spcBef>
                <a:spcPts val="0"/>
              </a:spcBef>
              <a:buNone/>
            </a:pPr>
            <a:r>
              <a:rPr lang="en-SG" sz="2000" dirty="0">
                <a:latin typeface="Calibri" panose="020F0502020204030204" pitchFamily="34" charset="0"/>
                <a:cs typeface="Calibri" panose="020F0502020204030204" pitchFamily="34" charset="0"/>
              </a:rPr>
              <a:t>	</a:t>
            </a:r>
            <a:r>
              <a:rPr lang="en-SG" sz="2000" dirty="0">
                <a:solidFill>
                  <a:srgbClr val="CC0000"/>
                </a:solidFill>
                <a:latin typeface="Calibri" panose="020F0502020204030204" pitchFamily="34" charset="0"/>
                <a:cs typeface="Calibri" panose="020F0502020204030204" pitchFamily="34" charset="0"/>
              </a:rPr>
              <a:t>#variables assigned fixed value</a:t>
            </a:r>
          </a:p>
          <a:p>
            <a:pPr marL="0" indent="0">
              <a:spcBef>
                <a:spcPts val="0"/>
              </a:spcBef>
              <a:buNone/>
            </a:pPr>
            <a:r>
              <a:rPr lang="en-SG" sz="2000" dirty="0">
                <a:solidFill>
                  <a:srgbClr val="0000FF"/>
                </a:solidFill>
                <a:latin typeface="Calibri" panose="020F0502020204030204" pitchFamily="34" charset="0"/>
                <a:cs typeface="Calibri" panose="020F0502020204030204" pitchFamily="34" charset="0"/>
              </a:rPr>
              <a:t>	</a:t>
            </a:r>
            <a:r>
              <a:rPr lang="en-SG" sz="2000" dirty="0">
                <a:latin typeface="Calibri" panose="020F0502020204030204" pitchFamily="34" charset="0"/>
                <a:cs typeface="Calibri" panose="020F0502020204030204" pitchFamily="34" charset="0"/>
              </a:rPr>
              <a:t>weight = 55</a:t>
            </a:r>
          </a:p>
          <a:p>
            <a:pPr marL="0" indent="0">
              <a:spcBef>
                <a:spcPts val="0"/>
              </a:spcBef>
              <a:buNone/>
            </a:pPr>
            <a:r>
              <a:rPr lang="en-SG" sz="2000" dirty="0">
                <a:latin typeface="Calibri" panose="020F0502020204030204" pitchFamily="34" charset="0"/>
                <a:cs typeface="Calibri" panose="020F0502020204030204" pitchFamily="34" charset="0"/>
              </a:rPr>
              <a:t>	height = 1.7</a:t>
            </a:r>
          </a:p>
          <a:p>
            <a:pPr marL="0" indent="0">
              <a:spcBef>
                <a:spcPts val="0"/>
              </a:spcBef>
              <a:buNone/>
            </a:pPr>
            <a:endParaRPr lang="en-SG" sz="2000" dirty="0">
              <a:latin typeface="Calibri" panose="020F0502020204030204" pitchFamily="34" charset="0"/>
              <a:cs typeface="Calibri" panose="020F0502020204030204" pitchFamily="34" charset="0"/>
            </a:endParaRPr>
          </a:p>
          <a:p>
            <a:pPr marL="0" indent="0">
              <a:spcBef>
                <a:spcPts val="0"/>
              </a:spcBef>
              <a:buNone/>
            </a:pPr>
            <a:r>
              <a:rPr lang="en-SG" sz="2000" dirty="0">
                <a:latin typeface="Calibri" panose="020F0502020204030204" pitchFamily="34" charset="0"/>
                <a:cs typeface="Calibri" panose="020F0502020204030204" pitchFamily="34" charset="0"/>
              </a:rPr>
              <a:t>	</a:t>
            </a:r>
            <a:r>
              <a:rPr lang="en-SG" sz="2000" dirty="0">
                <a:solidFill>
                  <a:srgbClr val="CC0000"/>
                </a:solidFill>
                <a:latin typeface="Calibri" panose="020F0502020204030204" pitchFamily="34" charset="0"/>
                <a:cs typeface="Calibri" panose="020F0502020204030204" pitchFamily="34" charset="0"/>
              </a:rPr>
              <a:t>#variable assigned calculated value</a:t>
            </a:r>
          </a:p>
          <a:p>
            <a:pPr marL="0" lvl="0" indent="0">
              <a:spcBef>
                <a:spcPts val="0"/>
              </a:spcBef>
              <a:buNone/>
            </a:pPr>
            <a:r>
              <a:rPr lang="en-SG" sz="2000" dirty="0">
                <a:solidFill>
                  <a:srgbClr val="0000FF"/>
                </a:solidFill>
                <a:latin typeface="Calibri" panose="020F0502020204030204" pitchFamily="34" charset="0"/>
                <a:cs typeface="Calibri" panose="020F0502020204030204" pitchFamily="34" charset="0"/>
              </a:rPr>
              <a:t>	</a:t>
            </a:r>
            <a:r>
              <a:rPr lang="en-SG" sz="2000" dirty="0" err="1">
                <a:latin typeface="Calibri" panose="020F0502020204030204" pitchFamily="34" charset="0"/>
                <a:cs typeface="Calibri" panose="020F0502020204030204" pitchFamily="34" charset="0"/>
              </a:rPr>
              <a:t>bmi</a:t>
            </a:r>
            <a:r>
              <a:rPr lang="en-SG" sz="2000" dirty="0">
                <a:latin typeface="Calibri" panose="020F0502020204030204" pitchFamily="34" charset="0"/>
                <a:cs typeface="Calibri" panose="020F0502020204030204" pitchFamily="34" charset="0"/>
              </a:rPr>
              <a:t> = weight / (height * height)</a:t>
            </a:r>
          </a:p>
          <a:p>
            <a:endParaRPr lang="en-US" dirty="0"/>
          </a:p>
        </p:txBody>
      </p:sp>
      <p:pic>
        <p:nvPicPr>
          <p:cNvPr id="5" name="s24">
            <a:hlinkClick r:id="" action="ppaction://media"/>
            <a:extLst>
              <a:ext uri="{FF2B5EF4-FFF2-40B4-BE49-F238E27FC236}">
                <a16:creationId xmlns:a16="http://schemas.microsoft.com/office/drawing/2014/main" id="{66A58978-EC4E-47D7-9616-5FDA9028F29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0819"/>
            <a:ext cx="406400" cy="406400"/>
          </a:xfrm>
          <a:prstGeom prst="rect">
            <a:avLst/>
          </a:prstGeom>
        </p:spPr>
      </p:pic>
    </p:spTree>
    <p:extLst>
      <p:ext uri="{BB962C8B-B14F-4D97-AF65-F5344CB8AC3E}">
        <p14:creationId xmlns:p14="http://schemas.microsoft.com/office/powerpoint/2010/main" val="16424359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4595"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Variables</a:t>
            </a:r>
            <a:endParaRPr lang="en-SG" dirty="0"/>
          </a:p>
        </p:txBody>
      </p:sp>
      <p:sp>
        <p:nvSpPr>
          <p:cNvPr id="3" name="Content Placeholder 2"/>
          <p:cNvSpPr>
            <a:spLocks noGrp="1"/>
          </p:cNvSpPr>
          <p:nvPr>
            <p:ph idx="1"/>
          </p:nvPr>
        </p:nvSpPr>
        <p:spPr>
          <a:xfrm>
            <a:off x="381000" y="990600"/>
            <a:ext cx="8458200" cy="5181600"/>
          </a:xfrm>
        </p:spPr>
        <p:txBody>
          <a:bodyPr/>
          <a:lstStyle/>
          <a:p>
            <a:r>
              <a:rPr lang="en-US" sz="2800" dirty="0">
                <a:cs typeface="Arial" panose="020B0604020202020204" pitchFamily="34" charset="0"/>
              </a:rPr>
              <a:t>Displaying value of a variable</a:t>
            </a:r>
            <a:r>
              <a:rPr lang="en-SG" dirty="0"/>
              <a:t>	</a:t>
            </a:r>
          </a:p>
          <a:p>
            <a:pPr marL="0" indent="0">
              <a:buNone/>
            </a:pPr>
            <a:r>
              <a:rPr lang="en-SG" sz="2400" dirty="0">
                <a:solidFill>
                  <a:srgbClr val="0000FF"/>
                </a:solidFill>
                <a:cs typeface="Courier New" pitchFamily="49" charset="0"/>
              </a:rPr>
              <a:t>	</a:t>
            </a:r>
            <a:endParaRPr lang="en-US" sz="2400" b="0" dirty="0">
              <a:cs typeface="Arial" panose="020B0604020202020204" pitchFamily="34" charset="0"/>
            </a:endParaRPr>
          </a:p>
          <a:p>
            <a:pPr lvl="1">
              <a:spcBef>
                <a:spcPts val="0"/>
              </a:spcBef>
            </a:pPr>
            <a:r>
              <a:rPr lang="en-US" sz="2400" b="0" dirty="0">
                <a:cs typeface="Arial" panose="020B0604020202020204" pitchFamily="34" charset="0"/>
              </a:rPr>
              <a:t>The value associated with the variable </a:t>
            </a:r>
            <a:r>
              <a:rPr lang="en-US" dirty="0" err="1">
                <a:cs typeface="Arial" panose="020B0604020202020204" pitchFamily="34" charset="0"/>
              </a:rPr>
              <a:t>bmi</a:t>
            </a:r>
            <a:r>
              <a:rPr lang="en-US" dirty="0">
                <a:cs typeface="Arial" panose="020B0604020202020204" pitchFamily="34" charset="0"/>
              </a:rPr>
              <a:t> </a:t>
            </a:r>
            <a:r>
              <a:rPr lang="en-US" sz="2400" b="0" dirty="0">
                <a:cs typeface="Arial" panose="020B0604020202020204" pitchFamily="34" charset="0"/>
              </a:rPr>
              <a:t>is retrieved and concatenated (joined) to the string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BMI </a:t>
            </a:r>
            <a:r>
              <a:rPr lang="en-US" sz="2400" b="1" dirty="0">
                <a:latin typeface="Calibri" panose="020F0502020204030204" pitchFamily="34" charset="0"/>
                <a:cs typeface="Calibri" panose="020F0502020204030204" pitchFamily="34" charset="0"/>
              </a:rPr>
              <a:t>=</a:t>
            </a:r>
            <a:r>
              <a:rPr lang="en-US" sz="2400" b="0" dirty="0">
                <a:latin typeface="Calibri" panose="020F0502020204030204" pitchFamily="34" charset="0"/>
                <a:cs typeface="Calibri" panose="020F0502020204030204" pitchFamily="34" charset="0"/>
              </a:rPr>
              <a:t>'.</a:t>
            </a:r>
          </a:p>
          <a:p>
            <a:pPr marL="0" indent="0">
              <a:buNone/>
            </a:pPr>
            <a:r>
              <a:rPr lang="en-SG" sz="2400" dirty="0">
                <a:solidFill>
                  <a:srgbClr val="0000FF"/>
                </a:solidFill>
                <a:cs typeface="Courier New" pitchFamily="49" charset="0"/>
              </a:rPr>
              <a:t>	</a:t>
            </a:r>
            <a:r>
              <a:rPr lang="en-SG" sz="2400" b="0" dirty="0">
                <a:solidFill>
                  <a:srgbClr val="0000FF"/>
                </a:solidFill>
                <a:latin typeface="Calibri" panose="020F0502020204030204" pitchFamily="34" charset="0"/>
                <a:cs typeface="Calibri" panose="020F0502020204030204" pitchFamily="34" charset="0"/>
              </a:rPr>
              <a:t>print('BMI =', </a:t>
            </a:r>
            <a:r>
              <a:rPr lang="en-SG" sz="2400" b="0" dirty="0" err="1">
                <a:solidFill>
                  <a:srgbClr val="0000FF"/>
                </a:solidFill>
                <a:latin typeface="Calibri" panose="020F0502020204030204" pitchFamily="34" charset="0"/>
                <a:cs typeface="Calibri" panose="020F0502020204030204" pitchFamily="34" charset="0"/>
              </a:rPr>
              <a:t>bmi</a:t>
            </a:r>
            <a:r>
              <a:rPr lang="en-SG" sz="2400" b="0" dirty="0">
                <a:solidFill>
                  <a:srgbClr val="0000FF"/>
                </a:solidFill>
                <a:latin typeface="Calibri" panose="020F0502020204030204" pitchFamily="34" charset="0"/>
                <a:cs typeface="Calibri" panose="020F0502020204030204" pitchFamily="34" charset="0"/>
              </a:rPr>
              <a:t>)</a:t>
            </a:r>
          </a:p>
          <a:p>
            <a:endParaRPr lang="en-US" sz="2400" b="0" dirty="0">
              <a:cs typeface="Arial" panose="020B0604020202020204" pitchFamily="34" charset="0"/>
            </a:endParaRPr>
          </a:p>
          <a:p>
            <a:pPr lvl="1">
              <a:spcBef>
                <a:spcPts val="0"/>
              </a:spcBef>
            </a:pPr>
            <a:r>
              <a:rPr lang="en-US" sz="2400" b="0" dirty="0">
                <a:cs typeface="Arial" panose="020B0604020202020204" pitchFamily="34" charset="0"/>
              </a:rPr>
              <a:t>Output:</a:t>
            </a:r>
          </a:p>
          <a:p>
            <a:pPr>
              <a:spcBef>
                <a:spcPts val="0"/>
              </a:spcBef>
            </a:pPr>
            <a:endParaRPr lang="en-US" b="0" dirty="0">
              <a:latin typeface="Arial" panose="020B0604020202020204" pitchFamily="34" charset="0"/>
              <a:cs typeface="Arial" panose="020B0604020202020204" pitchFamily="34" charset="0"/>
            </a:endParaRPr>
          </a:p>
          <a:p>
            <a:pPr marL="0" indent="0">
              <a:spcBef>
                <a:spcPts val="0"/>
              </a:spcBef>
              <a:buNone/>
            </a:pPr>
            <a:endParaRPr lang="en-US" b="0" dirty="0">
              <a:latin typeface="Arial" panose="020B0604020202020204" pitchFamily="34" charset="0"/>
              <a:cs typeface="Arial" panose="020B0604020202020204" pitchFamily="34" charset="0"/>
            </a:endParaRPr>
          </a:p>
          <a:p>
            <a:pPr marL="0" indent="0">
              <a:buNone/>
            </a:pPr>
            <a:endParaRPr lang="en-SG" dirty="0"/>
          </a:p>
        </p:txBody>
      </p:sp>
      <p:sp>
        <p:nvSpPr>
          <p:cNvPr id="5" name="TextBox 4"/>
          <p:cNvSpPr txBox="1"/>
          <p:nvPr/>
        </p:nvSpPr>
        <p:spPr>
          <a:xfrm>
            <a:off x="2286000" y="3886200"/>
            <a:ext cx="2286000" cy="369332"/>
          </a:xfrm>
          <a:prstGeom prst="rect">
            <a:avLst/>
          </a:prstGeom>
          <a:solidFill>
            <a:srgbClr val="99CCFF"/>
          </a:solidFill>
          <a:ln>
            <a:solidFill>
              <a:schemeClr val="bg1">
                <a:lumMod val="65000"/>
              </a:schemeClr>
            </a:solidFill>
          </a:ln>
        </p:spPr>
        <p:txBody>
          <a:bodyPr wrap="square" rtlCol="0">
            <a:spAutoFit/>
          </a:bodyPr>
          <a:lstStyle/>
          <a:p>
            <a:r>
              <a:rPr lang="en-SG" dirty="0">
                <a:solidFill>
                  <a:srgbClr val="0000FF"/>
                </a:solidFill>
                <a:cs typeface="Courier New" pitchFamily="49" charset="0"/>
              </a:rPr>
              <a:t>BMI = 19.03114</a:t>
            </a:r>
            <a:endParaRPr lang="en-SG" dirty="0"/>
          </a:p>
        </p:txBody>
      </p:sp>
      <p:pic>
        <p:nvPicPr>
          <p:cNvPr id="4" name="s25">
            <a:hlinkClick r:id="" action="ppaction://media"/>
            <a:extLst>
              <a:ext uri="{FF2B5EF4-FFF2-40B4-BE49-F238E27FC236}">
                <a16:creationId xmlns:a16="http://schemas.microsoft.com/office/drawing/2014/main" id="{E9693696-6FC0-4571-A56F-23E91313F24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36000" y="228600"/>
            <a:ext cx="406400" cy="406400"/>
          </a:xfrm>
          <a:prstGeom prst="rect">
            <a:avLst/>
          </a:prstGeom>
        </p:spPr>
      </p:pic>
    </p:spTree>
    <p:extLst>
      <p:ext uri="{BB962C8B-B14F-4D97-AF65-F5344CB8AC3E}">
        <p14:creationId xmlns:p14="http://schemas.microsoft.com/office/powerpoint/2010/main" val="16226122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9931"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 Hip.py</a:t>
            </a:r>
          </a:p>
        </p:txBody>
      </p:sp>
      <p:sp>
        <p:nvSpPr>
          <p:cNvPr id="3" name="Content Placeholder 2"/>
          <p:cNvSpPr>
            <a:spLocks noGrp="1"/>
          </p:cNvSpPr>
          <p:nvPr>
            <p:ph idx="1"/>
          </p:nvPr>
        </p:nvSpPr>
        <p:spPr/>
        <p:txBody>
          <a:bodyPr/>
          <a:lstStyle/>
          <a:p>
            <a:r>
              <a:rPr lang="en-US" dirty="0"/>
              <a:t>Write a program to display 'Hip </a:t>
            </a:r>
            <a:r>
              <a:rPr lang="en-US" dirty="0" err="1"/>
              <a:t>Hip</a:t>
            </a:r>
            <a:r>
              <a:rPr lang="en-US" dirty="0"/>
              <a:t> Hurray' 2 times followed by 'Welcome to ICT' 3 times, on individual lines. </a:t>
            </a:r>
          </a:p>
          <a:p>
            <a:endParaRPr lang="en-US" dirty="0"/>
          </a:p>
        </p:txBody>
      </p:sp>
      <p:pic>
        <p:nvPicPr>
          <p:cNvPr id="4" name="Picture 3"/>
          <p:cNvPicPr>
            <a:picLocks noChangeAspect="1"/>
          </p:cNvPicPr>
          <p:nvPr/>
        </p:nvPicPr>
        <p:blipFill>
          <a:blip r:embed="rId4"/>
          <a:stretch>
            <a:fillRect/>
          </a:stretch>
        </p:blipFill>
        <p:spPr>
          <a:xfrm>
            <a:off x="1143000" y="2209800"/>
            <a:ext cx="4037403" cy="1104106"/>
          </a:xfrm>
          <a:prstGeom prst="rect">
            <a:avLst/>
          </a:prstGeom>
        </p:spPr>
      </p:pic>
      <p:graphicFrame>
        <p:nvGraphicFramePr>
          <p:cNvPr id="7" name="Object 6">
            <a:extLst>
              <a:ext uri="{FF2B5EF4-FFF2-40B4-BE49-F238E27FC236}">
                <a16:creationId xmlns:a16="http://schemas.microsoft.com/office/drawing/2014/main" id="{021B3440-7A88-4D55-B744-54737CC12A26}"/>
              </a:ext>
            </a:extLst>
          </p:cNvPr>
          <p:cNvGraphicFramePr>
            <a:graphicFrameLocks noChangeAspect="1"/>
          </p:cNvGraphicFramePr>
          <p:nvPr>
            <p:extLst>
              <p:ext uri="{D42A27DB-BD31-4B8C-83A1-F6EECF244321}">
                <p14:modId xmlns:p14="http://schemas.microsoft.com/office/powerpoint/2010/main" val="2022532362"/>
              </p:ext>
            </p:extLst>
          </p:nvPr>
        </p:nvGraphicFramePr>
        <p:xfrm>
          <a:off x="2743200" y="3343275"/>
          <a:ext cx="3657600" cy="171450"/>
        </p:xfrm>
        <a:graphic>
          <a:graphicData uri="http://schemas.openxmlformats.org/presentationml/2006/ole">
            <mc:AlternateContent xmlns:mc="http://schemas.openxmlformats.org/markup-compatibility/2006">
              <mc:Choice xmlns:v="urn:schemas-microsoft-com:vml" Requires="v">
                <p:oleObj spid="_x0000_s1059" name="Wordpad Document" r:id="rId5" imgW="3657600" imgH="172080" progId="WordPad.Document.1">
                  <p:embed/>
                </p:oleObj>
              </mc:Choice>
              <mc:Fallback>
                <p:oleObj name="Wordpad Document" r:id="rId5" imgW="3657600" imgH="172080" progId="WordPad.Document.1">
                  <p:embed/>
                  <p:pic>
                    <p:nvPicPr>
                      <p:cNvPr id="0" name=""/>
                      <p:cNvPicPr/>
                      <p:nvPr/>
                    </p:nvPicPr>
                    <p:blipFill>
                      <a:blip r:embed="rId6"/>
                      <a:stretch>
                        <a:fillRect/>
                      </a:stretch>
                    </p:blipFill>
                    <p:spPr>
                      <a:xfrm>
                        <a:off x="2743200" y="3343275"/>
                        <a:ext cx="3657600" cy="171450"/>
                      </a:xfrm>
                      <a:prstGeom prst="rect">
                        <a:avLst/>
                      </a:prstGeom>
                    </p:spPr>
                  </p:pic>
                </p:oleObj>
              </mc:Fallback>
            </mc:AlternateContent>
          </a:graphicData>
        </a:graphic>
      </p:graphicFrame>
    </p:spTree>
    <p:extLst>
      <p:ext uri="{BB962C8B-B14F-4D97-AF65-F5344CB8AC3E}">
        <p14:creationId xmlns:p14="http://schemas.microsoft.com/office/powerpoint/2010/main" val="18661460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 – TotalCost.py</a:t>
            </a:r>
          </a:p>
        </p:txBody>
      </p:sp>
      <p:sp>
        <p:nvSpPr>
          <p:cNvPr id="3" name="Content Placeholder 2"/>
          <p:cNvSpPr>
            <a:spLocks noGrp="1"/>
          </p:cNvSpPr>
          <p:nvPr>
            <p:ph idx="1"/>
          </p:nvPr>
        </p:nvSpPr>
        <p:spPr/>
        <p:txBody>
          <a:bodyPr/>
          <a:lstStyle/>
          <a:p>
            <a:r>
              <a:rPr lang="en-US" altLang="en-US" dirty="0"/>
              <a:t>Given that the price of an item is $250 and the </a:t>
            </a:r>
            <a:r>
              <a:rPr lang="en-US" altLang="en-US" dirty="0" err="1"/>
              <a:t>gst</a:t>
            </a:r>
            <a:r>
              <a:rPr lang="en-US" altLang="en-US" dirty="0"/>
              <a:t> is 7%, calculate and display the total cost of the item.</a:t>
            </a:r>
          </a:p>
          <a:p>
            <a:pPr marL="1198563"/>
            <a:r>
              <a:rPr lang="en-US" altLang="en-US" dirty="0"/>
              <a:t>State the input, processing and output needed to solve the problem.</a:t>
            </a:r>
          </a:p>
          <a:p>
            <a:pPr marL="1198563"/>
            <a:r>
              <a:rPr lang="en-US" altLang="en-US" dirty="0"/>
              <a:t>Develop pseudocode to calculate and display the total cost of the item.</a:t>
            </a:r>
          </a:p>
          <a:p>
            <a:pPr marL="1198563"/>
            <a:r>
              <a:rPr lang="en-US" altLang="en-US" dirty="0"/>
              <a:t>Write a Python program to solve this problem based on the pseudocode developed.</a:t>
            </a:r>
          </a:p>
          <a:p>
            <a:endParaRPr lang="en-US" dirty="0"/>
          </a:p>
        </p:txBody>
      </p:sp>
      <p:graphicFrame>
        <p:nvGraphicFramePr>
          <p:cNvPr id="4" name="Object 3">
            <a:extLst>
              <a:ext uri="{FF2B5EF4-FFF2-40B4-BE49-F238E27FC236}">
                <a16:creationId xmlns:a16="http://schemas.microsoft.com/office/drawing/2014/main" id="{45B3BA92-04FB-46FA-90E6-76D387B8A68A}"/>
              </a:ext>
            </a:extLst>
          </p:cNvPr>
          <p:cNvGraphicFramePr>
            <a:graphicFrameLocks noChangeAspect="1"/>
          </p:cNvGraphicFramePr>
          <p:nvPr>
            <p:extLst>
              <p:ext uri="{D42A27DB-BD31-4B8C-83A1-F6EECF244321}">
                <p14:modId xmlns:p14="http://schemas.microsoft.com/office/powerpoint/2010/main" val="2182837110"/>
              </p:ext>
            </p:extLst>
          </p:nvPr>
        </p:nvGraphicFramePr>
        <p:xfrm>
          <a:off x="2743200" y="3343275"/>
          <a:ext cx="3657600" cy="171450"/>
        </p:xfrm>
        <a:graphic>
          <a:graphicData uri="http://schemas.openxmlformats.org/presentationml/2006/ole">
            <mc:AlternateContent xmlns:mc="http://schemas.openxmlformats.org/markup-compatibility/2006">
              <mc:Choice xmlns:v="urn:schemas-microsoft-com:vml" Requires="v">
                <p:oleObj spid="_x0000_s2132" name="Wordpad Document" r:id="rId4" imgW="3657600" imgH="172080" progId="WordPad.Document.1">
                  <p:embed/>
                </p:oleObj>
              </mc:Choice>
              <mc:Fallback>
                <p:oleObj name="Wordpad Document" r:id="rId4" imgW="3657600" imgH="172080" progId="WordPad.Document.1">
                  <p:embed/>
                  <p:pic>
                    <p:nvPicPr>
                      <p:cNvPr id="0" name=""/>
                      <p:cNvPicPr/>
                      <p:nvPr/>
                    </p:nvPicPr>
                    <p:blipFill>
                      <a:blip r:embed="rId5"/>
                      <a:stretch>
                        <a:fillRect/>
                      </a:stretch>
                    </p:blipFill>
                    <p:spPr>
                      <a:xfrm>
                        <a:off x="2743200" y="3343275"/>
                        <a:ext cx="3657600" cy="17145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15C87F6-73EA-4C98-9584-B68CDB94400A}"/>
              </a:ext>
            </a:extLst>
          </p:cNvPr>
          <p:cNvGraphicFramePr>
            <a:graphicFrameLocks noChangeAspect="1"/>
          </p:cNvGraphicFramePr>
          <p:nvPr>
            <p:extLst>
              <p:ext uri="{D42A27DB-BD31-4B8C-83A1-F6EECF244321}">
                <p14:modId xmlns:p14="http://schemas.microsoft.com/office/powerpoint/2010/main" val="866764759"/>
              </p:ext>
            </p:extLst>
          </p:nvPr>
        </p:nvGraphicFramePr>
        <p:xfrm>
          <a:off x="2743200" y="3343275"/>
          <a:ext cx="3657600" cy="171450"/>
        </p:xfrm>
        <a:graphic>
          <a:graphicData uri="http://schemas.openxmlformats.org/presentationml/2006/ole">
            <mc:AlternateContent xmlns:mc="http://schemas.openxmlformats.org/markup-compatibility/2006">
              <mc:Choice xmlns:v="urn:schemas-microsoft-com:vml" Requires="v">
                <p:oleObj spid="_x0000_s2133" name="Wordpad Document" r:id="rId6" imgW="3657600" imgH="172080" progId="WordPad.Document.1">
                  <p:embed/>
                </p:oleObj>
              </mc:Choice>
              <mc:Fallback>
                <p:oleObj name="Wordpad Document" r:id="rId6" imgW="3657600" imgH="172080" progId="WordPad.Document.1">
                  <p:embed/>
                  <p:pic>
                    <p:nvPicPr>
                      <p:cNvPr id="0" name=""/>
                      <p:cNvPicPr/>
                      <p:nvPr/>
                    </p:nvPicPr>
                    <p:blipFill>
                      <a:blip r:embed="rId5"/>
                      <a:stretch>
                        <a:fillRect/>
                      </a:stretch>
                    </p:blipFill>
                    <p:spPr>
                      <a:xfrm>
                        <a:off x="2743200" y="3343275"/>
                        <a:ext cx="3657600" cy="171450"/>
                      </a:xfrm>
                      <a:prstGeom prst="rect">
                        <a:avLst/>
                      </a:prstGeom>
                    </p:spPr>
                  </p:pic>
                </p:oleObj>
              </mc:Fallback>
            </mc:AlternateContent>
          </a:graphicData>
        </a:graphic>
      </p:graphicFrame>
    </p:spTree>
    <p:extLst>
      <p:ext uri="{BB962C8B-B14F-4D97-AF65-F5344CB8AC3E}">
        <p14:creationId xmlns:p14="http://schemas.microsoft.com/office/powerpoint/2010/main" val="3043819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3 – MarkCalculator.py</a:t>
            </a:r>
          </a:p>
        </p:txBody>
      </p:sp>
      <p:sp>
        <p:nvSpPr>
          <p:cNvPr id="3" name="Content Placeholder 2"/>
          <p:cNvSpPr>
            <a:spLocks noGrp="1"/>
          </p:cNvSpPr>
          <p:nvPr>
            <p:ph idx="1"/>
          </p:nvPr>
        </p:nvSpPr>
        <p:spPr/>
        <p:txBody>
          <a:bodyPr/>
          <a:lstStyle/>
          <a:p>
            <a:r>
              <a:rPr lang="en-US" altLang="en-US" dirty="0"/>
              <a:t>The final mark for PRG1 module is calculated based on 30% of common test, 30% of assignment and 40% of continuous assessment. </a:t>
            </a:r>
          </a:p>
          <a:p>
            <a:pPr marL="1198563"/>
            <a:r>
              <a:rPr lang="en-US" altLang="en-US" dirty="0"/>
              <a:t>State the input, processing and output needed to solve the problem.</a:t>
            </a:r>
          </a:p>
          <a:p>
            <a:pPr marL="1198563"/>
            <a:r>
              <a:rPr lang="en-US" altLang="en-US" dirty="0"/>
              <a:t>Develop pseudocode to calculate and display the final mark of the module. You may assign continuous assessment 75, assignment 80 and common test 60.</a:t>
            </a:r>
          </a:p>
          <a:p>
            <a:pPr marL="1198563"/>
            <a:r>
              <a:rPr lang="en-US" altLang="en-US" dirty="0"/>
              <a:t>Write a Python program to solve this problem based on the pseudocode developed.</a:t>
            </a:r>
          </a:p>
          <a:p>
            <a:endParaRPr lang="en-US" dirty="0"/>
          </a:p>
        </p:txBody>
      </p:sp>
    </p:spTree>
    <p:extLst>
      <p:ext uri="{BB962C8B-B14F-4D97-AF65-F5344CB8AC3E}">
        <p14:creationId xmlns:p14="http://schemas.microsoft.com/office/powerpoint/2010/main" val="1575153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sz="2800" dirty="0">
                <a:cs typeface="Arial" panose="020B0604020202020204" pitchFamily="34" charset="0"/>
              </a:rPr>
              <a:t>Introduction to Python </a:t>
            </a:r>
          </a:p>
          <a:p>
            <a:r>
              <a:rPr lang="en-US" sz="2800" dirty="0">
                <a:cs typeface="Arial" panose="020B0604020202020204" pitchFamily="34" charset="0"/>
              </a:rPr>
              <a:t>Identifiers and reserved words, statements, comments</a:t>
            </a:r>
          </a:p>
          <a:p>
            <a:r>
              <a:rPr lang="en-US" sz="2800" dirty="0">
                <a:cs typeface="Arial" panose="020B0604020202020204" pitchFamily="34" charset="0"/>
              </a:rPr>
              <a:t>Variables and data types</a:t>
            </a:r>
          </a:p>
          <a:p>
            <a:r>
              <a:rPr lang="en-US" sz="2800" dirty="0">
                <a:cs typeface="Arial" panose="020B0604020202020204" pitchFamily="34" charset="0"/>
              </a:rPr>
              <a:t>Simple output</a:t>
            </a:r>
          </a:p>
        </p:txBody>
      </p:sp>
      <p:pic>
        <p:nvPicPr>
          <p:cNvPr id="4" name="s35">
            <a:hlinkClick r:id="" action="ppaction://media"/>
            <a:extLst>
              <a:ext uri="{FF2B5EF4-FFF2-40B4-BE49-F238E27FC236}">
                <a16:creationId xmlns:a16="http://schemas.microsoft.com/office/drawing/2014/main" id="{34C93C19-DF43-4EE2-A465-4C63C37603D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34400" y="200819"/>
            <a:ext cx="406400" cy="406400"/>
          </a:xfrm>
          <a:prstGeom prst="rect">
            <a:avLst/>
          </a:prstGeom>
        </p:spPr>
      </p:pic>
    </p:spTree>
    <p:extLst>
      <p:ext uri="{BB962C8B-B14F-4D97-AF65-F5344CB8AC3E}">
        <p14:creationId xmlns:p14="http://schemas.microsoft.com/office/powerpoint/2010/main" val="19787030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5652"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2438400"/>
            <a:ext cx="7772400" cy="1362075"/>
          </a:xfrm>
        </p:spPr>
        <p:txBody>
          <a:bodyPr/>
          <a:lstStyle/>
          <a:p>
            <a:r>
              <a:rPr lang="en-US" dirty="0">
                <a:solidFill>
                  <a:srgbClr val="0000FF"/>
                </a:solidFill>
              </a:rPr>
              <a:t>Python</a:t>
            </a:r>
          </a:p>
        </p:txBody>
      </p:sp>
      <p:pic>
        <p:nvPicPr>
          <p:cNvPr id="8" name="Picture 7" descr="Screen Shot 2015-03-27 at 13.23.2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191000" y="1371600"/>
            <a:ext cx="4528868" cy="4191000"/>
          </a:xfrm>
          <a:prstGeom prst="rect">
            <a:avLst/>
          </a:prstGeom>
        </p:spPr>
      </p:pic>
    </p:spTree>
    <p:extLst>
      <p:ext uri="{BB962C8B-B14F-4D97-AF65-F5344CB8AC3E}">
        <p14:creationId xmlns:p14="http://schemas.microsoft.com/office/powerpoint/2010/main" val="1198555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a:t>
            </a:r>
          </a:p>
        </p:txBody>
      </p:sp>
      <p:sp>
        <p:nvSpPr>
          <p:cNvPr id="3" name="Content Placeholder 2"/>
          <p:cNvSpPr>
            <a:spLocks noGrp="1"/>
          </p:cNvSpPr>
          <p:nvPr>
            <p:ph idx="1"/>
          </p:nvPr>
        </p:nvSpPr>
        <p:spPr/>
        <p:txBody>
          <a:bodyPr/>
          <a:lstStyle/>
          <a:p>
            <a:r>
              <a:rPr lang="en-US" dirty="0"/>
              <a:t>A programming language with a set of libraries</a:t>
            </a:r>
          </a:p>
          <a:p>
            <a:endParaRPr lang="en-US" dirty="0"/>
          </a:p>
          <a:p>
            <a:r>
              <a:rPr lang="en-US" dirty="0"/>
              <a:t>Developed in early 1990s by Guido van </a:t>
            </a:r>
            <a:r>
              <a:rPr lang="en-US" dirty="0" err="1"/>
              <a:t>Rossum</a:t>
            </a:r>
            <a:endParaRPr lang="en-US" dirty="0"/>
          </a:p>
          <a:p>
            <a:endParaRPr lang="en-US" dirty="0"/>
          </a:p>
          <a:p>
            <a:r>
              <a:rPr lang="en-US" dirty="0"/>
              <a:t>Characteristics:</a:t>
            </a:r>
          </a:p>
          <a:p>
            <a:pPr lvl="1"/>
            <a:r>
              <a:rPr lang="en-US" dirty="0"/>
              <a:t>Easy to read and learn</a:t>
            </a:r>
          </a:p>
          <a:p>
            <a:pPr lvl="1"/>
            <a:r>
              <a:rPr lang="en-US" dirty="0"/>
              <a:t>Clean look with few unnecessary symbols</a:t>
            </a:r>
          </a:p>
          <a:p>
            <a:pPr lvl="1"/>
            <a:r>
              <a:rPr lang="en-US" dirty="0"/>
              <a:t>Easy to keep up to date</a:t>
            </a:r>
          </a:p>
          <a:p>
            <a:pPr lvl="1"/>
            <a:endParaRPr lang="en-US" dirty="0"/>
          </a:p>
          <a:p>
            <a:pPr lvl="1"/>
            <a:endParaRPr lang="en-US" dirty="0"/>
          </a:p>
        </p:txBody>
      </p:sp>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7062946" y="4590506"/>
            <a:ext cx="2070961" cy="1276894"/>
          </a:xfrm>
          <a:prstGeom prst="rect">
            <a:avLst/>
          </a:prstGeom>
        </p:spPr>
      </p:pic>
      <p:pic>
        <p:nvPicPr>
          <p:cNvPr id="6" name="Picture 5"/>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281454" y="3733800"/>
            <a:ext cx="2819400" cy="837661"/>
          </a:xfrm>
          <a:prstGeom prst="rect">
            <a:avLst/>
          </a:prstGeom>
        </p:spPr>
      </p:pic>
      <p:pic>
        <p:nvPicPr>
          <p:cNvPr id="4" name="s4">
            <a:hlinkClick r:id="" action="ppaction://media"/>
            <a:extLst>
              <a:ext uri="{FF2B5EF4-FFF2-40B4-BE49-F238E27FC236}">
                <a16:creationId xmlns:a16="http://schemas.microsoft.com/office/drawing/2014/main" id="{840BED68-DC45-494D-B017-A4DE4BD8552C}"/>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098426" y="5439229"/>
            <a:ext cx="406400" cy="406400"/>
          </a:xfrm>
          <a:prstGeom prst="rect">
            <a:avLst/>
          </a:prstGeom>
        </p:spPr>
      </p:pic>
    </p:spTree>
    <p:extLst>
      <p:ext uri="{BB962C8B-B14F-4D97-AF65-F5344CB8AC3E}">
        <p14:creationId xmlns:p14="http://schemas.microsoft.com/office/powerpoint/2010/main" val="161019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08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 useful for?</a:t>
            </a:r>
          </a:p>
        </p:txBody>
      </p:sp>
      <p:sp>
        <p:nvSpPr>
          <p:cNvPr id="3" name="Content Placeholder 2"/>
          <p:cNvSpPr>
            <a:spLocks noGrp="1"/>
          </p:cNvSpPr>
          <p:nvPr>
            <p:ph idx="1"/>
          </p:nvPr>
        </p:nvSpPr>
        <p:spPr/>
        <p:txBody>
          <a:bodyPr/>
          <a:lstStyle/>
          <a:p>
            <a:r>
              <a:rPr lang="en-US" dirty="0"/>
              <a:t>Scripting</a:t>
            </a:r>
          </a:p>
          <a:p>
            <a:pPr lvl="1"/>
            <a:r>
              <a:rPr lang="en-US" dirty="0"/>
              <a:t>Short programs to perform administrative tasks</a:t>
            </a:r>
          </a:p>
          <a:p>
            <a:r>
              <a:rPr lang="en-US" dirty="0"/>
              <a:t>Website development</a:t>
            </a:r>
          </a:p>
          <a:p>
            <a:pPr lvl="1"/>
            <a:r>
              <a:rPr lang="en-US" dirty="0"/>
              <a:t>E.g.: Django, </a:t>
            </a:r>
            <a:r>
              <a:rPr lang="en-US" dirty="0" err="1"/>
              <a:t>Zope</a:t>
            </a:r>
            <a:endParaRPr lang="en-US" dirty="0"/>
          </a:p>
          <a:p>
            <a:r>
              <a:rPr lang="en-US" dirty="0"/>
              <a:t>Text processing</a:t>
            </a:r>
          </a:p>
          <a:p>
            <a:pPr lvl="1"/>
            <a:r>
              <a:rPr lang="en-US" dirty="0"/>
              <a:t>Handling text and files</a:t>
            </a:r>
          </a:p>
          <a:p>
            <a:r>
              <a:rPr lang="en-US" dirty="0"/>
              <a:t>Education</a:t>
            </a:r>
          </a:p>
          <a:p>
            <a:pPr lvl="1"/>
            <a:r>
              <a:rPr lang="en-US" dirty="0"/>
              <a:t>Fast becoming the first language to learn around the world (EG: NUS, Cambridge, CMU, MIT, etc...)</a:t>
            </a:r>
          </a:p>
        </p:txBody>
      </p:sp>
      <p:pic>
        <p:nvPicPr>
          <p:cNvPr id="5" name="Picture 4"/>
          <p:cNvPicPr>
            <a:picLocks noChangeAspect="1"/>
          </p:cNvPicPr>
          <p:nvPr/>
        </p:nvPicPr>
        <p:blipFill>
          <a:blip r:embed="rId2"/>
          <a:stretch>
            <a:fillRect/>
          </a:stretch>
        </p:blipFill>
        <p:spPr>
          <a:xfrm>
            <a:off x="6553200" y="2438400"/>
            <a:ext cx="1841500" cy="1620796"/>
          </a:xfrm>
          <a:prstGeom prst="rect">
            <a:avLst/>
          </a:prstGeom>
        </p:spPr>
      </p:pic>
    </p:spTree>
    <p:extLst>
      <p:ext uri="{BB962C8B-B14F-4D97-AF65-F5344CB8AC3E}">
        <p14:creationId xmlns:p14="http://schemas.microsoft.com/office/powerpoint/2010/main" val="2064641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IDLE with Python</a:t>
            </a:r>
          </a:p>
        </p:txBody>
      </p:sp>
      <p:sp>
        <p:nvSpPr>
          <p:cNvPr id="3" name="Content Placeholder 2"/>
          <p:cNvSpPr>
            <a:spLocks noGrp="1"/>
          </p:cNvSpPr>
          <p:nvPr>
            <p:ph idx="1"/>
          </p:nvPr>
        </p:nvSpPr>
        <p:spPr/>
        <p:txBody>
          <a:bodyPr/>
          <a:lstStyle/>
          <a:p>
            <a:r>
              <a:rPr lang="en-US" dirty="0"/>
              <a:t>Simple editor for beginners</a:t>
            </a:r>
          </a:p>
          <a:p>
            <a:pPr lvl="1"/>
            <a:r>
              <a:rPr lang="en-US" dirty="0"/>
              <a:t>Packaged with Python installation</a:t>
            </a:r>
          </a:p>
          <a:p>
            <a:pPr lvl="1"/>
            <a:r>
              <a:rPr lang="en-US" dirty="0"/>
              <a:t>Others exist: Notepad++, Sublime, etc.</a:t>
            </a:r>
          </a:p>
        </p:txBody>
      </p:sp>
      <p:pic>
        <p:nvPicPr>
          <p:cNvPr id="5" name="Picture 4"/>
          <p:cNvPicPr>
            <a:picLocks noChangeAspect="1"/>
          </p:cNvPicPr>
          <p:nvPr/>
        </p:nvPicPr>
        <p:blipFill>
          <a:blip r:embed="rId5"/>
          <a:stretch>
            <a:fillRect/>
          </a:stretch>
        </p:blipFill>
        <p:spPr>
          <a:xfrm>
            <a:off x="7086600" y="990600"/>
            <a:ext cx="1346200" cy="1629611"/>
          </a:xfrm>
          <a:prstGeom prst="rect">
            <a:avLst/>
          </a:prstGeom>
        </p:spPr>
      </p:pic>
      <p:sp>
        <p:nvSpPr>
          <p:cNvPr id="4" name="Rectangle 3"/>
          <p:cNvSpPr/>
          <p:nvPr/>
        </p:nvSpPr>
        <p:spPr>
          <a:xfrm>
            <a:off x="1600200" y="3597474"/>
            <a:ext cx="5943600" cy="646331"/>
          </a:xfrm>
          <a:prstGeom prst="rect">
            <a:avLst/>
          </a:prstGeom>
        </p:spPr>
        <p:txBody>
          <a:bodyPr wrap="square">
            <a:spAutoFit/>
          </a:bodyPr>
          <a:lstStyle/>
          <a:p>
            <a:pPr algn="ctr"/>
            <a:r>
              <a:rPr lang="en-US" sz="3600" b="1" dirty="0"/>
              <a:t>Let’s install Python!</a:t>
            </a:r>
          </a:p>
        </p:txBody>
      </p:sp>
      <p:pic>
        <p:nvPicPr>
          <p:cNvPr id="6" name="s6">
            <a:hlinkClick r:id="" action="ppaction://media"/>
            <a:extLst>
              <a:ext uri="{FF2B5EF4-FFF2-40B4-BE49-F238E27FC236}">
                <a16:creationId xmlns:a16="http://schemas.microsoft.com/office/drawing/2014/main" id="{18ABC900-4DD1-4073-A167-3596E7573E0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23300" y="175419"/>
            <a:ext cx="406400" cy="406400"/>
          </a:xfrm>
          <a:prstGeom prst="rect">
            <a:avLst/>
          </a:prstGeom>
        </p:spPr>
      </p:pic>
    </p:spTree>
    <p:extLst>
      <p:ext uri="{BB962C8B-B14F-4D97-AF65-F5344CB8AC3E}">
        <p14:creationId xmlns:p14="http://schemas.microsoft.com/office/powerpoint/2010/main" val="38807922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7110"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IDLE</a:t>
            </a:r>
          </a:p>
        </p:txBody>
      </p:sp>
      <p:sp>
        <p:nvSpPr>
          <p:cNvPr id="3" name="Content Placeholder 2"/>
          <p:cNvSpPr>
            <a:spLocks noGrp="1"/>
          </p:cNvSpPr>
          <p:nvPr>
            <p:ph idx="1"/>
          </p:nvPr>
        </p:nvSpPr>
        <p:spPr>
          <a:xfrm>
            <a:off x="76200" y="838200"/>
            <a:ext cx="8458200" cy="5181600"/>
          </a:xfrm>
        </p:spPr>
        <p:txBody>
          <a:bodyPr/>
          <a:lstStyle/>
          <a:p>
            <a:r>
              <a:rPr lang="en-US" sz="2800" dirty="0"/>
              <a:t>Let’s do this together</a:t>
            </a:r>
          </a:p>
          <a:p>
            <a:pPr marL="971550" lvl="1" indent="-514350">
              <a:buFont typeface="+mj-lt"/>
              <a:buAutoNum type="arabicPeriod"/>
            </a:pPr>
            <a:r>
              <a:rPr lang="en-US" sz="2200" dirty="0"/>
              <a:t>Launch IDLE</a:t>
            </a:r>
          </a:p>
          <a:p>
            <a:pPr marL="971550" lvl="1" indent="-514350">
              <a:buFont typeface="+mj-lt"/>
              <a:buAutoNum type="arabicPeriod"/>
            </a:pPr>
            <a:r>
              <a:rPr lang="en-US" sz="2200" dirty="0"/>
              <a:t>Choose 'File' -&gt; 'New Window' (or CTL-N)</a:t>
            </a:r>
          </a:p>
          <a:p>
            <a:pPr marL="971550" lvl="1" indent="-514350">
              <a:buFont typeface="+mj-lt"/>
              <a:buAutoNum type="arabicPeriod"/>
            </a:pPr>
            <a:endParaRPr lang="en-US" sz="2200" dirty="0"/>
          </a:p>
          <a:p>
            <a:pPr marL="971550" lvl="1" indent="-514350">
              <a:buFont typeface="+mj-lt"/>
              <a:buAutoNum type="arabicPeriod"/>
            </a:pPr>
            <a:r>
              <a:rPr lang="en-US" sz="2200" dirty="0"/>
              <a:t>Type the following</a:t>
            </a:r>
          </a:p>
          <a:p>
            <a:pPr marL="971550" lvl="1" indent="-514350">
              <a:buFont typeface="+mj-lt"/>
              <a:buAutoNum type="arabicPeriod"/>
            </a:pPr>
            <a:endParaRPr lang="en-US" sz="1400" dirty="0"/>
          </a:p>
          <a:p>
            <a:pPr marL="971550" lvl="1" indent="-514350">
              <a:buFont typeface="+mj-lt"/>
              <a:buAutoNum type="arabicPeriod"/>
            </a:pPr>
            <a:r>
              <a:rPr lang="en-US" sz="2200" dirty="0"/>
              <a:t>Save your program by choosing 'File' -&gt; 'Save' (or CTL-S).</a:t>
            </a:r>
          </a:p>
          <a:p>
            <a:pPr marL="1252538" lvl="2" indent="-242888"/>
            <a:r>
              <a:rPr lang="en-US" sz="2000" dirty="0"/>
              <a:t>Save on your desktop as '</a:t>
            </a:r>
            <a:r>
              <a:rPr lang="en-US" sz="2000" b="1" dirty="0">
                <a:latin typeface="Courier New" panose="02070309020205020404" pitchFamily="49" charset="0"/>
                <a:cs typeface="Courier New" panose="02070309020205020404" pitchFamily="49" charset="0"/>
              </a:rPr>
              <a:t>welcome.py</a:t>
            </a:r>
            <a:r>
              <a:rPr lang="en-US" sz="2000" dirty="0"/>
              <a:t>'</a:t>
            </a:r>
          </a:p>
          <a:p>
            <a:pPr marL="971550" lvl="1" indent="-514350">
              <a:buFont typeface="+mj-lt"/>
              <a:buAutoNum type="arabicPeriod"/>
            </a:pPr>
            <a:endParaRPr lang="en-US" sz="2200" dirty="0"/>
          </a:p>
          <a:p>
            <a:pPr marL="971550" lvl="1" indent="-514350">
              <a:buFont typeface="+mj-lt"/>
              <a:buAutoNum type="arabicPeriod"/>
            </a:pPr>
            <a:endParaRPr lang="en-US" sz="2200" dirty="0"/>
          </a:p>
          <a:p>
            <a:pPr marL="971550" lvl="1" indent="-514350">
              <a:buFont typeface="+mj-lt"/>
              <a:buAutoNum type="arabicPeriod"/>
            </a:pPr>
            <a:r>
              <a:rPr lang="en-US" sz="2200" dirty="0"/>
              <a:t>Run your program by choosing 'Run' -&gt; 'Run Module' (or F5)</a:t>
            </a:r>
          </a:p>
          <a:p>
            <a:pPr marL="1252538" lvl="2"/>
            <a:r>
              <a:rPr lang="en-US" sz="2000" dirty="0"/>
              <a:t>A Python shell will appear with your statement</a:t>
            </a:r>
            <a:endParaRPr lang="en-US" sz="800" dirty="0"/>
          </a:p>
        </p:txBody>
      </p:sp>
      <p:sp>
        <p:nvSpPr>
          <p:cNvPr id="5" name="TextBox 4"/>
          <p:cNvSpPr txBox="1"/>
          <p:nvPr/>
        </p:nvSpPr>
        <p:spPr>
          <a:xfrm>
            <a:off x="3274169" y="2664700"/>
            <a:ext cx="3352800" cy="4308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200" b="1" dirty="0"/>
              <a:t>print('Welcome to ICT!')</a:t>
            </a:r>
          </a:p>
        </p:txBody>
      </p:sp>
      <p:pic>
        <p:nvPicPr>
          <p:cNvPr id="4" name="Picture 3">
            <a:extLst>
              <a:ext uri="{FF2B5EF4-FFF2-40B4-BE49-F238E27FC236}">
                <a16:creationId xmlns:a16="http://schemas.microsoft.com/office/drawing/2014/main" id="{882D0399-E794-4AFC-A92D-B3B1680461FD}"/>
              </a:ext>
            </a:extLst>
          </p:cNvPr>
          <p:cNvPicPr>
            <a:picLocks noChangeAspect="1"/>
          </p:cNvPicPr>
          <p:nvPr/>
        </p:nvPicPr>
        <p:blipFill>
          <a:blip r:embed="rId5"/>
          <a:stretch>
            <a:fillRect/>
          </a:stretch>
        </p:blipFill>
        <p:spPr>
          <a:xfrm>
            <a:off x="5486399" y="1511520"/>
            <a:ext cx="3548743" cy="1000780"/>
          </a:xfrm>
          <a:prstGeom prst="rect">
            <a:avLst/>
          </a:prstGeom>
          <a:ln>
            <a:solidFill>
              <a:srgbClr val="640064"/>
            </a:solidFill>
          </a:ln>
        </p:spPr>
      </p:pic>
      <p:pic>
        <p:nvPicPr>
          <p:cNvPr id="6" name="Picture 5">
            <a:extLst>
              <a:ext uri="{FF2B5EF4-FFF2-40B4-BE49-F238E27FC236}">
                <a16:creationId xmlns:a16="http://schemas.microsoft.com/office/drawing/2014/main" id="{4C6B3C47-D263-4868-AFC8-81AF4271896D}"/>
              </a:ext>
            </a:extLst>
          </p:cNvPr>
          <p:cNvPicPr>
            <a:picLocks noChangeAspect="1"/>
          </p:cNvPicPr>
          <p:nvPr/>
        </p:nvPicPr>
        <p:blipFill>
          <a:blip r:embed="rId6"/>
          <a:stretch>
            <a:fillRect/>
          </a:stretch>
        </p:blipFill>
        <p:spPr>
          <a:xfrm>
            <a:off x="5553891" y="3581400"/>
            <a:ext cx="3548743" cy="1099950"/>
          </a:xfrm>
          <a:prstGeom prst="rect">
            <a:avLst/>
          </a:prstGeom>
          <a:ln>
            <a:solidFill>
              <a:srgbClr val="640064"/>
            </a:solidFill>
          </a:ln>
        </p:spPr>
      </p:pic>
      <p:pic>
        <p:nvPicPr>
          <p:cNvPr id="8" name="Picture 7">
            <a:extLst>
              <a:ext uri="{FF2B5EF4-FFF2-40B4-BE49-F238E27FC236}">
                <a16:creationId xmlns:a16="http://schemas.microsoft.com/office/drawing/2014/main" id="{A37DAF24-2408-4DE9-AE2F-7CDC0AA4A37E}"/>
              </a:ext>
            </a:extLst>
          </p:cNvPr>
          <p:cNvPicPr>
            <a:picLocks noChangeAspect="1"/>
          </p:cNvPicPr>
          <p:nvPr/>
        </p:nvPicPr>
        <p:blipFill>
          <a:blip r:embed="rId7"/>
          <a:stretch>
            <a:fillRect/>
          </a:stretch>
        </p:blipFill>
        <p:spPr>
          <a:xfrm>
            <a:off x="6324600" y="5258267"/>
            <a:ext cx="1866900" cy="492183"/>
          </a:xfrm>
          <a:prstGeom prst="rect">
            <a:avLst/>
          </a:prstGeom>
          <a:ln>
            <a:solidFill>
              <a:srgbClr val="640064"/>
            </a:solidFill>
          </a:ln>
        </p:spPr>
      </p:pic>
      <p:pic>
        <p:nvPicPr>
          <p:cNvPr id="9" name="s7">
            <a:hlinkClick r:id="" action="ppaction://media"/>
            <a:extLst>
              <a:ext uri="{FF2B5EF4-FFF2-40B4-BE49-F238E27FC236}">
                <a16:creationId xmlns:a16="http://schemas.microsoft.com/office/drawing/2014/main" id="{A22CBE66-09F5-4BF3-A0C6-2DE0397E52D2}"/>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641442" y="173070"/>
            <a:ext cx="406400" cy="406400"/>
          </a:xfrm>
          <a:prstGeom prst="rect">
            <a:avLst/>
          </a:prstGeom>
        </p:spPr>
      </p:pic>
    </p:spTree>
    <p:extLst>
      <p:ext uri="{BB962C8B-B14F-4D97-AF65-F5344CB8AC3E}">
        <p14:creationId xmlns:p14="http://schemas.microsoft.com/office/powerpoint/2010/main" val="39085685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1237" fill="hold"/>
                                        <p:tgtEl>
                                          <p:spTgt spid="9"/>
                                        </p:tgtEl>
                                      </p:cBhvr>
                                    </p:cmd>
                                  </p:childTnLst>
                                </p:cTn>
                              </p:par>
                            </p:childTnLst>
                          </p:cTn>
                        </p:par>
                      </p:childTnLst>
                    </p:cTn>
                  </p:par>
                </p:childTnLst>
              </p:cTn>
              <p:nextCondLst>
                <p:cond evt="onClick" delay="0">
                  <p:tgtEl>
                    <p:spTgt spid="9"/>
                  </p:tgtEl>
                </p:cond>
              </p:nextCondLst>
            </p:seq>
            <p:audio>
              <p:cMediaNode vol="80000">
                <p:cTn id="7" fill="hold" display="0">
                  <p:stCondLst>
                    <p:cond delay="indefinite"/>
                  </p:stCondLst>
                  <p:endCondLst>
                    <p:cond evt="onStopAudio" delay="0">
                      <p:tgtEl>
                        <p:sldTgt/>
                      </p:tgtEl>
                    </p:cond>
                  </p:endCondLst>
                </p:cTn>
                <p:tgtEl>
                  <p:spTgt spid="9"/>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IDLE</a:t>
            </a:r>
          </a:p>
        </p:txBody>
      </p:sp>
      <p:sp>
        <p:nvSpPr>
          <p:cNvPr id="3" name="Content Placeholder 2"/>
          <p:cNvSpPr>
            <a:spLocks noGrp="1"/>
          </p:cNvSpPr>
          <p:nvPr>
            <p:ph idx="1"/>
          </p:nvPr>
        </p:nvSpPr>
        <p:spPr/>
        <p:txBody>
          <a:bodyPr/>
          <a:lstStyle/>
          <a:p>
            <a:r>
              <a:rPr lang="en-US" dirty="0"/>
              <a:t>Useful shortcuts</a:t>
            </a:r>
          </a:p>
          <a:p>
            <a:pPr marL="457200" lvl="1" indent="0">
              <a:buNone/>
            </a:pP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73176944"/>
              </p:ext>
            </p:extLst>
          </p:nvPr>
        </p:nvGraphicFramePr>
        <p:xfrm>
          <a:off x="1447800" y="1752600"/>
          <a:ext cx="6172200" cy="3200398"/>
        </p:xfrm>
        <a:graphic>
          <a:graphicData uri="http://schemas.openxmlformats.org/drawingml/2006/table">
            <a:tbl>
              <a:tblPr firstRow="1" bandRow="1">
                <a:tableStyleId>{306799F8-075E-4A3A-A7F6-7FBC6576F1A4}</a:tableStyleId>
              </a:tblPr>
              <a:tblGrid>
                <a:gridCol w="30861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472786">
                <a:tc>
                  <a:txBody>
                    <a:bodyPr/>
                    <a:lstStyle/>
                    <a:p>
                      <a:pPr algn="ctr"/>
                      <a:r>
                        <a:rPr lang="en-US" sz="2000" dirty="0">
                          <a:solidFill>
                            <a:srgbClr val="640064"/>
                          </a:solidFill>
                        </a:rPr>
                        <a:t>Command</a:t>
                      </a:r>
                    </a:p>
                  </a:txBody>
                  <a:tcPr>
                    <a:solidFill>
                      <a:schemeClr val="accent3">
                        <a:lumMod val="85000"/>
                      </a:schemeClr>
                    </a:solidFill>
                  </a:tcPr>
                </a:tc>
                <a:tc>
                  <a:txBody>
                    <a:bodyPr/>
                    <a:lstStyle/>
                    <a:p>
                      <a:pPr algn="ctr"/>
                      <a:r>
                        <a:rPr lang="en-US" sz="2000" dirty="0">
                          <a:solidFill>
                            <a:srgbClr val="640064"/>
                          </a:solidFill>
                        </a:rPr>
                        <a:t>What it does</a:t>
                      </a:r>
                    </a:p>
                  </a:txBody>
                  <a:tcPr>
                    <a:solidFill>
                      <a:schemeClr val="accent3">
                        <a:lumMod val="85000"/>
                      </a:schemeClr>
                    </a:solidFill>
                  </a:tcPr>
                </a:tc>
                <a:extLst>
                  <a:ext uri="{0D108BD9-81ED-4DB2-BD59-A6C34878D82A}">
                    <a16:rowId xmlns:a16="http://schemas.microsoft.com/office/drawing/2014/main" val="10000"/>
                  </a:ext>
                </a:extLst>
              </a:tr>
              <a:tr h="836468">
                <a:tc>
                  <a:txBody>
                    <a:bodyPr/>
                    <a:lstStyle/>
                    <a:p>
                      <a:pPr algn="ctr"/>
                      <a:r>
                        <a:rPr lang="en-US" sz="2000" dirty="0">
                          <a:solidFill>
                            <a:schemeClr val="tx1"/>
                          </a:solidFill>
                        </a:rPr>
                        <a:t>CTL-N</a:t>
                      </a:r>
                    </a:p>
                  </a:txBody>
                  <a:tcPr/>
                </a:tc>
                <a:tc>
                  <a:txBody>
                    <a:bodyPr/>
                    <a:lstStyle/>
                    <a:p>
                      <a:r>
                        <a:rPr lang="en-US" sz="2000" dirty="0">
                          <a:solidFill>
                            <a:schemeClr val="tx1"/>
                          </a:solidFill>
                        </a:rPr>
                        <a:t>Opens new editor window</a:t>
                      </a:r>
                    </a:p>
                  </a:txBody>
                  <a:tcPr/>
                </a:tc>
                <a:extLst>
                  <a:ext uri="{0D108BD9-81ED-4DB2-BD59-A6C34878D82A}">
                    <a16:rowId xmlns:a16="http://schemas.microsoft.com/office/drawing/2014/main" val="10001"/>
                  </a:ext>
                </a:extLst>
              </a:tr>
              <a:tr h="472786">
                <a:tc>
                  <a:txBody>
                    <a:bodyPr/>
                    <a:lstStyle/>
                    <a:p>
                      <a:pPr algn="ctr"/>
                      <a:r>
                        <a:rPr lang="en-US" sz="2000" dirty="0">
                          <a:solidFill>
                            <a:schemeClr val="tx1"/>
                          </a:solidFill>
                        </a:rPr>
                        <a:t>CTL-O</a:t>
                      </a:r>
                    </a:p>
                  </a:txBody>
                  <a:tcPr/>
                </a:tc>
                <a:tc>
                  <a:txBody>
                    <a:bodyPr/>
                    <a:lstStyle/>
                    <a:p>
                      <a:r>
                        <a:rPr lang="en-US" sz="2000" dirty="0">
                          <a:solidFill>
                            <a:schemeClr val="tx1"/>
                          </a:solidFill>
                        </a:rPr>
                        <a:t>Opens</a:t>
                      </a:r>
                      <a:r>
                        <a:rPr lang="en-US" sz="2000" baseline="0" dirty="0">
                          <a:solidFill>
                            <a:schemeClr val="tx1"/>
                          </a:solidFill>
                        </a:rPr>
                        <a:t> file for editing</a:t>
                      </a:r>
                      <a:endParaRPr lang="en-US" sz="2000" dirty="0">
                        <a:solidFill>
                          <a:schemeClr val="tx1"/>
                        </a:solidFill>
                      </a:endParaRPr>
                    </a:p>
                  </a:txBody>
                  <a:tcPr/>
                </a:tc>
                <a:extLst>
                  <a:ext uri="{0D108BD9-81ED-4DB2-BD59-A6C34878D82A}">
                    <a16:rowId xmlns:a16="http://schemas.microsoft.com/office/drawing/2014/main" val="10002"/>
                  </a:ext>
                </a:extLst>
              </a:tr>
              <a:tr h="472786">
                <a:tc>
                  <a:txBody>
                    <a:bodyPr/>
                    <a:lstStyle/>
                    <a:p>
                      <a:pPr algn="ctr"/>
                      <a:r>
                        <a:rPr lang="en-US" sz="2000" dirty="0">
                          <a:solidFill>
                            <a:schemeClr val="tx1"/>
                          </a:solidFill>
                        </a:rPr>
                        <a:t>CTL-S</a:t>
                      </a:r>
                    </a:p>
                  </a:txBody>
                  <a:tcPr/>
                </a:tc>
                <a:tc>
                  <a:txBody>
                    <a:bodyPr/>
                    <a:lstStyle/>
                    <a:p>
                      <a:r>
                        <a:rPr lang="en-US" sz="2000" dirty="0">
                          <a:solidFill>
                            <a:schemeClr val="tx1"/>
                          </a:solidFill>
                        </a:rPr>
                        <a:t>Save current program</a:t>
                      </a:r>
                    </a:p>
                  </a:txBody>
                  <a:tcPr/>
                </a:tc>
                <a:extLst>
                  <a:ext uri="{0D108BD9-81ED-4DB2-BD59-A6C34878D82A}">
                    <a16:rowId xmlns:a16="http://schemas.microsoft.com/office/drawing/2014/main" val="10003"/>
                  </a:ext>
                </a:extLst>
              </a:tr>
              <a:tr h="472786">
                <a:tc>
                  <a:txBody>
                    <a:bodyPr/>
                    <a:lstStyle/>
                    <a:p>
                      <a:pPr algn="ctr"/>
                      <a:r>
                        <a:rPr lang="en-US" sz="2000" dirty="0">
                          <a:solidFill>
                            <a:schemeClr val="tx1"/>
                          </a:solidFill>
                        </a:rPr>
                        <a:t>F5</a:t>
                      </a:r>
                    </a:p>
                  </a:txBody>
                  <a:tcPr/>
                </a:tc>
                <a:tc>
                  <a:txBody>
                    <a:bodyPr/>
                    <a:lstStyle/>
                    <a:p>
                      <a:r>
                        <a:rPr lang="en-US" sz="2000" dirty="0">
                          <a:solidFill>
                            <a:schemeClr val="tx1"/>
                          </a:solidFill>
                        </a:rPr>
                        <a:t>Run current program</a:t>
                      </a:r>
                    </a:p>
                  </a:txBody>
                  <a:tcPr/>
                </a:tc>
                <a:extLst>
                  <a:ext uri="{0D108BD9-81ED-4DB2-BD59-A6C34878D82A}">
                    <a16:rowId xmlns:a16="http://schemas.microsoft.com/office/drawing/2014/main" val="10004"/>
                  </a:ext>
                </a:extLst>
              </a:tr>
              <a:tr h="472786">
                <a:tc>
                  <a:txBody>
                    <a:bodyPr/>
                    <a:lstStyle/>
                    <a:p>
                      <a:pPr algn="ctr"/>
                      <a:r>
                        <a:rPr lang="en-US" sz="2000" dirty="0">
                          <a:solidFill>
                            <a:schemeClr val="tx1"/>
                          </a:solidFill>
                        </a:rPr>
                        <a:t>CTL-Z</a:t>
                      </a:r>
                    </a:p>
                  </a:txBody>
                  <a:tcPr/>
                </a:tc>
                <a:tc>
                  <a:txBody>
                    <a:bodyPr/>
                    <a:lstStyle/>
                    <a:p>
                      <a:r>
                        <a:rPr lang="en-US" sz="2000" dirty="0">
                          <a:solidFill>
                            <a:schemeClr val="tx1"/>
                          </a:solidFill>
                        </a:rPr>
                        <a:t>Undo last action</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41797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Syntax &amp; Programming Structure</a:t>
            </a:r>
            <a:endParaRPr lang="en-SG" sz="3200" dirty="0"/>
          </a:p>
        </p:txBody>
      </p:sp>
      <p:sp>
        <p:nvSpPr>
          <p:cNvPr id="3" name="Content Placeholder 2"/>
          <p:cNvSpPr>
            <a:spLocks noGrp="1"/>
          </p:cNvSpPr>
          <p:nvPr>
            <p:ph idx="1"/>
          </p:nvPr>
        </p:nvSpPr>
        <p:spPr>
          <a:xfrm>
            <a:off x="381000" y="838200"/>
            <a:ext cx="8153400" cy="5181600"/>
          </a:xfrm>
        </p:spPr>
        <p:txBody>
          <a:bodyPr/>
          <a:lstStyle/>
          <a:p>
            <a:r>
              <a:rPr lang="en-SG" sz="2800" dirty="0">
                <a:cs typeface="Arial" panose="020B0604020202020204" pitchFamily="34" charset="0"/>
              </a:rPr>
              <a:t>Syntax (Rules)</a:t>
            </a:r>
          </a:p>
          <a:p>
            <a:pPr lvl="1"/>
            <a:r>
              <a:rPr lang="en-SG" sz="2400" b="0" dirty="0">
                <a:cs typeface="Arial" panose="020B0604020202020204" pitchFamily="34" charset="0"/>
              </a:rPr>
              <a:t>Languages have</a:t>
            </a:r>
            <a:r>
              <a:rPr lang="en-SG" sz="2400" b="0" dirty="0">
                <a:solidFill>
                  <a:srgbClr val="0000FF"/>
                </a:solidFill>
                <a:cs typeface="Arial" panose="020B0604020202020204" pitchFamily="34" charset="0"/>
              </a:rPr>
              <a:t> rules</a:t>
            </a:r>
            <a:r>
              <a:rPr lang="en-SG" sz="2400" b="0" dirty="0">
                <a:cs typeface="Arial" panose="020B0604020202020204" pitchFamily="34" charset="0"/>
              </a:rPr>
              <a:t>, e.g. English: full-stop to end sentence, commas for breaks in sentence, etc.</a:t>
            </a:r>
          </a:p>
          <a:p>
            <a:pPr lvl="1"/>
            <a:r>
              <a:rPr lang="en-SG" sz="2400" b="0" dirty="0">
                <a:cs typeface="Arial" panose="020B0604020202020204" pitchFamily="34" charset="0"/>
              </a:rPr>
              <a:t>Programming languages also have rules or </a:t>
            </a:r>
            <a:r>
              <a:rPr lang="en-SG" sz="2400" b="0" dirty="0">
                <a:solidFill>
                  <a:srgbClr val="CC0000"/>
                </a:solidFill>
                <a:cs typeface="Arial" panose="020B0604020202020204" pitchFamily="34" charset="0"/>
              </a:rPr>
              <a:t>syntax</a:t>
            </a:r>
            <a:r>
              <a:rPr lang="en-SG" sz="2400" b="0" dirty="0">
                <a:cs typeface="Arial" panose="020B0604020202020204" pitchFamily="34" charset="0"/>
              </a:rPr>
              <a:t>. </a:t>
            </a:r>
          </a:p>
          <a:p>
            <a:pPr lvl="1"/>
            <a:endParaRPr lang="en-SG" sz="2800" dirty="0">
              <a:cs typeface="Arial" panose="020B0604020202020204" pitchFamily="34" charset="0"/>
            </a:endParaRPr>
          </a:p>
          <a:p>
            <a:r>
              <a:rPr lang="en-SG" sz="2800" dirty="0">
                <a:cs typeface="Arial" panose="020B0604020202020204" pitchFamily="34" charset="0"/>
              </a:rPr>
              <a:t>Program Structure (Format)</a:t>
            </a:r>
          </a:p>
          <a:p>
            <a:pPr lvl="1"/>
            <a:r>
              <a:rPr lang="en-SG" sz="2400" b="0" dirty="0">
                <a:cs typeface="Arial" panose="020B0604020202020204" pitchFamily="34" charset="0"/>
              </a:rPr>
              <a:t>Languages have formats, e.g. writing letters, writing memos, reports, etc.</a:t>
            </a:r>
          </a:p>
          <a:p>
            <a:pPr lvl="1"/>
            <a:r>
              <a:rPr lang="en-SG" sz="2400" b="0" dirty="0">
                <a:cs typeface="Arial" panose="020B0604020202020204" pitchFamily="34" charset="0"/>
              </a:rPr>
              <a:t>Programming languages also have formats or </a:t>
            </a:r>
            <a:r>
              <a:rPr lang="en-SG" sz="2400" b="0" dirty="0">
                <a:solidFill>
                  <a:srgbClr val="CC0000"/>
                </a:solidFill>
                <a:cs typeface="Arial" panose="020B0604020202020204" pitchFamily="34" charset="0"/>
              </a:rPr>
              <a:t>program structure</a:t>
            </a:r>
            <a:r>
              <a:rPr lang="en-SG" sz="2400" b="0" dirty="0">
                <a:cs typeface="Arial" panose="020B0604020202020204" pitchFamily="34" charset="0"/>
              </a:rPr>
              <a:t> to follow when writing a program</a:t>
            </a:r>
          </a:p>
        </p:txBody>
      </p:sp>
      <p:pic>
        <p:nvPicPr>
          <p:cNvPr id="5" name="s9">
            <a:hlinkClick r:id="" action="ppaction://media"/>
            <a:extLst>
              <a:ext uri="{FF2B5EF4-FFF2-40B4-BE49-F238E27FC236}">
                <a16:creationId xmlns:a16="http://schemas.microsoft.com/office/drawing/2014/main" id="{A233ADDE-5C14-4C7F-A49F-A716D079507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5200" y="200819"/>
            <a:ext cx="406400" cy="406400"/>
          </a:xfrm>
          <a:prstGeom prst="rect">
            <a:avLst/>
          </a:prstGeom>
        </p:spPr>
      </p:pic>
    </p:spTree>
    <p:extLst>
      <p:ext uri="{BB962C8B-B14F-4D97-AF65-F5344CB8AC3E}">
        <p14:creationId xmlns:p14="http://schemas.microsoft.com/office/powerpoint/2010/main" val="9148795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60290"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6057</TotalTime>
  <Words>3115</Words>
  <Application>Microsoft Office PowerPoint</Application>
  <PresentationFormat>On-screen Show (4:3)</PresentationFormat>
  <Paragraphs>429</Paragraphs>
  <Slides>29</Slides>
  <Notes>25</Notes>
  <HiddenSlides>0</HiddenSlides>
  <MMClips>20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1" baseType="lpstr">
      <vt:lpstr>宋体</vt:lpstr>
      <vt:lpstr>宋体</vt:lpstr>
      <vt:lpstr>Arial</vt:lpstr>
      <vt:lpstr>Arial Narrow</vt:lpstr>
      <vt:lpstr>Calibri</vt:lpstr>
      <vt:lpstr>Consolas</vt:lpstr>
      <vt:lpstr>Courier New</vt:lpstr>
      <vt:lpstr>Tahoma</vt:lpstr>
      <vt:lpstr>Verdana</vt:lpstr>
      <vt:lpstr>Wingdings</vt:lpstr>
      <vt:lpstr>Default Design</vt:lpstr>
      <vt:lpstr>Wordpad Document</vt:lpstr>
      <vt:lpstr>PowerPoint Presentation</vt:lpstr>
      <vt:lpstr>Objectives</vt:lpstr>
      <vt:lpstr>Python</vt:lpstr>
      <vt:lpstr>What is Python?</vt:lpstr>
      <vt:lpstr>What is Python useful for?</vt:lpstr>
      <vt:lpstr>Using IDLE with Python</vt:lpstr>
      <vt:lpstr>Using IDLE</vt:lpstr>
      <vt:lpstr>IDLE</vt:lpstr>
      <vt:lpstr>Syntax &amp; Programming Structure</vt:lpstr>
      <vt:lpstr>PowerPoint Presentation</vt:lpstr>
      <vt:lpstr>Identifiers</vt:lpstr>
      <vt:lpstr>Reserved Keywords</vt:lpstr>
      <vt:lpstr>Example – Valid &amp; Invalid Identifiers</vt:lpstr>
      <vt:lpstr>Statements</vt:lpstr>
      <vt:lpstr>Comments</vt:lpstr>
      <vt:lpstr>Values &amp; Data Types</vt:lpstr>
      <vt:lpstr>Values and data types</vt:lpstr>
      <vt:lpstr>Exercise 1</vt:lpstr>
      <vt:lpstr>Exercise 1 (cont)</vt:lpstr>
      <vt:lpstr>Understanding Variables</vt:lpstr>
      <vt:lpstr>Program - CalBMI.py</vt:lpstr>
      <vt:lpstr>Understanding Variables</vt:lpstr>
      <vt:lpstr>Understanding Variables</vt:lpstr>
      <vt:lpstr>Understanding Variables </vt:lpstr>
      <vt:lpstr>Understanding Variables</vt:lpstr>
      <vt:lpstr>Activity 1 – Hip.py</vt:lpstr>
      <vt:lpstr>Activity 2 – TotalCost.py</vt:lpstr>
      <vt:lpstr>Activity 3 – MarkCalculator.py</vt:lpstr>
      <vt:lpstr>Summary</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Victor LUM (NP)</cp:lastModifiedBy>
  <cp:revision>531</cp:revision>
  <dcterms:created xsi:type="dcterms:W3CDTF">2010-03-15T07:19:17Z</dcterms:created>
  <dcterms:modified xsi:type="dcterms:W3CDTF">2021-04-14T07:54:02Z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False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gsn1@np.edu.sg</vt:lpwstr>
  </property>
  <property fmtid="{D5CDD505-2E9C-101B-9397-08002B2CF9AE}" pid="5" name="MSIP_Label_84f81056-721b-4b22-8334-0449c6cc893e_SetDate">
    <vt:lpwstr>2020-03-27T07:45:59.2975761Z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20bc0cd9-51b3-442f-b9ec-1e0db5cf1b7f</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etDate">
    <vt:lpwstr>2021-04-14T07:54:02Z</vt:lpwstr>
  </property>
  <property fmtid="{D5CDD505-2E9C-101B-9397-08002B2CF9AE}" pid="12" name="MSIP_Label_30286cb9-b49f-4646-87a5-340028348160_Method">
    <vt:lpwstr>Standard</vt:lpwstr>
  </property>
  <property fmtid="{D5CDD505-2E9C-101B-9397-08002B2CF9AE}" pid="13" name="MSIP_Label_30286cb9-b49f-4646-87a5-340028348160_Name">
    <vt:lpwstr>30286cb9-b49f-4646-87a5-340028348160</vt:lpwstr>
  </property>
  <property fmtid="{D5CDD505-2E9C-101B-9397-08002B2CF9AE}" pid="14" name="MSIP_Label_30286cb9-b49f-4646-87a5-340028348160_SiteId">
    <vt:lpwstr>cba9e115-3016-4462-a1ab-a565cba0cdf1</vt:lpwstr>
  </property>
  <property fmtid="{D5CDD505-2E9C-101B-9397-08002B2CF9AE}" pid="15" name="MSIP_Label_30286cb9-b49f-4646-87a5-340028348160_ActionId">
    <vt:lpwstr>20bc0cd9-51b3-442f-b9ec-1e0db5cf1b7f</vt:lpwstr>
  </property>
  <property fmtid="{D5CDD505-2E9C-101B-9397-08002B2CF9AE}" pid="16" name="MSIP_Label_30286cb9-b49f-4646-87a5-340028348160_ContentBits">
    <vt:lpwstr>1</vt:lpwstr>
  </property>
</Properties>
</file>