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1" r:id="rId3"/>
    <p:sldId id="264" r:id="rId4"/>
    <p:sldId id="274" r:id="rId5"/>
    <p:sldId id="275" r:id="rId6"/>
    <p:sldId id="279" r:id="rId7"/>
    <p:sldId id="278" r:id="rId8"/>
    <p:sldId id="277" r:id="rId9"/>
    <p:sldId id="260"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FF"/>
    <a:srgbClr val="008000"/>
    <a:srgbClr val="CCFFFF"/>
    <a:srgbClr val="FF6600"/>
    <a:srgbClr val="08125C"/>
    <a:srgbClr val="E59D1B"/>
    <a:srgbClr val="CC0000"/>
    <a:srgbClr val="360036"/>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77618" autoAdjust="0"/>
  </p:normalViewPr>
  <p:slideViewPr>
    <p:cSldViewPr>
      <p:cViewPr varScale="1">
        <p:scale>
          <a:sx n="54" d="100"/>
          <a:sy n="54" d="100"/>
        </p:scale>
        <p:origin x="80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317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4/15/2021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lecture</a:t>
            </a:r>
            <a:r>
              <a:rPr lang="en-US" baseline="0" dirty="0"/>
              <a:t> we will take a first look at how functions work</a:t>
            </a:r>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208138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Tom has written</a:t>
            </a:r>
            <a:r>
              <a:rPr lang="en-US" baseline="0" dirty="0"/>
              <a:t> a program like this to calculate BMI. And he wants to share his work with other programmers.</a:t>
            </a:r>
          </a:p>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3</a:t>
            </a:fld>
            <a:endParaRPr lang="en-US"/>
          </a:p>
        </p:txBody>
      </p:sp>
    </p:spTree>
    <p:extLst>
      <p:ext uri="{BB962C8B-B14F-4D97-AF65-F5344CB8AC3E}">
        <p14:creationId xmlns:p14="http://schemas.microsoft.com/office/powerpoint/2010/main" val="2828155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Tom can do is to write his code in a function. </a:t>
            </a:r>
            <a:r>
              <a:rPr lang="en-US" dirty="0"/>
              <a:t>Functions are important in programming because they allow us to clearly separate tasks within a program and because they enable reuse</a:t>
            </a:r>
            <a:r>
              <a:rPr lang="en-US" baseline="0" dirty="0"/>
              <a:t> of code</a:t>
            </a:r>
            <a:r>
              <a:rPr lang="en-US" dirty="0"/>
              <a:t>. First,</a:t>
            </a:r>
            <a:r>
              <a:rPr lang="en-US" baseline="0" dirty="0"/>
              <a:t> we define a function using the </a:t>
            </a:r>
            <a:r>
              <a:rPr lang="en-US" baseline="0" dirty="0" err="1"/>
              <a:t>def</a:t>
            </a:r>
            <a:r>
              <a:rPr lang="en-US" baseline="0" dirty="0"/>
              <a:t> keyword, followed by the function name </a:t>
            </a:r>
            <a:r>
              <a:rPr lang="en-US" baseline="0" dirty="0" err="1"/>
              <a:t>calculate_bmi</a:t>
            </a:r>
            <a:r>
              <a:rPr lang="en-US" baseline="0" dirty="0"/>
              <a:t> and two parameters weight and height. At the end of this function, the line returns the resulting BMI.</a:t>
            </a:r>
            <a:endParaRPr lang="en-US" dirty="0"/>
          </a:p>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2328265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another</a:t>
            </a:r>
            <a:r>
              <a:rPr lang="en-US" baseline="0" dirty="0"/>
              <a:t> programmer like Sam wants to use Tom’s function, he writes some code to get weight and height from the user, then his program can call Tom’s function to get the BMI.</a:t>
            </a:r>
          </a:p>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5</a:t>
            </a:fld>
            <a:endParaRPr lang="en-US"/>
          </a:p>
        </p:txBody>
      </p:sp>
    </p:spTree>
    <p:extLst>
      <p:ext uri="{BB962C8B-B14F-4D97-AF65-F5344CB8AC3E}">
        <p14:creationId xmlns:p14="http://schemas.microsoft.com/office/powerpoint/2010/main" val="2337004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practical submissions, </a:t>
            </a:r>
            <a:r>
              <a:rPr lang="en-US" dirty="0" err="1"/>
              <a:t>Coursemology</a:t>
            </a:r>
            <a:r>
              <a:rPr lang="en-US" dirty="0"/>
              <a:t> requires functions too.</a:t>
            </a:r>
          </a:p>
          <a:p>
            <a:endParaRPr lang="en-US" dirty="0"/>
          </a:p>
          <a:p>
            <a:r>
              <a:rPr lang="en-US" dirty="0"/>
              <a:t>When you write your code, you need to insert it in a function and allow </a:t>
            </a:r>
            <a:r>
              <a:rPr lang="en-US" dirty="0" err="1"/>
              <a:t>Coursemology</a:t>
            </a:r>
            <a:r>
              <a:rPr lang="en-US" dirty="0"/>
              <a:t> to make use of it and thus check your code.</a:t>
            </a:r>
          </a:p>
        </p:txBody>
      </p:sp>
      <p:sp>
        <p:nvSpPr>
          <p:cNvPr id="4" name="Slide Number Placeholder 3"/>
          <p:cNvSpPr>
            <a:spLocks noGrp="1"/>
          </p:cNvSpPr>
          <p:nvPr>
            <p:ph type="sldNum" sz="quarter" idx="10"/>
          </p:nvPr>
        </p:nvSpPr>
        <p:spPr/>
        <p:txBody>
          <a:bodyPr/>
          <a:lstStyle/>
          <a:p>
            <a:fld id="{26B286DB-C50B-484C-A5B6-2AE944CA4CB5}" type="slidenum">
              <a:rPr lang="en-US" smtClean="0"/>
              <a:pPr/>
              <a:t>6</a:t>
            </a:fld>
            <a:endParaRPr lang="en-US"/>
          </a:p>
        </p:txBody>
      </p:sp>
    </p:spTree>
    <p:extLst>
      <p:ext uri="{BB962C8B-B14F-4D97-AF65-F5344CB8AC3E}">
        <p14:creationId xmlns:p14="http://schemas.microsoft.com/office/powerpoint/2010/main" val="1504052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a:t>
            </a:r>
            <a:r>
              <a:rPr lang="en-US" baseline="0" dirty="0"/>
              <a:t> at what we find in a function. As you’ve seen, we first type the </a:t>
            </a:r>
            <a:r>
              <a:rPr lang="en-US" baseline="0" dirty="0" err="1"/>
              <a:t>def</a:t>
            </a:r>
            <a:r>
              <a:rPr lang="en-US" baseline="0" dirty="0"/>
              <a:t> keyword, followed by a function name and then some parameters. This line ends with a colon.</a:t>
            </a:r>
          </a:p>
          <a:p>
            <a:r>
              <a:rPr lang="en-US" baseline="0" dirty="0"/>
              <a:t>The next few lines that form the body of the function are indented.</a:t>
            </a:r>
          </a:p>
          <a:p>
            <a:r>
              <a:rPr lang="en-US" baseline="0" dirty="0"/>
              <a:t>The last line of the function body can return the result of some calculation.</a:t>
            </a:r>
          </a:p>
        </p:txBody>
      </p:sp>
      <p:sp>
        <p:nvSpPr>
          <p:cNvPr id="4" name="Slide Number Placeholder 3"/>
          <p:cNvSpPr>
            <a:spLocks noGrp="1"/>
          </p:cNvSpPr>
          <p:nvPr>
            <p:ph type="sldNum" sz="quarter" idx="10"/>
          </p:nvPr>
        </p:nvSpPr>
        <p:spPr/>
        <p:txBody>
          <a:bodyPr/>
          <a:lstStyle/>
          <a:p>
            <a:fld id="{26B286DB-C50B-484C-A5B6-2AE944CA4CB5}" type="slidenum">
              <a:rPr lang="en-US" smtClean="0"/>
              <a:pPr/>
              <a:t>7</a:t>
            </a:fld>
            <a:endParaRPr lang="en-US"/>
          </a:p>
        </p:txBody>
      </p:sp>
    </p:spTree>
    <p:extLst>
      <p:ext uri="{BB962C8B-B14F-4D97-AF65-F5344CB8AC3E}">
        <p14:creationId xmlns:p14="http://schemas.microsoft.com/office/powerpoint/2010/main" val="207081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references</a:t>
            </a:r>
            <a:r>
              <a:rPr lang="en-US" baseline="0" dirty="0"/>
              <a:t> you can use to find out more about functions in Python</a:t>
            </a:r>
          </a:p>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8</a:t>
            </a:fld>
            <a:endParaRPr lang="en-US"/>
          </a:p>
        </p:txBody>
      </p:sp>
    </p:spTree>
    <p:extLst>
      <p:ext uri="{BB962C8B-B14F-4D97-AF65-F5344CB8AC3E}">
        <p14:creationId xmlns:p14="http://schemas.microsoft.com/office/powerpoint/2010/main" val="101246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allow other</a:t>
            </a:r>
            <a:r>
              <a:rPr lang="en-US" baseline="0" dirty="0"/>
              <a:t> programmers </a:t>
            </a:r>
            <a:r>
              <a:rPr lang="en-US" dirty="0"/>
              <a:t>to use your code by defining it in a function. The function can then be called anytime to perform some task whenever needed.</a:t>
            </a:r>
          </a:p>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9</a:t>
            </a:fld>
            <a:endParaRPr lang="en-US"/>
          </a:p>
        </p:txBody>
      </p:sp>
    </p:spTree>
    <p:extLst>
      <p:ext uri="{BB962C8B-B14F-4D97-AF65-F5344CB8AC3E}">
        <p14:creationId xmlns:p14="http://schemas.microsoft.com/office/powerpoint/2010/main" val="3651257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6001643"/>
          </a:xfrm>
          <a:prstGeom prst="rect">
            <a:avLst/>
          </a:prstGeom>
          <a:solidFill>
            <a:schemeClr val="bg1">
              <a:lumMod val="85000"/>
            </a:schemeClr>
          </a:solidFill>
        </p:spPr>
        <p:txBody>
          <a:bodyPr wrap="square" rtlCol="0">
            <a:spAutoFit/>
          </a:bodyPr>
          <a:lstStyle/>
          <a:p>
            <a:pPr algn="ctr"/>
            <a:endParaRPr lang="en-US" sz="3600" b="1" dirty="0">
              <a:solidFill>
                <a:schemeClr val="tx1"/>
              </a:solidFill>
            </a:endParaRPr>
          </a:p>
          <a:p>
            <a:pPr algn="ctr"/>
            <a:r>
              <a:rPr lang="en-US" sz="3600" b="1" dirty="0">
                <a:solidFill>
                  <a:schemeClr val="tx1"/>
                </a:solidFill>
              </a:rPr>
              <a:t>PRG1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dirty="0">
                <a:solidFill>
                  <a:schemeClr val="tx1"/>
                </a:solidFill>
              </a:rPr>
              <a:t>2</a:t>
            </a:r>
            <a:r>
              <a:rPr lang="en-US" sz="3600" b="1" dirty="0">
                <a:solidFill>
                  <a:schemeClr val="tx1"/>
                </a:solidFill>
              </a:rPr>
              <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a:t>&lt;&lt;Title&gt;&gt;</a:t>
            </a:r>
            <a:endParaRPr lang="en-US" dirty="0"/>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895600" y="3657600"/>
            <a:ext cx="4800600" cy="19812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dirty="0">
                <a:latin typeface="Arial Narrow" pitchFamily="34" charset="0"/>
              </a:rPr>
              <a:t>Programming I (PRG1)</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dirty="0">
                <a:latin typeface="Arial Narrow" pitchFamily="34" charset="0"/>
              </a:rPr>
              <a:t>Diploma in </a:t>
            </a:r>
            <a:r>
              <a:rPr kumimoji="1" lang="en-GB" sz="1800" dirty="0" smtClean="0">
                <a:latin typeface="Arial Narrow" pitchFamily="34" charset="0"/>
              </a:rPr>
              <a:t>Data Science</a:t>
            </a:r>
            <a:endParaRPr kumimoji="1" lang="en-GB" sz="1800" dirty="0">
              <a:latin typeface="Arial Narrow" pitchFamily="34" charset="0"/>
            </a:endParaRP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Cybersecurity &amp; Digital Forensics</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Immersive Media</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Common ICT Programme </a:t>
            </a:r>
            <a:endParaRPr kumimoji="1" lang="en-GB" sz="1800"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Year 1 (2021/22), Semester 1</a:t>
            </a:r>
            <a:endParaRPr kumimoji="1" lang="en-GB" sz="4400"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a:defRPr>
                <a:solidFill>
                  <a:srgbClr val="660033"/>
                </a:solidFill>
              </a:defRPr>
            </a:lvl1pPr>
            <a:lvl2pPr>
              <a:defRPr>
                <a:solidFill>
                  <a:srgbClr val="660033"/>
                </a:solidFill>
              </a:defRPr>
            </a:lvl2pPr>
            <a:lvl3pPr>
              <a:defRPr>
                <a:solidFill>
                  <a:srgbClr val="660033"/>
                </a:solidFill>
              </a:defRPr>
            </a:lvl3pPr>
            <a:lvl4pPr>
              <a:defRPr>
                <a:solidFill>
                  <a:srgbClr val="660033"/>
                </a:solidFill>
              </a:defRPr>
            </a:lvl4pPr>
            <a:lvl5pPr>
              <a:defRPr>
                <a:solidFill>
                  <a:srgbClr val="6600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3"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a:t>
            </a:r>
            <a:r>
              <a:rPr lang="en-US" altLang="en-US" sz="1200" dirty="0" smtClean="0">
                <a:latin typeface="Arial Narrow" pitchFamily="34" charset="0"/>
              </a:rPr>
              <a:t>IT/DS/CSF/IM/CICTP</a:t>
            </a:r>
            <a:r>
              <a:rPr lang="en-US" altLang="en-US" sz="1200" dirty="0">
                <a:latin typeface="Arial Narrow" pitchFamily="34" charset="0"/>
              </a:rPr>
              <a:t/>
            </a:r>
            <a:br>
              <a:rPr lang="en-US" altLang="en-US" sz="1200" dirty="0">
                <a:latin typeface="Arial Narrow" pitchFamily="34" charset="0"/>
              </a:rPr>
            </a:br>
            <a:r>
              <a:rPr lang="en-US" altLang="en-US" sz="1200" dirty="0">
                <a:latin typeface="Arial Narrow" pitchFamily="34" charset="0"/>
              </a:rPr>
              <a:t>PRG1 AY21/22, </a:t>
            </a:r>
            <a:r>
              <a:rPr lang="en-US" altLang="en-US" sz="1200" dirty="0" err="1">
                <a:latin typeface="Arial Narrow" pitchFamily="34" charset="0"/>
              </a:rPr>
              <a:t>Sem</a:t>
            </a:r>
            <a:r>
              <a:rPr lang="en-US" altLang="en-US" sz="1200" dirty="0">
                <a:latin typeface="Arial Narrow" pitchFamily="34" charset="0"/>
              </a:rPr>
              <a:t> 1</a:t>
            </a:r>
          </a:p>
        </p:txBody>
      </p:sp>
      <p:pic>
        <p:nvPicPr>
          <p:cNvPr id="13" name="Picture 22" descr="School of IC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a:t>
            </a:r>
            <a:r>
              <a:rPr lang="en-US"/>
              <a:t>: 02/04/2021</a:t>
            </a:r>
            <a:endParaRPr lang="en-US" dirty="0"/>
          </a:p>
        </p:txBody>
      </p:sp>
      <p:sp>
        <p:nvSpPr>
          <p:cNvPr id="15" name="Rectangle 15"/>
          <p:cNvSpPr txBox="1">
            <a:spLocks noChangeArrowheads="1"/>
          </p:cNvSpPr>
          <p:nvPr userDrawn="1"/>
        </p:nvSpPr>
        <p:spPr bwMode="auto">
          <a:xfrm>
            <a:off x="7086600" y="6281644"/>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2</a:t>
            </a:r>
            <a:br>
              <a:rPr lang="en-US" baseline="0" dirty="0"/>
            </a:br>
            <a:r>
              <a:rPr lang="en-US" baseline="0" dirty="0"/>
              <a:t>Slide </a:t>
            </a:r>
            <a:fld id="{D684DC87-7C2B-4413-A3B2-900CE8D7D012}" type="slidenum">
              <a:rPr lang="en-US" baseline="0" smtClean="0"/>
              <a:t>‹#›</a:t>
            </a:fld>
            <a:endParaRPr lang="en-US" dirty="0"/>
          </a:p>
        </p:txBody>
      </p:sp>
      <p:sp>
        <p:nvSpPr>
          <p:cNvPr id="4" name="MSIPCMContentMarking" descr="{&quot;HashCode&quot;:-838022706,&quot;Placement&quot;:&quot;Header&quot;,&quot;Top&quot;:0.0,&quot;Left&quot;:0.0,&quot;SlideWidth&quot;:720,&quot;SlideHeight&quot;:540}"/>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smtClean="0">
                <a:solidFill>
                  <a:srgbClr val="000000"/>
                </a:solidFill>
                <a:latin typeface="Calibri" panose="020F0502020204030204" pitchFamily="34" charset="0"/>
              </a:rPr>
              <a:t>                    Official (Closed) - Non Sensitive</a:t>
            </a:r>
            <a:endParaRPr lang="en-US" sz="1100">
              <a:solidFill>
                <a:srgbClr val="0000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SzPct val="70000"/>
        <a:buFont typeface="Wingdings" panose="05000000000000000000" pitchFamily="2" charset="2"/>
        <a:buChar char="q"/>
        <a:defRPr sz="2800" b="1">
          <a:solidFill>
            <a:srgbClr val="640064"/>
          </a:solidFill>
          <a:latin typeface="Arial Narrow" panose="020B0606020202030204" pitchFamily="34" charset="0"/>
          <a:ea typeface="+mn-ea"/>
          <a:cs typeface="+mn-cs"/>
        </a:defRPr>
      </a:lvl1pPr>
      <a:lvl2pPr marL="800100" indent="-342900" algn="l" rtl="0" eaLnBrk="0" fontAlgn="base" hangingPunct="0">
        <a:spcBef>
          <a:spcPct val="20000"/>
        </a:spcBef>
        <a:spcAft>
          <a:spcPct val="0"/>
        </a:spcAft>
        <a:buFont typeface="Wingdings" panose="05000000000000000000" pitchFamily="2" charset="2"/>
        <a:buChar char="ü"/>
        <a:defRPr sz="2400">
          <a:solidFill>
            <a:schemeClr val="tx1"/>
          </a:solidFill>
          <a:latin typeface="Arial Narrow" panose="020B0606020202030204" pitchFamily="34" charset="0"/>
          <a:cs typeface="+mn-cs"/>
        </a:defRPr>
      </a:lvl2pPr>
      <a:lvl3pPr marL="1143000" indent="-228600" algn="l" rtl="0" eaLnBrk="0" fontAlgn="base" hangingPunct="0">
        <a:spcBef>
          <a:spcPct val="20000"/>
        </a:spcBef>
        <a:spcAft>
          <a:spcPct val="0"/>
        </a:spcAft>
        <a:buChar char="•"/>
        <a:defRPr sz="2000">
          <a:solidFill>
            <a:srgbClr val="0070C0"/>
          </a:solidFill>
          <a:latin typeface="Arial Narrow" panose="020B0606020202030204" pitchFamily="34" charset="0"/>
          <a:cs typeface="+mn-cs"/>
        </a:defRPr>
      </a:lvl3pPr>
      <a:lvl4pPr marL="1600200" indent="-228600" algn="l" rtl="0" eaLnBrk="0" fontAlgn="base" hangingPunct="0">
        <a:spcBef>
          <a:spcPct val="20000"/>
        </a:spcBef>
        <a:spcAft>
          <a:spcPct val="0"/>
        </a:spcAft>
        <a:buChar char="–"/>
        <a:defRPr>
          <a:solidFill>
            <a:srgbClr val="640064"/>
          </a:solidFill>
          <a:latin typeface="Arial Narrow" panose="020B0606020202030204" pitchFamily="34" charset="0"/>
          <a:cs typeface="+mn-cs"/>
        </a:defRPr>
      </a:lvl4pPr>
      <a:lvl5pPr marL="2057400" indent="-228600" algn="l" rtl="0" eaLnBrk="0" fontAlgn="base" hangingPunct="0">
        <a:spcBef>
          <a:spcPct val="20000"/>
        </a:spcBef>
        <a:spcAft>
          <a:spcPct val="0"/>
        </a:spcAft>
        <a:buChar char="»"/>
        <a:defRPr>
          <a:solidFill>
            <a:srgbClr val="640064"/>
          </a:solidFill>
          <a:latin typeface="Arial Narrow" panose="020B0606020202030204" pitchFamily="34" charset="0"/>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xml"/><Relationship Id="rId7" Type="http://schemas.openxmlformats.org/officeDocument/2006/relationships/hyperlink" Target="https://www.datacamp.com/community/tutorials/functions-python-tutorial" TargetMode="Externa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hyperlink" Target="https://realpython.com/defining-your-own-python-function/" TargetMode="External"/><Relationship Id="rId5" Type="http://schemas.openxmlformats.org/officeDocument/2006/relationships/hyperlink" Target="http://openbookproject.net/thinkcs/python/english3e/functions.html" TargetMode="Externa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4.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p:txBody>
          <a:bodyPr/>
          <a:lstStyle/>
          <a:p>
            <a:r>
              <a:rPr lang="en-GB" dirty="0"/>
              <a:t>Introduction to Functions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buNone/>
            </a:pPr>
            <a:r>
              <a:rPr lang="en-US" dirty="0"/>
              <a:t>At the end of this lecture, you will ….</a:t>
            </a:r>
          </a:p>
          <a:p>
            <a:pPr marL="0" indent="0">
              <a:buNone/>
            </a:pPr>
            <a:endParaRPr lang="en-US" dirty="0"/>
          </a:p>
          <a:p>
            <a:r>
              <a:rPr lang="en-US" dirty="0"/>
              <a:t>Gain a basic understanding of how functions work.</a:t>
            </a:r>
          </a:p>
          <a:p>
            <a:endParaRPr lang="en-US" dirty="0"/>
          </a:p>
          <a:p>
            <a:endParaRPr lang="en-US" dirty="0"/>
          </a:p>
          <a:p>
            <a:endParaRPr lang="en-US" dirty="0"/>
          </a:p>
        </p:txBody>
      </p:sp>
      <p:pic>
        <p:nvPicPr>
          <p:cNvPr id="4"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458200" y="151535"/>
            <a:ext cx="406400" cy="406400"/>
          </a:xfrm>
          <a:prstGeom prst="rect">
            <a:avLst/>
          </a:prstGeom>
        </p:spPr>
      </p:pic>
    </p:spTree>
    <p:extLst>
      <p:ext uri="{BB962C8B-B14F-4D97-AF65-F5344CB8AC3E}">
        <p14:creationId xmlns:p14="http://schemas.microsoft.com/office/powerpoint/2010/main" val="35315622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6309"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8FAF-F994-498A-8BC8-9ADCED74E237}"/>
              </a:ext>
            </a:extLst>
          </p:cNvPr>
          <p:cNvSpPr>
            <a:spLocks noGrp="1"/>
          </p:cNvSpPr>
          <p:nvPr>
            <p:ph type="title"/>
          </p:nvPr>
        </p:nvSpPr>
        <p:spPr/>
        <p:txBody>
          <a:bodyPr/>
          <a:lstStyle/>
          <a:p>
            <a:r>
              <a:rPr lang="en-SG" dirty="0"/>
              <a:t>How to allow others to use your code</a:t>
            </a:r>
          </a:p>
        </p:txBody>
      </p:sp>
      <p:sp>
        <p:nvSpPr>
          <p:cNvPr id="3" name="Content Placeholder 2">
            <a:extLst>
              <a:ext uri="{FF2B5EF4-FFF2-40B4-BE49-F238E27FC236}">
                <a16:creationId xmlns:a16="http://schemas.microsoft.com/office/drawing/2014/main" id="{C31AD86A-B6C5-4ECA-9369-0E0731CCFA99}"/>
              </a:ext>
            </a:extLst>
          </p:cNvPr>
          <p:cNvSpPr>
            <a:spLocks noGrp="1"/>
          </p:cNvSpPr>
          <p:nvPr>
            <p:ph idx="1"/>
          </p:nvPr>
        </p:nvSpPr>
        <p:spPr/>
        <p:txBody>
          <a:bodyPr/>
          <a:lstStyle/>
          <a:p>
            <a:r>
              <a:rPr lang="en-SG" sz="2400" dirty="0"/>
              <a:t>Assuming that Tom has written this code. It works!</a:t>
            </a:r>
          </a:p>
          <a:p>
            <a:endParaRPr lang="en-SG" sz="2400" dirty="0"/>
          </a:p>
          <a:p>
            <a:endParaRPr lang="en-SG" sz="2400" dirty="0"/>
          </a:p>
          <a:p>
            <a:endParaRPr lang="en-SG" sz="2400" dirty="0"/>
          </a:p>
          <a:p>
            <a:endParaRPr lang="en-SG" sz="2400" dirty="0"/>
          </a:p>
          <a:p>
            <a:pPr marL="0" indent="0">
              <a:buNone/>
            </a:pPr>
            <a:endParaRPr lang="en-SG" sz="2400"/>
          </a:p>
          <a:p>
            <a:pPr marL="0" indent="0">
              <a:buNone/>
            </a:pPr>
            <a:endParaRPr lang="en-SG" sz="2400" dirty="0"/>
          </a:p>
          <a:p>
            <a:r>
              <a:rPr lang="en-SG" sz="2400" dirty="0"/>
              <a:t>Tom is very proud of his code and he is now thinking of allowing others to use it.</a:t>
            </a:r>
          </a:p>
        </p:txBody>
      </p:sp>
      <p:pic>
        <p:nvPicPr>
          <p:cNvPr id="4"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458200" y="175419"/>
            <a:ext cx="406400" cy="406400"/>
          </a:xfrm>
          <a:prstGeom prst="rect">
            <a:avLst/>
          </a:prstGeom>
        </p:spPr>
      </p:pic>
      <p:sp>
        <p:nvSpPr>
          <p:cNvPr id="6" name="TextBox 5">
            <a:extLst>
              <a:ext uri="{FF2B5EF4-FFF2-40B4-BE49-F238E27FC236}">
                <a16:creationId xmlns:a16="http://schemas.microsoft.com/office/drawing/2014/main" id="{CFC71198-A8D1-48FE-BAEC-3D0F644F8A37}"/>
              </a:ext>
            </a:extLst>
          </p:cNvPr>
          <p:cNvSpPr txBox="1"/>
          <p:nvPr/>
        </p:nvSpPr>
        <p:spPr>
          <a:xfrm>
            <a:off x="528430" y="1371600"/>
            <a:ext cx="8087139" cy="2108269"/>
          </a:xfrm>
          <a:prstGeom prst="rect">
            <a:avLst/>
          </a:prstGeom>
          <a:solidFill>
            <a:schemeClr val="bg1"/>
          </a:solidFill>
          <a:ln>
            <a:solidFill>
              <a:schemeClr val="tx1"/>
            </a:solidFill>
          </a:ln>
        </p:spPr>
        <p:txBody>
          <a:bodyPr wrap="square" rtlCol="0">
            <a:spAutoFit/>
          </a:bodyPr>
          <a:lstStyle/>
          <a:p>
            <a:pPr>
              <a:spcAft>
                <a:spcPts val="0"/>
              </a:spcAft>
            </a:pPr>
            <a:r>
              <a:rPr lang="en-US" sz="2200">
                <a:solidFill>
                  <a:srgbClr val="FF9933"/>
                </a:solidFill>
                <a:latin typeface="Consolas" panose="020B0609020204030204" pitchFamily="49" charset="0"/>
              </a:rPr>
              <a:t># calculateBMI.py</a:t>
            </a:r>
          </a:p>
          <a:p>
            <a:pPr>
              <a:spcAft>
                <a:spcPts val="0"/>
              </a:spcAft>
            </a:pPr>
            <a:r>
              <a:rPr lang="en-US" sz="2200">
                <a:latin typeface="Consolas" panose="020B0609020204030204" pitchFamily="49" charset="0"/>
              </a:rPr>
              <a:t>height = float(input("Enter your height in m : "))</a:t>
            </a:r>
          </a:p>
          <a:p>
            <a:pPr>
              <a:spcAft>
                <a:spcPts val="0"/>
              </a:spcAft>
            </a:pPr>
            <a:r>
              <a:rPr lang="en-US" sz="2200">
                <a:latin typeface="Consolas" panose="020B0609020204030204" pitchFamily="49" charset="0"/>
              </a:rPr>
              <a:t>weight = float(input("Enter your weight in kg: "))</a:t>
            </a:r>
          </a:p>
          <a:p>
            <a:pPr>
              <a:lnSpc>
                <a:spcPct val="150000"/>
              </a:lnSpc>
              <a:spcAft>
                <a:spcPts val="0"/>
              </a:spcAft>
            </a:pPr>
            <a:r>
              <a:rPr lang="en-US" sz="2200">
                <a:solidFill>
                  <a:srgbClr val="0000FF"/>
                </a:solidFill>
                <a:latin typeface="Consolas" panose="020B0609020204030204" pitchFamily="49" charset="0"/>
              </a:rPr>
              <a:t>bmi = weight / (height * height)</a:t>
            </a:r>
          </a:p>
          <a:p>
            <a:pPr>
              <a:spcAft>
                <a:spcPts val="0"/>
              </a:spcAft>
            </a:pPr>
            <a:r>
              <a:rPr lang="en-US" sz="2200">
                <a:solidFill>
                  <a:srgbClr val="0000FF"/>
                </a:solidFill>
                <a:latin typeface="Consolas" panose="020B0609020204030204" pitchFamily="49" charset="0"/>
              </a:rPr>
              <a:t>print("BMI :", bmi)</a:t>
            </a:r>
          </a:p>
          <a:p>
            <a:pPr>
              <a:spcAft>
                <a:spcPts val="0"/>
              </a:spcAft>
            </a:pPr>
            <a:r>
              <a:rPr lang="en-US" sz="1000">
                <a:solidFill>
                  <a:srgbClr val="0000FF"/>
                </a:solidFill>
                <a:latin typeface="Consolas" panose="020B0609020204030204" pitchFamily="49" charset="0"/>
              </a:rPr>
              <a:t>  </a:t>
            </a:r>
          </a:p>
        </p:txBody>
      </p:sp>
    </p:spTree>
    <p:extLst>
      <p:ext uri="{BB962C8B-B14F-4D97-AF65-F5344CB8AC3E}">
        <p14:creationId xmlns:p14="http://schemas.microsoft.com/office/powerpoint/2010/main" val="42005786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87"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8FAF-F994-498A-8BC8-9ADCED74E237}"/>
              </a:ext>
            </a:extLst>
          </p:cNvPr>
          <p:cNvSpPr>
            <a:spLocks noGrp="1"/>
          </p:cNvSpPr>
          <p:nvPr>
            <p:ph type="title"/>
          </p:nvPr>
        </p:nvSpPr>
        <p:spPr/>
        <p:txBody>
          <a:bodyPr/>
          <a:lstStyle/>
          <a:p>
            <a:r>
              <a:rPr lang="en-SG" dirty="0"/>
              <a:t>Defining a Function</a:t>
            </a:r>
          </a:p>
        </p:txBody>
      </p:sp>
      <p:sp>
        <p:nvSpPr>
          <p:cNvPr id="3" name="Content Placeholder 2">
            <a:extLst>
              <a:ext uri="{FF2B5EF4-FFF2-40B4-BE49-F238E27FC236}">
                <a16:creationId xmlns:a16="http://schemas.microsoft.com/office/drawing/2014/main" id="{C31AD86A-B6C5-4ECA-9369-0E0731CCFA99}"/>
              </a:ext>
            </a:extLst>
          </p:cNvPr>
          <p:cNvSpPr>
            <a:spLocks noGrp="1"/>
          </p:cNvSpPr>
          <p:nvPr>
            <p:ph idx="1"/>
          </p:nvPr>
        </p:nvSpPr>
        <p:spPr/>
        <p:txBody>
          <a:bodyPr/>
          <a:lstStyle/>
          <a:p>
            <a:r>
              <a:rPr lang="en-SG" sz="2400" dirty="0"/>
              <a:t>In order to do that, Tom inserts his code in a block called a </a:t>
            </a:r>
            <a:r>
              <a:rPr lang="en-SG" sz="2400" b="1" dirty="0">
                <a:solidFill>
                  <a:srgbClr val="FF0000"/>
                </a:solidFill>
              </a:rPr>
              <a:t>function</a:t>
            </a:r>
            <a:r>
              <a:rPr lang="en-SG" sz="2400" dirty="0"/>
              <a:t>, using the </a:t>
            </a:r>
            <a:r>
              <a:rPr lang="en-SG" sz="2400" b="1" i="1" dirty="0" err="1">
                <a:solidFill>
                  <a:srgbClr val="FF0000"/>
                </a:solidFill>
              </a:rPr>
              <a:t>def</a:t>
            </a:r>
            <a:r>
              <a:rPr lang="en-SG" sz="2400" b="1" i="1" dirty="0">
                <a:solidFill>
                  <a:srgbClr val="FF0000"/>
                </a:solidFill>
              </a:rPr>
              <a:t> </a:t>
            </a:r>
            <a:r>
              <a:rPr lang="en-SG" sz="2400" dirty="0"/>
              <a:t>keyword. We say that Tom now is </a:t>
            </a:r>
            <a:r>
              <a:rPr lang="en-SG" sz="2400" b="1" i="1" dirty="0">
                <a:solidFill>
                  <a:srgbClr val="FF0000"/>
                </a:solidFill>
              </a:rPr>
              <a:t>defining a function</a:t>
            </a:r>
            <a:r>
              <a:rPr lang="en-SG" sz="2400" dirty="0"/>
              <a:t>.</a:t>
            </a:r>
          </a:p>
          <a:p>
            <a:endParaRPr lang="en-SG" sz="2400" b="1" i="1" dirty="0">
              <a:solidFill>
                <a:srgbClr val="FF0000"/>
              </a:solidFill>
            </a:endParaRPr>
          </a:p>
          <a:p>
            <a:endParaRPr lang="en-SG" sz="2400" b="1" i="1" dirty="0">
              <a:solidFill>
                <a:srgbClr val="FF0000"/>
              </a:solidFill>
            </a:endParaRPr>
          </a:p>
          <a:p>
            <a:endParaRPr lang="en-SG" sz="2400" b="1" i="1" dirty="0">
              <a:solidFill>
                <a:srgbClr val="FF0000"/>
              </a:solidFill>
            </a:endParaRPr>
          </a:p>
          <a:p>
            <a:endParaRPr lang="en-SG" sz="2400" b="1" i="1" dirty="0">
              <a:solidFill>
                <a:srgbClr val="FF0000"/>
              </a:solidFill>
            </a:endParaRPr>
          </a:p>
          <a:p>
            <a:endParaRPr lang="en-SG" sz="2400" b="1" i="1" dirty="0">
              <a:solidFill>
                <a:srgbClr val="FF0000"/>
              </a:solidFill>
            </a:endParaRPr>
          </a:p>
          <a:p>
            <a:pPr marL="0" indent="0">
              <a:buNone/>
            </a:pPr>
            <a:endParaRPr lang="en-SG" sz="2400" b="1" i="1" dirty="0">
              <a:solidFill>
                <a:srgbClr val="FF0000"/>
              </a:solidFill>
            </a:endParaRPr>
          </a:p>
          <a:p>
            <a:r>
              <a:rPr lang="en-SG" sz="2400" dirty="0"/>
              <a:t>Tom also wants to provide </a:t>
            </a:r>
            <a:r>
              <a:rPr lang="en-SG" sz="2400"/>
              <a:t>the calculated </a:t>
            </a:r>
            <a:r>
              <a:rPr lang="en-SG" sz="2400" dirty="0"/>
              <a:t>value to whoever is making use of his code, so he does that using </a:t>
            </a:r>
            <a:r>
              <a:rPr lang="en-SG" sz="2400" b="1" i="1" u="sng" dirty="0">
                <a:solidFill>
                  <a:srgbClr val="FF0000"/>
                </a:solidFill>
                <a:latin typeface="Consolas" panose="020B0609020204030204" pitchFamily="49" charset="0"/>
              </a:rPr>
              <a:t>return</a:t>
            </a:r>
          </a:p>
          <a:p>
            <a:endParaRPr lang="en-SG" sz="2400" b="1" i="1" dirty="0">
              <a:solidFill>
                <a:srgbClr val="FF0000"/>
              </a:solidFill>
            </a:endParaRPr>
          </a:p>
          <a:p>
            <a:pPr marL="0" indent="0">
              <a:buNone/>
            </a:pPr>
            <a:endParaRPr lang="en-SG" sz="2400" b="1" i="1" dirty="0">
              <a:solidFill>
                <a:srgbClr val="FF0000"/>
              </a:solidFill>
            </a:endParaRPr>
          </a:p>
          <a:p>
            <a:pPr marL="0" indent="0">
              <a:buNone/>
            </a:pPr>
            <a:endParaRPr lang="en-SG" b="1" i="1" dirty="0">
              <a:solidFill>
                <a:srgbClr val="FF0000"/>
              </a:solidFill>
            </a:endParaRPr>
          </a:p>
        </p:txBody>
      </p:sp>
      <p:pic>
        <p:nvPicPr>
          <p:cNvPr id="6"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01292" y="179602"/>
            <a:ext cx="406400" cy="406400"/>
          </a:xfrm>
          <a:prstGeom prst="rect">
            <a:avLst/>
          </a:prstGeom>
        </p:spPr>
      </p:pic>
      <p:sp>
        <p:nvSpPr>
          <p:cNvPr id="9" name="TextBox 8">
            <a:extLst>
              <a:ext uri="{FF2B5EF4-FFF2-40B4-BE49-F238E27FC236}">
                <a16:creationId xmlns:a16="http://schemas.microsoft.com/office/drawing/2014/main" id="{856D6FEA-7192-4B19-B546-EC44E79E0244}"/>
              </a:ext>
            </a:extLst>
          </p:cNvPr>
          <p:cNvSpPr txBox="1"/>
          <p:nvPr/>
        </p:nvSpPr>
        <p:spPr>
          <a:xfrm>
            <a:off x="528430" y="1776450"/>
            <a:ext cx="8276062" cy="2277547"/>
          </a:xfrm>
          <a:prstGeom prst="rect">
            <a:avLst/>
          </a:prstGeom>
          <a:solidFill>
            <a:schemeClr val="bg1"/>
          </a:solidFill>
          <a:ln>
            <a:solidFill>
              <a:schemeClr val="tx1"/>
            </a:solidFill>
          </a:ln>
        </p:spPr>
        <p:txBody>
          <a:bodyPr wrap="square" rtlCol="0">
            <a:spAutoFit/>
          </a:bodyPr>
          <a:lstStyle/>
          <a:p>
            <a:pPr>
              <a:spcAft>
                <a:spcPts val="0"/>
              </a:spcAft>
            </a:pPr>
            <a:r>
              <a:rPr lang="en-US" sz="2200">
                <a:solidFill>
                  <a:srgbClr val="FF6600"/>
                </a:solidFill>
                <a:latin typeface="Consolas" panose="020B0609020204030204" pitchFamily="49" charset="0"/>
              </a:rPr>
              <a:t># perform BMI calculation</a:t>
            </a:r>
          </a:p>
          <a:p>
            <a:pPr>
              <a:spcAft>
                <a:spcPts val="0"/>
              </a:spcAft>
            </a:pPr>
            <a:r>
              <a:rPr lang="en-US" sz="2200" b="1">
                <a:solidFill>
                  <a:srgbClr val="FF9933"/>
                </a:solidFill>
                <a:latin typeface="Consolas" panose="020B0609020204030204" pitchFamily="49" charset="0"/>
              </a:rPr>
              <a:t>def</a:t>
            </a:r>
            <a:r>
              <a:rPr lang="en-US" sz="2200">
                <a:latin typeface="Consolas" panose="020B0609020204030204" pitchFamily="49" charset="0"/>
              </a:rPr>
              <a:t> </a:t>
            </a:r>
            <a:r>
              <a:rPr lang="en-US" sz="2200">
                <a:solidFill>
                  <a:srgbClr val="0000FF"/>
                </a:solidFill>
                <a:latin typeface="Consolas" panose="020B0609020204030204" pitchFamily="49" charset="0"/>
              </a:rPr>
              <a:t>calculate_BMI</a:t>
            </a:r>
            <a:r>
              <a:rPr lang="en-US" sz="2200">
                <a:latin typeface="Consolas" panose="020B0609020204030204" pitchFamily="49" charset="0"/>
              </a:rPr>
              <a:t>(weight, height):</a:t>
            </a:r>
          </a:p>
          <a:p>
            <a:pPr>
              <a:spcAft>
                <a:spcPts val="0"/>
              </a:spcAft>
            </a:pPr>
            <a:endParaRPr lang="en-US" sz="2200">
              <a:latin typeface="Consolas" panose="020B0609020204030204" pitchFamily="49" charset="0"/>
            </a:endParaRPr>
          </a:p>
          <a:p>
            <a:pPr>
              <a:spcAft>
                <a:spcPts val="0"/>
              </a:spcAft>
            </a:pPr>
            <a:endParaRPr lang="en-US" sz="2200">
              <a:latin typeface="Consolas" panose="020B0609020204030204" pitchFamily="49" charset="0"/>
            </a:endParaRPr>
          </a:p>
          <a:p>
            <a:pPr>
              <a:spcAft>
                <a:spcPts val="0"/>
              </a:spcAft>
            </a:pPr>
            <a:r>
              <a:rPr lang="en-US" sz="2200">
                <a:latin typeface="Consolas" panose="020B0609020204030204" pitchFamily="49" charset="0"/>
              </a:rPr>
              <a:t> </a:t>
            </a:r>
            <a:endParaRPr lang="en-US" sz="2200">
              <a:solidFill>
                <a:srgbClr val="0000FF"/>
              </a:solidFill>
              <a:latin typeface="Consolas" panose="020B0609020204030204" pitchFamily="49" charset="0"/>
            </a:endParaRPr>
          </a:p>
          <a:p>
            <a:pPr>
              <a:spcAft>
                <a:spcPts val="0"/>
              </a:spcAft>
            </a:pPr>
            <a:r>
              <a:rPr lang="en-US" sz="2200">
                <a:solidFill>
                  <a:srgbClr val="0000FF"/>
                </a:solidFill>
                <a:latin typeface="Consolas" panose="020B0609020204030204" pitchFamily="49" charset="0"/>
              </a:rPr>
              <a:t>    </a:t>
            </a:r>
            <a:r>
              <a:rPr lang="en-US" sz="2200">
                <a:solidFill>
                  <a:srgbClr val="FF0000"/>
                </a:solidFill>
                <a:latin typeface="Consolas" panose="020B0609020204030204" pitchFamily="49" charset="0"/>
              </a:rPr>
              <a:t>return</a:t>
            </a:r>
            <a:r>
              <a:rPr lang="en-US" sz="2200">
                <a:solidFill>
                  <a:srgbClr val="FF9933"/>
                </a:solidFill>
                <a:latin typeface="Consolas" panose="020B0609020204030204" pitchFamily="49" charset="0"/>
              </a:rPr>
              <a:t> </a:t>
            </a:r>
            <a:r>
              <a:rPr lang="en-US" sz="2200">
                <a:solidFill>
                  <a:srgbClr val="0000FF"/>
                </a:solidFill>
                <a:latin typeface="Consolas" panose="020B0609020204030204" pitchFamily="49" charset="0"/>
              </a:rPr>
              <a:t>bmi</a:t>
            </a:r>
          </a:p>
          <a:p>
            <a:pPr>
              <a:spcAft>
                <a:spcPts val="0"/>
              </a:spcAft>
            </a:pPr>
            <a:endParaRPr lang="en-US" sz="1000">
              <a:solidFill>
                <a:srgbClr val="0000FF"/>
              </a:solidFill>
              <a:latin typeface="Consolas" panose="020B0609020204030204" pitchFamily="49" charset="0"/>
            </a:endParaRPr>
          </a:p>
        </p:txBody>
      </p:sp>
      <p:sp>
        <p:nvSpPr>
          <p:cNvPr id="10" name="TextBox 9">
            <a:extLst>
              <a:ext uri="{FF2B5EF4-FFF2-40B4-BE49-F238E27FC236}">
                <a16:creationId xmlns:a16="http://schemas.microsoft.com/office/drawing/2014/main" id="{5A81EBB7-8724-42EF-8655-04CBE834737E}"/>
              </a:ext>
            </a:extLst>
          </p:cNvPr>
          <p:cNvSpPr txBox="1"/>
          <p:nvPr/>
        </p:nvSpPr>
        <p:spPr>
          <a:xfrm>
            <a:off x="1219200" y="2610941"/>
            <a:ext cx="7251424" cy="769441"/>
          </a:xfrm>
          <a:prstGeom prst="rect">
            <a:avLst/>
          </a:prstGeom>
          <a:solidFill>
            <a:srgbClr val="CCFFFF"/>
          </a:solidFill>
          <a:ln>
            <a:solidFill>
              <a:schemeClr val="tx1"/>
            </a:solidFill>
          </a:ln>
        </p:spPr>
        <p:txBody>
          <a:bodyPr wrap="square" rtlCol="0">
            <a:spAutoFit/>
          </a:bodyPr>
          <a:lstStyle/>
          <a:p>
            <a:pPr>
              <a:spcAft>
                <a:spcPts val="0"/>
              </a:spcAft>
            </a:pPr>
            <a:r>
              <a:rPr lang="en-US" sz="2200">
                <a:solidFill>
                  <a:srgbClr val="0000FF"/>
                </a:solidFill>
                <a:latin typeface="Consolas" panose="020B0609020204030204" pitchFamily="49" charset="0"/>
              </a:rPr>
              <a:t>bmi = weight / (height * height)</a:t>
            </a:r>
          </a:p>
          <a:p>
            <a:pPr>
              <a:spcAft>
                <a:spcPts val="0"/>
              </a:spcAft>
            </a:pPr>
            <a:r>
              <a:rPr lang="en-US" sz="2200">
                <a:solidFill>
                  <a:srgbClr val="0000FF"/>
                </a:solidFill>
                <a:latin typeface="Consolas" panose="020B0609020204030204" pitchFamily="49" charset="0"/>
              </a:rPr>
              <a:t>print("BMI :", bmi)</a:t>
            </a:r>
          </a:p>
        </p:txBody>
      </p:sp>
      <p:cxnSp>
        <p:nvCxnSpPr>
          <p:cNvPr id="7" name="Straight Arrow Connector 6"/>
          <p:cNvCxnSpPr>
            <a:cxnSpLocks/>
            <a:stCxn id="8" idx="1"/>
          </p:cNvCxnSpPr>
          <p:nvPr/>
        </p:nvCxnSpPr>
        <p:spPr>
          <a:xfrm flipH="1" flipV="1">
            <a:off x="5852215" y="3375820"/>
            <a:ext cx="838200" cy="51729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90415" y="3477619"/>
            <a:ext cx="2114077" cy="830997"/>
          </a:xfrm>
          <a:prstGeom prst="rect">
            <a:avLst/>
          </a:prstGeom>
          <a:solidFill>
            <a:schemeClr val="bg1"/>
          </a:solidFill>
          <a:ln>
            <a:solidFill>
              <a:schemeClr val="tx1"/>
            </a:solidFill>
          </a:ln>
        </p:spPr>
        <p:txBody>
          <a:bodyPr wrap="square" rtlCol="0">
            <a:spAutoFit/>
          </a:bodyPr>
          <a:lstStyle/>
          <a:p>
            <a:r>
              <a:rPr lang="en-US" sz="1600" b="1" dirty="0">
                <a:solidFill>
                  <a:srgbClr val="0070C0"/>
                </a:solidFill>
                <a:latin typeface="+mn-lt"/>
              </a:rPr>
              <a:t>Code that performs the task gets inserted here.</a:t>
            </a:r>
          </a:p>
        </p:txBody>
      </p:sp>
    </p:spTree>
    <p:extLst>
      <p:ext uri="{BB962C8B-B14F-4D97-AF65-F5344CB8AC3E}">
        <p14:creationId xmlns:p14="http://schemas.microsoft.com/office/powerpoint/2010/main" val="28705505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1778"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8FAF-F994-498A-8BC8-9ADCED74E237}"/>
              </a:ext>
            </a:extLst>
          </p:cNvPr>
          <p:cNvSpPr>
            <a:spLocks noGrp="1"/>
          </p:cNvSpPr>
          <p:nvPr>
            <p:ph type="title"/>
          </p:nvPr>
        </p:nvSpPr>
        <p:spPr/>
        <p:txBody>
          <a:bodyPr/>
          <a:lstStyle/>
          <a:p>
            <a:r>
              <a:rPr lang="en-SG" dirty="0"/>
              <a:t>Calling a Function</a:t>
            </a:r>
          </a:p>
        </p:txBody>
      </p:sp>
      <p:sp>
        <p:nvSpPr>
          <p:cNvPr id="3" name="Content Placeholder 2">
            <a:extLst>
              <a:ext uri="{FF2B5EF4-FFF2-40B4-BE49-F238E27FC236}">
                <a16:creationId xmlns:a16="http://schemas.microsoft.com/office/drawing/2014/main" id="{C31AD86A-B6C5-4ECA-9369-0E0731CCFA99}"/>
              </a:ext>
            </a:extLst>
          </p:cNvPr>
          <p:cNvSpPr>
            <a:spLocks noGrp="1"/>
          </p:cNvSpPr>
          <p:nvPr>
            <p:ph idx="1"/>
          </p:nvPr>
        </p:nvSpPr>
        <p:spPr/>
        <p:txBody>
          <a:bodyPr/>
          <a:lstStyle/>
          <a:p>
            <a:r>
              <a:rPr lang="en-SG" sz="2400" dirty="0"/>
              <a:t>Now Sam wants to use Tom’s function.</a:t>
            </a:r>
          </a:p>
          <a:p>
            <a:r>
              <a:rPr lang="en-SG" sz="2400" dirty="0"/>
              <a:t>Sam writes some code to get weight and height, then he </a:t>
            </a:r>
            <a:r>
              <a:rPr lang="en-SG" sz="2400" b="1" i="1" dirty="0">
                <a:solidFill>
                  <a:srgbClr val="FF0000"/>
                </a:solidFill>
              </a:rPr>
              <a:t>calls</a:t>
            </a:r>
            <a:r>
              <a:rPr lang="en-SG" sz="2400" b="1" i="1" dirty="0">
                <a:solidFill>
                  <a:srgbClr val="FFC000"/>
                </a:solidFill>
              </a:rPr>
              <a:t> </a:t>
            </a:r>
            <a:r>
              <a:rPr lang="en-SG" sz="2400" dirty="0"/>
              <a:t>Tom’s</a:t>
            </a:r>
            <a:r>
              <a:rPr lang="en-SG" sz="2400" b="1" i="1" dirty="0">
                <a:solidFill>
                  <a:srgbClr val="FF0000"/>
                </a:solidFill>
              </a:rPr>
              <a:t> function</a:t>
            </a:r>
            <a:r>
              <a:rPr lang="en-SG" sz="2400" dirty="0"/>
              <a:t>, which is named </a:t>
            </a:r>
            <a:r>
              <a:rPr lang="en-SG" sz="2400" dirty="0" err="1">
                <a:solidFill>
                  <a:srgbClr val="0070C0"/>
                </a:solidFill>
              </a:rPr>
              <a:t>calculate_bmi</a:t>
            </a:r>
            <a:r>
              <a:rPr lang="en-SG" sz="2400" dirty="0"/>
              <a:t>.</a:t>
            </a:r>
            <a:endParaRPr lang="en-SG" sz="2800" dirty="0"/>
          </a:p>
        </p:txBody>
      </p:sp>
      <p:sp>
        <p:nvSpPr>
          <p:cNvPr id="8" name="TextBox 7"/>
          <p:cNvSpPr txBox="1"/>
          <p:nvPr/>
        </p:nvSpPr>
        <p:spPr>
          <a:xfrm>
            <a:off x="7416800" y="2171906"/>
            <a:ext cx="1727200" cy="830997"/>
          </a:xfrm>
          <a:prstGeom prst="rect">
            <a:avLst/>
          </a:prstGeom>
          <a:noFill/>
        </p:spPr>
        <p:txBody>
          <a:bodyPr wrap="square" rtlCol="0">
            <a:spAutoFit/>
          </a:bodyPr>
          <a:lstStyle/>
          <a:p>
            <a:r>
              <a:rPr lang="en-US" sz="1600" b="1" dirty="0">
                <a:solidFill>
                  <a:srgbClr val="0070C0"/>
                </a:solidFill>
                <a:latin typeface="Arial Narrow" panose="020B0606020202030204" pitchFamily="34" charset="0"/>
              </a:rPr>
              <a:t>Tom defines a function that performs task.</a:t>
            </a:r>
          </a:p>
        </p:txBody>
      </p:sp>
      <p:sp>
        <p:nvSpPr>
          <p:cNvPr id="9" name="TextBox 8"/>
          <p:cNvSpPr txBox="1"/>
          <p:nvPr/>
        </p:nvSpPr>
        <p:spPr>
          <a:xfrm>
            <a:off x="7380061" y="4138880"/>
            <a:ext cx="1727200" cy="1323439"/>
          </a:xfrm>
          <a:prstGeom prst="rect">
            <a:avLst/>
          </a:prstGeom>
          <a:noFill/>
        </p:spPr>
        <p:txBody>
          <a:bodyPr wrap="square" rtlCol="0">
            <a:spAutoFit/>
          </a:bodyPr>
          <a:lstStyle/>
          <a:p>
            <a:r>
              <a:rPr lang="en-US" sz="1600" b="1" dirty="0">
                <a:solidFill>
                  <a:srgbClr val="0070C0"/>
                </a:solidFill>
                <a:latin typeface="Arial Narrow" panose="020B0606020202030204" pitchFamily="34" charset="0"/>
              </a:rPr>
              <a:t>Sam gets input </a:t>
            </a:r>
          </a:p>
          <a:p>
            <a:endParaRPr lang="en-US" sz="1600" b="1" dirty="0">
              <a:solidFill>
                <a:srgbClr val="0070C0"/>
              </a:solidFill>
              <a:latin typeface="Arial Narrow" panose="020B0606020202030204" pitchFamily="34" charset="0"/>
            </a:endParaRPr>
          </a:p>
          <a:p>
            <a:r>
              <a:rPr lang="en-US" sz="1600" b="1" dirty="0">
                <a:solidFill>
                  <a:srgbClr val="0070C0"/>
                </a:solidFill>
                <a:latin typeface="Arial Narrow" panose="020B0606020202030204" pitchFamily="34" charset="0"/>
              </a:rPr>
              <a:t>Sam calls Tom’s function to process the inputs.</a:t>
            </a:r>
          </a:p>
        </p:txBody>
      </p:sp>
      <p:cxnSp>
        <p:nvCxnSpPr>
          <p:cNvPr id="10" name="Straight Arrow Connector 9"/>
          <p:cNvCxnSpPr>
            <a:cxnSpLocks/>
            <a:stCxn id="8" idx="1"/>
          </p:cNvCxnSpPr>
          <p:nvPr/>
        </p:nvCxnSpPr>
        <p:spPr>
          <a:xfrm flipH="1">
            <a:off x="6934200" y="2587405"/>
            <a:ext cx="482600" cy="4616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934200" y="4399357"/>
            <a:ext cx="4826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897461" y="5146445"/>
            <a:ext cx="4826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4"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67382" y="150277"/>
            <a:ext cx="406400" cy="406400"/>
          </a:xfrm>
          <a:prstGeom prst="rect">
            <a:avLst/>
          </a:prstGeom>
        </p:spPr>
      </p:pic>
      <p:sp>
        <p:nvSpPr>
          <p:cNvPr id="13" name="TextBox 12">
            <a:extLst>
              <a:ext uri="{FF2B5EF4-FFF2-40B4-BE49-F238E27FC236}">
                <a16:creationId xmlns:a16="http://schemas.microsoft.com/office/drawing/2014/main" id="{54C9575A-9A5B-4122-A226-6A1474DFA6AC}"/>
              </a:ext>
            </a:extLst>
          </p:cNvPr>
          <p:cNvSpPr txBox="1"/>
          <p:nvPr/>
        </p:nvSpPr>
        <p:spPr>
          <a:xfrm>
            <a:off x="545447" y="2171906"/>
            <a:ext cx="6329570" cy="1785104"/>
          </a:xfrm>
          <a:prstGeom prst="rect">
            <a:avLst/>
          </a:prstGeom>
          <a:solidFill>
            <a:schemeClr val="bg1"/>
          </a:solidFill>
          <a:ln>
            <a:solidFill>
              <a:schemeClr val="tx1"/>
            </a:solidFill>
          </a:ln>
        </p:spPr>
        <p:txBody>
          <a:bodyPr wrap="square" rtlCol="0">
            <a:spAutoFit/>
          </a:bodyPr>
          <a:lstStyle/>
          <a:p>
            <a:pPr>
              <a:spcAft>
                <a:spcPts val="0"/>
              </a:spcAft>
            </a:pPr>
            <a:r>
              <a:rPr lang="en-US" sz="2000">
                <a:solidFill>
                  <a:srgbClr val="FF6600"/>
                </a:solidFill>
                <a:latin typeface="Consolas" panose="020B0609020204030204" pitchFamily="49" charset="0"/>
              </a:rPr>
              <a:t># perform BMI calculation</a:t>
            </a:r>
          </a:p>
          <a:p>
            <a:pPr>
              <a:spcAft>
                <a:spcPts val="0"/>
              </a:spcAft>
            </a:pPr>
            <a:r>
              <a:rPr lang="en-US" sz="2000" b="1">
                <a:solidFill>
                  <a:srgbClr val="FF9933"/>
                </a:solidFill>
                <a:latin typeface="Consolas" panose="020B0609020204030204" pitchFamily="49" charset="0"/>
              </a:rPr>
              <a:t>def</a:t>
            </a:r>
            <a:r>
              <a:rPr lang="en-US" sz="2000">
                <a:latin typeface="Consolas" panose="020B0609020204030204" pitchFamily="49" charset="0"/>
              </a:rPr>
              <a:t> </a:t>
            </a:r>
            <a:r>
              <a:rPr lang="en-US" sz="2000">
                <a:solidFill>
                  <a:srgbClr val="0000FF"/>
                </a:solidFill>
                <a:latin typeface="Consolas" panose="020B0609020204030204" pitchFamily="49" charset="0"/>
              </a:rPr>
              <a:t>calculate_BMI</a:t>
            </a:r>
            <a:r>
              <a:rPr lang="en-US" sz="2000">
                <a:latin typeface="Consolas" panose="020B0609020204030204" pitchFamily="49" charset="0"/>
              </a:rPr>
              <a:t>(weight, height):</a:t>
            </a:r>
          </a:p>
          <a:p>
            <a:pPr>
              <a:spcAft>
                <a:spcPts val="0"/>
              </a:spcAft>
            </a:pPr>
            <a:r>
              <a:rPr lang="en-US" sz="2000">
                <a:solidFill>
                  <a:srgbClr val="0000FF"/>
                </a:solidFill>
                <a:latin typeface="Consolas" panose="020B0609020204030204" pitchFamily="49" charset="0"/>
              </a:rPr>
              <a:t>    bmi = weight / (height * height)</a:t>
            </a:r>
          </a:p>
          <a:p>
            <a:pPr>
              <a:spcAft>
                <a:spcPts val="0"/>
              </a:spcAft>
            </a:pPr>
            <a:r>
              <a:rPr lang="en-US" sz="2000">
                <a:solidFill>
                  <a:srgbClr val="0000FF"/>
                </a:solidFill>
                <a:latin typeface="Consolas" panose="020B0609020204030204" pitchFamily="49" charset="0"/>
              </a:rPr>
              <a:t>    print("BMI :", bmi)</a:t>
            </a:r>
          </a:p>
          <a:p>
            <a:pPr>
              <a:spcAft>
                <a:spcPts val="0"/>
              </a:spcAft>
            </a:pPr>
            <a:r>
              <a:rPr lang="en-US" sz="2000">
                <a:solidFill>
                  <a:srgbClr val="0000FF"/>
                </a:solidFill>
                <a:latin typeface="Consolas" panose="020B0609020204030204" pitchFamily="49" charset="0"/>
              </a:rPr>
              <a:t>    </a:t>
            </a:r>
            <a:r>
              <a:rPr lang="en-US" sz="2000">
                <a:solidFill>
                  <a:srgbClr val="FF0000"/>
                </a:solidFill>
                <a:latin typeface="Consolas" panose="020B0609020204030204" pitchFamily="49" charset="0"/>
              </a:rPr>
              <a:t>return</a:t>
            </a:r>
            <a:r>
              <a:rPr lang="en-US" sz="2000">
                <a:solidFill>
                  <a:srgbClr val="FF9933"/>
                </a:solidFill>
                <a:latin typeface="Consolas" panose="020B0609020204030204" pitchFamily="49" charset="0"/>
              </a:rPr>
              <a:t> </a:t>
            </a:r>
            <a:r>
              <a:rPr lang="en-US" sz="2000">
                <a:solidFill>
                  <a:srgbClr val="0000FF"/>
                </a:solidFill>
                <a:latin typeface="Consolas" panose="020B0609020204030204" pitchFamily="49" charset="0"/>
              </a:rPr>
              <a:t>bmi</a:t>
            </a:r>
          </a:p>
          <a:p>
            <a:pPr>
              <a:spcAft>
                <a:spcPts val="0"/>
              </a:spcAft>
            </a:pPr>
            <a:endParaRPr lang="en-US" sz="1000">
              <a:solidFill>
                <a:srgbClr val="0000FF"/>
              </a:solidFill>
              <a:latin typeface="Consolas" panose="020B0609020204030204" pitchFamily="49" charset="0"/>
            </a:endParaRPr>
          </a:p>
        </p:txBody>
      </p:sp>
      <p:sp>
        <p:nvSpPr>
          <p:cNvPr id="14" name="TextBox 13">
            <a:extLst>
              <a:ext uri="{FF2B5EF4-FFF2-40B4-BE49-F238E27FC236}">
                <a16:creationId xmlns:a16="http://schemas.microsoft.com/office/drawing/2014/main" id="{7380C700-CB3C-4341-B9CC-3612C13EC9B1}"/>
              </a:ext>
            </a:extLst>
          </p:cNvPr>
          <p:cNvSpPr txBox="1"/>
          <p:nvPr/>
        </p:nvSpPr>
        <p:spPr>
          <a:xfrm>
            <a:off x="528429" y="4086162"/>
            <a:ext cx="6363607" cy="707886"/>
          </a:xfrm>
          <a:prstGeom prst="rect">
            <a:avLst/>
          </a:prstGeom>
          <a:solidFill>
            <a:schemeClr val="bg1"/>
          </a:solidFill>
          <a:ln>
            <a:solidFill>
              <a:schemeClr val="tx1"/>
            </a:solidFill>
          </a:ln>
        </p:spPr>
        <p:txBody>
          <a:bodyPr wrap="square" rtlCol="0">
            <a:spAutoFit/>
          </a:bodyPr>
          <a:lstStyle/>
          <a:p>
            <a:pPr>
              <a:spcAft>
                <a:spcPts val="0"/>
              </a:spcAft>
            </a:pPr>
            <a:r>
              <a:rPr lang="en-US" sz="2000">
                <a:latin typeface="Calibri" panose="020F0502020204030204" pitchFamily="34" charset="0"/>
                <a:cs typeface="Calibri" panose="020F0502020204030204" pitchFamily="34" charset="0"/>
              </a:rPr>
              <a:t>height = float(input("Enter your height in m : "))</a:t>
            </a:r>
          </a:p>
          <a:p>
            <a:pPr>
              <a:spcAft>
                <a:spcPts val="0"/>
              </a:spcAft>
            </a:pPr>
            <a:r>
              <a:rPr lang="en-US" sz="2000">
                <a:latin typeface="Calibri" panose="020F0502020204030204" pitchFamily="34" charset="0"/>
                <a:cs typeface="Calibri" panose="020F0502020204030204" pitchFamily="34" charset="0"/>
              </a:rPr>
              <a:t>weight = float(input("Enter your weight in kg: "))</a:t>
            </a:r>
          </a:p>
        </p:txBody>
      </p:sp>
      <p:sp>
        <p:nvSpPr>
          <p:cNvPr id="15" name="TextBox 14">
            <a:extLst>
              <a:ext uri="{FF2B5EF4-FFF2-40B4-BE49-F238E27FC236}">
                <a16:creationId xmlns:a16="http://schemas.microsoft.com/office/drawing/2014/main" id="{7824F00D-C6A3-432E-9FE7-FF238CA1AC31}"/>
              </a:ext>
            </a:extLst>
          </p:cNvPr>
          <p:cNvSpPr txBox="1"/>
          <p:nvPr/>
        </p:nvSpPr>
        <p:spPr>
          <a:xfrm>
            <a:off x="511410" y="4956329"/>
            <a:ext cx="6363607" cy="400110"/>
          </a:xfrm>
          <a:prstGeom prst="rect">
            <a:avLst/>
          </a:prstGeom>
          <a:solidFill>
            <a:schemeClr val="bg1"/>
          </a:solidFill>
          <a:ln>
            <a:solidFill>
              <a:schemeClr val="tx1"/>
            </a:solidFill>
          </a:ln>
        </p:spPr>
        <p:txBody>
          <a:bodyPr wrap="square" rtlCol="0">
            <a:spAutoFit/>
          </a:bodyPr>
          <a:lstStyle/>
          <a:p>
            <a:pPr>
              <a:spcAft>
                <a:spcPts val="0"/>
              </a:spcAft>
            </a:pPr>
            <a:r>
              <a:rPr lang="en-US" sz="2000">
                <a:solidFill>
                  <a:srgbClr val="0000FF"/>
                </a:solidFill>
                <a:latin typeface="Calibri" panose="020F0502020204030204" pitchFamily="34" charset="0"/>
                <a:cs typeface="Calibri" panose="020F0502020204030204" pitchFamily="34" charset="0"/>
              </a:rPr>
              <a:t>calculate_BMI(weight, height)  </a:t>
            </a:r>
          </a:p>
        </p:txBody>
      </p:sp>
    </p:spTree>
    <p:extLst>
      <p:ext uri="{BB962C8B-B14F-4D97-AF65-F5344CB8AC3E}">
        <p14:creationId xmlns:p14="http://schemas.microsoft.com/office/powerpoint/2010/main" val="24534945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5756"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8FAF-F994-498A-8BC8-9ADCED74E237}"/>
              </a:ext>
            </a:extLst>
          </p:cNvPr>
          <p:cNvSpPr>
            <a:spLocks noGrp="1"/>
          </p:cNvSpPr>
          <p:nvPr>
            <p:ph type="title"/>
          </p:nvPr>
        </p:nvSpPr>
        <p:spPr/>
        <p:txBody>
          <a:bodyPr/>
          <a:lstStyle/>
          <a:p>
            <a:r>
              <a:rPr lang="en-SG" dirty="0"/>
              <a:t>How is </a:t>
            </a:r>
            <a:r>
              <a:rPr lang="en-SG"/>
              <a:t>this important </a:t>
            </a:r>
            <a:r>
              <a:rPr lang="en-SG" dirty="0"/>
              <a:t>for us?</a:t>
            </a:r>
          </a:p>
        </p:txBody>
      </p:sp>
      <p:sp>
        <p:nvSpPr>
          <p:cNvPr id="3" name="Content Placeholder 2">
            <a:extLst>
              <a:ext uri="{FF2B5EF4-FFF2-40B4-BE49-F238E27FC236}">
                <a16:creationId xmlns:a16="http://schemas.microsoft.com/office/drawing/2014/main" id="{C31AD86A-B6C5-4ECA-9369-0E0731CCFA99}"/>
              </a:ext>
            </a:extLst>
          </p:cNvPr>
          <p:cNvSpPr>
            <a:spLocks noGrp="1"/>
          </p:cNvSpPr>
          <p:nvPr>
            <p:ph idx="1"/>
          </p:nvPr>
        </p:nvSpPr>
        <p:spPr/>
        <p:txBody>
          <a:bodyPr/>
          <a:lstStyle/>
          <a:p>
            <a:r>
              <a:rPr lang="en-SG" sz="2400" b="0" dirty="0"/>
              <a:t>In your practical submissions, </a:t>
            </a:r>
            <a:r>
              <a:rPr lang="en-SG" sz="2400" b="0" dirty="0" err="1">
                <a:solidFill>
                  <a:srgbClr val="FF0000"/>
                </a:solidFill>
              </a:rPr>
              <a:t>Coursemology</a:t>
            </a:r>
            <a:r>
              <a:rPr lang="en-SG" sz="2400" b="0" dirty="0"/>
              <a:t> requires functions too. </a:t>
            </a:r>
          </a:p>
          <a:p>
            <a:r>
              <a:rPr lang="en-SG" sz="2400" b="0" dirty="0"/>
              <a:t>After you have written your code, you need to insert your code in a function and allow </a:t>
            </a:r>
            <a:r>
              <a:rPr lang="en-SG" sz="2400" b="0" dirty="0" err="1"/>
              <a:t>Coursemology</a:t>
            </a:r>
            <a:r>
              <a:rPr lang="en-SG" sz="2400" b="0" dirty="0"/>
              <a:t> to make use of it and thus check your code.</a:t>
            </a:r>
            <a:endParaRPr lang="en-SG" sz="2800" b="0" dirty="0"/>
          </a:p>
        </p:txBody>
      </p:sp>
      <p:pic>
        <p:nvPicPr>
          <p:cNvPr id="5"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1030" y="175419"/>
            <a:ext cx="406400" cy="406400"/>
          </a:xfrm>
          <a:prstGeom prst="rect">
            <a:avLst/>
          </a:prstGeom>
        </p:spPr>
      </p:pic>
      <p:sp>
        <p:nvSpPr>
          <p:cNvPr id="6" name="TextBox 5">
            <a:extLst>
              <a:ext uri="{FF2B5EF4-FFF2-40B4-BE49-F238E27FC236}">
                <a16:creationId xmlns:a16="http://schemas.microsoft.com/office/drawing/2014/main" id="{07E88CAE-3F39-424A-80DB-EA4E59BBC958}"/>
              </a:ext>
            </a:extLst>
          </p:cNvPr>
          <p:cNvSpPr txBox="1"/>
          <p:nvPr/>
        </p:nvSpPr>
        <p:spPr>
          <a:xfrm>
            <a:off x="543092" y="2175474"/>
            <a:ext cx="8087139" cy="3554819"/>
          </a:xfrm>
          <a:prstGeom prst="rect">
            <a:avLst/>
          </a:prstGeom>
          <a:solidFill>
            <a:schemeClr val="bg1"/>
          </a:solidFill>
          <a:ln>
            <a:solidFill>
              <a:schemeClr val="tx1"/>
            </a:solidFill>
          </a:ln>
        </p:spPr>
        <p:txBody>
          <a:bodyPr wrap="square" rtlCol="0">
            <a:spAutoFit/>
          </a:bodyPr>
          <a:lstStyle/>
          <a:p>
            <a:pPr>
              <a:spcAft>
                <a:spcPts val="0"/>
              </a:spcAft>
            </a:pPr>
            <a:r>
              <a:rPr lang="en-US">
                <a:solidFill>
                  <a:srgbClr val="FF9933"/>
                </a:solidFill>
                <a:latin typeface="Consolas" panose="020B0609020204030204" pitchFamily="49" charset="0"/>
              </a:rPr>
              <a:t># calculateBMI.py</a:t>
            </a:r>
          </a:p>
          <a:p>
            <a:pPr>
              <a:lnSpc>
                <a:spcPct val="150000"/>
              </a:lnSpc>
              <a:spcAft>
                <a:spcPts val="0"/>
              </a:spcAft>
            </a:pPr>
            <a:r>
              <a:rPr lang="en-US">
                <a:solidFill>
                  <a:srgbClr val="FF9933"/>
                </a:solidFill>
                <a:latin typeface="Consolas" panose="020B0609020204030204" pitchFamily="49" charset="0"/>
              </a:rPr>
              <a:t>#height = float(input("Enter your height in m : "))</a:t>
            </a:r>
          </a:p>
          <a:p>
            <a:pPr>
              <a:spcAft>
                <a:spcPts val="0"/>
              </a:spcAft>
            </a:pPr>
            <a:r>
              <a:rPr lang="en-US">
                <a:solidFill>
                  <a:srgbClr val="FF9933"/>
                </a:solidFill>
                <a:latin typeface="Consolas" panose="020B0609020204030204" pitchFamily="49" charset="0"/>
              </a:rPr>
              <a:t>#weight = float(input("Enter your weight in kg: "))</a:t>
            </a:r>
          </a:p>
          <a:p>
            <a:pPr>
              <a:lnSpc>
                <a:spcPct val="150000"/>
              </a:lnSpc>
              <a:spcAft>
                <a:spcPts val="0"/>
              </a:spcAft>
            </a:pPr>
            <a:r>
              <a:rPr lang="en-US">
                <a:solidFill>
                  <a:srgbClr val="FF9933"/>
                </a:solidFill>
                <a:latin typeface="Consolas" panose="020B0609020204030204" pitchFamily="49" charset="0"/>
              </a:rPr>
              <a:t># perform BMI calculation</a:t>
            </a:r>
          </a:p>
          <a:p>
            <a:pPr>
              <a:spcAft>
                <a:spcPts val="0"/>
              </a:spcAft>
            </a:pPr>
            <a:r>
              <a:rPr lang="en-US" b="1">
                <a:latin typeface="Consolas" panose="020B0609020204030204" pitchFamily="49" charset="0"/>
              </a:rPr>
              <a:t>def calculate_BMI(weight, height):</a:t>
            </a:r>
          </a:p>
          <a:p>
            <a:pPr>
              <a:spcAft>
                <a:spcPts val="0"/>
              </a:spcAft>
            </a:pPr>
            <a:endParaRPr lang="en-US" b="1">
              <a:latin typeface="Consolas" panose="020B0609020204030204" pitchFamily="49" charset="0"/>
            </a:endParaRPr>
          </a:p>
          <a:p>
            <a:pPr>
              <a:spcAft>
                <a:spcPts val="0"/>
              </a:spcAft>
            </a:pPr>
            <a:endParaRPr lang="en-US" b="1">
              <a:latin typeface="Consolas" panose="020B0609020204030204" pitchFamily="49" charset="0"/>
            </a:endParaRPr>
          </a:p>
          <a:p>
            <a:pPr>
              <a:spcAft>
                <a:spcPts val="0"/>
              </a:spcAft>
            </a:pPr>
            <a:endParaRPr lang="en-US" b="1">
              <a:latin typeface="Consolas" panose="020B0609020204030204" pitchFamily="49" charset="0"/>
            </a:endParaRPr>
          </a:p>
          <a:p>
            <a:pPr>
              <a:spcAft>
                <a:spcPts val="0"/>
              </a:spcAft>
            </a:pPr>
            <a:r>
              <a:rPr lang="en-US" b="1">
                <a:latin typeface="Consolas" panose="020B0609020204030204" pitchFamily="49" charset="0"/>
              </a:rPr>
              <a:t>    return bmi  </a:t>
            </a:r>
            <a:r>
              <a:rPr lang="en-US">
                <a:solidFill>
                  <a:srgbClr val="FF0000"/>
                </a:solidFill>
                <a:latin typeface="Consolas" panose="020B0609020204030204" pitchFamily="49" charset="0"/>
              </a:rPr>
              <a:t># Do not remove this line</a:t>
            </a:r>
            <a:endParaRPr lang="en-US">
              <a:solidFill>
                <a:srgbClr val="0000FF"/>
              </a:solidFill>
              <a:latin typeface="Consolas" panose="020B0609020204030204" pitchFamily="49" charset="0"/>
            </a:endParaRPr>
          </a:p>
          <a:p>
            <a:pPr>
              <a:lnSpc>
                <a:spcPct val="150000"/>
              </a:lnSpc>
              <a:spcAft>
                <a:spcPts val="0"/>
              </a:spcAft>
            </a:pPr>
            <a:r>
              <a:rPr lang="en-US">
                <a:solidFill>
                  <a:srgbClr val="FF0000"/>
                </a:solidFill>
                <a:latin typeface="Consolas" panose="020B0609020204030204" pitchFamily="49" charset="0"/>
              </a:rPr>
              <a:t># Do not remove this line </a:t>
            </a:r>
          </a:p>
          <a:p>
            <a:pPr>
              <a:spcAft>
                <a:spcPts val="0"/>
              </a:spcAft>
            </a:pPr>
            <a:r>
              <a:rPr lang="en-US" b="1">
                <a:latin typeface="Consolas" panose="020B0609020204030204" pitchFamily="49" charset="0"/>
                <a:cs typeface="Calibri" panose="020F0502020204030204" pitchFamily="34" charset="0"/>
              </a:rPr>
              <a:t>calculate_BMI(weight, height)  </a:t>
            </a:r>
          </a:p>
        </p:txBody>
      </p:sp>
      <p:sp>
        <p:nvSpPr>
          <p:cNvPr id="9" name="TextBox 8">
            <a:extLst>
              <a:ext uri="{FF2B5EF4-FFF2-40B4-BE49-F238E27FC236}">
                <a16:creationId xmlns:a16="http://schemas.microsoft.com/office/drawing/2014/main" id="{A2615034-1C88-4D9D-A0E0-B910D10EABEC}"/>
              </a:ext>
            </a:extLst>
          </p:cNvPr>
          <p:cNvSpPr txBox="1"/>
          <p:nvPr/>
        </p:nvSpPr>
        <p:spPr>
          <a:xfrm>
            <a:off x="6964017" y="3346002"/>
            <a:ext cx="1371600" cy="646331"/>
          </a:xfrm>
          <a:prstGeom prst="rect">
            <a:avLst/>
          </a:prstGeom>
          <a:noFill/>
        </p:spPr>
        <p:txBody>
          <a:bodyPr wrap="square" rtlCol="0">
            <a:spAutoFit/>
          </a:bodyPr>
          <a:lstStyle/>
          <a:p>
            <a:r>
              <a:rPr lang="en-SG">
                <a:solidFill>
                  <a:srgbClr val="0000FF"/>
                </a:solidFill>
              </a:rPr>
              <a:t>Insert your code here</a:t>
            </a:r>
          </a:p>
        </p:txBody>
      </p:sp>
      <p:cxnSp>
        <p:nvCxnSpPr>
          <p:cNvPr id="11" name="Straight Arrow Connector 10">
            <a:extLst>
              <a:ext uri="{FF2B5EF4-FFF2-40B4-BE49-F238E27FC236}">
                <a16:creationId xmlns:a16="http://schemas.microsoft.com/office/drawing/2014/main" id="{A1D2A397-0D88-438F-A583-EE70136890C1}"/>
              </a:ext>
            </a:extLst>
          </p:cNvPr>
          <p:cNvCxnSpPr/>
          <p:nvPr/>
        </p:nvCxnSpPr>
        <p:spPr>
          <a:xfrm flipH="1">
            <a:off x="6477000" y="3669167"/>
            <a:ext cx="457200" cy="282323"/>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8349220-8CCA-4C73-AF0A-134F821464AC}"/>
              </a:ext>
            </a:extLst>
          </p:cNvPr>
          <p:cNvSpPr txBox="1"/>
          <p:nvPr/>
        </p:nvSpPr>
        <p:spPr>
          <a:xfrm>
            <a:off x="1050234" y="3947090"/>
            <a:ext cx="5913783" cy="707886"/>
          </a:xfrm>
          <a:prstGeom prst="rect">
            <a:avLst/>
          </a:prstGeom>
          <a:solidFill>
            <a:srgbClr val="CCFFFF"/>
          </a:solidFill>
          <a:ln>
            <a:solidFill>
              <a:schemeClr val="tx1"/>
            </a:solidFill>
          </a:ln>
        </p:spPr>
        <p:txBody>
          <a:bodyPr wrap="square" rtlCol="0">
            <a:spAutoFit/>
          </a:bodyPr>
          <a:lstStyle/>
          <a:p>
            <a:pPr>
              <a:spcAft>
                <a:spcPts val="0"/>
              </a:spcAft>
            </a:pPr>
            <a:endParaRPr lang="en-US" sz="2000">
              <a:solidFill>
                <a:srgbClr val="0000FF"/>
              </a:solidFill>
              <a:latin typeface="Consolas" panose="020B0609020204030204" pitchFamily="49" charset="0"/>
            </a:endParaRPr>
          </a:p>
          <a:p>
            <a:pPr>
              <a:spcAft>
                <a:spcPts val="0"/>
              </a:spcAft>
            </a:pPr>
            <a:endParaRPr lang="en-US" sz="2000">
              <a:solidFill>
                <a:srgbClr val="0000FF"/>
              </a:solidFill>
              <a:latin typeface="Consolas" panose="020B0609020204030204" pitchFamily="49" charset="0"/>
            </a:endParaRPr>
          </a:p>
        </p:txBody>
      </p:sp>
      <p:sp>
        <p:nvSpPr>
          <p:cNvPr id="8" name="TextBox 7">
            <a:extLst>
              <a:ext uri="{FF2B5EF4-FFF2-40B4-BE49-F238E27FC236}">
                <a16:creationId xmlns:a16="http://schemas.microsoft.com/office/drawing/2014/main" id="{4538DD05-DE43-463B-91AD-A10D54351E9F}"/>
              </a:ext>
            </a:extLst>
          </p:cNvPr>
          <p:cNvSpPr txBox="1"/>
          <p:nvPr/>
        </p:nvSpPr>
        <p:spPr>
          <a:xfrm>
            <a:off x="1050234" y="3947090"/>
            <a:ext cx="5913783" cy="707886"/>
          </a:xfrm>
          <a:prstGeom prst="rect">
            <a:avLst/>
          </a:prstGeom>
          <a:solidFill>
            <a:srgbClr val="CCFFFF"/>
          </a:solidFill>
          <a:ln>
            <a:solidFill>
              <a:schemeClr val="tx1"/>
            </a:solidFill>
          </a:ln>
        </p:spPr>
        <p:txBody>
          <a:bodyPr wrap="square" rtlCol="0">
            <a:spAutoFit/>
          </a:bodyPr>
          <a:lstStyle/>
          <a:p>
            <a:pPr>
              <a:spcAft>
                <a:spcPts val="0"/>
              </a:spcAft>
            </a:pPr>
            <a:r>
              <a:rPr lang="en-US" sz="2000">
                <a:solidFill>
                  <a:srgbClr val="0000FF"/>
                </a:solidFill>
                <a:latin typeface="Consolas" panose="020B0609020204030204" pitchFamily="49" charset="0"/>
              </a:rPr>
              <a:t>bmi = weight / (height * height)</a:t>
            </a:r>
          </a:p>
          <a:p>
            <a:pPr>
              <a:spcAft>
                <a:spcPts val="0"/>
              </a:spcAft>
            </a:pPr>
            <a:r>
              <a:rPr lang="en-US" sz="2000">
                <a:solidFill>
                  <a:srgbClr val="0000FF"/>
                </a:solidFill>
                <a:latin typeface="Consolas" panose="020B0609020204030204" pitchFamily="49" charset="0"/>
              </a:rPr>
              <a:t>print("BMI :", bmi)</a:t>
            </a:r>
          </a:p>
        </p:txBody>
      </p:sp>
    </p:spTree>
    <p:extLst>
      <p:ext uri="{BB962C8B-B14F-4D97-AF65-F5344CB8AC3E}">
        <p14:creationId xmlns:p14="http://schemas.microsoft.com/office/powerpoint/2010/main" val="329842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5"/>
                    </p:tgtEl>
                  </p:cond>
                </p:stCondLst>
                <p:endSync evt="end" delay="0">
                  <p:rtn val="all"/>
                </p:endSync>
                <p:childTnLst>
                  <p:par>
                    <p:cTn id="10" fill="hold">
                      <p:stCondLst>
                        <p:cond delay="0"/>
                      </p:stCondLst>
                      <p:childTnLst>
                        <p:par>
                          <p:cTn id="11" fill="hold">
                            <p:stCondLst>
                              <p:cond delay="0"/>
                            </p:stCondLst>
                            <p:childTnLst>
                              <p:par>
                                <p:cTn id="12" presetID="1" presetClass="mediacall" presetSubtype="0" fill="hold" nodeType="clickEffect">
                                  <p:stCondLst>
                                    <p:cond delay="0"/>
                                  </p:stCondLst>
                                  <p:childTnLst>
                                    <p:cmd type="call" cmd="playFrom(0.0)">
                                      <p:cBhvr>
                                        <p:cTn id="13" dur="15875" fill="hold"/>
                                        <p:tgtEl>
                                          <p:spTgt spid="5"/>
                                        </p:tgtEl>
                                      </p:cBhvr>
                                    </p:cmd>
                                  </p:childTnLst>
                                </p:cTn>
                              </p:par>
                            </p:childTnLst>
                          </p:cTn>
                        </p:par>
                      </p:childTnLst>
                    </p:cTn>
                  </p:par>
                </p:childTnLst>
              </p:cTn>
              <p:nextCondLst>
                <p:cond evt="onClick" delay="0">
                  <p:tgtEl>
                    <p:spTgt spid="5"/>
                  </p:tgtEl>
                </p:cond>
              </p:nextCondLst>
            </p:seq>
            <p:audio>
              <p:cMediaNode vol="80000">
                <p:cTn id="14" fill="hold" display="0">
                  <p:stCondLst>
                    <p:cond delay="indefinite"/>
                  </p:stCondLst>
                  <p:endCondLst>
                    <p:cond evt="onStopAudio" delay="0">
                      <p:tgtEl>
                        <p:sldTgt/>
                      </p:tgtEl>
                    </p:cond>
                  </p:endCondLst>
                </p:cTn>
                <p:tgtEl>
                  <p:spTgt spid="5"/>
                </p:tgtEl>
              </p:cMediaNode>
            </p:audio>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Function header</a:t>
            </a:r>
          </a:p>
        </p:txBody>
      </p:sp>
      <p:sp>
        <p:nvSpPr>
          <p:cNvPr id="11" name="TextBox 23"/>
          <p:cNvSpPr txBox="1">
            <a:spLocks noChangeArrowheads="1"/>
          </p:cNvSpPr>
          <p:nvPr/>
        </p:nvSpPr>
        <p:spPr bwMode="auto">
          <a:xfrm>
            <a:off x="7304473" y="1782756"/>
            <a:ext cx="1687127" cy="338554"/>
          </a:xfrm>
          <a:prstGeom prst="rect">
            <a:avLst/>
          </a:prstGeom>
          <a:solidFill>
            <a:srgbClr val="CCECFF"/>
          </a:solidFill>
          <a:ln>
            <a:solidFill>
              <a:schemeClr val="tx1"/>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600" dirty="0">
                <a:latin typeface="Arial Narrow" panose="020B0606020202030204" pitchFamily="34" charset="0"/>
              </a:rPr>
              <a:t>4</a:t>
            </a:r>
            <a:r>
              <a:rPr lang="en-US" altLang="en-US" sz="1600">
                <a:latin typeface="Arial Narrow" panose="020B0606020202030204" pitchFamily="34" charset="0"/>
              </a:rPr>
              <a:t>) </a:t>
            </a:r>
            <a:r>
              <a:rPr lang="en-US" altLang="en-US" sz="1600" dirty="0">
                <a:latin typeface="Arial Narrow" panose="020B0606020202030204" pitchFamily="34" charset="0"/>
              </a:rPr>
              <a:t>End with colon “:”</a:t>
            </a:r>
          </a:p>
        </p:txBody>
      </p:sp>
      <p:sp>
        <p:nvSpPr>
          <p:cNvPr id="15" name="TextBox 23"/>
          <p:cNvSpPr txBox="1">
            <a:spLocks noChangeArrowheads="1"/>
          </p:cNvSpPr>
          <p:nvPr/>
        </p:nvSpPr>
        <p:spPr bwMode="auto">
          <a:xfrm>
            <a:off x="98061" y="1782756"/>
            <a:ext cx="1576339" cy="338554"/>
          </a:xfrm>
          <a:prstGeom prst="rect">
            <a:avLst/>
          </a:prstGeom>
          <a:solidFill>
            <a:srgbClr val="CCECFF"/>
          </a:solidFill>
          <a:ln>
            <a:solidFill>
              <a:schemeClr val="tx1"/>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600" dirty="0">
                <a:latin typeface="Arial Narrow" panose="020B0606020202030204" pitchFamily="34" charset="0"/>
              </a:rPr>
              <a:t>1) Begin with “</a:t>
            </a:r>
            <a:r>
              <a:rPr lang="en-US" altLang="en-US" sz="1600" dirty="0" err="1">
                <a:latin typeface="Arial Narrow" panose="020B0606020202030204" pitchFamily="34" charset="0"/>
              </a:rPr>
              <a:t>def</a:t>
            </a:r>
            <a:r>
              <a:rPr lang="en-US" altLang="en-US" sz="1600" dirty="0">
                <a:latin typeface="Arial Narrow" panose="020B0606020202030204" pitchFamily="34" charset="0"/>
              </a:rPr>
              <a:t>”</a:t>
            </a:r>
          </a:p>
        </p:txBody>
      </p:sp>
      <p:sp>
        <p:nvSpPr>
          <p:cNvPr id="20" name="TextBox 23"/>
          <p:cNvSpPr txBox="1">
            <a:spLocks noChangeArrowheads="1"/>
          </p:cNvSpPr>
          <p:nvPr/>
        </p:nvSpPr>
        <p:spPr bwMode="auto">
          <a:xfrm>
            <a:off x="76201" y="2691003"/>
            <a:ext cx="1659732" cy="338554"/>
          </a:xfrm>
          <a:prstGeom prst="rect">
            <a:avLst/>
          </a:prstGeom>
          <a:solidFill>
            <a:srgbClr val="CCECFF"/>
          </a:solidFill>
          <a:ln>
            <a:solidFill>
              <a:schemeClr val="tx1"/>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600" dirty="0">
                <a:latin typeface="Arial Narrow" panose="020B0606020202030204" pitchFamily="34" charset="0"/>
              </a:rPr>
              <a:t>2</a:t>
            </a:r>
            <a:r>
              <a:rPr lang="en-US" altLang="en-US" sz="1600">
                <a:latin typeface="Arial Narrow" panose="020B0606020202030204" pitchFamily="34" charset="0"/>
              </a:rPr>
              <a:t>) </a:t>
            </a:r>
            <a:r>
              <a:rPr lang="en-US" altLang="en-US" sz="1600" dirty="0">
                <a:latin typeface="Arial Narrow" panose="020B0606020202030204" pitchFamily="34" charset="0"/>
              </a:rPr>
              <a:t>Name of function</a:t>
            </a:r>
          </a:p>
        </p:txBody>
      </p:sp>
      <p:sp>
        <p:nvSpPr>
          <p:cNvPr id="26" name="TextBox 23"/>
          <p:cNvSpPr txBox="1">
            <a:spLocks noChangeArrowheads="1"/>
          </p:cNvSpPr>
          <p:nvPr/>
        </p:nvSpPr>
        <p:spPr bwMode="auto">
          <a:xfrm>
            <a:off x="6351104" y="1140629"/>
            <a:ext cx="2590800" cy="338554"/>
          </a:xfrm>
          <a:prstGeom prst="rect">
            <a:avLst/>
          </a:prstGeom>
          <a:solidFill>
            <a:srgbClr val="CCECFF"/>
          </a:solidFill>
          <a:ln>
            <a:solidFill>
              <a:schemeClr val="tx1"/>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600" dirty="0">
                <a:latin typeface="Arial Narrow" panose="020B0606020202030204" pitchFamily="34" charset="0"/>
              </a:rPr>
              <a:t>3</a:t>
            </a:r>
            <a:r>
              <a:rPr lang="en-US" altLang="en-US" sz="1600">
                <a:latin typeface="Arial Narrow" panose="020B0606020202030204" pitchFamily="34" charset="0"/>
              </a:rPr>
              <a:t>) </a:t>
            </a:r>
            <a:r>
              <a:rPr lang="en-US" altLang="en-US" sz="1600" dirty="0">
                <a:latin typeface="Arial Narrow" panose="020B0606020202030204" pitchFamily="34" charset="0"/>
              </a:rPr>
              <a:t>Function inputs, if any</a:t>
            </a:r>
          </a:p>
        </p:txBody>
      </p:sp>
      <p:sp>
        <p:nvSpPr>
          <p:cNvPr id="34" name="TextBox 23">
            <a:extLst>
              <a:ext uri="{FF2B5EF4-FFF2-40B4-BE49-F238E27FC236}">
                <a16:creationId xmlns:a16="http://schemas.microsoft.com/office/drawing/2014/main" id="{171E5091-47D0-47AD-B2B7-DAB5F988CFFD}"/>
              </a:ext>
            </a:extLst>
          </p:cNvPr>
          <p:cNvSpPr txBox="1">
            <a:spLocks noChangeArrowheads="1"/>
          </p:cNvSpPr>
          <p:nvPr/>
        </p:nvSpPr>
        <p:spPr bwMode="auto">
          <a:xfrm>
            <a:off x="6727487" y="3406914"/>
            <a:ext cx="2264113" cy="584775"/>
          </a:xfrm>
          <a:prstGeom prst="rect">
            <a:avLst/>
          </a:prstGeom>
          <a:solidFill>
            <a:srgbClr val="CCECFF"/>
          </a:solidFill>
          <a:ln>
            <a:solidFill>
              <a:schemeClr val="tx1"/>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spcBef>
                <a:spcPts val="400"/>
              </a:spcBef>
              <a:buClr>
                <a:schemeClr val="accent1"/>
              </a:buClr>
              <a:buSzPct val="68000"/>
              <a:buFont typeface="Wingdings 3" pitchFamily="18" charset="2"/>
              <a:buChar char=""/>
              <a:defRPr sz="2700">
                <a:solidFill>
                  <a:schemeClr val="tx1"/>
                </a:solidFill>
                <a:latin typeface="Calibri" pitchFamily="34" charset="0"/>
              </a:defRPr>
            </a:lvl1pPr>
            <a:lvl2pPr marL="742950" indent="-285750" eaLnBrk="0" hangingPunct="0">
              <a:spcBef>
                <a:spcPts val="325"/>
              </a:spcBef>
              <a:buClr>
                <a:schemeClr val="accent1"/>
              </a:buClr>
              <a:buFont typeface="Verdana" pitchFamily="34" charset="0"/>
              <a:buChar char="◦"/>
              <a:defRPr sz="2300">
                <a:solidFill>
                  <a:schemeClr val="tx1"/>
                </a:solidFill>
                <a:latin typeface="Calibri" pitchFamily="34" charset="0"/>
              </a:defRPr>
            </a:lvl2pPr>
            <a:lvl3pPr marL="1143000" indent="-228600" eaLnBrk="0" hangingPunct="0">
              <a:spcBef>
                <a:spcPts val="350"/>
              </a:spcBef>
              <a:buClr>
                <a:schemeClr val="accent2"/>
              </a:buClr>
              <a:buSzPct val="100000"/>
              <a:buFont typeface="Wingdings 2" pitchFamily="18" charset="2"/>
              <a:buChar char=""/>
              <a:defRPr sz="2100">
                <a:solidFill>
                  <a:schemeClr val="tx1"/>
                </a:solidFill>
                <a:latin typeface="Calibri" pitchFamily="34" charset="0"/>
              </a:defRPr>
            </a:lvl3pPr>
            <a:lvl4pPr marL="1600200" indent="-228600" eaLnBrk="0" hangingPunct="0">
              <a:spcBef>
                <a:spcPts val="350"/>
              </a:spcBef>
              <a:buClr>
                <a:schemeClr val="accent2"/>
              </a:buClr>
              <a:buFont typeface="Wingdings 2" pitchFamily="18" charset="2"/>
              <a:buChar char=""/>
              <a:defRPr sz="1900">
                <a:solidFill>
                  <a:schemeClr val="tx1"/>
                </a:solidFill>
                <a:latin typeface="Calibri" pitchFamily="34" charset="0"/>
              </a:defRPr>
            </a:lvl4pPr>
            <a:lvl5pPr marL="2057400" indent="-228600" eaLnBrk="0" hangingPunct="0">
              <a:spcBef>
                <a:spcPts val="350"/>
              </a:spcBef>
              <a:buClr>
                <a:schemeClr val="accent2"/>
              </a:buClr>
              <a:buFont typeface="Wingdings 2" pitchFamily="18" charset="2"/>
              <a:buChar char=""/>
              <a:defRPr>
                <a:solidFill>
                  <a:schemeClr val="tx1"/>
                </a:solidFill>
                <a:latin typeface="Calibri"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Calibri" pitchFamily="34" charset="0"/>
              </a:defRPr>
            </a:lvl9pPr>
          </a:lstStyle>
          <a:p>
            <a:pPr eaLnBrk="1" hangingPunct="1">
              <a:spcBef>
                <a:spcPct val="0"/>
              </a:spcBef>
              <a:buClrTx/>
              <a:buSzTx/>
              <a:buFontTx/>
              <a:buNone/>
              <a:defRPr/>
            </a:pPr>
            <a:r>
              <a:rPr lang="en-US" altLang="en-US" sz="1600" dirty="0">
                <a:latin typeface="Arial Narrow" panose="020B0606020202030204" pitchFamily="34" charset="0"/>
              </a:rPr>
              <a:t>5) Return result of function, if any</a:t>
            </a:r>
          </a:p>
        </p:txBody>
      </p:sp>
      <p:sp>
        <p:nvSpPr>
          <p:cNvPr id="21" name="Content Placeholder 2">
            <a:extLst>
              <a:ext uri="{FF2B5EF4-FFF2-40B4-BE49-F238E27FC236}">
                <a16:creationId xmlns:a16="http://schemas.microsoft.com/office/drawing/2014/main" id="{C31AD86A-B6C5-4ECA-9369-0E0731CCFA99}"/>
              </a:ext>
            </a:extLst>
          </p:cNvPr>
          <p:cNvSpPr>
            <a:spLocks noGrp="1"/>
          </p:cNvSpPr>
          <p:nvPr>
            <p:ph idx="1"/>
          </p:nvPr>
        </p:nvSpPr>
        <p:spPr>
          <a:xfrm>
            <a:off x="381000" y="872451"/>
            <a:ext cx="8162593" cy="4983162"/>
          </a:xfrm>
        </p:spPr>
        <p:txBody>
          <a:bodyPr/>
          <a:lstStyle/>
          <a:p>
            <a:r>
              <a:rPr lang="en-SG" sz="2400" dirty="0"/>
              <a:t>Formal definition of a function:</a:t>
            </a:r>
          </a:p>
          <a:p>
            <a:pPr lvl="1">
              <a:spcBef>
                <a:spcPts val="0"/>
              </a:spcBef>
              <a:buFont typeface="Wingdings" panose="05000000000000000000" pitchFamily="2" charset="2"/>
              <a:buChar char="§"/>
            </a:pPr>
            <a:r>
              <a:rPr lang="en-SG" sz="2000" dirty="0"/>
              <a:t>more details in later topics</a:t>
            </a:r>
          </a:p>
        </p:txBody>
      </p:sp>
      <p:sp>
        <p:nvSpPr>
          <p:cNvPr id="4" name="TextBox 3"/>
          <p:cNvSpPr txBox="1"/>
          <p:nvPr/>
        </p:nvSpPr>
        <p:spPr>
          <a:xfrm>
            <a:off x="98061" y="3941847"/>
            <a:ext cx="3062271" cy="369332"/>
          </a:xfrm>
          <a:prstGeom prst="rect">
            <a:avLst/>
          </a:prstGeom>
          <a:noFill/>
        </p:spPr>
        <p:txBody>
          <a:bodyPr wrap="square" rtlCol="0">
            <a:spAutoFit/>
          </a:bodyPr>
          <a:lstStyle/>
          <a:p>
            <a:r>
              <a:rPr lang="en-US" b="1" dirty="0">
                <a:solidFill>
                  <a:srgbClr val="FF0000"/>
                </a:solidFill>
                <a:latin typeface="Arial Narrow" panose="020B0606020202030204" pitchFamily="34" charset="0"/>
              </a:rPr>
              <a:t>Another example:</a:t>
            </a:r>
          </a:p>
        </p:txBody>
      </p:sp>
      <p:pic>
        <p:nvPicPr>
          <p:cNvPr id="3"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0356" y="196545"/>
            <a:ext cx="406400" cy="406400"/>
          </a:xfrm>
          <a:prstGeom prst="rect">
            <a:avLst/>
          </a:prstGeom>
        </p:spPr>
      </p:pic>
      <p:sp>
        <p:nvSpPr>
          <p:cNvPr id="18" name="TextBox 17">
            <a:extLst>
              <a:ext uri="{FF2B5EF4-FFF2-40B4-BE49-F238E27FC236}">
                <a16:creationId xmlns:a16="http://schemas.microsoft.com/office/drawing/2014/main" id="{909A1993-AE98-45B7-BDCD-4BE9C15648A5}"/>
              </a:ext>
            </a:extLst>
          </p:cNvPr>
          <p:cNvSpPr txBox="1"/>
          <p:nvPr/>
        </p:nvSpPr>
        <p:spPr>
          <a:xfrm>
            <a:off x="1905983" y="1746563"/>
            <a:ext cx="4610416" cy="2092881"/>
          </a:xfrm>
          <a:prstGeom prst="rect">
            <a:avLst/>
          </a:prstGeom>
          <a:solidFill>
            <a:schemeClr val="bg1"/>
          </a:solidFill>
          <a:ln>
            <a:solidFill>
              <a:schemeClr val="tx1"/>
            </a:solidFill>
          </a:ln>
        </p:spPr>
        <p:txBody>
          <a:bodyPr wrap="square" rtlCol="0">
            <a:spAutoFit/>
          </a:bodyPr>
          <a:lstStyle/>
          <a:p>
            <a:pPr>
              <a:spcAft>
                <a:spcPts val="0"/>
              </a:spcAft>
            </a:pPr>
            <a:r>
              <a:rPr lang="en-US" sz="2000" b="1">
                <a:solidFill>
                  <a:srgbClr val="FF9933"/>
                </a:solidFill>
                <a:latin typeface="Consolas" panose="020B0609020204030204" pitchFamily="49" charset="0"/>
              </a:rPr>
              <a:t>def</a:t>
            </a:r>
            <a:r>
              <a:rPr lang="en-US" sz="2000">
                <a:latin typeface="Consolas" panose="020B0609020204030204" pitchFamily="49" charset="0"/>
              </a:rPr>
              <a:t> </a:t>
            </a:r>
            <a:r>
              <a:rPr lang="en-US" sz="2000">
                <a:solidFill>
                  <a:srgbClr val="0000FF"/>
                </a:solidFill>
                <a:latin typeface="Consolas" panose="020B0609020204030204" pitchFamily="49" charset="0"/>
              </a:rPr>
              <a:t>functionName</a:t>
            </a:r>
            <a:r>
              <a:rPr lang="en-US" sz="2000">
                <a:latin typeface="Consolas" panose="020B0609020204030204" pitchFamily="49" charset="0"/>
              </a:rPr>
              <a:t>(&lt;parameters&gt;):</a:t>
            </a:r>
          </a:p>
          <a:p>
            <a:pPr>
              <a:spcAft>
                <a:spcPts val="0"/>
              </a:spcAft>
            </a:pPr>
            <a:r>
              <a:rPr lang="en-US" sz="2000">
                <a:solidFill>
                  <a:srgbClr val="0000FF"/>
                </a:solidFill>
                <a:latin typeface="Consolas" panose="020B0609020204030204" pitchFamily="49" charset="0"/>
              </a:rPr>
              <a:t> </a:t>
            </a:r>
            <a:r>
              <a:rPr lang="en-US" sz="2000">
                <a:solidFill>
                  <a:srgbClr val="FF9933"/>
                </a:solidFill>
                <a:latin typeface="Consolas" panose="020B0609020204030204" pitchFamily="49" charset="0"/>
              </a:rPr>
              <a:t>   # function description</a:t>
            </a:r>
            <a:r>
              <a:rPr lang="en-US" sz="2000">
                <a:solidFill>
                  <a:srgbClr val="0000FF"/>
                </a:solidFill>
                <a:latin typeface="Consolas" panose="020B0609020204030204" pitchFamily="49" charset="0"/>
              </a:rPr>
              <a:t>   </a:t>
            </a:r>
          </a:p>
          <a:p>
            <a:pPr>
              <a:spcAft>
                <a:spcPts val="0"/>
              </a:spcAft>
            </a:pPr>
            <a:r>
              <a:rPr lang="en-US" sz="2000">
                <a:solidFill>
                  <a:srgbClr val="0000FF"/>
                </a:solidFill>
                <a:latin typeface="Consolas" panose="020B0609020204030204" pitchFamily="49" charset="0"/>
              </a:rPr>
              <a:t>    &lt;Statement 1&gt;</a:t>
            </a:r>
          </a:p>
          <a:p>
            <a:pPr>
              <a:spcAft>
                <a:spcPts val="0"/>
              </a:spcAft>
            </a:pPr>
            <a:r>
              <a:rPr lang="en-US" sz="2000">
                <a:solidFill>
                  <a:srgbClr val="0000FF"/>
                </a:solidFill>
                <a:latin typeface="Consolas" panose="020B0609020204030204" pitchFamily="49" charset="0"/>
              </a:rPr>
              <a:t>    . . .</a:t>
            </a:r>
          </a:p>
          <a:p>
            <a:pPr>
              <a:spcAft>
                <a:spcPts val="0"/>
              </a:spcAft>
            </a:pPr>
            <a:r>
              <a:rPr lang="en-US" sz="2000">
                <a:solidFill>
                  <a:srgbClr val="0000FF"/>
                </a:solidFill>
                <a:latin typeface="Consolas" panose="020B0609020204030204" pitchFamily="49" charset="0"/>
              </a:rPr>
              <a:t>    &lt;Statement N&gt;</a:t>
            </a:r>
          </a:p>
          <a:p>
            <a:pPr>
              <a:spcAft>
                <a:spcPts val="0"/>
              </a:spcAft>
            </a:pPr>
            <a:r>
              <a:rPr lang="en-US" sz="2000">
                <a:solidFill>
                  <a:srgbClr val="0000FF"/>
                </a:solidFill>
                <a:latin typeface="Consolas" panose="020B0609020204030204" pitchFamily="49" charset="0"/>
              </a:rPr>
              <a:t>    </a:t>
            </a:r>
            <a:r>
              <a:rPr lang="en-US" sz="2000">
                <a:solidFill>
                  <a:srgbClr val="FF0000"/>
                </a:solidFill>
                <a:latin typeface="Consolas" panose="020B0609020204030204" pitchFamily="49" charset="0"/>
              </a:rPr>
              <a:t>return</a:t>
            </a:r>
            <a:r>
              <a:rPr lang="en-US" sz="2000">
                <a:solidFill>
                  <a:srgbClr val="FF9933"/>
                </a:solidFill>
                <a:latin typeface="Consolas" panose="020B0609020204030204" pitchFamily="49" charset="0"/>
              </a:rPr>
              <a:t> </a:t>
            </a:r>
            <a:r>
              <a:rPr lang="en-US" sz="2000">
                <a:solidFill>
                  <a:srgbClr val="0000FF"/>
                </a:solidFill>
                <a:latin typeface="Consolas" panose="020B0609020204030204" pitchFamily="49" charset="0"/>
              </a:rPr>
              <a:t>&lt;result&gt;</a:t>
            </a:r>
          </a:p>
          <a:p>
            <a:pPr>
              <a:spcAft>
                <a:spcPts val="0"/>
              </a:spcAft>
            </a:pPr>
            <a:endParaRPr lang="en-US" sz="1000">
              <a:solidFill>
                <a:srgbClr val="0000FF"/>
              </a:solidFill>
              <a:latin typeface="Consolas" panose="020B0609020204030204" pitchFamily="49" charset="0"/>
            </a:endParaRPr>
          </a:p>
        </p:txBody>
      </p:sp>
      <p:cxnSp>
        <p:nvCxnSpPr>
          <p:cNvPr id="12" name="Straight Arrow Connector 11"/>
          <p:cNvCxnSpPr>
            <a:cxnSpLocks/>
            <a:stCxn id="11" idx="1"/>
          </p:cNvCxnSpPr>
          <p:nvPr/>
        </p:nvCxnSpPr>
        <p:spPr>
          <a:xfrm flipH="1">
            <a:off x="6369363" y="1952033"/>
            <a:ext cx="935110" cy="10099"/>
          </a:xfrm>
          <a:prstGeom prst="straightConnector1">
            <a:avLst/>
          </a:prstGeom>
          <a:ln w="12700">
            <a:solidFill>
              <a:schemeClr val="accent2"/>
            </a:solidFill>
            <a:tailEnd type="arrow"/>
          </a:ln>
        </p:spPr>
        <p:style>
          <a:lnRef idx="2">
            <a:schemeClr val="accent5"/>
          </a:lnRef>
          <a:fillRef idx="0">
            <a:schemeClr val="accent5"/>
          </a:fillRef>
          <a:effectRef idx="1">
            <a:schemeClr val="accent5"/>
          </a:effectRef>
          <a:fontRef idx="minor">
            <a:schemeClr val="tx1"/>
          </a:fontRef>
        </p:style>
      </p:cxnSp>
      <p:cxnSp>
        <p:nvCxnSpPr>
          <p:cNvPr id="28" name="Straight Arrow Connector 27"/>
          <p:cNvCxnSpPr>
            <a:cxnSpLocks/>
          </p:cNvCxnSpPr>
          <p:nvPr/>
        </p:nvCxnSpPr>
        <p:spPr>
          <a:xfrm flipH="1">
            <a:off x="5334000" y="1330964"/>
            <a:ext cx="990601" cy="501816"/>
          </a:xfrm>
          <a:prstGeom prst="straightConnector1">
            <a:avLst/>
          </a:prstGeom>
          <a:ln w="12700">
            <a:solidFill>
              <a:schemeClr val="accent2"/>
            </a:solidFill>
            <a:tailEnd type="arrow"/>
          </a:ln>
        </p:spPr>
        <p:style>
          <a:lnRef idx="2">
            <a:schemeClr val="accent5"/>
          </a:lnRef>
          <a:fillRef idx="0">
            <a:schemeClr val="accent5"/>
          </a:fillRef>
          <a:effectRef idx="1">
            <a:schemeClr val="accent5"/>
          </a:effectRef>
          <a:fontRef idx="minor">
            <a:schemeClr val="tx1"/>
          </a:fontRef>
        </p:style>
      </p:cxnSp>
      <p:cxnSp>
        <p:nvCxnSpPr>
          <p:cNvPr id="35" name="Straight Arrow Connector 34">
            <a:extLst>
              <a:ext uri="{FF2B5EF4-FFF2-40B4-BE49-F238E27FC236}">
                <a16:creationId xmlns:a16="http://schemas.microsoft.com/office/drawing/2014/main" id="{0CE29068-5CA0-4EDF-B257-48FD62FC8AAD}"/>
              </a:ext>
            </a:extLst>
          </p:cNvPr>
          <p:cNvCxnSpPr>
            <a:cxnSpLocks/>
            <a:stCxn id="34" idx="1"/>
          </p:cNvCxnSpPr>
          <p:nvPr/>
        </p:nvCxnSpPr>
        <p:spPr>
          <a:xfrm flipH="1" flipV="1">
            <a:off x="4800600" y="3505200"/>
            <a:ext cx="1926887" cy="194102"/>
          </a:xfrm>
          <a:prstGeom prst="straightConnector1">
            <a:avLst/>
          </a:prstGeom>
          <a:ln w="12700">
            <a:solidFill>
              <a:schemeClr val="accent2"/>
            </a:solidFill>
            <a:tailEnd type="arrow"/>
          </a:ln>
        </p:spPr>
        <p:style>
          <a:lnRef idx="2">
            <a:schemeClr val="accent5"/>
          </a:lnRef>
          <a:fillRef idx="0">
            <a:schemeClr val="accent5"/>
          </a:fillRef>
          <a:effectRef idx="1">
            <a:schemeClr val="accent5"/>
          </a:effectRef>
          <a:fontRef idx="minor">
            <a:schemeClr val="tx1"/>
          </a:fontRef>
        </p:style>
      </p:cxnSp>
      <p:cxnSp>
        <p:nvCxnSpPr>
          <p:cNvPr id="14" name="Straight Arrow Connector 13"/>
          <p:cNvCxnSpPr>
            <a:cxnSpLocks/>
          </p:cNvCxnSpPr>
          <p:nvPr/>
        </p:nvCxnSpPr>
        <p:spPr>
          <a:xfrm>
            <a:off x="1666285" y="1962132"/>
            <a:ext cx="308253" cy="0"/>
          </a:xfrm>
          <a:prstGeom prst="straightConnector1">
            <a:avLst/>
          </a:prstGeom>
          <a:ln w="12700">
            <a:solidFill>
              <a:schemeClr val="accent2"/>
            </a:solidFill>
            <a:tailEnd type="arrow"/>
          </a:ln>
        </p:spPr>
        <p:style>
          <a:lnRef idx="2">
            <a:schemeClr val="accent5"/>
          </a:lnRef>
          <a:fillRef idx="0">
            <a:schemeClr val="accent5"/>
          </a:fillRef>
          <a:effectRef idx="1">
            <a:schemeClr val="accent5"/>
          </a:effectRef>
          <a:fontRef idx="minor">
            <a:schemeClr val="tx1"/>
          </a:fontRef>
        </p:style>
      </p:cxnSp>
      <p:cxnSp>
        <p:nvCxnSpPr>
          <p:cNvPr id="19" name="Straight Arrow Connector 18"/>
          <p:cNvCxnSpPr>
            <a:cxnSpLocks/>
            <a:stCxn id="20" idx="3"/>
          </p:cNvCxnSpPr>
          <p:nvPr/>
        </p:nvCxnSpPr>
        <p:spPr>
          <a:xfrm flipV="1">
            <a:off x="1735933" y="2052325"/>
            <a:ext cx="931067" cy="807955"/>
          </a:xfrm>
          <a:prstGeom prst="straightConnector1">
            <a:avLst/>
          </a:prstGeom>
          <a:ln w="12700">
            <a:solidFill>
              <a:schemeClr val="accent2"/>
            </a:solidFill>
            <a:tailEnd type="arrow"/>
          </a:ln>
        </p:spPr>
        <p:style>
          <a:lnRef idx="2">
            <a:schemeClr val="accent5"/>
          </a:lnRef>
          <a:fillRef idx="0">
            <a:schemeClr val="accent5"/>
          </a:fillRef>
          <a:effectRef idx="1">
            <a:schemeClr val="accent5"/>
          </a:effectRef>
          <a:fontRef idx="minor">
            <a:schemeClr val="tx1"/>
          </a:fontRef>
        </p:style>
      </p:cxnSp>
      <p:sp>
        <p:nvSpPr>
          <p:cNvPr id="22" name="TextBox 21">
            <a:extLst>
              <a:ext uri="{FF2B5EF4-FFF2-40B4-BE49-F238E27FC236}">
                <a16:creationId xmlns:a16="http://schemas.microsoft.com/office/drawing/2014/main" id="{012FF961-A76D-4194-9DAF-7EC535073862}"/>
              </a:ext>
            </a:extLst>
          </p:cNvPr>
          <p:cNvSpPr txBox="1"/>
          <p:nvPr/>
        </p:nvSpPr>
        <p:spPr>
          <a:xfrm>
            <a:off x="1905983" y="3902491"/>
            <a:ext cx="4610416" cy="2054409"/>
          </a:xfrm>
          <a:prstGeom prst="rect">
            <a:avLst/>
          </a:prstGeom>
          <a:solidFill>
            <a:schemeClr val="bg1"/>
          </a:solidFill>
          <a:ln>
            <a:solidFill>
              <a:schemeClr val="tx1"/>
            </a:solidFill>
          </a:ln>
        </p:spPr>
        <p:txBody>
          <a:bodyPr wrap="square" rtlCol="0">
            <a:spAutoFit/>
          </a:bodyPr>
          <a:lstStyle/>
          <a:p>
            <a:pPr>
              <a:spcAft>
                <a:spcPts val="0"/>
              </a:spcAft>
            </a:pPr>
            <a:r>
              <a:rPr lang="en-US" sz="1500" b="1">
                <a:solidFill>
                  <a:srgbClr val="FF9933"/>
                </a:solidFill>
                <a:latin typeface="Consolas" panose="020B0609020204030204" pitchFamily="49" charset="0"/>
              </a:rPr>
              <a:t>def</a:t>
            </a:r>
            <a:r>
              <a:rPr lang="en-US" sz="1500">
                <a:latin typeface="Consolas" panose="020B0609020204030204" pitchFamily="49" charset="0"/>
              </a:rPr>
              <a:t> </a:t>
            </a:r>
            <a:r>
              <a:rPr lang="en-US" sz="1500">
                <a:solidFill>
                  <a:srgbClr val="0000FF"/>
                </a:solidFill>
                <a:latin typeface="Consolas" panose="020B0609020204030204" pitchFamily="49" charset="0"/>
              </a:rPr>
              <a:t>multiply_two_values</a:t>
            </a:r>
            <a:r>
              <a:rPr lang="en-US" sz="1500">
                <a:latin typeface="Consolas" panose="020B0609020204030204" pitchFamily="49" charset="0"/>
              </a:rPr>
              <a:t>(x, y):</a:t>
            </a:r>
          </a:p>
          <a:p>
            <a:pPr>
              <a:spcAft>
                <a:spcPts val="0"/>
              </a:spcAft>
            </a:pPr>
            <a:r>
              <a:rPr lang="en-US" sz="1500">
                <a:solidFill>
                  <a:srgbClr val="FF9933"/>
                </a:solidFill>
                <a:latin typeface="Consolas" panose="020B0609020204030204" pitchFamily="49" charset="0"/>
              </a:rPr>
              <a:t>    # multiply 2 values</a:t>
            </a:r>
            <a:r>
              <a:rPr lang="en-US" sz="1500">
                <a:solidFill>
                  <a:srgbClr val="0000FF"/>
                </a:solidFill>
                <a:latin typeface="Consolas" panose="020B0609020204030204" pitchFamily="49" charset="0"/>
              </a:rPr>
              <a:t>   </a:t>
            </a:r>
          </a:p>
          <a:p>
            <a:pPr>
              <a:spcAft>
                <a:spcPts val="0"/>
              </a:spcAft>
            </a:pPr>
            <a:r>
              <a:rPr lang="en-US" sz="1500">
                <a:solidFill>
                  <a:srgbClr val="0000FF"/>
                </a:solidFill>
                <a:latin typeface="Consolas" panose="020B0609020204030204" pitchFamily="49" charset="0"/>
              </a:rPr>
              <a:t>    result = x * y</a:t>
            </a:r>
          </a:p>
          <a:p>
            <a:pPr>
              <a:spcAft>
                <a:spcPts val="0"/>
              </a:spcAft>
            </a:pPr>
            <a:r>
              <a:rPr lang="en-US" sz="1500">
                <a:solidFill>
                  <a:srgbClr val="0000FF"/>
                </a:solidFill>
                <a:latin typeface="Consolas" panose="020B0609020204030204" pitchFamily="49" charset="0"/>
              </a:rPr>
              <a:t>    print("Result is", result)</a:t>
            </a:r>
          </a:p>
          <a:p>
            <a:pPr>
              <a:spcAft>
                <a:spcPts val="0"/>
              </a:spcAft>
            </a:pPr>
            <a:r>
              <a:rPr lang="en-US" sz="1500">
                <a:solidFill>
                  <a:srgbClr val="0000FF"/>
                </a:solidFill>
                <a:latin typeface="Consolas" panose="020B0609020204030204" pitchFamily="49" charset="0"/>
              </a:rPr>
              <a:t>    </a:t>
            </a:r>
            <a:r>
              <a:rPr lang="en-US" sz="1500">
                <a:solidFill>
                  <a:srgbClr val="FF0000"/>
                </a:solidFill>
                <a:latin typeface="Consolas" panose="020B0609020204030204" pitchFamily="49" charset="0"/>
              </a:rPr>
              <a:t>return</a:t>
            </a:r>
            <a:r>
              <a:rPr lang="en-US" sz="1500">
                <a:solidFill>
                  <a:srgbClr val="FF9933"/>
                </a:solidFill>
                <a:latin typeface="Consolas" panose="020B0609020204030204" pitchFamily="49" charset="0"/>
              </a:rPr>
              <a:t> </a:t>
            </a:r>
            <a:r>
              <a:rPr lang="en-US" sz="1500">
                <a:solidFill>
                  <a:srgbClr val="0000FF"/>
                </a:solidFill>
                <a:latin typeface="Consolas" panose="020B0609020204030204" pitchFamily="49" charset="0"/>
              </a:rPr>
              <a:t>result</a:t>
            </a:r>
          </a:p>
          <a:p>
            <a:pPr>
              <a:lnSpc>
                <a:spcPct val="150000"/>
              </a:lnSpc>
              <a:spcAft>
                <a:spcPts val="0"/>
              </a:spcAft>
            </a:pPr>
            <a:r>
              <a:rPr lang="en-US" sz="1500">
                <a:latin typeface="Consolas" panose="020B0609020204030204" pitchFamily="49" charset="0"/>
              </a:rPr>
              <a:t>n1 = int(input("Enter number 1: "))</a:t>
            </a:r>
          </a:p>
          <a:p>
            <a:pPr>
              <a:spcAft>
                <a:spcPts val="0"/>
              </a:spcAft>
            </a:pPr>
            <a:r>
              <a:rPr lang="en-US" sz="1500">
                <a:latin typeface="Consolas" panose="020B0609020204030204" pitchFamily="49" charset="0"/>
              </a:rPr>
              <a:t>n2 = int(input("Enter number 2: "))</a:t>
            </a:r>
          </a:p>
          <a:p>
            <a:pPr>
              <a:spcAft>
                <a:spcPts val="0"/>
              </a:spcAft>
            </a:pPr>
            <a:r>
              <a:rPr lang="en-US" sz="1500">
                <a:latin typeface="Consolas" panose="020B0609020204030204" pitchFamily="49" charset="0"/>
              </a:rPr>
              <a:t>multiply_two_values(n1, n2)</a:t>
            </a:r>
          </a:p>
        </p:txBody>
      </p:sp>
    </p:spTree>
    <p:extLst>
      <p:ext uri="{BB962C8B-B14F-4D97-AF65-F5344CB8AC3E}">
        <p14:creationId xmlns:p14="http://schemas.microsoft.com/office/powerpoint/2010/main" val="5621302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5173"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t>Reading Reference</a:t>
            </a:r>
          </a:p>
        </p:txBody>
      </p:sp>
      <p:sp>
        <p:nvSpPr>
          <p:cNvPr id="6148" name="Rectangle 6"/>
          <p:cNvSpPr>
            <a:spLocks noGrp="1" noChangeArrowheads="1"/>
          </p:cNvSpPr>
          <p:nvPr>
            <p:ph type="body" idx="1"/>
          </p:nvPr>
        </p:nvSpPr>
        <p:spPr/>
        <p:txBody>
          <a:bodyPr/>
          <a:lstStyle/>
          <a:p>
            <a:r>
              <a:rPr lang="en-US" altLang="en-US" dirty="0"/>
              <a:t>How to Think Like a Computer Scientist: Learning with Python 3</a:t>
            </a:r>
          </a:p>
          <a:p>
            <a:pPr lvl="1"/>
            <a:r>
              <a:rPr lang="en-US" altLang="en-US" dirty="0"/>
              <a:t>Chapter 4</a:t>
            </a:r>
          </a:p>
          <a:p>
            <a:pPr marL="457200" lvl="1" indent="0">
              <a:buNone/>
            </a:pPr>
            <a:r>
              <a:rPr lang="en-US" altLang="en-US" sz="2000" dirty="0">
                <a:hlinkClick r:id="rId5"/>
              </a:rPr>
              <a:t>http://openbookproject.net/thinkcs/python/english3e/functions.html</a:t>
            </a:r>
            <a:endParaRPr lang="en-US" altLang="en-US" sz="2000" dirty="0"/>
          </a:p>
          <a:p>
            <a:pPr marL="457200" lvl="1" indent="0">
              <a:buNone/>
            </a:pPr>
            <a:endParaRPr lang="en-US" altLang="en-US" sz="1800" dirty="0"/>
          </a:p>
          <a:p>
            <a:r>
              <a:rPr lang="en-US" altLang="en-US" dirty="0"/>
              <a:t>Defining Your Own Python Function</a:t>
            </a:r>
          </a:p>
          <a:p>
            <a:pPr marL="457200" lvl="1" indent="0">
              <a:buNone/>
            </a:pPr>
            <a:r>
              <a:rPr lang="en-US" altLang="en-US" sz="2000" dirty="0">
                <a:hlinkClick r:id="rId6"/>
              </a:rPr>
              <a:t>https://realpython.com/defining-your-own-python-function/</a:t>
            </a:r>
            <a:endParaRPr lang="en-US" altLang="en-US" sz="2000" dirty="0"/>
          </a:p>
          <a:p>
            <a:pPr marL="457200" lvl="1" indent="0">
              <a:buNone/>
            </a:pPr>
            <a:endParaRPr lang="en-US" altLang="en-US" dirty="0"/>
          </a:p>
          <a:p>
            <a:r>
              <a:rPr lang="en-US" altLang="en-US" dirty="0"/>
              <a:t>Python Functions Tutorial</a:t>
            </a:r>
          </a:p>
          <a:p>
            <a:pPr marL="457200" lvl="1" indent="0">
              <a:buNone/>
            </a:pPr>
            <a:r>
              <a:rPr lang="en-US" altLang="en-US" sz="2000" dirty="0">
                <a:hlinkClick r:id="rId7"/>
              </a:rPr>
              <a:t>https://www.datacamp.com/community/tutorials/functions-python-tutorial</a:t>
            </a:r>
            <a:endParaRPr lang="en-US" altLang="en-US" sz="2000" dirty="0"/>
          </a:p>
          <a:p>
            <a:pPr marL="457200" lvl="1" indent="0">
              <a:buNone/>
            </a:pPr>
            <a:endParaRPr lang="en-US" altLang="en-US" sz="1800" dirty="0"/>
          </a:p>
        </p:txBody>
      </p:sp>
      <p:pic>
        <p:nvPicPr>
          <p:cNvPr id="2"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581030" y="200819"/>
            <a:ext cx="406400" cy="406400"/>
          </a:xfrm>
          <a:prstGeom prst="rect">
            <a:avLst/>
          </a:prstGeom>
        </p:spPr>
      </p:pic>
    </p:spTree>
    <p:extLst>
      <p:ext uri="{BB962C8B-B14F-4D97-AF65-F5344CB8AC3E}">
        <p14:creationId xmlns:p14="http://schemas.microsoft.com/office/powerpoint/2010/main" val="29288981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6309"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a:t>Summary</a:t>
            </a:r>
          </a:p>
        </p:txBody>
      </p:sp>
      <p:sp>
        <p:nvSpPr>
          <p:cNvPr id="8196" name="Rectangle 6"/>
          <p:cNvSpPr>
            <a:spLocks noGrp="1" noChangeArrowheads="1"/>
          </p:cNvSpPr>
          <p:nvPr>
            <p:ph type="body" idx="1"/>
          </p:nvPr>
        </p:nvSpPr>
        <p:spPr>
          <a:xfrm>
            <a:off x="76200" y="884238"/>
            <a:ext cx="8585200" cy="4983162"/>
          </a:xfrm>
        </p:spPr>
        <p:txBody>
          <a:bodyPr/>
          <a:lstStyle/>
          <a:p>
            <a:r>
              <a:rPr lang="en-US" altLang="en-US" dirty="0"/>
              <a:t>You can allow others to use your code by defining it in a function.</a:t>
            </a:r>
          </a:p>
          <a:p>
            <a:r>
              <a:rPr lang="en-US" altLang="en-US" dirty="0"/>
              <a:t>The function can then be called anytime to perform the task whenever needed.</a:t>
            </a:r>
          </a:p>
        </p:txBody>
      </p:sp>
      <p:pic>
        <p:nvPicPr>
          <p:cNvPr id="2"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65183"/>
            <a:ext cx="406400" cy="406400"/>
          </a:xfrm>
          <a:prstGeom prst="rect">
            <a:avLst/>
          </a:prstGeom>
        </p:spPr>
      </p:pic>
    </p:spTree>
    <p:extLst>
      <p:ext uri="{BB962C8B-B14F-4D97-AF65-F5344CB8AC3E}">
        <p14:creationId xmlns:p14="http://schemas.microsoft.com/office/powerpoint/2010/main" val="35479441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2937"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5194</TotalTime>
  <Words>919</Words>
  <Application>Microsoft Office PowerPoint</Application>
  <PresentationFormat>On-screen Show (4:3)</PresentationFormat>
  <Paragraphs>128</Paragraphs>
  <Slides>9</Slides>
  <Notes>8</Notes>
  <HiddenSlides>0</HiddenSlides>
  <MMClips>8</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Calibri</vt:lpstr>
      <vt:lpstr>Consolas</vt:lpstr>
      <vt:lpstr>Wingdings</vt:lpstr>
      <vt:lpstr>Default Design</vt:lpstr>
      <vt:lpstr>PowerPoint Presentation</vt:lpstr>
      <vt:lpstr>Objectives</vt:lpstr>
      <vt:lpstr>How to allow others to use your code</vt:lpstr>
      <vt:lpstr>Defining a Function</vt:lpstr>
      <vt:lpstr>Calling a Function</vt:lpstr>
      <vt:lpstr>How is this important for us?</vt:lpstr>
      <vt:lpstr>Function header</vt:lpstr>
      <vt:lpstr>Reading Reference</vt:lpstr>
      <vt:lpstr>Summary</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Victor LUM (NP)</cp:lastModifiedBy>
  <cp:revision>515</cp:revision>
  <dcterms:created xsi:type="dcterms:W3CDTF">2010-03-15T07:19:17Z</dcterms:created>
  <dcterms:modified xsi:type="dcterms:W3CDTF">2021-04-15T09:42:55Z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lcf@np.edu.sg</vt:lpwstr>
  </property>
  <property fmtid="{D5CDD505-2E9C-101B-9397-08002B2CF9AE}" pid="5" name="MSIP_Label_84f81056-721b-4b22-8334-0449c6cc893e_SetDate">
    <vt:lpwstr>2020-04-02T08:03:05.4138014Z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be23f1b4-4491-409e-8580-a8bc1b66041a</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etDate">
    <vt:lpwstr>2021-04-15T09:42:55Z</vt:lpwstr>
  </property>
  <property fmtid="{D5CDD505-2E9C-101B-9397-08002B2CF9AE}" pid="12" name="MSIP_Label_30286cb9-b49f-4646-87a5-340028348160_Method">
    <vt:lpwstr>Standard</vt:lpwstr>
  </property>
  <property fmtid="{D5CDD505-2E9C-101B-9397-08002B2CF9AE}" pid="13" name="MSIP_Label_30286cb9-b49f-4646-87a5-340028348160_Name">
    <vt:lpwstr>30286cb9-b49f-4646-87a5-340028348160</vt:lpwstr>
  </property>
  <property fmtid="{D5CDD505-2E9C-101B-9397-08002B2CF9AE}" pid="14" name="MSIP_Label_30286cb9-b49f-4646-87a5-340028348160_SiteId">
    <vt:lpwstr>cba9e115-3016-4462-a1ab-a565cba0cdf1</vt:lpwstr>
  </property>
  <property fmtid="{D5CDD505-2E9C-101B-9397-08002B2CF9AE}" pid="15" name="MSIP_Label_30286cb9-b49f-4646-87a5-340028348160_ActionId">
    <vt:lpwstr>be23f1b4-4491-409e-8580-a8bc1b66041a</vt:lpwstr>
  </property>
  <property fmtid="{D5CDD505-2E9C-101B-9397-08002B2CF9AE}" pid="16" name="MSIP_Label_30286cb9-b49f-4646-87a5-340028348160_ContentBits">
    <vt:lpwstr>1</vt:lpwstr>
  </property>
</Properties>
</file>