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1" r:id="rId3"/>
    <p:sldId id="257" r:id="rId4"/>
    <p:sldId id="294" r:id="rId5"/>
    <p:sldId id="264" r:id="rId6"/>
    <p:sldId id="295" r:id="rId7"/>
    <p:sldId id="266" r:id="rId8"/>
    <p:sldId id="277" r:id="rId9"/>
    <p:sldId id="279" r:id="rId10"/>
    <p:sldId id="280" r:id="rId11"/>
    <p:sldId id="286" r:id="rId12"/>
    <p:sldId id="281" r:id="rId13"/>
    <p:sldId id="272" r:id="rId14"/>
    <p:sldId id="296" r:id="rId15"/>
    <p:sldId id="276" r:id="rId16"/>
    <p:sldId id="284" r:id="rId17"/>
    <p:sldId id="290" r:id="rId18"/>
    <p:sldId id="291" r:id="rId19"/>
    <p:sldId id="300" r:id="rId20"/>
    <p:sldId id="298" r:id="rId21"/>
    <p:sldId id="288" r:id="rId22"/>
    <p:sldId id="292" r:id="rId23"/>
    <p:sldId id="289" r:id="rId24"/>
    <p:sldId id="293" r:id="rId25"/>
    <p:sldId id="301" r:id="rId26"/>
    <p:sldId id="303" r:id="rId27"/>
    <p:sldId id="285" r:id="rId28"/>
    <p:sldId id="26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00FF"/>
    <a:srgbClr val="640064"/>
    <a:srgbClr val="CFF9FD"/>
    <a:srgbClr val="660066"/>
    <a:srgbClr val="CC0000"/>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3F7D1-F1A4-4431-8D59-0C34AC6B7782}" v="118" dt="2021-05-23T13:16:38.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7" autoAdjust="0"/>
    <p:restoredTop sz="90665" autoAdjust="0"/>
  </p:normalViewPr>
  <p:slideViewPr>
    <p:cSldViewPr>
      <p:cViewPr varScale="1">
        <p:scale>
          <a:sx n="78" d="100"/>
          <a:sy n="78" d="100"/>
        </p:scale>
        <p:origin x="1637"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24"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h Jian Ting Donovan" userId="22fd2c6d-4323-4cbb-ac1c-b955a3fbd812" providerId="ADAL" clId="{99C9AECD-E806-4140-AF9C-EC067EAEC457}"/>
    <pc:docChg chg="modMainMaster">
      <pc:chgData name="Koh Jian Ting Donovan" userId="22fd2c6d-4323-4cbb-ac1c-b955a3fbd812" providerId="ADAL" clId="{99C9AECD-E806-4140-AF9C-EC067EAEC457}" dt="2020-05-15T08:44:33.665" v="24" actId="20577"/>
      <pc:docMkLst>
        <pc:docMk/>
      </pc:docMkLst>
      <pc:sldMasterChg chg="modSp mod modSldLayout">
        <pc:chgData name="Koh Jian Ting Donovan" userId="22fd2c6d-4323-4cbb-ac1c-b955a3fbd812" providerId="ADAL" clId="{99C9AECD-E806-4140-AF9C-EC067EAEC457}" dt="2020-05-15T08:44:33.665" v="24" actId="20577"/>
        <pc:sldMasterMkLst>
          <pc:docMk/>
          <pc:sldMasterMk cId="0" sldId="2147483648"/>
        </pc:sldMasterMkLst>
        <pc:spChg chg="mod">
          <ac:chgData name="Koh Jian Ting Donovan" userId="22fd2c6d-4323-4cbb-ac1c-b955a3fbd812" providerId="ADAL" clId="{99C9AECD-E806-4140-AF9C-EC067EAEC457}" dt="2020-05-15T08:44:33.665" v="24" actId="20577"/>
          <ac:spMkLst>
            <pc:docMk/>
            <pc:sldMasterMk cId="0" sldId="2147483648"/>
            <ac:spMk id="12" creationId="{00000000-0000-0000-0000-000000000000}"/>
          </ac:spMkLst>
        </pc:spChg>
        <pc:spChg chg="mod">
          <ac:chgData name="Koh Jian Ting Donovan" userId="22fd2c6d-4323-4cbb-ac1c-b955a3fbd812" providerId="ADAL" clId="{99C9AECD-E806-4140-AF9C-EC067EAEC457}" dt="2020-05-15T08:43:48.545" v="13" actId="20577"/>
          <ac:spMkLst>
            <pc:docMk/>
            <pc:sldMasterMk cId="0" sldId="2147483648"/>
            <ac:spMk id="14" creationId="{00000000-0000-0000-0000-000000000000}"/>
          </ac:spMkLst>
        </pc:spChg>
        <pc:sldLayoutChg chg="modSp mod">
          <pc:chgData name="Koh Jian Ting Donovan" userId="22fd2c6d-4323-4cbb-ac1c-b955a3fbd812" providerId="ADAL" clId="{99C9AECD-E806-4140-AF9C-EC067EAEC457}" dt="2020-05-15T08:43:33.183" v="7" actId="20577"/>
          <pc:sldLayoutMkLst>
            <pc:docMk/>
            <pc:sldMasterMk cId="0" sldId="2147483648"/>
            <pc:sldLayoutMk cId="0" sldId="2147483671"/>
          </pc:sldLayoutMkLst>
          <pc:spChg chg="mod">
            <ac:chgData name="Koh Jian Ting Donovan" userId="22fd2c6d-4323-4cbb-ac1c-b955a3fbd812" providerId="ADAL" clId="{99C9AECD-E806-4140-AF9C-EC067EAEC457}" dt="2020-05-15T08:43:33.183" v="7" actId="20577"/>
            <ac:spMkLst>
              <pc:docMk/>
              <pc:sldMasterMk cId="0" sldId="2147483648"/>
              <pc:sldLayoutMk cId="0" sldId="2147483671"/>
              <ac:spMk id="10" creationId="{00000000-0000-0000-0000-000000000000}"/>
            </ac:spMkLst>
          </pc:spChg>
        </pc:sldLayoutChg>
      </pc:sldMasterChg>
    </pc:docChg>
  </pc:docChgLst>
  <pc:docChgLst>
    <pc:chgData name="Yong Zi Ren /CSF" userId="8d9c3e3e-b9a6-4a15-9cd7-52b3397b26db" providerId="ADAL" clId="{5803F7D1-F1A4-4431-8D59-0C34AC6B7782}"/>
    <pc:docChg chg="undo custSel modSld">
      <pc:chgData name="Yong Zi Ren /CSF" userId="8d9c3e3e-b9a6-4a15-9cd7-52b3397b26db" providerId="ADAL" clId="{5803F7D1-F1A4-4431-8D59-0C34AC6B7782}" dt="2021-05-23T13:16:38.022" v="122" actId="20577"/>
      <pc:docMkLst>
        <pc:docMk/>
      </pc:docMkLst>
      <pc:sldChg chg="modSp mod">
        <pc:chgData name="Yong Zi Ren /CSF" userId="8d9c3e3e-b9a6-4a15-9cd7-52b3397b26db" providerId="ADAL" clId="{5803F7D1-F1A4-4431-8D59-0C34AC6B7782}" dt="2021-05-23T12:56:32.043" v="2" actId="1076"/>
        <pc:sldMkLst>
          <pc:docMk/>
          <pc:sldMk cId="1673087847" sldId="296"/>
        </pc:sldMkLst>
        <pc:spChg chg="mod">
          <ac:chgData name="Yong Zi Ren /CSF" userId="8d9c3e3e-b9a6-4a15-9cd7-52b3397b26db" providerId="ADAL" clId="{5803F7D1-F1A4-4431-8D59-0C34AC6B7782}" dt="2021-05-23T12:56:25.823" v="0" actId="1076"/>
          <ac:spMkLst>
            <pc:docMk/>
            <pc:sldMk cId="1673087847" sldId="296"/>
            <ac:spMk id="8" creationId="{00000000-0000-0000-0000-000000000000}"/>
          </ac:spMkLst>
        </pc:spChg>
        <pc:picChg chg="mod">
          <ac:chgData name="Yong Zi Ren /CSF" userId="8d9c3e3e-b9a6-4a15-9cd7-52b3397b26db" providerId="ADAL" clId="{5803F7D1-F1A4-4431-8D59-0C34AC6B7782}" dt="2021-05-23T12:56:32.043" v="2" actId="1076"/>
          <ac:picMkLst>
            <pc:docMk/>
            <pc:sldMk cId="1673087847" sldId="296"/>
            <ac:picMk id="6" creationId="{00000000-0000-0000-0000-000000000000}"/>
          </ac:picMkLst>
        </pc:picChg>
      </pc:sldChg>
      <pc:sldChg chg="modSp mod">
        <pc:chgData name="Yong Zi Ren /CSF" userId="8d9c3e3e-b9a6-4a15-9cd7-52b3397b26db" providerId="ADAL" clId="{5803F7D1-F1A4-4431-8D59-0C34AC6B7782}" dt="2021-05-23T13:16:38.022" v="122" actId="20577"/>
        <pc:sldMkLst>
          <pc:docMk/>
          <pc:sldMk cId="1036324797" sldId="300"/>
        </pc:sldMkLst>
        <pc:spChg chg="mod">
          <ac:chgData name="Yong Zi Ren /CSF" userId="8d9c3e3e-b9a6-4a15-9cd7-52b3397b26db" providerId="ADAL" clId="{5803F7D1-F1A4-4431-8D59-0C34AC6B7782}" dt="2021-05-23T13:16:38.022" v="122" actId="20577"/>
          <ac:spMkLst>
            <pc:docMk/>
            <pc:sldMk cId="1036324797" sldId="300"/>
            <ac:spMk id="9" creationId="{F666C2E3-22B3-4C9F-9F1C-C8AD6D1B4058}"/>
          </ac:spMkLst>
        </pc:spChg>
        <pc:spChg chg="mod">
          <ac:chgData name="Yong Zi Ren /CSF" userId="8d9c3e3e-b9a6-4a15-9cd7-52b3397b26db" providerId="ADAL" clId="{5803F7D1-F1A4-4431-8D59-0C34AC6B7782}" dt="2021-05-23T13:16:12.572" v="91" actId="20577"/>
          <ac:spMkLst>
            <pc:docMk/>
            <pc:sldMk cId="1036324797" sldId="300"/>
            <ac:spMk id="10" creationId="{68B064E2-50DD-41D2-A489-2C5522702A1F}"/>
          </ac:spMkLst>
        </pc:spChg>
        <pc:spChg chg="mod">
          <ac:chgData name="Yong Zi Ren /CSF" userId="8d9c3e3e-b9a6-4a15-9cd7-52b3397b26db" providerId="ADAL" clId="{5803F7D1-F1A4-4431-8D59-0C34AC6B7782}" dt="2021-05-23T13:15:07.289" v="66" actId="20577"/>
          <ac:spMkLst>
            <pc:docMk/>
            <pc:sldMk cId="1036324797" sldId="300"/>
            <ac:spMk id="15" creationId="{CA086B72-9F7E-4E3C-97F0-E1C833151772}"/>
          </ac:spMkLst>
        </pc:spChg>
        <pc:spChg chg="mod">
          <ac:chgData name="Yong Zi Ren /CSF" userId="8d9c3e3e-b9a6-4a15-9cd7-52b3397b26db" providerId="ADAL" clId="{5803F7D1-F1A4-4431-8D59-0C34AC6B7782}" dt="2021-05-23T13:14:55.452" v="34" actId="20577"/>
          <ac:spMkLst>
            <pc:docMk/>
            <pc:sldMk cId="1036324797" sldId="300"/>
            <ac:spMk id="16" creationId="{86DB0AE5-E452-4093-98E4-7AB2B80C9D20}"/>
          </ac:spMkLst>
        </pc:spChg>
      </pc:sldChg>
    </pc:docChg>
  </pc:docChgLst>
  <pc:docChgLst>
    <pc:chgData name="Koh Jian Ting Donovan" userId="22fd2c6d-4323-4cbb-ac1c-b955a3fbd812" providerId="ADAL" clId="{FE441F89-678B-4E6E-A460-BBC9388E652E}"/>
    <pc:docChg chg="undo redo custSel delSld modSld">
      <pc:chgData name="Koh Jian Ting Donovan" userId="22fd2c6d-4323-4cbb-ac1c-b955a3fbd812" providerId="ADAL" clId="{FE441F89-678B-4E6E-A460-BBC9388E652E}" dt="2020-05-03T06:59:34.040" v="3600" actId="1076"/>
      <pc:docMkLst>
        <pc:docMk/>
      </pc:docMkLst>
      <pc:sldChg chg="addSp delSp modSp mod delAnim modAnim modNotesTx">
        <pc:chgData name="Koh Jian Ting Donovan" userId="22fd2c6d-4323-4cbb-ac1c-b955a3fbd812" providerId="ADAL" clId="{FE441F89-678B-4E6E-A460-BBC9388E652E}" dt="2020-05-03T06:56:44.325" v="3567" actId="1076"/>
        <pc:sldMkLst>
          <pc:docMk/>
          <pc:sldMk cId="2873155964" sldId="257"/>
        </pc:sldMkLst>
        <pc:picChg chg="add del mod">
          <ac:chgData name="Koh Jian Ting Donovan" userId="22fd2c6d-4323-4cbb-ac1c-b955a3fbd812" providerId="ADAL" clId="{FE441F89-678B-4E6E-A460-BBC9388E652E}" dt="2020-05-03T06:54:08.329" v="3562" actId="478"/>
          <ac:picMkLst>
            <pc:docMk/>
            <pc:sldMk cId="2873155964" sldId="257"/>
            <ac:picMk id="2" creationId="{D69CB029-7C26-430B-B91A-502442721C3A}"/>
          </ac:picMkLst>
        </pc:picChg>
        <pc:picChg chg="add mod">
          <ac:chgData name="Koh Jian Ting Donovan" userId="22fd2c6d-4323-4cbb-ac1c-b955a3fbd812" providerId="ADAL" clId="{FE441F89-678B-4E6E-A460-BBC9388E652E}" dt="2020-05-03T06:56:44.325" v="3567" actId="1076"/>
          <ac:picMkLst>
            <pc:docMk/>
            <pc:sldMk cId="2873155964" sldId="257"/>
            <ac:picMk id="3" creationId="{8A563459-221E-4F9E-9EC9-0DA619F15431}"/>
          </ac:picMkLst>
        </pc:picChg>
      </pc:sldChg>
      <pc:sldChg chg="addSp delSp modSp mod delAnim modAnim modNotesTx">
        <pc:chgData name="Koh Jian Ting Donovan" userId="22fd2c6d-4323-4cbb-ac1c-b955a3fbd812" providerId="ADAL" clId="{FE441F89-678B-4E6E-A460-BBC9388E652E}" dt="2020-05-03T06:56:36.248" v="3565" actId="1076"/>
        <pc:sldMkLst>
          <pc:docMk/>
          <pc:sldMk cId="3531562240" sldId="261"/>
        </pc:sldMkLst>
        <pc:picChg chg="add del mod">
          <ac:chgData name="Koh Jian Ting Donovan" userId="22fd2c6d-4323-4cbb-ac1c-b955a3fbd812" providerId="ADAL" clId="{FE441F89-678B-4E6E-A460-BBC9388E652E}" dt="2020-05-03T06:54:10.640" v="3563" actId="478"/>
          <ac:picMkLst>
            <pc:docMk/>
            <pc:sldMk cId="3531562240" sldId="261"/>
            <ac:picMk id="4" creationId="{D0C691FD-38D4-4BDE-86B8-1F19DE723803}"/>
          </ac:picMkLst>
        </pc:picChg>
        <pc:picChg chg="add mod">
          <ac:chgData name="Koh Jian Ting Donovan" userId="22fd2c6d-4323-4cbb-ac1c-b955a3fbd812" providerId="ADAL" clId="{FE441F89-678B-4E6E-A460-BBC9388E652E}" dt="2020-05-03T06:56:36.248" v="3565" actId="1076"/>
          <ac:picMkLst>
            <pc:docMk/>
            <pc:sldMk cId="3531562240" sldId="261"/>
            <ac:picMk id="5" creationId="{8F33AAB0-DA55-4657-B9AC-556EADD44EBC}"/>
          </ac:picMkLst>
        </pc:picChg>
      </pc:sldChg>
      <pc:sldChg chg="addSp delSp modSp mod delAnim modAnim modNotesTx">
        <pc:chgData name="Koh Jian Ting Donovan" userId="22fd2c6d-4323-4cbb-ac1c-b955a3fbd812" providerId="ADAL" clId="{FE441F89-678B-4E6E-A460-BBC9388E652E}" dt="2020-05-03T06:56:56.715" v="3569" actId="1076"/>
        <pc:sldMkLst>
          <pc:docMk/>
          <pc:sldMk cId="1423986034" sldId="264"/>
        </pc:sldMkLst>
        <pc:picChg chg="add del mod">
          <ac:chgData name="Koh Jian Ting Donovan" userId="22fd2c6d-4323-4cbb-ac1c-b955a3fbd812" providerId="ADAL" clId="{FE441F89-678B-4E6E-A460-BBC9388E652E}" dt="2020-05-03T06:54:05.348" v="3561" actId="478"/>
          <ac:picMkLst>
            <pc:docMk/>
            <pc:sldMk cId="1423986034" sldId="264"/>
            <ac:picMk id="4" creationId="{B4273648-F21D-4BB4-B4AA-C78E89A91E13}"/>
          </ac:picMkLst>
        </pc:picChg>
        <pc:picChg chg="add mod">
          <ac:chgData name="Koh Jian Ting Donovan" userId="22fd2c6d-4323-4cbb-ac1c-b955a3fbd812" providerId="ADAL" clId="{FE441F89-678B-4E6E-A460-BBC9388E652E}" dt="2020-05-03T06:56:56.715" v="3569" actId="1076"/>
          <ac:picMkLst>
            <pc:docMk/>
            <pc:sldMk cId="1423986034" sldId="264"/>
            <ac:picMk id="5" creationId="{5D547E80-F367-48E5-8007-CD19838187BD}"/>
          </ac:picMkLst>
        </pc:picChg>
      </pc:sldChg>
      <pc:sldChg chg="addSp delSp modSp mod delAnim modAnim modNotesTx">
        <pc:chgData name="Koh Jian Ting Donovan" userId="22fd2c6d-4323-4cbb-ac1c-b955a3fbd812" providerId="ADAL" clId="{FE441F89-678B-4E6E-A460-BBC9388E652E}" dt="2020-05-03T06:57:03.230" v="3571" actId="1076"/>
        <pc:sldMkLst>
          <pc:docMk/>
          <pc:sldMk cId="4012729551" sldId="266"/>
        </pc:sldMkLst>
        <pc:picChg chg="add del mod">
          <ac:chgData name="Koh Jian Ting Donovan" userId="22fd2c6d-4323-4cbb-ac1c-b955a3fbd812" providerId="ADAL" clId="{FE441F89-678B-4E6E-A460-BBC9388E652E}" dt="2020-05-03T06:54:01.896" v="3560" actId="478"/>
          <ac:picMkLst>
            <pc:docMk/>
            <pc:sldMk cId="4012729551" sldId="266"/>
            <ac:picMk id="26" creationId="{3C9894B7-91F8-4DA9-A30F-3FD78B748F95}"/>
          </ac:picMkLst>
        </pc:picChg>
        <pc:picChg chg="add mod">
          <ac:chgData name="Koh Jian Ting Donovan" userId="22fd2c6d-4323-4cbb-ac1c-b955a3fbd812" providerId="ADAL" clId="{FE441F89-678B-4E6E-A460-BBC9388E652E}" dt="2020-05-03T06:57:03.230" v="3571" actId="1076"/>
          <ac:picMkLst>
            <pc:docMk/>
            <pc:sldMk cId="4012729551" sldId="266"/>
            <ac:picMk id="27" creationId="{6FBE8DB0-528A-4257-8954-341BD72EE61C}"/>
          </ac:picMkLst>
        </pc:picChg>
      </pc:sldChg>
      <pc:sldChg chg="del">
        <pc:chgData name="Koh Jian Ting Donovan" userId="22fd2c6d-4323-4cbb-ac1c-b955a3fbd812" providerId="ADAL" clId="{FE441F89-678B-4E6E-A460-BBC9388E652E}" dt="2020-05-03T05:35:08.896" v="2046" actId="47"/>
        <pc:sldMkLst>
          <pc:docMk/>
          <pc:sldMk cId="1724714301" sldId="270"/>
        </pc:sldMkLst>
      </pc:sldChg>
      <pc:sldChg chg="modNotesTx">
        <pc:chgData name="Koh Jian Ting Donovan" userId="22fd2c6d-4323-4cbb-ac1c-b955a3fbd812" providerId="ADAL" clId="{FE441F89-678B-4E6E-A460-BBC9388E652E}" dt="2020-05-03T05:27:21.780" v="1902" actId="20577"/>
        <pc:sldMkLst>
          <pc:docMk/>
          <pc:sldMk cId="3857606972" sldId="272"/>
        </pc:sldMkLst>
      </pc:sldChg>
      <pc:sldChg chg="del">
        <pc:chgData name="Koh Jian Ting Donovan" userId="22fd2c6d-4323-4cbb-ac1c-b955a3fbd812" providerId="ADAL" clId="{FE441F89-678B-4E6E-A460-BBC9388E652E}" dt="2020-05-03T05:35:06.698" v="2045" actId="47"/>
        <pc:sldMkLst>
          <pc:docMk/>
          <pc:sldMk cId="254161018" sldId="274"/>
        </pc:sldMkLst>
      </pc:sldChg>
      <pc:sldChg chg="addSp modSp mod modAnim modNotesTx">
        <pc:chgData name="Koh Jian Ting Donovan" userId="22fd2c6d-4323-4cbb-ac1c-b955a3fbd812" providerId="ADAL" clId="{FE441F89-678B-4E6E-A460-BBC9388E652E}" dt="2020-05-03T06:58:34.114" v="3588" actId="1076"/>
        <pc:sldMkLst>
          <pc:docMk/>
          <pc:sldMk cId="1452944910" sldId="276"/>
        </pc:sldMkLst>
        <pc:picChg chg="add mod">
          <ac:chgData name="Koh Jian Ting Donovan" userId="22fd2c6d-4323-4cbb-ac1c-b955a3fbd812" providerId="ADAL" clId="{FE441F89-678B-4E6E-A460-BBC9388E652E}" dt="2020-05-03T06:58:34.114" v="3588" actId="1076"/>
          <ac:picMkLst>
            <pc:docMk/>
            <pc:sldMk cId="1452944910" sldId="276"/>
            <ac:picMk id="4" creationId="{502E3983-26C2-4F1E-B84A-28DBE2C2D3F9}"/>
          </ac:picMkLst>
        </pc:picChg>
      </pc:sldChg>
      <pc:sldChg chg="addSp delSp modSp mod delAnim modAnim modNotesTx">
        <pc:chgData name="Koh Jian Ting Donovan" userId="22fd2c6d-4323-4cbb-ac1c-b955a3fbd812" providerId="ADAL" clId="{FE441F89-678B-4E6E-A460-BBC9388E652E}" dt="2020-05-03T06:57:12.439" v="3573" actId="1076"/>
        <pc:sldMkLst>
          <pc:docMk/>
          <pc:sldMk cId="808137165" sldId="277"/>
        </pc:sldMkLst>
        <pc:picChg chg="add del mod">
          <ac:chgData name="Koh Jian Ting Donovan" userId="22fd2c6d-4323-4cbb-ac1c-b955a3fbd812" providerId="ADAL" clId="{FE441F89-678B-4E6E-A460-BBC9388E652E}" dt="2020-05-03T06:53:59.712" v="3559" actId="478"/>
          <ac:picMkLst>
            <pc:docMk/>
            <pc:sldMk cId="808137165" sldId="277"/>
            <ac:picMk id="4" creationId="{09D73C1D-881B-4D78-970A-33559058AB87}"/>
          </ac:picMkLst>
        </pc:picChg>
        <pc:picChg chg="add mod">
          <ac:chgData name="Koh Jian Ting Donovan" userId="22fd2c6d-4323-4cbb-ac1c-b955a3fbd812" providerId="ADAL" clId="{FE441F89-678B-4E6E-A460-BBC9388E652E}" dt="2020-05-03T06:57:12.439" v="3573" actId="1076"/>
          <ac:picMkLst>
            <pc:docMk/>
            <pc:sldMk cId="808137165" sldId="277"/>
            <ac:picMk id="5" creationId="{661974D3-31EF-43AF-A0E0-C9D2B8F0D012}"/>
          </ac:picMkLst>
        </pc:picChg>
      </pc:sldChg>
      <pc:sldChg chg="addSp delSp modSp mod delAnim modAnim modNotesTx">
        <pc:chgData name="Koh Jian Ting Donovan" userId="22fd2c6d-4323-4cbb-ac1c-b955a3fbd812" providerId="ADAL" clId="{FE441F89-678B-4E6E-A460-BBC9388E652E}" dt="2020-05-03T06:57:58.533" v="3580" actId="1076"/>
        <pc:sldMkLst>
          <pc:docMk/>
          <pc:sldMk cId="2095417816" sldId="279"/>
        </pc:sldMkLst>
        <pc:picChg chg="add del mod">
          <ac:chgData name="Koh Jian Ting Donovan" userId="22fd2c6d-4323-4cbb-ac1c-b955a3fbd812" providerId="ADAL" clId="{FE441F89-678B-4E6E-A460-BBC9388E652E}" dt="2020-05-03T06:53:57.109" v="3558" actId="478"/>
          <ac:picMkLst>
            <pc:docMk/>
            <pc:sldMk cId="2095417816" sldId="279"/>
            <ac:picMk id="5" creationId="{3F4F46AC-A375-46EB-AA1E-17D69C6510B7}"/>
          </ac:picMkLst>
        </pc:picChg>
        <pc:picChg chg="add del mod">
          <ac:chgData name="Koh Jian Ting Donovan" userId="22fd2c6d-4323-4cbb-ac1c-b955a3fbd812" providerId="ADAL" clId="{FE441F89-678B-4E6E-A460-BBC9388E652E}" dt="2020-05-03T06:57:30.138" v="3576" actId="478"/>
          <ac:picMkLst>
            <pc:docMk/>
            <pc:sldMk cId="2095417816" sldId="279"/>
            <ac:picMk id="8" creationId="{DA62EA57-FCBF-4F48-8AF2-E5B3B9D008B2}"/>
          </ac:picMkLst>
        </pc:picChg>
        <pc:picChg chg="add del mod">
          <ac:chgData name="Koh Jian Ting Donovan" userId="22fd2c6d-4323-4cbb-ac1c-b955a3fbd812" providerId="ADAL" clId="{FE441F89-678B-4E6E-A460-BBC9388E652E}" dt="2020-05-03T06:57:37.175" v="3578" actId="478"/>
          <ac:picMkLst>
            <pc:docMk/>
            <pc:sldMk cId="2095417816" sldId="279"/>
            <ac:picMk id="9" creationId="{CF6C17A1-36EF-4A00-B703-36BFD9292606}"/>
          </ac:picMkLst>
        </pc:picChg>
        <pc:picChg chg="add mod">
          <ac:chgData name="Koh Jian Ting Donovan" userId="22fd2c6d-4323-4cbb-ac1c-b955a3fbd812" providerId="ADAL" clId="{FE441F89-678B-4E6E-A460-BBC9388E652E}" dt="2020-05-03T06:57:58.533" v="3580" actId="1076"/>
          <ac:picMkLst>
            <pc:docMk/>
            <pc:sldMk cId="2095417816" sldId="279"/>
            <ac:picMk id="10" creationId="{F79E2F6B-546D-4C0D-9131-4321EC3EFF50}"/>
          </ac:picMkLst>
        </pc:picChg>
      </pc:sldChg>
      <pc:sldChg chg="addSp delSp modSp mod delAnim modAnim modNotesTx">
        <pc:chgData name="Koh Jian Ting Donovan" userId="22fd2c6d-4323-4cbb-ac1c-b955a3fbd812" providerId="ADAL" clId="{FE441F89-678B-4E6E-A460-BBC9388E652E}" dt="2020-05-03T06:58:09.018" v="3582" actId="1076"/>
        <pc:sldMkLst>
          <pc:docMk/>
          <pc:sldMk cId="439258130" sldId="280"/>
        </pc:sldMkLst>
        <pc:picChg chg="add del mod">
          <ac:chgData name="Koh Jian Ting Donovan" userId="22fd2c6d-4323-4cbb-ac1c-b955a3fbd812" providerId="ADAL" clId="{FE441F89-678B-4E6E-A460-BBC9388E652E}" dt="2020-05-03T06:53:54.646" v="3557" actId="478"/>
          <ac:picMkLst>
            <pc:docMk/>
            <pc:sldMk cId="439258130" sldId="280"/>
            <ac:picMk id="4" creationId="{84983AAA-58D2-4F50-BA41-AD784CA4B1F9}"/>
          </ac:picMkLst>
        </pc:picChg>
        <pc:picChg chg="add mod">
          <ac:chgData name="Koh Jian Ting Donovan" userId="22fd2c6d-4323-4cbb-ac1c-b955a3fbd812" providerId="ADAL" clId="{FE441F89-678B-4E6E-A460-BBC9388E652E}" dt="2020-05-03T06:58:09.018" v="3582" actId="1076"/>
          <ac:picMkLst>
            <pc:docMk/>
            <pc:sldMk cId="439258130" sldId="280"/>
            <ac:picMk id="5" creationId="{8CDFCEDE-0BEC-48F2-9F44-43666134E062}"/>
          </ac:picMkLst>
        </pc:picChg>
      </pc:sldChg>
      <pc:sldChg chg="addSp delSp modSp mod delAnim modAnim modNotesTx">
        <pc:chgData name="Koh Jian Ting Donovan" userId="22fd2c6d-4323-4cbb-ac1c-b955a3fbd812" providerId="ADAL" clId="{FE441F89-678B-4E6E-A460-BBC9388E652E}" dt="2020-05-03T06:58:23.403" v="3586" actId="1076"/>
        <pc:sldMkLst>
          <pc:docMk/>
          <pc:sldMk cId="1849456996" sldId="281"/>
        </pc:sldMkLst>
        <pc:picChg chg="add del mod">
          <ac:chgData name="Koh Jian Ting Donovan" userId="22fd2c6d-4323-4cbb-ac1c-b955a3fbd812" providerId="ADAL" clId="{FE441F89-678B-4E6E-A460-BBC9388E652E}" dt="2020-05-03T06:53:49.658" v="3555" actId="478"/>
          <ac:picMkLst>
            <pc:docMk/>
            <pc:sldMk cId="1849456996" sldId="281"/>
            <ac:picMk id="5" creationId="{3C2530C0-E102-4EA5-A8FF-7F78B903EC2E}"/>
          </ac:picMkLst>
        </pc:picChg>
        <pc:picChg chg="add mod">
          <ac:chgData name="Koh Jian Ting Donovan" userId="22fd2c6d-4323-4cbb-ac1c-b955a3fbd812" providerId="ADAL" clId="{FE441F89-678B-4E6E-A460-BBC9388E652E}" dt="2020-05-03T06:58:23.403" v="3586" actId="1076"/>
          <ac:picMkLst>
            <pc:docMk/>
            <pc:sldMk cId="1849456996" sldId="281"/>
            <ac:picMk id="6" creationId="{D33C8A72-7F89-4742-8D18-89B3C99B4DC6}"/>
          </ac:picMkLst>
        </pc:picChg>
      </pc:sldChg>
      <pc:sldChg chg="addSp delSp modSp mod delAnim modAnim modNotesTx">
        <pc:chgData name="Koh Jian Ting Donovan" userId="22fd2c6d-4323-4cbb-ac1c-b955a3fbd812" providerId="ADAL" clId="{FE441F89-678B-4E6E-A460-BBC9388E652E}" dt="2020-05-03T06:58:15.262" v="3584" actId="1076"/>
        <pc:sldMkLst>
          <pc:docMk/>
          <pc:sldMk cId="2481155160" sldId="286"/>
        </pc:sldMkLst>
        <pc:picChg chg="add del mod">
          <ac:chgData name="Koh Jian Ting Donovan" userId="22fd2c6d-4323-4cbb-ac1c-b955a3fbd812" providerId="ADAL" clId="{FE441F89-678B-4E6E-A460-BBC9388E652E}" dt="2020-05-03T06:53:52.506" v="3556" actId="478"/>
          <ac:picMkLst>
            <pc:docMk/>
            <pc:sldMk cId="2481155160" sldId="286"/>
            <ac:picMk id="5" creationId="{72183A76-77D7-45ED-9F85-198935572EA9}"/>
          </ac:picMkLst>
        </pc:picChg>
        <pc:picChg chg="add mod">
          <ac:chgData name="Koh Jian Ting Donovan" userId="22fd2c6d-4323-4cbb-ac1c-b955a3fbd812" providerId="ADAL" clId="{FE441F89-678B-4E6E-A460-BBC9388E652E}" dt="2020-05-03T06:58:15.262" v="3584" actId="1076"/>
          <ac:picMkLst>
            <pc:docMk/>
            <pc:sldMk cId="2481155160" sldId="286"/>
            <ac:picMk id="7" creationId="{C212FBFF-B8B8-49EF-9661-A311D9E8E9F5}"/>
          </ac:picMkLst>
        </pc:picChg>
      </pc:sldChg>
      <pc:sldChg chg="addSp modSp mod modAnim modNotesTx">
        <pc:chgData name="Koh Jian Ting Donovan" userId="22fd2c6d-4323-4cbb-ac1c-b955a3fbd812" providerId="ADAL" clId="{FE441F89-678B-4E6E-A460-BBC9388E652E}" dt="2020-05-03T06:59:09.235" v="3594" actId="1076"/>
        <pc:sldMkLst>
          <pc:docMk/>
          <pc:sldMk cId="3324930354" sldId="288"/>
        </pc:sldMkLst>
        <pc:picChg chg="add mod">
          <ac:chgData name="Koh Jian Ting Donovan" userId="22fd2c6d-4323-4cbb-ac1c-b955a3fbd812" providerId="ADAL" clId="{FE441F89-678B-4E6E-A460-BBC9388E652E}" dt="2020-05-03T06:59:09.235" v="3594" actId="1076"/>
          <ac:picMkLst>
            <pc:docMk/>
            <pc:sldMk cId="3324930354" sldId="288"/>
            <ac:picMk id="4" creationId="{A69D1CDB-45F3-49E0-8D8A-F56B883126B5}"/>
          </ac:picMkLst>
        </pc:picChg>
      </pc:sldChg>
      <pc:sldChg chg="addSp modSp mod modAnim modNotesTx">
        <pc:chgData name="Koh Jian Ting Donovan" userId="22fd2c6d-4323-4cbb-ac1c-b955a3fbd812" providerId="ADAL" clId="{FE441F89-678B-4E6E-A460-BBC9388E652E}" dt="2020-05-03T06:59:26.571" v="3598" actId="1076"/>
        <pc:sldMkLst>
          <pc:docMk/>
          <pc:sldMk cId="3506396765" sldId="289"/>
        </pc:sldMkLst>
        <pc:spChg chg="mod">
          <ac:chgData name="Koh Jian Ting Donovan" userId="22fd2c6d-4323-4cbb-ac1c-b955a3fbd812" providerId="ADAL" clId="{FE441F89-678B-4E6E-A460-BBC9388E652E}" dt="2020-05-03T05:52:48.888" v="3169" actId="20577"/>
          <ac:spMkLst>
            <pc:docMk/>
            <pc:sldMk cId="3506396765" sldId="289"/>
            <ac:spMk id="3" creationId="{00000000-0000-0000-0000-000000000000}"/>
          </ac:spMkLst>
        </pc:spChg>
        <pc:picChg chg="add mod">
          <ac:chgData name="Koh Jian Ting Donovan" userId="22fd2c6d-4323-4cbb-ac1c-b955a3fbd812" providerId="ADAL" clId="{FE441F89-678B-4E6E-A460-BBC9388E652E}" dt="2020-05-03T06:59:26.571" v="3598" actId="1076"/>
          <ac:picMkLst>
            <pc:docMk/>
            <pc:sldMk cId="3506396765" sldId="289"/>
            <ac:picMk id="4" creationId="{9D418B30-736F-4181-8C05-BEC3B2C53DF5}"/>
          </ac:picMkLst>
        </pc:picChg>
      </pc:sldChg>
      <pc:sldChg chg="addSp modSp mod modAnim modNotesTx">
        <pc:chgData name="Koh Jian Ting Donovan" userId="22fd2c6d-4323-4cbb-ac1c-b955a3fbd812" providerId="ADAL" clId="{FE441F89-678B-4E6E-A460-BBC9388E652E}" dt="2020-05-03T06:58:46.531" v="3590" actId="1076"/>
        <pc:sldMkLst>
          <pc:docMk/>
          <pc:sldMk cId="3031495978" sldId="290"/>
        </pc:sldMkLst>
        <pc:picChg chg="add mod">
          <ac:chgData name="Koh Jian Ting Donovan" userId="22fd2c6d-4323-4cbb-ac1c-b955a3fbd812" providerId="ADAL" clId="{FE441F89-678B-4E6E-A460-BBC9388E652E}" dt="2020-05-03T06:58:46.531" v="3590" actId="1076"/>
          <ac:picMkLst>
            <pc:docMk/>
            <pc:sldMk cId="3031495978" sldId="290"/>
            <ac:picMk id="4" creationId="{39253A9D-A7F4-47E0-95BB-5EC7AC6F5175}"/>
          </ac:picMkLst>
        </pc:picChg>
      </pc:sldChg>
      <pc:sldChg chg="addSp modSp mod modAnim modNotesTx">
        <pc:chgData name="Koh Jian Ting Donovan" userId="22fd2c6d-4323-4cbb-ac1c-b955a3fbd812" providerId="ADAL" clId="{FE441F89-678B-4E6E-A460-BBC9388E652E}" dt="2020-05-03T06:58:59.303" v="3592" actId="1076"/>
        <pc:sldMkLst>
          <pc:docMk/>
          <pc:sldMk cId="2529614680" sldId="291"/>
        </pc:sldMkLst>
        <pc:picChg chg="add mod">
          <ac:chgData name="Koh Jian Ting Donovan" userId="22fd2c6d-4323-4cbb-ac1c-b955a3fbd812" providerId="ADAL" clId="{FE441F89-678B-4E6E-A460-BBC9388E652E}" dt="2020-05-03T06:58:59.303" v="3592" actId="1076"/>
          <ac:picMkLst>
            <pc:docMk/>
            <pc:sldMk cId="2529614680" sldId="291"/>
            <ac:picMk id="3" creationId="{C9DEF9F2-1209-4208-8951-C31A2D47E4EC}"/>
          </ac:picMkLst>
        </pc:picChg>
      </pc:sldChg>
      <pc:sldChg chg="addSp modSp mod modAnim modNotesTx">
        <pc:chgData name="Koh Jian Ting Donovan" userId="22fd2c6d-4323-4cbb-ac1c-b955a3fbd812" providerId="ADAL" clId="{FE441F89-678B-4E6E-A460-BBC9388E652E}" dt="2020-05-03T06:59:18.256" v="3596" actId="1076"/>
        <pc:sldMkLst>
          <pc:docMk/>
          <pc:sldMk cId="3104889369" sldId="292"/>
        </pc:sldMkLst>
        <pc:picChg chg="add mod">
          <ac:chgData name="Koh Jian Ting Donovan" userId="22fd2c6d-4323-4cbb-ac1c-b955a3fbd812" providerId="ADAL" clId="{FE441F89-678B-4E6E-A460-BBC9388E652E}" dt="2020-05-03T06:59:18.256" v="3596" actId="1076"/>
          <ac:picMkLst>
            <pc:docMk/>
            <pc:sldMk cId="3104889369" sldId="292"/>
            <ac:picMk id="3" creationId="{36B10B67-4FE9-41E7-87F4-D5B66295D85C}"/>
          </ac:picMkLst>
        </pc:picChg>
      </pc:sldChg>
      <pc:sldChg chg="addSp modSp mod modAnim modNotesTx">
        <pc:chgData name="Koh Jian Ting Donovan" userId="22fd2c6d-4323-4cbb-ac1c-b955a3fbd812" providerId="ADAL" clId="{FE441F89-678B-4E6E-A460-BBC9388E652E}" dt="2020-05-03T06:59:34.040" v="3600" actId="1076"/>
        <pc:sldMkLst>
          <pc:docMk/>
          <pc:sldMk cId="1211226218" sldId="293"/>
        </pc:sldMkLst>
        <pc:picChg chg="add mod">
          <ac:chgData name="Koh Jian Ting Donovan" userId="22fd2c6d-4323-4cbb-ac1c-b955a3fbd812" providerId="ADAL" clId="{FE441F89-678B-4E6E-A460-BBC9388E652E}" dt="2020-05-03T06:59:34.040" v="3600" actId="1076"/>
          <ac:picMkLst>
            <pc:docMk/>
            <pc:sldMk cId="1211226218" sldId="293"/>
            <ac:picMk id="3" creationId="{44FEDABB-DA2F-4389-9AB9-748E1989163D}"/>
          </ac:picMkLst>
        </pc:picChg>
      </pc:sldChg>
      <pc:sldChg chg="addSp modSp modAnim">
        <pc:chgData name="Koh Jian Ting Donovan" userId="22fd2c6d-4323-4cbb-ac1c-b955a3fbd812" providerId="ADAL" clId="{FE441F89-678B-4E6E-A460-BBC9388E652E}" dt="2020-05-03T06:48:25.036" v="3488"/>
        <pc:sldMkLst>
          <pc:docMk/>
          <pc:sldMk cId="406378202" sldId="295"/>
        </pc:sldMkLst>
        <pc:picChg chg="add mod">
          <ac:chgData name="Koh Jian Ting Donovan" userId="22fd2c6d-4323-4cbb-ac1c-b955a3fbd812" providerId="ADAL" clId="{FE441F89-678B-4E6E-A460-BBC9388E652E}" dt="2020-05-03T06:48:25.036" v="3488"/>
          <ac:picMkLst>
            <pc:docMk/>
            <pc:sldMk cId="406378202" sldId="295"/>
            <ac:picMk id="2" creationId="{50D7AC70-3CEB-4A66-8D56-34A0870DBC3A}"/>
          </ac:picMkLst>
        </pc:picChg>
      </pc:sldChg>
      <pc:sldChg chg="del">
        <pc:chgData name="Koh Jian Ting Donovan" userId="22fd2c6d-4323-4cbb-ac1c-b955a3fbd812" providerId="ADAL" clId="{FE441F89-678B-4E6E-A460-BBC9388E652E}" dt="2020-05-03T05:36:19.865" v="2047" actId="47"/>
        <pc:sldMkLst>
          <pc:docMk/>
          <pc:sldMk cId="3082293758" sldId="2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5/23/2021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3042004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Sentinel value is referred to as a flag value, trip value, rogue value, signal value, or dummy data, a value used in loops as a condition to terminate the loop.</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353705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loop  that terminates upon an input of the correct pin.</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3422341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program that prompts the user that the incorrect pin is entered, please try again.</a:t>
            </a:r>
          </a:p>
          <a:p>
            <a:endParaRPr lang="en-US" dirty="0"/>
          </a:p>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351097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2842728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using while loop to modify the code highlighted in the previous slide</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1683050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1609963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infinite loop is a loop that will not terminate.</a:t>
            </a:r>
            <a:endParaRPr lang="en-SG" dirty="0"/>
          </a:p>
          <a:p>
            <a:r>
              <a:rPr lang="en-SG" dirty="0"/>
              <a:t>An </a:t>
            </a:r>
            <a:r>
              <a:rPr lang="en-US" dirty="0"/>
              <a:t>Infinite loop occurs as its condition always evaluates to True</a:t>
            </a:r>
          </a:p>
          <a:p>
            <a:r>
              <a:rPr lang="en-US" dirty="0"/>
              <a:t>The Execution of the program can only be stopped by “killing” the program.</a:t>
            </a:r>
          </a:p>
          <a:p>
            <a:r>
              <a:rPr lang="en-US" dirty="0"/>
              <a:t>So it is important to make sure the condition of the loop will always end up to be false so that the loop can terminate.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90007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examples of infinite loops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121688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448299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20</a:t>
            </a:fld>
            <a:endParaRPr lang="en-GB" altLang="en-US" sz="1000">
              <a:latin typeface="Arial" charset="0"/>
            </a:endParaRPr>
          </a:p>
        </p:txBody>
      </p:sp>
    </p:spTree>
    <p:extLst>
      <p:ext uri="{BB962C8B-B14F-4D97-AF65-F5344CB8AC3E}">
        <p14:creationId xmlns:p14="http://schemas.microsoft.com/office/powerpoint/2010/main" val="145942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 will be learning about how to use repetition structure in programs. Coding using while loop and alter the flow of the loop with break and continue statements.</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369215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break statement will cause the program to exit from the loop.</a:t>
            </a:r>
          </a:p>
          <a:p>
            <a:endParaRPr lang="en-US" dirty="0"/>
          </a:p>
          <a:p>
            <a:r>
              <a:rPr lang="en-US" dirty="0"/>
              <a:t>When a break statement is executed inside a loop, the loop will be terminated. The program control is passed to the first statement after the loop.</a:t>
            </a:r>
          </a:p>
          <a:p>
            <a:endParaRPr lang="en-US" dirty="0"/>
          </a:p>
          <a:p>
            <a:r>
              <a:rPr lang="en-US" dirty="0"/>
              <a:t>Break statements are usually written inside an if block when used in a loop.</a:t>
            </a:r>
          </a:p>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522238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using a break statement within a loop.</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2746098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continue statement can be used to skip to the next iteration of the loop.</a:t>
            </a:r>
          </a:p>
          <a:p>
            <a:endParaRPr lang="en-US" dirty="0"/>
          </a:p>
          <a:p>
            <a:r>
              <a:rPr lang="en-US" dirty="0"/>
              <a:t>When continue statement is executed within a loop what happens next is that the current iteration is terminated. Rest of code in current iteration is skipped and program control continues on to next iteration if condition is true.</a:t>
            </a:r>
          </a:p>
          <a:p>
            <a:endParaRPr lang="en-US" dirty="0"/>
          </a:p>
          <a:p>
            <a:r>
              <a:rPr lang="en-US" dirty="0"/>
              <a:t>A continue statement is also often written inside an if block used in a loop.</a:t>
            </a:r>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2539094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the continue statement.</a:t>
            </a:r>
          </a:p>
          <a:p>
            <a:endParaRPr lang="en-US" dirty="0"/>
          </a:p>
          <a:p>
            <a:r>
              <a:rPr lang="en-US" dirty="0"/>
              <a:t>Notice when the input was exclamation. The statement print loop again was skipped and the next iteration of the loop began.</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2575751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417618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3201988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195140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155989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list of topics for this lecture is as follows</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144759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4</a:t>
            </a:fld>
            <a:endParaRPr lang="en-GB" altLang="en-US" sz="1000">
              <a:latin typeface="Arial" charset="0"/>
            </a:endParaRPr>
          </a:p>
        </p:txBody>
      </p:sp>
    </p:spTree>
    <p:extLst>
      <p:ext uri="{BB962C8B-B14F-4D97-AF65-F5344CB8AC3E}">
        <p14:creationId xmlns:p14="http://schemas.microsoft.com/office/powerpoint/2010/main" val="297747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repetition structure is one that execute a block of program statements repeatedly. There are 2 kinds of loop, for loop and while loop.</a:t>
            </a:r>
          </a:p>
          <a:p>
            <a:endParaRPr lang="en-US" dirty="0"/>
          </a:p>
          <a:p>
            <a:r>
              <a:rPr lang="en-US" dirty="0"/>
              <a:t>Some examples of repetitive activities are, repeated prompting of password upon incorrect entry, a computer repeatedly listening for and input like </a:t>
            </a:r>
            <a:r>
              <a:rPr lang="en-US" dirty="0" err="1"/>
              <a:t>siri</a:t>
            </a:r>
            <a:r>
              <a:rPr lang="en-US" dirty="0"/>
              <a:t>, a fitness watch measuring heart rate throughout the day. </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6721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6</a:t>
            </a:fld>
            <a:endParaRPr lang="en-GB" altLang="en-US" sz="1000">
              <a:latin typeface="Arial" charset="0"/>
            </a:endParaRPr>
          </a:p>
        </p:txBody>
      </p:sp>
    </p:spTree>
    <p:extLst>
      <p:ext uri="{BB962C8B-B14F-4D97-AF65-F5344CB8AC3E}">
        <p14:creationId xmlns:p14="http://schemas.microsoft.com/office/powerpoint/2010/main" val="272787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while loop follows this process.</a:t>
            </a:r>
          </a:p>
          <a:p>
            <a:r>
              <a:rPr lang="en-US" dirty="0"/>
              <a:t>It first checks the given condition of the loop</a:t>
            </a:r>
            <a:r>
              <a:rPr lang="en-SG" dirty="0"/>
              <a:t>.</a:t>
            </a:r>
          </a:p>
          <a:p>
            <a:r>
              <a:rPr lang="en-SG" dirty="0"/>
              <a:t>If the condition evaluates to true, the block of statements in the loop gets executed.</a:t>
            </a:r>
          </a:p>
          <a:p>
            <a:r>
              <a:rPr lang="en-SG" dirty="0"/>
              <a:t>Then it will return to step 1 until the condition evaluates to a false.</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115153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condition statement includes the number iterations the loop will execute, and terminating the loop with special sequence of character, also know as sentinel.</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109012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while loop with a controlled number of iteration.</a:t>
            </a:r>
          </a:p>
        </p:txBody>
      </p:sp>
      <p:sp>
        <p:nvSpPr>
          <p:cNvPr id="4" name="Slide Number Placeholder 3"/>
          <p:cNvSpPr>
            <a:spLocks noGrp="1"/>
          </p:cNvSpPr>
          <p:nvPr>
            <p:ph type="sldNum" sz="quarter" idx="10"/>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102235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6</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620699"/>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Common ICT Programme </a:t>
            </a:r>
            <a:endParaRPr kumimoji="1" lang="en-GB" sz="20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Year 1 (2021/22), Semester 1</a:t>
            </a:r>
            <a:endParaRPr kumimoji="1" lang="en-GB" sz="48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AY21/22, 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10/05/2021</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6.2</a:t>
            </a:r>
            <a:br>
              <a:rPr lang="en-US" baseline="0" dirty="0"/>
            </a:br>
            <a:r>
              <a:rPr lang="en-US" baseline="0" dirty="0"/>
              <a:t>Slide </a:t>
            </a:r>
            <a:fld id="{D684DC87-7C2B-4413-A3B2-900CE8D7D012}" type="slidenum">
              <a:rPr lang="en-US" baseline="0" smtClean="0"/>
              <a:t>‹#›</a:t>
            </a:fld>
            <a:endParaRPr lang="en-US" dirty="0"/>
          </a:p>
        </p:txBody>
      </p:sp>
      <p:sp>
        <p:nvSpPr>
          <p:cNvPr id="3" name="MSIPCMContentMarking" descr="{&quot;HashCode&quot;:-838022706,&quot;Placement&quot;:&quot;Header&quot;,&quot;Top&quot;:0.0,&quot;Left&quot;:0.0,&quot;SlideWidth&quot;:720,&quot;SlideHeight&quot;:540}">
            <a:extLst>
              <a:ext uri="{FF2B5EF4-FFF2-40B4-BE49-F238E27FC236}">
                <a16:creationId xmlns:a16="http://schemas.microsoft.com/office/drawing/2014/main" id="{377C8140-0014-4E8E-98AC-699D0BCBB4BD}"/>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media10.mp3"/><Relationship Id="rId2" Type="http://schemas.microsoft.com/office/2007/relationships/media" Target="../media/media10.mp3"/><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2.mp3"/><Relationship Id="rId1" Type="http://schemas.microsoft.com/office/2007/relationships/media" Target="../media/media12.mp3"/><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4.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4.mp3"/><Relationship Id="rId1" Type="http://schemas.microsoft.com/office/2007/relationships/media" Target="../media/media14.mp3"/><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p3"/><Relationship Id="rId1" Type="http://schemas.microsoft.com/office/2007/relationships/media" Target="../media/media15.mp3"/><Relationship Id="rId5" Type="http://schemas.openxmlformats.org/officeDocument/2006/relationships/image" Target="../media/image4.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6.mp3"/><Relationship Id="rId1" Type="http://schemas.microsoft.com/office/2007/relationships/media" Target="../media/media16.mp3"/><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1676400"/>
            <a:ext cx="6629400" cy="1311128"/>
          </a:xfrm>
        </p:spPr>
        <p:txBody>
          <a:bodyPr/>
          <a:lstStyle/>
          <a:p>
            <a:r>
              <a:rPr lang="en-GB" b="1" dirty="0">
                <a:latin typeface="Arial Narrow" panose="020B0606020202030204" pitchFamily="34" charset="0"/>
              </a:rPr>
              <a:t>Repetition Structure I </a:t>
            </a:r>
            <a:r>
              <a:rPr lang="en-GB" sz="3600" b="1" dirty="0">
                <a:latin typeface="Arial Narrow" panose="020B0606020202030204" pitchFamily="34" charset="0"/>
              </a:rPr>
              <a:t> </a:t>
            </a:r>
          </a:p>
          <a:p>
            <a:r>
              <a:rPr lang="en-GB" sz="3600" b="1" dirty="0">
                <a:latin typeface="Arial Narrow" panose="020B0606020202030204" pitchFamily="34" charset="0"/>
              </a:rPr>
              <a:t>while loop and flow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Terminate with Sentinel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Arial Narrow" panose="020B0606020202030204" pitchFamily="34" charset="0"/>
              </a:rPr>
              <a:t>A </a:t>
            </a:r>
            <a:r>
              <a:rPr lang="en-US" b="1" dirty="0">
                <a:solidFill>
                  <a:srgbClr val="FF0000"/>
                </a:solidFill>
                <a:latin typeface="Arial Narrow" panose="020B0606020202030204" pitchFamily="34" charset="0"/>
              </a:rPr>
              <a:t>Sentinel value</a:t>
            </a:r>
            <a:r>
              <a:rPr lang="en-US" b="1" dirty="0">
                <a:latin typeface="Arial Narrow" panose="020B0606020202030204" pitchFamily="34" charset="0"/>
              </a:rPr>
              <a:t> is also referred to as a flag value, trip value, rogue value, signal value, or dummy data</a:t>
            </a:r>
          </a:p>
          <a:p>
            <a:pPr marL="339725" indent="-339725">
              <a:buFont typeface="Wingdings" panose="05000000000000000000" pitchFamily="2" charset="2"/>
              <a:buChar char="q"/>
            </a:pPr>
            <a:r>
              <a:rPr lang="en-US" b="1" dirty="0">
                <a:latin typeface="Arial Narrow" panose="020B0606020202030204" pitchFamily="34" charset="0"/>
              </a:rPr>
              <a:t>It is a special value used as a </a:t>
            </a:r>
            <a:r>
              <a:rPr lang="en-US" b="1" i="1" dirty="0">
                <a:solidFill>
                  <a:schemeClr val="tx1"/>
                </a:solidFill>
                <a:latin typeface="Arial Narrow" panose="020B0606020202030204" pitchFamily="34" charset="0"/>
              </a:rPr>
              <a:t>condition of termination</a:t>
            </a:r>
            <a:r>
              <a:rPr lang="en-US" b="1" dirty="0">
                <a:solidFill>
                  <a:schemeClr val="tx1"/>
                </a:solidFill>
                <a:latin typeface="Arial Narrow" panose="020B0606020202030204" pitchFamily="34" charset="0"/>
              </a:rPr>
              <a:t>,</a:t>
            </a:r>
            <a:r>
              <a:rPr lang="en-US" b="1" dirty="0">
                <a:latin typeface="Arial Narrow" panose="020B0606020202030204" pitchFamily="34" charset="0"/>
              </a:rPr>
              <a:t> typically in a loop.</a:t>
            </a:r>
          </a:p>
        </p:txBody>
      </p:sp>
      <p:pic>
        <p:nvPicPr>
          <p:cNvPr id="5" name="10">
            <a:hlinkClick r:id="" action="ppaction://media"/>
            <a:extLst>
              <a:ext uri="{FF2B5EF4-FFF2-40B4-BE49-F238E27FC236}">
                <a16:creationId xmlns:a16="http://schemas.microsoft.com/office/drawing/2014/main" id="{8CDFCEDE-0BEC-48F2-9F44-43666134E06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72200" y="138714"/>
            <a:ext cx="487362" cy="487363"/>
          </a:xfrm>
          <a:prstGeom prst="rect">
            <a:avLst/>
          </a:prstGeom>
        </p:spPr>
      </p:pic>
    </p:spTree>
    <p:extLst>
      <p:ext uri="{BB962C8B-B14F-4D97-AF65-F5344CB8AC3E}">
        <p14:creationId xmlns:p14="http://schemas.microsoft.com/office/powerpoint/2010/main" val="4392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8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Terminate with Sentinel</a:t>
            </a:r>
            <a:endParaRPr lang="en-US" dirty="0"/>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Prompt the user for pin number until correct pin has been entered</a:t>
            </a:r>
          </a:p>
          <a:p>
            <a:pPr marL="457200" lvl="1" indent="0">
              <a:buNone/>
            </a:pPr>
            <a:endParaRPr lang="en-US" dirty="0"/>
          </a:p>
        </p:txBody>
      </p:sp>
      <p:sp>
        <p:nvSpPr>
          <p:cNvPr id="6" name="TextBox 5"/>
          <p:cNvSpPr txBox="1"/>
          <p:nvPr/>
        </p:nvSpPr>
        <p:spPr>
          <a:xfrm>
            <a:off x="509427" y="2057400"/>
            <a:ext cx="6007767" cy="1569660"/>
          </a:xfrm>
          <a:prstGeom prst="rect">
            <a:avLst/>
          </a:prstGeom>
          <a:solidFill>
            <a:schemeClr val="accent5"/>
          </a:solidFill>
          <a:ln>
            <a:solidFill>
              <a:schemeClr val="tx1"/>
            </a:solidFill>
          </a:ln>
        </p:spPr>
        <p:txBody>
          <a:bodyPr wrap="square" rtlCol="0">
            <a:spAutoFit/>
          </a:bodyPr>
          <a:lstStyle/>
          <a:p>
            <a:pPr>
              <a:lnSpc>
                <a:spcPct val="120000"/>
              </a:lnSpc>
            </a:pPr>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pin = 0</a:t>
            </a:r>
          </a:p>
          <a:p>
            <a:pPr>
              <a:lnSpc>
                <a:spcPct val="120000"/>
              </a:lnSpc>
            </a:pPr>
            <a:r>
              <a:rPr lang="en-US" sz="2000" dirty="0">
                <a:latin typeface="Calibri" panose="020F0502020204030204" pitchFamily="34" charset="0"/>
                <a:cs typeface="Calibri" panose="020F0502020204030204" pitchFamily="34" charset="0"/>
              </a:rPr>
              <a:t>   while pin !=  '12345':</a:t>
            </a:r>
          </a:p>
          <a:p>
            <a:pPr>
              <a:lnSpc>
                <a:spcPct val="120000"/>
              </a:lnSpc>
            </a:pPr>
            <a:r>
              <a:rPr lang="en-US" sz="2000" dirty="0">
                <a:latin typeface="Calibri" panose="020F0502020204030204" pitchFamily="34" charset="0"/>
                <a:cs typeface="Calibri" panose="020F0502020204030204" pitchFamily="34" charset="0"/>
              </a:rPr>
              <a:t>            pin = input('Enter pin: ')</a:t>
            </a:r>
          </a:p>
          <a:p>
            <a:pPr>
              <a:lnSpc>
                <a:spcPct val="120000"/>
              </a:lnSpc>
            </a:pPr>
            <a:r>
              <a:rPr lang="en-US" sz="2000" dirty="0">
                <a:latin typeface="Calibri" panose="020F0502020204030204" pitchFamily="34" charset="0"/>
                <a:cs typeface="Calibri" panose="020F0502020204030204" pitchFamily="34" charset="0"/>
              </a:rPr>
              <a:t>   print('Correct pin entered')</a:t>
            </a:r>
          </a:p>
        </p:txBody>
      </p:sp>
      <p:pic>
        <p:nvPicPr>
          <p:cNvPr id="4" name="Picture 3"/>
          <p:cNvPicPr>
            <a:picLocks noChangeAspect="1"/>
          </p:cNvPicPr>
          <p:nvPr/>
        </p:nvPicPr>
        <p:blipFill>
          <a:blip r:embed="rId5"/>
          <a:stretch>
            <a:fillRect/>
          </a:stretch>
        </p:blipFill>
        <p:spPr>
          <a:xfrm>
            <a:off x="5410200" y="4148756"/>
            <a:ext cx="2667000" cy="1032844"/>
          </a:xfrm>
          <a:prstGeom prst="rect">
            <a:avLst/>
          </a:prstGeom>
        </p:spPr>
      </p:pic>
      <p:pic>
        <p:nvPicPr>
          <p:cNvPr id="7" name="11">
            <a:hlinkClick r:id="" action="ppaction://media"/>
            <a:extLst>
              <a:ext uri="{FF2B5EF4-FFF2-40B4-BE49-F238E27FC236}">
                <a16:creationId xmlns:a16="http://schemas.microsoft.com/office/drawing/2014/main" id="{C212FBFF-B8B8-49EF-9661-A311D9E8E9F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55723" y="138714"/>
            <a:ext cx="487363" cy="487363"/>
          </a:xfrm>
          <a:prstGeom prst="rect">
            <a:avLst/>
          </a:prstGeom>
        </p:spPr>
      </p:pic>
    </p:spTree>
    <p:extLst>
      <p:ext uri="{BB962C8B-B14F-4D97-AF65-F5344CB8AC3E}">
        <p14:creationId xmlns:p14="http://schemas.microsoft.com/office/powerpoint/2010/main" val="248115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28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Terminate with Sentinel</a:t>
            </a:r>
            <a:endParaRPr lang="en-US" dirty="0"/>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Prompt the user for pin number until correct pin has been entered</a:t>
            </a:r>
          </a:p>
          <a:p>
            <a:pPr marL="457200" lvl="1" indent="0">
              <a:buNone/>
            </a:pPr>
            <a:endParaRPr lang="en-US" dirty="0"/>
          </a:p>
        </p:txBody>
      </p:sp>
      <p:sp>
        <p:nvSpPr>
          <p:cNvPr id="7" name="TextBox 6"/>
          <p:cNvSpPr txBox="1"/>
          <p:nvPr/>
        </p:nvSpPr>
        <p:spPr>
          <a:xfrm>
            <a:off x="533400" y="2070080"/>
            <a:ext cx="6400800" cy="3416320"/>
          </a:xfrm>
          <a:prstGeom prst="rect">
            <a:avLst/>
          </a:prstGeom>
          <a:solidFill>
            <a:schemeClr val="accent5"/>
          </a:solidFill>
          <a:ln>
            <a:solidFill>
              <a:schemeClr val="tx1"/>
            </a:solidFill>
          </a:ln>
        </p:spPr>
        <p:txBody>
          <a:bodyPr wrap="square" rtlCol="0">
            <a:spAutoFit/>
          </a:bodyPr>
          <a:lstStyle/>
          <a:p>
            <a:pPr>
              <a:lnSpc>
                <a:spcPct val="120000"/>
              </a:lnSpc>
            </a:pPr>
            <a:r>
              <a:rPr lang="en-US" sz="2000" dirty="0" err="1">
                <a:latin typeface="Calibri" panose="020F0502020204030204" pitchFamily="34" charset="0"/>
                <a:cs typeface="Calibri" panose="020F0502020204030204" pitchFamily="34" charset="0"/>
              </a:rPr>
              <a:t>correctPin</a:t>
            </a:r>
            <a:r>
              <a:rPr lang="en-US" sz="2000" dirty="0">
                <a:latin typeface="Calibri" panose="020F0502020204030204" pitchFamily="34" charset="0"/>
                <a:cs typeface="Calibri" panose="020F0502020204030204" pitchFamily="34" charset="0"/>
              </a:rPr>
              <a:t> = '12345'</a:t>
            </a:r>
          </a:p>
          <a:p>
            <a:pPr>
              <a:lnSpc>
                <a:spcPct val="120000"/>
              </a:lnSpc>
            </a:pPr>
            <a:r>
              <a:rPr lang="en-US" sz="2000" dirty="0" err="1">
                <a:latin typeface="Calibri" panose="020F0502020204030204" pitchFamily="34" charset="0"/>
                <a:cs typeface="Calibri" panose="020F0502020204030204" pitchFamily="34" charset="0"/>
              </a:rPr>
              <a:t>correctEntry</a:t>
            </a:r>
            <a:r>
              <a:rPr lang="en-US" sz="2000" dirty="0">
                <a:latin typeface="Calibri" panose="020F0502020204030204" pitchFamily="34" charset="0"/>
                <a:cs typeface="Calibri" panose="020F0502020204030204" pitchFamily="34" charset="0"/>
              </a:rPr>
              <a:t> = False</a:t>
            </a:r>
          </a:p>
          <a:p>
            <a:pPr>
              <a:lnSpc>
                <a:spcPct val="120000"/>
              </a:lnSpc>
            </a:pPr>
            <a:r>
              <a:rPr lang="en-US" sz="2000" dirty="0">
                <a:latin typeface="Calibri" panose="020F0502020204030204" pitchFamily="34" charset="0"/>
                <a:cs typeface="Calibri" panose="020F0502020204030204" pitchFamily="34" charset="0"/>
              </a:rPr>
              <a:t>while not(</a:t>
            </a:r>
            <a:r>
              <a:rPr lang="en-US" sz="2000" dirty="0" err="1">
                <a:latin typeface="Calibri" panose="020F0502020204030204" pitchFamily="34" charset="0"/>
                <a:cs typeface="Calibri" panose="020F0502020204030204" pitchFamily="34" charset="0"/>
              </a:rPr>
              <a:t>correctEntry</a:t>
            </a:r>
            <a:r>
              <a:rPr lang="en-US" sz="2000" dirty="0">
                <a:latin typeface="Calibri" panose="020F0502020204030204" pitchFamily="34" charset="0"/>
                <a:cs typeface="Calibri" panose="020F0502020204030204" pitchFamily="34" charset="0"/>
              </a:rPr>
              <a:t>):</a:t>
            </a:r>
          </a:p>
          <a:p>
            <a:pPr>
              <a:lnSpc>
                <a:spcPct val="120000"/>
              </a:lnSpc>
            </a:pPr>
            <a:r>
              <a:rPr lang="en-US" sz="2000" dirty="0">
                <a:latin typeface="Calibri" panose="020F0502020204030204" pitchFamily="34" charset="0"/>
                <a:cs typeface="Calibri" panose="020F0502020204030204" pitchFamily="34" charset="0"/>
              </a:rPr>
              <a:t>    pin = input('Enter pin: ')</a:t>
            </a:r>
          </a:p>
          <a:p>
            <a:pPr>
              <a:lnSpc>
                <a:spcPct val="120000"/>
              </a:lnSpc>
            </a:pPr>
            <a:r>
              <a:rPr lang="en-US" sz="2000" dirty="0">
                <a:latin typeface="Calibri" panose="020F0502020204030204" pitchFamily="34" charset="0"/>
                <a:cs typeface="Calibri" panose="020F0502020204030204" pitchFamily="34" charset="0"/>
              </a:rPr>
              <a:t>    if(pin == </a:t>
            </a:r>
            <a:r>
              <a:rPr lang="en-US" sz="2000" dirty="0" err="1">
                <a:latin typeface="Calibri" panose="020F0502020204030204" pitchFamily="34" charset="0"/>
                <a:cs typeface="Calibri" panose="020F0502020204030204" pitchFamily="34" charset="0"/>
              </a:rPr>
              <a:t>correctPin</a:t>
            </a:r>
            <a:r>
              <a:rPr lang="en-US" sz="2000" dirty="0">
                <a:latin typeface="Calibri" panose="020F0502020204030204" pitchFamily="34" charset="0"/>
                <a:cs typeface="Calibri" panose="020F0502020204030204" pitchFamily="34" charset="0"/>
              </a:rPr>
              <a:t>):</a:t>
            </a:r>
          </a:p>
          <a:p>
            <a:pPr>
              <a:lnSpc>
                <a:spcPct val="120000"/>
              </a:lnSpc>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correctEntry</a:t>
            </a:r>
            <a:r>
              <a:rPr lang="en-US" sz="2000" dirty="0">
                <a:latin typeface="Calibri" panose="020F0502020204030204" pitchFamily="34" charset="0"/>
                <a:cs typeface="Calibri" panose="020F0502020204030204" pitchFamily="34" charset="0"/>
              </a:rPr>
              <a:t> = True</a:t>
            </a:r>
          </a:p>
          <a:p>
            <a:pPr>
              <a:lnSpc>
                <a:spcPct val="120000"/>
              </a:lnSpc>
            </a:pPr>
            <a:r>
              <a:rPr lang="en-US" sz="2000" dirty="0">
                <a:latin typeface="Calibri" panose="020F0502020204030204" pitchFamily="34" charset="0"/>
                <a:cs typeface="Calibri" panose="020F0502020204030204" pitchFamily="34" charset="0"/>
              </a:rPr>
              <a:t>    else:</a:t>
            </a:r>
          </a:p>
          <a:p>
            <a:pPr>
              <a:lnSpc>
                <a:spcPct val="120000"/>
              </a:lnSpc>
            </a:pPr>
            <a:r>
              <a:rPr lang="en-US" sz="2000" dirty="0">
                <a:latin typeface="Calibri" panose="020F0502020204030204" pitchFamily="34" charset="0"/>
                <a:cs typeface="Calibri" panose="020F0502020204030204" pitchFamily="34" charset="0"/>
              </a:rPr>
              <a:t>        print('Incorrect pin. Please try again. ')</a:t>
            </a:r>
          </a:p>
          <a:p>
            <a:pPr>
              <a:lnSpc>
                <a:spcPct val="120000"/>
              </a:lnSpc>
            </a:pPr>
            <a:r>
              <a:rPr lang="en-US" sz="2000" dirty="0">
                <a:latin typeface="Calibri" panose="020F0502020204030204" pitchFamily="34" charset="0"/>
                <a:cs typeface="Calibri" panose="020F0502020204030204" pitchFamily="34" charset="0"/>
              </a:rPr>
              <a:t>print('Correct pin entered')</a:t>
            </a:r>
          </a:p>
        </p:txBody>
      </p:sp>
      <p:pic>
        <p:nvPicPr>
          <p:cNvPr id="4" name="Picture 3"/>
          <p:cNvPicPr>
            <a:picLocks noChangeAspect="1"/>
          </p:cNvPicPr>
          <p:nvPr/>
        </p:nvPicPr>
        <p:blipFill>
          <a:blip r:embed="rId5"/>
          <a:stretch>
            <a:fillRect/>
          </a:stretch>
        </p:blipFill>
        <p:spPr>
          <a:xfrm>
            <a:off x="4953000" y="2438400"/>
            <a:ext cx="3762054" cy="1753602"/>
          </a:xfrm>
          <a:prstGeom prst="rect">
            <a:avLst/>
          </a:prstGeom>
        </p:spPr>
      </p:pic>
      <p:pic>
        <p:nvPicPr>
          <p:cNvPr id="6" name="12">
            <a:hlinkClick r:id="" action="ppaction://media"/>
            <a:extLst>
              <a:ext uri="{FF2B5EF4-FFF2-40B4-BE49-F238E27FC236}">
                <a16:creationId xmlns:a16="http://schemas.microsoft.com/office/drawing/2014/main" id="{D33C8A72-7F89-4742-8D18-89B3C99B4DC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471373" y="153130"/>
            <a:ext cx="487362" cy="487362"/>
          </a:xfrm>
          <a:prstGeom prst="rect">
            <a:avLst/>
          </a:prstGeom>
        </p:spPr>
      </p:pic>
    </p:spTree>
    <p:extLst>
      <p:ext uri="{BB962C8B-B14F-4D97-AF65-F5344CB8AC3E}">
        <p14:creationId xmlns:p14="http://schemas.microsoft.com/office/powerpoint/2010/main" val="184945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2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6"/>
                </p:tgtEl>
              </p:cMediaNode>
            </p:audio>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TemperatureSensor.py</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A room is installed with a sensor that measures the room temperature at an hourly interval. The temperatures are stored in a list named </a:t>
            </a:r>
            <a:r>
              <a:rPr lang="en-US" b="1" dirty="0" err="1">
                <a:solidFill>
                  <a:schemeClr val="tx1"/>
                </a:solidFill>
                <a:latin typeface="Arial Narrow" panose="020B0606020202030204" pitchFamily="34" charset="0"/>
              </a:rPr>
              <a:t>tempList</a:t>
            </a:r>
            <a:r>
              <a:rPr lang="en-US" b="1" dirty="0">
                <a:latin typeface="Arial Narrow" panose="020B0606020202030204" pitchFamily="34" charset="0"/>
              </a:rPr>
              <a:t>. Calculate the average temperature reading for the day.</a:t>
            </a:r>
          </a:p>
          <a:p>
            <a:pPr marL="0" lvl="0" indent="0">
              <a:buClr>
                <a:srgbClr val="660066"/>
              </a:buClr>
              <a:buSzPct val="80000"/>
              <a:buNone/>
            </a:pPr>
            <a:r>
              <a:rPr lang="en-US" b="1" dirty="0">
                <a:solidFill>
                  <a:srgbClr val="FF0000"/>
                </a:solidFill>
                <a:latin typeface="Arial Narrow" panose="020B0606020202030204" pitchFamily="34" charset="0"/>
              </a:rPr>
              <a:t>Pseudocode:</a:t>
            </a:r>
          </a:p>
          <a:p>
            <a:pPr marL="457200" lvl="1" indent="0">
              <a:buNone/>
            </a:pPr>
            <a:r>
              <a:rPr lang="en-US" dirty="0"/>
              <a:t>	</a:t>
            </a:r>
            <a:endParaRPr lang="en-US" sz="1800" dirty="0"/>
          </a:p>
        </p:txBody>
      </p:sp>
      <p:sp>
        <p:nvSpPr>
          <p:cNvPr id="4" name="TextBox 3"/>
          <p:cNvSpPr txBox="1"/>
          <p:nvPr/>
        </p:nvSpPr>
        <p:spPr>
          <a:xfrm>
            <a:off x="1564287" y="3375819"/>
            <a:ext cx="5979513" cy="2308324"/>
          </a:xfrm>
          <a:prstGeom prst="rect">
            <a:avLst/>
          </a:prstGeom>
          <a:solidFill>
            <a:schemeClr val="bg1"/>
          </a:solidFill>
          <a:ln>
            <a:solidFill>
              <a:schemeClr val="tx1"/>
            </a:solidFill>
          </a:ln>
        </p:spPr>
        <p:txBody>
          <a:bodyPr wrap="square" rtlCol="0">
            <a:spAutoFit/>
          </a:bodyPr>
          <a:lstStyle/>
          <a:p>
            <a:r>
              <a:rPr lang="en-US" dirty="0">
                <a:solidFill>
                  <a:srgbClr val="0000FF"/>
                </a:solidFill>
              </a:rPr>
              <a:t>   </a:t>
            </a:r>
            <a:r>
              <a:rPr lang="en-US" sz="2400" b="1" dirty="0">
                <a:solidFill>
                  <a:srgbClr val="0000FF"/>
                </a:solidFill>
                <a:latin typeface="Arial Narrow" panose="020B0606020202030204" pitchFamily="34" charset="0"/>
                <a:cs typeface="Arial" panose="020B0604020202020204" pitchFamily="34" charset="0"/>
              </a:rPr>
              <a:t>read measurement #1</a:t>
            </a:r>
          </a:p>
          <a:p>
            <a:r>
              <a:rPr lang="en-US" sz="2400" b="1" dirty="0">
                <a:solidFill>
                  <a:srgbClr val="0000FF"/>
                </a:solidFill>
                <a:latin typeface="Arial Narrow" panose="020B0606020202030204" pitchFamily="34" charset="0"/>
                <a:cs typeface="Arial" panose="020B0604020202020204" pitchFamily="34" charset="0"/>
              </a:rPr>
              <a:t>   add to total</a:t>
            </a:r>
          </a:p>
          <a:p>
            <a:r>
              <a:rPr lang="en-US" sz="2400" b="1" dirty="0">
                <a:solidFill>
                  <a:srgbClr val="0000FF"/>
                </a:solidFill>
                <a:latin typeface="Arial Narrow" panose="020B0606020202030204" pitchFamily="34" charset="0"/>
                <a:cs typeface="Arial" panose="020B0604020202020204" pitchFamily="34" charset="0"/>
              </a:rPr>
              <a:t>   ….</a:t>
            </a:r>
          </a:p>
          <a:p>
            <a:r>
              <a:rPr lang="en-US" sz="2400" b="1" dirty="0">
                <a:solidFill>
                  <a:srgbClr val="0000FF"/>
                </a:solidFill>
                <a:latin typeface="Arial Narrow" panose="020B0606020202030204" pitchFamily="34" charset="0"/>
                <a:cs typeface="Arial" panose="020B0604020202020204" pitchFamily="34" charset="0"/>
              </a:rPr>
              <a:t>   read measurement #24</a:t>
            </a:r>
          </a:p>
          <a:p>
            <a:r>
              <a:rPr lang="en-US" sz="2400" b="1" dirty="0">
                <a:solidFill>
                  <a:srgbClr val="0000FF"/>
                </a:solidFill>
                <a:latin typeface="Arial Narrow" panose="020B0606020202030204" pitchFamily="34" charset="0"/>
                <a:cs typeface="Arial" panose="020B0604020202020204" pitchFamily="34" charset="0"/>
              </a:rPr>
              <a:t>   add to total</a:t>
            </a:r>
          </a:p>
          <a:p>
            <a:r>
              <a:rPr lang="en-US" sz="2400" b="1" dirty="0">
                <a:solidFill>
                  <a:srgbClr val="0000FF"/>
                </a:solidFill>
                <a:latin typeface="Arial Narrow" panose="020B0606020202030204" pitchFamily="34" charset="0"/>
                <a:cs typeface="Arial" panose="020B0604020202020204" pitchFamily="34" charset="0"/>
              </a:rPr>
              <a:t>   average = total / 24</a:t>
            </a:r>
          </a:p>
        </p:txBody>
      </p:sp>
      <p:sp>
        <p:nvSpPr>
          <p:cNvPr id="5" name="Rectangle 4"/>
          <p:cNvSpPr/>
          <p:nvPr/>
        </p:nvSpPr>
        <p:spPr>
          <a:xfrm>
            <a:off x="1600200" y="4267200"/>
            <a:ext cx="5105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bwMode="auto">
          <a:xfrm>
            <a:off x="6934200" y="4671691"/>
            <a:ext cx="1259487" cy="433709"/>
          </a:xfrm>
          <a:prstGeom prst="rect">
            <a:avLst/>
          </a:prstGeom>
          <a:solidFill>
            <a:schemeClr val="accent1">
              <a:alpha val="61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000" kern="0" dirty="0">
                <a:latin typeface="Arial Narrow" panose="020B0606020202030204" pitchFamily="34" charset="0"/>
                <a:cs typeface="Arial" panose="020B0604020202020204" pitchFamily="34" charset="0"/>
              </a:rPr>
              <a:t>Repeated</a:t>
            </a: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endParaRPr lang="en-SG" kern="0" dirty="0"/>
          </a:p>
        </p:txBody>
      </p:sp>
    </p:spTree>
    <p:extLst>
      <p:ext uri="{BB962C8B-B14F-4D97-AF65-F5344CB8AC3E}">
        <p14:creationId xmlns:p14="http://schemas.microsoft.com/office/powerpoint/2010/main" val="38576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 TemperatureSensor.py</a:t>
            </a:r>
          </a:p>
        </p:txBody>
      </p:sp>
      <p:sp>
        <p:nvSpPr>
          <p:cNvPr id="5" name="Rectangle 4"/>
          <p:cNvSpPr/>
          <p:nvPr/>
        </p:nvSpPr>
        <p:spPr>
          <a:xfrm>
            <a:off x="377575" y="843290"/>
            <a:ext cx="2815194" cy="523220"/>
          </a:xfrm>
          <a:prstGeom prst="rect">
            <a:avLst/>
          </a:prstGeom>
        </p:spPr>
        <p:txBody>
          <a:bodyPr wrap="none">
            <a:spAutoFit/>
          </a:bodyPr>
          <a:lstStyle/>
          <a:p>
            <a:pPr lvl="0" eaLnBrk="0" hangingPunct="0">
              <a:spcBef>
                <a:spcPct val="20000"/>
              </a:spcBef>
              <a:buClr>
                <a:srgbClr val="660066"/>
              </a:buClr>
              <a:buSzPct val="80000"/>
            </a:pPr>
            <a:r>
              <a:rPr lang="en-US" sz="2800" b="1" kern="0" dirty="0">
                <a:solidFill>
                  <a:srgbClr val="FF0000"/>
                </a:solidFill>
                <a:latin typeface="Arial Narrow" panose="020B0606020202030204" pitchFamily="34" charset="0"/>
                <a:cs typeface="Arial"/>
              </a:rPr>
              <a:t>Previous Program:</a:t>
            </a:r>
          </a:p>
        </p:txBody>
      </p:sp>
      <p:pic>
        <p:nvPicPr>
          <p:cNvPr id="6" name="Picture 5"/>
          <p:cNvPicPr>
            <a:picLocks noChangeAspect="1"/>
          </p:cNvPicPr>
          <p:nvPr/>
        </p:nvPicPr>
        <p:blipFill>
          <a:blip r:embed="rId2"/>
          <a:stretch>
            <a:fillRect/>
          </a:stretch>
        </p:blipFill>
        <p:spPr>
          <a:xfrm>
            <a:off x="533400" y="1600200"/>
            <a:ext cx="5766372" cy="3499509"/>
          </a:xfrm>
          <a:prstGeom prst="rect">
            <a:avLst/>
          </a:prstGeom>
        </p:spPr>
      </p:pic>
      <p:sp>
        <p:nvSpPr>
          <p:cNvPr id="3" name="Rectangle 2"/>
          <p:cNvSpPr/>
          <p:nvPr/>
        </p:nvSpPr>
        <p:spPr>
          <a:xfrm>
            <a:off x="533400" y="2908300"/>
            <a:ext cx="5181600" cy="1206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bwMode="auto">
          <a:xfrm>
            <a:off x="6629400" y="2628422"/>
            <a:ext cx="1981200" cy="559755"/>
          </a:xfrm>
          <a:prstGeom prst="rect">
            <a:avLst/>
          </a:prstGeom>
          <a:solidFill>
            <a:schemeClr val="accent1">
              <a:alpha val="61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000" kern="0" dirty="0">
                <a:latin typeface="Arial Narrow" panose="020B0606020202030204" pitchFamily="34" charset="0"/>
                <a:cs typeface="Arial" panose="020B0604020202020204" pitchFamily="34" charset="0"/>
              </a:rPr>
              <a:t>Repeated code</a:t>
            </a: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endParaRPr lang="en-SG" kern="0" dirty="0"/>
          </a:p>
        </p:txBody>
      </p:sp>
    </p:spTree>
    <p:extLst>
      <p:ext uri="{BB962C8B-B14F-4D97-AF65-F5344CB8AC3E}">
        <p14:creationId xmlns:p14="http://schemas.microsoft.com/office/powerpoint/2010/main" val="16730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 TemperatureSensor.py</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Modify the program in Activity 1 with the use of the </a:t>
            </a:r>
            <a:r>
              <a:rPr lang="en-US" b="1" dirty="0">
                <a:solidFill>
                  <a:schemeClr val="tx1"/>
                </a:solidFill>
                <a:latin typeface="Courier New" panose="02070309020205020404" pitchFamily="49" charset="0"/>
                <a:cs typeface="Courier New" panose="02070309020205020404" pitchFamily="49" charset="0"/>
              </a:rPr>
              <a:t>while</a:t>
            </a:r>
            <a:r>
              <a:rPr lang="en-US" b="1" dirty="0">
                <a:latin typeface="Arial Narrow" panose="020B0606020202030204" pitchFamily="34" charset="0"/>
              </a:rPr>
              <a:t> loop</a:t>
            </a:r>
          </a:p>
          <a:p>
            <a:pPr marL="0" indent="0">
              <a:buNone/>
            </a:pPr>
            <a:endParaRPr lang="en-US" dirty="0"/>
          </a:p>
        </p:txBody>
      </p:sp>
      <p:pic>
        <p:nvPicPr>
          <p:cNvPr id="4" name="15">
            <a:hlinkClick r:id="" action="ppaction://media"/>
            <a:extLst>
              <a:ext uri="{FF2B5EF4-FFF2-40B4-BE49-F238E27FC236}">
                <a16:creationId xmlns:a16="http://schemas.microsoft.com/office/drawing/2014/main" id="{502E3983-26C2-4F1E-B84A-28DBE2C2D3F9}"/>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580438" y="160338"/>
            <a:ext cx="487362" cy="487362"/>
          </a:xfrm>
          <a:prstGeom prst="rect">
            <a:avLst/>
          </a:prstGeom>
        </p:spPr>
      </p:pic>
    </p:spTree>
    <p:extLst>
      <p:ext uri="{BB962C8B-B14F-4D97-AF65-F5344CB8AC3E}">
        <p14:creationId xmlns:p14="http://schemas.microsoft.com/office/powerpoint/2010/main" val="14529449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 NumberTable.py</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Write a program that prompts the user to enter a number, and print out the math </a:t>
            </a:r>
            <a:r>
              <a:rPr lang="en-US" b="1" dirty="0" err="1">
                <a:latin typeface="Arial Narrow" panose="020B0606020202030204" pitchFamily="34" charset="0"/>
              </a:rPr>
              <a:t>timestable</a:t>
            </a:r>
            <a:r>
              <a:rPr lang="en-US" b="1" dirty="0">
                <a:latin typeface="Arial Narrow" panose="020B0606020202030204" pitchFamily="34" charset="0"/>
              </a:rPr>
              <a:t> with the use of a</a:t>
            </a: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while</a:t>
            </a:r>
            <a:r>
              <a:rPr lang="en-US" b="1" dirty="0">
                <a:latin typeface="Courier New" panose="02070309020205020404" pitchFamily="49" charset="0"/>
                <a:cs typeface="Courier New" panose="02070309020205020404" pitchFamily="49" charset="0"/>
              </a:rPr>
              <a:t> </a:t>
            </a:r>
            <a:r>
              <a:rPr lang="en-US" b="1" dirty="0">
                <a:latin typeface="Arial Narrow" panose="020B0606020202030204" pitchFamily="34" charset="0"/>
              </a:rPr>
              <a:t>loop.</a:t>
            </a:r>
          </a:p>
          <a:p>
            <a:pPr marL="0" indent="0">
              <a:buNone/>
            </a:pPr>
            <a:endParaRPr lang="en-US" b="1" dirty="0">
              <a:latin typeface="Arial Narrow" panose="020B0606020202030204" pitchFamily="34" charset="0"/>
            </a:endParaRPr>
          </a:p>
          <a:p>
            <a:pPr marL="0" indent="0">
              <a:buNone/>
            </a:pPr>
            <a:endParaRPr lang="en-US" dirty="0"/>
          </a:p>
        </p:txBody>
      </p:sp>
      <p:sp>
        <p:nvSpPr>
          <p:cNvPr id="5" name="Rectangle 4"/>
          <p:cNvSpPr/>
          <p:nvPr/>
        </p:nvSpPr>
        <p:spPr>
          <a:xfrm>
            <a:off x="5410200" y="40386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1219200" y="2133600"/>
            <a:ext cx="3886200" cy="3291544"/>
          </a:xfrm>
          <a:prstGeom prst="rect">
            <a:avLst/>
          </a:prstGeom>
        </p:spPr>
      </p:pic>
    </p:spTree>
    <p:extLst>
      <p:ext uri="{BB962C8B-B14F-4D97-AF65-F5344CB8AC3E}">
        <p14:creationId xmlns:p14="http://schemas.microsoft.com/office/powerpoint/2010/main" val="7028129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Loop</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Arial Narrow" panose="020B0606020202030204" pitchFamily="34" charset="0"/>
              </a:rPr>
              <a:t>A loop that will not terminate is called an </a:t>
            </a:r>
            <a:r>
              <a:rPr lang="en-US" b="1" dirty="0">
                <a:solidFill>
                  <a:srgbClr val="FF0000"/>
                </a:solidFill>
                <a:latin typeface="Arial Narrow" panose="020B0606020202030204" pitchFamily="34" charset="0"/>
              </a:rPr>
              <a:t>infinite loop</a:t>
            </a:r>
            <a:r>
              <a:rPr lang="en-US" b="1" dirty="0">
                <a:latin typeface="Arial Narrow" panose="020B0606020202030204" pitchFamily="34" charset="0"/>
              </a:rPr>
              <a:t>.</a:t>
            </a: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SG" b="1" dirty="0">
                <a:latin typeface="Arial Narrow" panose="020B0606020202030204" pitchFamily="34" charset="0"/>
              </a:rPr>
              <a:t>Infinite loop occurs as its </a:t>
            </a:r>
            <a:r>
              <a:rPr lang="en-SG" b="1" i="1" dirty="0">
                <a:solidFill>
                  <a:schemeClr val="tx1"/>
                </a:solidFill>
                <a:latin typeface="Arial Narrow" panose="020B0606020202030204" pitchFamily="34" charset="0"/>
              </a:rPr>
              <a:t>condition always evaluates to </a:t>
            </a:r>
            <a:r>
              <a:rPr lang="en-SG" sz="2400" b="1" i="1" dirty="0">
                <a:solidFill>
                  <a:schemeClr val="tx1"/>
                </a:solidFill>
                <a:latin typeface="Courier New" panose="02070309020205020404" pitchFamily="49" charset="0"/>
                <a:cs typeface="Courier New" panose="02070309020205020404" pitchFamily="49" charset="0"/>
              </a:rPr>
              <a:t>True</a:t>
            </a:r>
            <a:endParaRPr lang="en-US" b="1" i="1" dirty="0">
              <a:solidFill>
                <a:schemeClr val="tx1"/>
              </a:solidFill>
              <a:latin typeface="Arial Narrow" panose="020B0606020202030204" pitchFamily="34" charset="0"/>
            </a:endParaRP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Execution of the program can only be stopped by “killing” the program.</a:t>
            </a: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So it is important to make sure the </a:t>
            </a:r>
            <a:r>
              <a:rPr lang="en-US" b="1" dirty="0">
                <a:solidFill>
                  <a:srgbClr val="640064"/>
                </a:solidFill>
                <a:latin typeface="Arial Narrow" panose="020B0606020202030204" pitchFamily="34" charset="0"/>
              </a:rPr>
              <a:t>condition of the loop will eventually become false so th</a:t>
            </a:r>
            <a:r>
              <a:rPr lang="en-US" b="1" dirty="0">
                <a:latin typeface="Arial Narrow" panose="020B0606020202030204" pitchFamily="34" charset="0"/>
              </a:rPr>
              <a:t>at the loop will terminate.</a:t>
            </a:r>
          </a:p>
        </p:txBody>
      </p:sp>
      <p:pic>
        <p:nvPicPr>
          <p:cNvPr id="4" name="17">
            <a:hlinkClick r:id="" action="ppaction://media"/>
            <a:extLst>
              <a:ext uri="{FF2B5EF4-FFF2-40B4-BE49-F238E27FC236}">
                <a16:creationId xmlns:a16="http://schemas.microsoft.com/office/drawing/2014/main" id="{39253A9D-A7F4-47E0-95BB-5EC7AC6F51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8" y="160338"/>
            <a:ext cx="487362" cy="487362"/>
          </a:xfrm>
          <a:prstGeom prst="rect">
            <a:avLst/>
          </a:prstGeom>
        </p:spPr>
      </p:pic>
    </p:spTree>
    <p:extLst>
      <p:ext uri="{BB962C8B-B14F-4D97-AF65-F5344CB8AC3E}">
        <p14:creationId xmlns:p14="http://schemas.microsoft.com/office/powerpoint/2010/main" val="303149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Infinite Loop - Examples</a:t>
            </a:r>
            <a:endParaRPr lang="en-US" dirty="0"/>
          </a:p>
        </p:txBody>
      </p:sp>
      <p:pic>
        <p:nvPicPr>
          <p:cNvPr id="5" name="Picture 4"/>
          <p:cNvPicPr>
            <a:picLocks noChangeAspect="1"/>
          </p:cNvPicPr>
          <p:nvPr/>
        </p:nvPicPr>
        <p:blipFill>
          <a:blip r:embed="rId5"/>
          <a:stretch>
            <a:fillRect/>
          </a:stretch>
        </p:blipFill>
        <p:spPr>
          <a:xfrm>
            <a:off x="1228725" y="990600"/>
            <a:ext cx="6662737" cy="619125"/>
          </a:xfrm>
          <a:prstGeom prst="rect">
            <a:avLst/>
          </a:prstGeom>
          <a:ln>
            <a:solidFill>
              <a:schemeClr val="tx1"/>
            </a:solidFill>
          </a:ln>
        </p:spPr>
      </p:pic>
      <p:pic>
        <p:nvPicPr>
          <p:cNvPr id="7" name="Picture 6"/>
          <p:cNvPicPr>
            <a:picLocks noChangeAspect="1"/>
          </p:cNvPicPr>
          <p:nvPr/>
        </p:nvPicPr>
        <p:blipFill>
          <a:blip r:embed="rId6"/>
          <a:stretch>
            <a:fillRect/>
          </a:stretch>
        </p:blipFill>
        <p:spPr>
          <a:xfrm>
            <a:off x="1252537" y="2036838"/>
            <a:ext cx="6638925" cy="1181100"/>
          </a:xfrm>
          <a:prstGeom prst="rect">
            <a:avLst/>
          </a:prstGeom>
          <a:ln>
            <a:solidFill>
              <a:schemeClr val="tx1"/>
            </a:solidFill>
          </a:ln>
        </p:spPr>
      </p:pic>
      <p:sp>
        <p:nvSpPr>
          <p:cNvPr id="6" name="Content Placeholder 2"/>
          <p:cNvSpPr txBox="1">
            <a:spLocks/>
          </p:cNvSpPr>
          <p:nvPr/>
        </p:nvSpPr>
        <p:spPr bwMode="auto">
          <a:xfrm>
            <a:off x="4953000" y="3645051"/>
            <a:ext cx="3966087" cy="1066800"/>
          </a:xfrm>
          <a:prstGeom prst="rect">
            <a:avLst/>
          </a:prstGeom>
          <a:solidFill>
            <a:schemeClr val="accent1">
              <a:alpha val="61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000" kern="0" dirty="0">
                <a:latin typeface="Arial Narrow" panose="020B0606020202030204" pitchFamily="34" charset="0"/>
                <a:cs typeface="Arial" panose="020B0604020202020204" pitchFamily="34" charset="0"/>
              </a:rPr>
              <a:t>Can you explain what causes infinite loop in each of these cases?</a:t>
            </a: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endParaRPr lang="en-SG" kern="0" dirty="0"/>
          </a:p>
        </p:txBody>
      </p:sp>
      <p:pic>
        <p:nvPicPr>
          <p:cNvPr id="3" name="18">
            <a:hlinkClick r:id="" action="ppaction://media"/>
            <a:extLst>
              <a:ext uri="{FF2B5EF4-FFF2-40B4-BE49-F238E27FC236}">
                <a16:creationId xmlns:a16="http://schemas.microsoft.com/office/drawing/2014/main" id="{C9DEF9F2-1209-4208-8951-C31A2D47E4E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0437" y="96859"/>
            <a:ext cx="487363" cy="487363"/>
          </a:xfrm>
          <a:prstGeom prst="rect">
            <a:avLst/>
          </a:prstGeom>
        </p:spPr>
      </p:pic>
    </p:spTree>
    <p:extLst>
      <p:ext uri="{BB962C8B-B14F-4D97-AF65-F5344CB8AC3E}">
        <p14:creationId xmlns:p14="http://schemas.microsoft.com/office/powerpoint/2010/main" val="252961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31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3"/>
                </p:tgtEl>
              </p:cMediaNode>
            </p:audio>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 Which are Infinite Loops?</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Determine if the following code will result in infinite loop?</a:t>
            </a:r>
          </a:p>
          <a:p>
            <a:pPr marL="0" indent="0">
              <a:buNone/>
            </a:pPr>
            <a:endParaRPr lang="en-US" b="1" dirty="0">
              <a:latin typeface="Arial Narrow" panose="020B0606020202030204" pitchFamily="34" charset="0"/>
            </a:endParaRPr>
          </a:p>
          <a:p>
            <a:pPr marL="0" indent="0">
              <a:buNone/>
            </a:pPr>
            <a:endParaRPr lang="en-US" dirty="0"/>
          </a:p>
        </p:txBody>
      </p:sp>
      <p:sp>
        <p:nvSpPr>
          <p:cNvPr id="9" name="TextBox 8">
            <a:extLst>
              <a:ext uri="{FF2B5EF4-FFF2-40B4-BE49-F238E27FC236}">
                <a16:creationId xmlns:a16="http://schemas.microsoft.com/office/drawing/2014/main" id="{F666C2E3-22B3-4C9F-9F1C-C8AD6D1B4058}"/>
              </a:ext>
            </a:extLst>
          </p:cNvPr>
          <p:cNvSpPr txBox="1"/>
          <p:nvPr/>
        </p:nvSpPr>
        <p:spPr>
          <a:xfrm>
            <a:off x="940158" y="1828800"/>
            <a:ext cx="3886200" cy="707886"/>
          </a:xfrm>
          <a:prstGeom prst="rect">
            <a:avLst/>
          </a:prstGeom>
          <a:solidFill>
            <a:schemeClr val="accent5"/>
          </a:solidFill>
          <a:ln>
            <a:solidFill>
              <a:schemeClr val="tx1"/>
            </a:solidFill>
          </a:ln>
        </p:spPr>
        <p:txBody>
          <a:bodyPr wrap="square" rtlCol="0">
            <a:spAutoFit/>
          </a:bodyPr>
          <a:lstStyle/>
          <a:p>
            <a:r>
              <a:rPr lang="en-SG" sz="2000" dirty="0">
                <a:latin typeface="Calibri" panose="020F0502020204030204" pitchFamily="34" charset="0"/>
                <a:cs typeface="Calibri" panose="020F0502020204030204" pitchFamily="34" charset="0"/>
              </a:rPr>
              <a:t>while not(True): </a:t>
            </a:r>
          </a:p>
          <a:p>
            <a:pPr>
              <a:tabLst>
                <a:tab pos="533400" algn="l"/>
              </a:tabLst>
            </a:pPr>
            <a:r>
              <a:rPr lang="en-SG" sz="2000" dirty="0">
                <a:latin typeface="Calibri" panose="020F0502020204030204" pitchFamily="34" charset="0"/>
                <a:cs typeface="Calibri" panose="020F0502020204030204" pitchFamily="34" charset="0"/>
              </a:rPr>
              <a:t>	print()                             no</a:t>
            </a:r>
          </a:p>
        </p:txBody>
      </p:sp>
      <p:sp>
        <p:nvSpPr>
          <p:cNvPr id="10" name="TextBox 9">
            <a:extLst>
              <a:ext uri="{FF2B5EF4-FFF2-40B4-BE49-F238E27FC236}">
                <a16:creationId xmlns:a16="http://schemas.microsoft.com/office/drawing/2014/main" id="{68B064E2-50DD-41D2-A489-2C5522702A1F}"/>
              </a:ext>
            </a:extLst>
          </p:cNvPr>
          <p:cNvSpPr txBox="1"/>
          <p:nvPr/>
        </p:nvSpPr>
        <p:spPr>
          <a:xfrm>
            <a:off x="954640" y="2724090"/>
            <a:ext cx="3886200" cy="400110"/>
          </a:xfrm>
          <a:prstGeom prst="rect">
            <a:avLst/>
          </a:prstGeom>
          <a:solidFill>
            <a:schemeClr val="accent5"/>
          </a:solidFill>
          <a:ln>
            <a:solidFill>
              <a:schemeClr val="tx1"/>
            </a:solidFill>
          </a:ln>
        </p:spPr>
        <p:txBody>
          <a:bodyPr wrap="square" rtlCol="0">
            <a:spAutoFit/>
          </a:bodyPr>
          <a:lstStyle/>
          <a:p>
            <a:r>
              <a:rPr lang="en-SG" sz="2000" dirty="0">
                <a:latin typeface="Calibri" panose="020F0502020204030204" pitchFamily="34" charset="0"/>
                <a:cs typeface="Calibri" panose="020F0502020204030204" pitchFamily="34" charset="0"/>
              </a:rPr>
              <a:t>while 0: print()                       no</a:t>
            </a:r>
          </a:p>
        </p:txBody>
      </p:sp>
      <p:sp>
        <p:nvSpPr>
          <p:cNvPr id="15" name="TextBox 14">
            <a:extLst>
              <a:ext uri="{FF2B5EF4-FFF2-40B4-BE49-F238E27FC236}">
                <a16:creationId xmlns:a16="http://schemas.microsoft.com/office/drawing/2014/main" id="{CA086B72-9F7E-4E3C-97F0-E1C833151772}"/>
              </a:ext>
            </a:extLst>
          </p:cNvPr>
          <p:cNvSpPr txBox="1"/>
          <p:nvPr/>
        </p:nvSpPr>
        <p:spPr>
          <a:xfrm>
            <a:off x="954640" y="3352800"/>
            <a:ext cx="3886200" cy="1015663"/>
          </a:xfrm>
          <a:prstGeom prst="rect">
            <a:avLst/>
          </a:prstGeom>
          <a:solidFill>
            <a:schemeClr val="accent5"/>
          </a:solidFill>
          <a:ln>
            <a:solidFill>
              <a:schemeClr val="tx1"/>
            </a:solidFill>
          </a:ln>
        </p:spPr>
        <p:txBody>
          <a:bodyPr wrap="square" rtlCol="0">
            <a:spAutoFit/>
          </a:bodyPr>
          <a:lstStyle/>
          <a:p>
            <a:r>
              <a:rPr lang="en-US" sz="2000" dirty="0">
                <a:latin typeface="Calibri" panose="020F0502020204030204" pitchFamily="34" charset="0"/>
                <a:cs typeface="Calibri" panose="020F0502020204030204" pitchFamily="34" charset="0"/>
              </a:rPr>
              <a:t>count='0'</a:t>
            </a:r>
          </a:p>
          <a:p>
            <a:r>
              <a:rPr lang="en-US" sz="2000" dirty="0">
                <a:latin typeface="Calibri" panose="020F0502020204030204" pitchFamily="34" charset="0"/>
                <a:cs typeface="Calibri" panose="020F0502020204030204" pitchFamily="34" charset="0"/>
              </a:rPr>
              <a:t>while count!=0: </a:t>
            </a:r>
          </a:p>
          <a:p>
            <a:pPr>
              <a:tabLst>
                <a:tab pos="533400" algn="l"/>
              </a:tabLst>
            </a:pPr>
            <a:r>
              <a:rPr lang="en-US" sz="2000" dirty="0">
                <a:latin typeface="Calibri" panose="020F0502020204030204" pitchFamily="34" charset="0"/>
                <a:cs typeface="Calibri" panose="020F0502020204030204" pitchFamily="34" charset="0"/>
              </a:rPr>
              <a:t>	print()                             yes</a:t>
            </a:r>
          </a:p>
        </p:txBody>
      </p:sp>
      <p:sp>
        <p:nvSpPr>
          <p:cNvPr id="16" name="TextBox 15">
            <a:extLst>
              <a:ext uri="{FF2B5EF4-FFF2-40B4-BE49-F238E27FC236}">
                <a16:creationId xmlns:a16="http://schemas.microsoft.com/office/drawing/2014/main" id="{86DB0AE5-E452-4093-98E4-7AB2B80C9D20}"/>
              </a:ext>
            </a:extLst>
          </p:cNvPr>
          <p:cNvSpPr txBox="1"/>
          <p:nvPr/>
        </p:nvSpPr>
        <p:spPr>
          <a:xfrm>
            <a:off x="954640" y="4602480"/>
            <a:ext cx="3886200" cy="1015663"/>
          </a:xfrm>
          <a:prstGeom prst="rect">
            <a:avLst/>
          </a:prstGeom>
          <a:solidFill>
            <a:schemeClr val="accent5"/>
          </a:solidFill>
          <a:ln>
            <a:solidFill>
              <a:schemeClr val="tx1"/>
            </a:solidFill>
          </a:ln>
        </p:spPr>
        <p:txBody>
          <a:bodyPr wrap="square" rtlCol="0">
            <a:spAutoFit/>
          </a:bodyPr>
          <a:lstStyle/>
          <a:p>
            <a:r>
              <a:rPr lang="en-US" sz="2000" dirty="0">
                <a:latin typeface="Calibri" panose="020F0502020204030204" pitchFamily="34" charset="0"/>
                <a:cs typeface="Calibri" panose="020F0502020204030204" pitchFamily="34" charset="0"/>
              </a:rPr>
              <a:t>count=0</a:t>
            </a:r>
          </a:p>
          <a:p>
            <a:r>
              <a:rPr lang="en-US" sz="2000" dirty="0">
                <a:latin typeface="Calibri" panose="020F0502020204030204" pitchFamily="34" charset="0"/>
                <a:cs typeface="Calibri" panose="020F0502020204030204" pitchFamily="34" charset="0"/>
              </a:rPr>
              <a:t>while count&gt;=0: </a:t>
            </a:r>
          </a:p>
          <a:p>
            <a:pPr>
              <a:tabLst>
                <a:tab pos="533400" algn="l"/>
              </a:tabLst>
            </a:pPr>
            <a:r>
              <a:rPr lang="en-US" sz="2000" dirty="0">
                <a:latin typeface="Calibri" panose="020F0502020204030204" pitchFamily="34" charset="0"/>
                <a:cs typeface="Calibri" panose="020F0502020204030204" pitchFamily="34" charset="0"/>
              </a:rPr>
              <a:t>	print()                           yes</a:t>
            </a:r>
          </a:p>
        </p:txBody>
      </p:sp>
    </p:spTree>
    <p:extLst>
      <p:ext uri="{BB962C8B-B14F-4D97-AF65-F5344CB8AC3E}">
        <p14:creationId xmlns:p14="http://schemas.microsoft.com/office/powerpoint/2010/main" val="103632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At the end of this lecture, you will be able to….</a:t>
            </a:r>
          </a:p>
          <a:p>
            <a:pPr marL="0" indent="0">
              <a:buNone/>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apply the use of repetition structure in the creation of programs</a:t>
            </a: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cs typeface="Courier New" panose="02070309020205020404" pitchFamily="49" charset="0"/>
              </a:rPr>
              <a:t>code using </a:t>
            </a:r>
            <a:r>
              <a:rPr lang="en-US" b="1" dirty="0">
                <a:latin typeface="Courier New" panose="02070309020205020404" pitchFamily="49" charset="0"/>
                <a:cs typeface="Courier New" panose="02070309020205020404" pitchFamily="49" charset="0"/>
              </a:rPr>
              <a:t>while</a:t>
            </a:r>
            <a:r>
              <a:rPr lang="en-US" b="1" dirty="0">
                <a:latin typeface="Arial Narrow" panose="020B0606020202030204" pitchFamily="34" charset="0"/>
              </a:rPr>
              <a:t> loop</a:t>
            </a: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alter the program flow of loops with </a:t>
            </a:r>
            <a:r>
              <a:rPr lang="en-US" b="1" dirty="0">
                <a:latin typeface="Courier New" panose="02070309020205020404" pitchFamily="49" charset="0"/>
                <a:cs typeface="Courier New" panose="02070309020205020404" pitchFamily="49" charset="0"/>
              </a:rPr>
              <a:t>break</a:t>
            </a:r>
            <a:r>
              <a:rPr lang="en-US" b="1" dirty="0">
                <a:latin typeface="Arial Narrow" panose="020B0606020202030204" pitchFamily="34" charset="0"/>
              </a:rPr>
              <a:t> and </a:t>
            </a:r>
            <a:r>
              <a:rPr lang="en-US" b="1" dirty="0">
                <a:latin typeface="Courier New" panose="02070309020205020404" pitchFamily="49" charset="0"/>
                <a:cs typeface="Courier New" panose="02070309020205020404" pitchFamily="49" charset="0"/>
              </a:rPr>
              <a:t>continue </a:t>
            </a:r>
            <a:r>
              <a:rPr lang="en-US" b="1" dirty="0">
                <a:latin typeface="Arial Narrow" panose="020B0606020202030204" pitchFamily="34" charset="0"/>
              </a:rPr>
              <a:t>statements</a:t>
            </a:r>
          </a:p>
          <a:p>
            <a:endParaRPr lang="en-US" dirty="0"/>
          </a:p>
        </p:txBody>
      </p:sp>
      <p:pic>
        <p:nvPicPr>
          <p:cNvPr id="5" name="02">
            <a:hlinkClick r:id="" action="ppaction://media"/>
            <a:extLst>
              <a:ext uri="{FF2B5EF4-FFF2-40B4-BE49-F238E27FC236}">
                <a16:creationId xmlns:a16="http://schemas.microsoft.com/office/drawing/2014/main" id="{8F33AAB0-DA55-4657-B9AC-556EADD44E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63427"/>
            <a:ext cx="487363" cy="487362"/>
          </a:xfrm>
          <a:prstGeom prst="rect">
            <a:avLst/>
          </a:prstGeom>
        </p:spPr>
      </p:pic>
    </p:spTree>
    <p:extLst>
      <p:ext uri="{BB962C8B-B14F-4D97-AF65-F5344CB8AC3E}">
        <p14:creationId xmlns:p14="http://schemas.microsoft.com/office/powerpoint/2010/main" val="35315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58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2057400"/>
            <a:ext cx="548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8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Control Flow</a:t>
            </a:r>
          </a:p>
          <a:p>
            <a:pPr marL="1314450">
              <a:buFontTx/>
              <a:buChar char="-"/>
              <a:defRPr/>
            </a:pPr>
            <a:r>
              <a:rPr lang="en-GB" altLang="zh-CN" sz="3600" b="1" kern="0" dirty="0">
                <a:solidFill>
                  <a:srgbClr val="640064"/>
                </a:solidFill>
                <a:effectLst>
                  <a:outerShdw blurRad="38100" dist="38100" dir="2700000" algn="tl">
                    <a:srgbClr val="C0C0C0"/>
                  </a:outerShdw>
                </a:effectLst>
                <a:latin typeface="Courier New" panose="02070309020205020404" pitchFamily="49" charset="0"/>
                <a:ea typeface="Tahoma" panose="020B0604030504040204" pitchFamily="34" charset="0"/>
                <a:cs typeface="Courier New" panose="02070309020205020404" pitchFamily="49" charset="0"/>
              </a:rPr>
              <a:t>Break</a:t>
            </a:r>
          </a:p>
          <a:p>
            <a:pPr marL="1314450">
              <a:buFontTx/>
              <a:buChar char="-"/>
              <a:defRPr/>
            </a:pPr>
            <a:r>
              <a:rPr lang="en-GB" altLang="zh-CN" sz="3600" b="1" kern="0" dirty="0">
                <a:solidFill>
                  <a:srgbClr val="640064"/>
                </a:solidFill>
                <a:effectLst>
                  <a:outerShdw blurRad="38100" dist="38100" dir="2700000" algn="tl">
                    <a:srgbClr val="C0C0C0"/>
                  </a:outerShdw>
                </a:effectLst>
                <a:latin typeface="Courier New" panose="02070309020205020404" pitchFamily="49" charset="0"/>
                <a:ea typeface="Tahoma" panose="020B0604030504040204" pitchFamily="34" charset="0"/>
                <a:cs typeface="Courier New" panose="02070309020205020404" pitchFamily="49" charset="0"/>
              </a:rPr>
              <a:t>continue</a:t>
            </a:r>
          </a:p>
        </p:txBody>
      </p:sp>
    </p:spTree>
    <p:extLst>
      <p:ext uri="{BB962C8B-B14F-4D97-AF65-F5344CB8AC3E}">
        <p14:creationId xmlns:p14="http://schemas.microsoft.com/office/powerpoint/2010/main" val="67295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break</a:t>
            </a:r>
            <a:r>
              <a:rPr lang="en-US" dirty="0"/>
              <a:t> Statement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Arial Narrow" panose="020B0606020202030204" pitchFamily="34" charset="0"/>
              </a:rPr>
              <a:t>A </a:t>
            </a:r>
            <a:r>
              <a:rPr lang="en-US" b="1" dirty="0">
                <a:solidFill>
                  <a:srgbClr val="FF0000"/>
                </a:solidFill>
                <a:latin typeface="Courier New" panose="02070309020205020404" pitchFamily="49" charset="0"/>
                <a:cs typeface="Courier New" panose="02070309020205020404" pitchFamily="49" charset="0"/>
              </a:rPr>
              <a:t>break</a:t>
            </a:r>
            <a:r>
              <a:rPr lang="en-US" b="1" dirty="0">
                <a:solidFill>
                  <a:srgbClr val="FF0000"/>
                </a:solidFill>
                <a:latin typeface="Arial Narrow" panose="020B0606020202030204" pitchFamily="34" charset="0"/>
              </a:rPr>
              <a:t> </a:t>
            </a:r>
            <a:r>
              <a:rPr lang="en-US" b="1" dirty="0">
                <a:latin typeface="Arial Narrow" panose="020B0606020202030204" pitchFamily="34" charset="0"/>
              </a:rPr>
              <a:t>statement can be used to </a:t>
            </a:r>
            <a:r>
              <a:rPr lang="en-US" b="1" i="1" dirty="0">
                <a:solidFill>
                  <a:schemeClr val="tx1"/>
                </a:solidFill>
                <a:latin typeface="Arial Narrow" panose="020B0606020202030204" pitchFamily="34" charset="0"/>
              </a:rPr>
              <a:t>exit from a loop</a:t>
            </a:r>
          </a:p>
          <a:p>
            <a:pPr>
              <a:buFont typeface="Wingdings" panose="05000000000000000000" pitchFamily="2" charset="2"/>
              <a:buChar char="q"/>
            </a:pPr>
            <a:r>
              <a:rPr lang="en-US" b="1" dirty="0">
                <a:latin typeface="Arial Narrow" panose="020B0606020202030204" pitchFamily="34" charset="0"/>
              </a:rPr>
              <a:t>When a </a:t>
            </a:r>
            <a:r>
              <a:rPr lang="en-US" b="1" dirty="0">
                <a:solidFill>
                  <a:schemeClr val="tx1"/>
                </a:solidFill>
                <a:latin typeface="Courier New" panose="02070309020205020404" pitchFamily="49" charset="0"/>
                <a:cs typeface="Courier New" panose="02070309020205020404" pitchFamily="49" charset="0"/>
              </a:rPr>
              <a:t>break</a:t>
            </a:r>
            <a:r>
              <a:rPr lang="en-US" b="1" dirty="0">
                <a:latin typeface="Arial Narrow" panose="020B0606020202030204" pitchFamily="34" charset="0"/>
              </a:rPr>
              <a:t> statement is executed within a loop,</a:t>
            </a:r>
          </a:p>
          <a:p>
            <a:pPr lvl="1">
              <a:buFont typeface="Wingdings" panose="05000000000000000000" pitchFamily="2" charset="2"/>
              <a:buChar char="ü"/>
            </a:pPr>
            <a:r>
              <a:rPr lang="en-US" sz="2800" b="1" dirty="0">
                <a:solidFill>
                  <a:srgbClr val="800080"/>
                </a:solidFill>
                <a:latin typeface="Arial Narrow" panose="020B0606020202030204" pitchFamily="34" charset="0"/>
              </a:rPr>
              <a:t>the loop is terminated </a:t>
            </a:r>
          </a:p>
          <a:p>
            <a:pPr lvl="1">
              <a:buFont typeface="Wingdings" panose="05000000000000000000" pitchFamily="2" charset="2"/>
              <a:buChar char="ü"/>
            </a:pPr>
            <a:r>
              <a:rPr lang="en-US" sz="2800" b="1" dirty="0">
                <a:solidFill>
                  <a:srgbClr val="800080"/>
                </a:solidFill>
                <a:latin typeface="Arial Narrow" panose="020B0606020202030204" pitchFamily="34" charset="0"/>
              </a:rPr>
              <a:t>program control is passed to the first statement after the loop.</a:t>
            </a:r>
          </a:p>
          <a:p>
            <a:pPr>
              <a:buFont typeface="Wingdings" panose="05000000000000000000" pitchFamily="2" charset="2"/>
              <a:buChar char="q"/>
            </a:pPr>
            <a:r>
              <a:rPr lang="en-US" b="1" dirty="0">
                <a:latin typeface="Arial Narrow" panose="020B0606020202030204" pitchFamily="34" charset="0"/>
              </a:rPr>
              <a:t>A </a:t>
            </a:r>
            <a:r>
              <a:rPr lang="en-US" b="1" dirty="0">
                <a:solidFill>
                  <a:schemeClr val="tx1"/>
                </a:solidFill>
                <a:latin typeface="Courier New" panose="02070309020205020404" pitchFamily="49" charset="0"/>
                <a:cs typeface="Courier New" panose="02070309020205020404" pitchFamily="49" charset="0"/>
              </a:rPr>
              <a:t>break</a:t>
            </a:r>
            <a:r>
              <a:rPr lang="en-US" b="1" dirty="0">
                <a:latin typeface="Courier New" panose="02070309020205020404" pitchFamily="49" charset="0"/>
                <a:cs typeface="Courier New" panose="02070309020205020404" pitchFamily="49" charset="0"/>
              </a:rPr>
              <a:t> </a:t>
            </a:r>
            <a:r>
              <a:rPr lang="en-US" b="1" dirty="0">
                <a:latin typeface="Arial Narrow" panose="020B0606020202030204" pitchFamily="34" charset="0"/>
              </a:rPr>
              <a:t>statement is often written in an </a:t>
            </a:r>
            <a:r>
              <a:rPr lang="en-US" b="1" dirty="0">
                <a:solidFill>
                  <a:schemeClr val="tx1"/>
                </a:solidFill>
                <a:latin typeface="Courier New" panose="02070309020205020404" pitchFamily="49" charset="0"/>
                <a:cs typeface="Courier New" panose="02070309020205020404" pitchFamily="49" charset="0"/>
              </a:rPr>
              <a:t>if</a:t>
            </a:r>
            <a:r>
              <a:rPr lang="en-US" b="1" dirty="0">
                <a:latin typeface="Arial Narrow" panose="020B0606020202030204" pitchFamily="34" charset="0"/>
              </a:rPr>
              <a:t> block when it is used in a loop</a:t>
            </a:r>
          </a:p>
          <a:p>
            <a:pPr marL="0" indent="0">
              <a:buNone/>
            </a:pPr>
            <a:endParaRPr lang="en-US" dirty="0"/>
          </a:p>
        </p:txBody>
      </p:sp>
      <p:pic>
        <p:nvPicPr>
          <p:cNvPr id="4" name="21">
            <a:hlinkClick r:id="" action="ppaction://media"/>
            <a:extLst>
              <a:ext uri="{FF2B5EF4-FFF2-40B4-BE49-F238E27FC236}">
                <a16:creationId xmlns:a16="http://schemas.microsoft.com/office/drawing/2014/main" id="{A69D1CDB-45F3-49E0-8D8A-F56B883126B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122238"/>
            <a:ext cx="487362" cy="487363"/>
          </a:xfrm>
          <a:prstGeom prst="rect">
            <a:avLst/>
          </a:prstGeom>
        </p:spPr>
      </p:pic>
    </p:spTree>
    <p:extLst>
      <p:ext uri="{BB962C8B-B14F-4D97-AF65-F5344CB8AC3E}">
        <p14:creationId xmlns:p14="http://schemas.microsoft.com/office/powerpoint/2010/main" val="33249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1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break</a:t>
            </a:r>
            <a:r>
              <a:rPr lang="en-US" dirty="0"/>
              <a:t> Statement - Example</a:t>
            </a:r>
          </a:p>
        </p:txBody>
      </p:sp>
      <p:pic>
        <p:nvPicPr>
          <p:cNvPr id="4" name="Picture 3"/>
          <p:cNvPicPr>
            <a:picLocks noChangeAspect="1"/>
          </p:cNvPicPr>
          <p:nvPr/>
        </p:nvPicPr>
        <p:blipFill>
          <a:blip r:embed="rId5"/>
          <a:stretch>
            <a:fillRect/>
          </a:stretch>
        </p:blipFill>
        <p:spPr>
          <a:xfrm>
            <a:off x="176526" y="1067752"/>
            <a:ext cx="8460003" cy="1692001"/>
          </a:xfrm>
          <a:prstGeom prst="rect">
            <a:avLst/>
          </a:prstGeom>
          <a:ln>
            <a:solidFill>
              <a:schemeClr val="tx1"/>
            </a:solidFill>
          </a:ln>
        </p:spPr>
      </p:pic>
      <p:pic>
        <p:nvPicPr>
          <p:cNvPr id="5" name="Picture 4"/>
          <p:cNvPicPr>
            <a:picLocks noChangeAspect="1"/>
          </p:cNvPicPr>
          <p:nvPr/>
        </p:nvPicPr>
        <p:blipFill>
          <a:blip r:embed="rId6"/>
          <a:stretch>
            <a:fillRect/>
          </a:stretch>
        </p:blipFill>
        <p:spPr>
          <a:xfrm>
            <a:off x="180975" y="3124201"/>
            <a:ext cx="8455554" cy="2286000"/>
          </a:xfrm>
          <a:prstGeom prst="rect">
            <a:avLst/>
          </a:prstGeom>
          <a:ln>
            <a:solidFill>
              <a:schemeClr val="tx1"/>
            </a:solidFill>
          </a:ln>
        </p:spPr>
      </p:pic>
      <p:pic>
        <p:nvPicPr>
          <p:cNvPr id="3" name="22">
            <a:hlinkClick r:id="" action="ppaction://media"/>
            <a:extLst>
              <a:ext uri="{FF2B5EF4-FFF2-40B4-BE49-F238E27FC236}">
                <a16:creationId xmlns:a16="http://schemas.microsoft.com/office/drawing/2014/main" id="{36B10B67-4FE9-41E7-87F4-D5B66295D85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0438" y="136981"/>
            <a:ext cx="487362" cy="487362"/>
          </a:xfrm>
          <a:prstGeom prst="rect">
            <a:avLst/>
          </a:prstGeom>
        </p:spPr>
      </p:pic>
    </p:spTree>
    <p:extLst>
      <p:ext uri="{BB962C8B-B14F-4D97-AF65-F5344CB8AC3E}">
        <p14:creationId xmlns:p14="http://schemas.microsoft.com/office/powerpoint/2010/main" val="310488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5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continue </a:t>
            </a:r>
            <a:r>
              <a:rPr lang="en-US" dirty="0"/>
              <a:t>Statement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Arial Narrow" panose="020B0606020202030204" pitchFamily="34" charset="0"/>
              </a:rPr>
              <a:t>A</a:t>
            </a:r>
            <a:r>
              <a:rPr lang="en-US" b="1" dirty="0">
                <a:solidFill>
                  <a:srgbClr val="FF0000"/>
                </a:solidFill>
                <a:latin typeface="Courier New" panose="02070309020205020404" pitchFamily="49" charset="0"/>
                <a:cs typeface="Courier New" panose="02070309020205020404" pitchFamily="49" charset="0"/>
              </a:rPr>
              <a:t> continue </a:t>
            </a:r>
            <a:r>
              <a:rPr lang="en-US" b="1" dirty="0">
                <a:latin typeface="Arial Narrow" panose="020B0606020202030204" pitchFamily="34" charset="0"/>
              </a:rPr>
              <a:t>statement can be used to </a:t>
            </a:r>
            <a:r>
              <a:rPr lang="en-US" b="1" i="1" dirty="0">
                <a:solidFill>
                  <a:schemeClr val="tx1"/>
                </a:solidFill>
                <a:latin typeface="Arial Narrow" panose="020B0606020202030204" pitchFamily="34" charset="0"/>
              </a:rPr>
              <a:t>skip to the next iteration </a:t>
            </a:r>
            <a:r>
              <a:rPr lang="en-US" b="1" dirty="0">
                <a:latin typeface="Arial Narrow" panose="020B0606020202030204" pitchFamily="34" charset="0"/>
              </a:rPr>
              <a:t>of the loop</a:t>
            </a:r>
          </a:p>
          <a:p>
            <a:pPr>
              <a:buFont typeface="Wingdings" panose="05000000000000000000" pitchFamily="2" charset="2"/>
              <a:buChar char="q"/>
            </a:pPr>
            <a:r>
              <a:rPr lang="en-US" b="1" dirty="0">
                <a:latin typeface="Arial Narrow" panose="020B0606020202030204" pitchFamily="34" charset="0"/>
              </a:rPr>
              <a:t>When a </a:t>
            </a:r>
            <a:r>
              <a:rPr lang="en-US" b="1" dirty="0">
                <a:solidFill>
                  <a:schemeClr val="tx1"/>
                </a:solidFill>
                <a:latin typeface="Courier New" panose="02070309020205020404" pitchFamily="49" charset="0"/>
                <a:cs typeface="Courier New" panose="02070309020205020404" pitchFamily="49" charset="0"/>
              </a:rPr>
              <a:t>continue</a:t>
            </a:r>
            <a:r>
              <a:rPr lang="en-US" b="1" dirty="0">
                <a:latin typeface="Arial Narrow" panose="020B0606020202030204" pitchFamily="34" charset="0"/>
                <a:cs typeface="Courier New" panose="02070309020205020404" pitchFamily="49" charset="0"/>
              </a:rPr>
              <a:t> </a:t>
            </a:r>
            <a:r>
              <a:rPr lang="en-US" b="1" dirty="0">
                <a:latin typeface="Arial Narrow" panose="020B0606020202030204" pitchFamily="34" charset="0"/>
              </a:rPr>
              <a:t>statement is executed within a loop, </a:t>
            </a:r>
          </a:p>
          <a:p>
            <a:pPr lvl="1">
              <a:buFont typeface="Wingdings" panose="05000000000000000000" pitchFamily="2" charset="2"/>
              <a:buChar char="ü"/>
            </a:pPr>
            <a:r>
              <a:rPr lang="en-US" sz="2800" b="1" dirty="0">
                <a:solidFill>
                  <a:srgbClr val="800080"/>
                </a:solidFill>
                <a:latin typeface="Arial Narrow" panose="020B0606020202030204" pitchFamily="34" charset="0"/>
              </a:rPr>
              <a:t>the current iteration is terminated. Rest of code in current iteration is skipped.</a:t>
            </a:r>
          </a:p>
          <a:p>
            <a:pPr lvl="1">
              <a:buFont typeface="Wingdings" panose="05000000000000000000" pitchFamily="2" charset="2"/>
              <a:buChar char="ü"/>
            </a:pPr>
            <a:r>
              <a:rPr lang="en-US" sz="2800" b="1" dirty="0">
                <a:solidFill>
                  <a:srgbClr val="800080"/>
                </a:solidFill>
                <a:latin typeface="Arial Narrow" panose="020B0606020202030204" pitchFamily="34" charset="0"/>
              </a:rPr>
              <a:t>program control continues on to next iteration if condition is true.</a:t>
            </a:r>
          </a:p>
          <a:p>
            <a:pPr>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 </a:t>
            </a:r>
            <a:r>
              <a:rPr lang="en-US" b="1" dirty="0">
                <a:solidFill>
                  <a:schemeClr val="tx1"/>
                </a:solidFill>
                <a:latin typeface="Courier New" panose="02070309020205020404" pitchFamily="49" charset="0"/>
                <a:cs typeface="Courier New" panose="02070309020205020404" pitchFamily="49" charset="0"/>
              </a:rPr>
              <a:t>continue</a:t>
            </a:r>
            <a:r>
              <a:rPr lang="en-US" b="1" dirty="0">
                <a:latin typeface="Courier New" panose="02070309020205020404" pitchFamily="49" charset="0"/>
                <a:cs typeface="Courier New" panose="02070309020205020404" pitchFamily="49" charset="0"/>
              </a:rPr>
              <a:t> </a:t>
            </a:r>
            <a:r>
              <a:rPr lang="en-US" b="1" dirty="0">
                <a:latin typeface="Arial Narrow" panose="020B0606020202030204" pitchFamily="34" charset="0"/>
              </a:rPr>
              <a:t>statement is often written in an</a:t>
            </a: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a:t>
            </a:r>
            <a:r>
              <a:rPr lang="en-US" b="1" dirty="0">
                <a:latin typeface="Arial Narrow" panose="020B0606020202030204" pitchFamily="34" charset="0"/>
              </a:rPr>
              <a:t>block when it is used in a loop</a:t>
            </a:r>
          </a:p>
          <a:p>
            <a:pPr marL="0" indent="0">
              <a:buNone/>
            </a:pPr>
            <a:endParaRPr lang="en-US" dirty="0"/>
          </a:p>
        </p:txBody>
      </p:sp>
      <p:pic>
        <p:nvPicPr>
          <p:cNvPr id="4" name="23">
            <a:hlinkClick r:id="" action="ppaction://media"/>
            <a:extLst>
              <a:ext uri="{FF2B5EF4-FFF2-40B4-BE49-F238E27FC236}">
                <a16:creationId xmlns:a16="http://schemas.microsoft.com/office/drawing/2014/main" id="{9D418B30-736F-4181-8C05-BEC3B2C53DF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16060"/>
            <a:ext cx="487363" cy="487363"/>
          </a:xfrm>
          <a:prstGeom prst="rect">
            <a:avLst/>
          </a:prstGeom>
        </p:spPr>
      </p:pic>
    </p:spTree>
    <p:extLst>
      <p:ext uri="{BB962C8B-B14F-4D97-AF65-F5344CB8AC3E}">
        <p14:creationId xmlns:p14="http://schemas.microsoft.com/office/powerpoint/2010/main" val="350639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continue </a:t>
            </a:r>
            <a:r>
              <a:rPr lang="en-US" dirty="0"/>
              <a:t>Statement - Example</a:t>
            </a:r>
          </a:p>
        </p:txBody>
      </p:sp>
      <p:pic>
        <p:nvPicPr>
          <p:cNvPr id="6" name="Picture 5"/>
          <p:cNvPicPr>
            <a:picLocks noChangeAspect="1"/>
          </p:cNvPicPr>
          <p:nvPr/>
        </p:nvPicPr>
        <p:blipFill>
          <a:blip r:embed="rId5"/>
          <a:stretch>
            <a:fillRect/>
          </a:stretch>
        </p:blipFill>
        <p:spPr>
          <a:xfrm>
            <a:off x="685800" y="895104"/>
            <a:ext cx="7800975" cy="1961596"/>
          </a:xfrm>
          <a:prstGeom prst="rect">
            <a:avLst/>
          </a:prstGeom>
          <a:ln>
            <a:solidFill>
              <a:schemeClr val="tx1"/>
            </a:solidFill>
          </a:ln>
        </p:spPr>
      </p:pic>
      <p:pic>
        <p:nvPicPr>
          <p:cNvPr id="7" name="Picture 6"/>
          <p:cNvPicPr>
            <a:picLocks noChangeAspect="1"/>
          </p:cNvPicPr>
          <p:nvPr/>
        </p:nvPicPr>
        <p:blipFill>
          <a:blip r:embed="rId6"/>
          <a:stretch>
            <a:fillRect/>
          </a:stretch>
        </p:blipFill>
        <p:spPr>
          <a:xfrm>
            <a:off x="2133600" y="2970200"/>
            <a:ext cx="4248150" cy="2834444"/>
          </a:xfrm>
          <a:prstGeom prst="rect">
            <a:avLst/>
          </a:prstGeom>
          <a:ln>
            <a:solidFill>
              <a:schemeClr val="tx1"/>
            </a:solidFill>
          </a:ln>
        </p:spPr>
      </p:pic>
      <p:pic>
        <p:nvPicPr>
          <p:cNvPr id="3" name="24">
            <a:hlinkClick r:id="" action="ppaction://media"/>
            <a:extLst>
              <a:ext uri="{FF2B5EF4-FFF2-40B4-BE49-F238E27FC236}">
                <a16:creationId xmlns:a16="http://schemas.microsoft.com/office/drawing/2014/main" id="{44FEDABB-DA2F-4389-9AB9-748E1989163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23686" y="160337"/>
            <a:ext cx="487363" cy="487363"/>
          </a:xfrm>
          <a:prstGeom prst="rect">
            <a:avLst/>
          </a:prstGeom>
        </p:spPr>
      </p:pic>
    </p:spTree>
    <p:extLst>
      <p:ext uri="{BB962C8B-B14F-4D97-AF65-F5344CB8AC3E}">
        <p14:creationId xmlns:p14="http://schemas.microsoft.com/office/powerpoint/2010/main" val="12112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51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4 – NumberGuessing.py</a:t>
            </a:r>
          </a:p>
        </p:txBody>
      </p:sp>
      <p:sp>
        <p:nvSpPr>
          <p:cNvPr id="3" name="Content Placeholder 2"/>
          <p:cNvSpPr>
            <a:spLocks noGrp="1"/>
          </p:cNvSpPr>
          <p:nvPr>
            <p:ph idx="1"/>
          </p:nvPr>
        </p:nvSpPr>
        <p:spPr>
          <a:xfrm>
            <a:off x="50800" y="762000"/>
            <a:ext cx="8991600" cy="4983162"/>
          </a:xfrm>
        </p:spPr>
        <p:txBody>
          <a:bodyPr/>
          <a:lstStyle/>
          <a:p>
            <a:pPr>
              <a:buFont typeface="Wingdings" panose="05000000000000000000" pitchFamily="2" charset="2"/>
              <a:buChar char="q"/>
            </a:pPr>
            <a:r>
              <a:rPr lang="en-US" sz="2400" b="1" dirty="0">
                <a:latin typeface="Arial Narrow" panose="020B0606020202030204" pitchFamily="34" charset="0"/>
              </a:rPr>
              <a:t>Write a program that simulates a number guessing game. It first generates a random number between 1 and 100. It then prompts user to guess the correct number. User can enter -1 to end the game or the game will end after 5 tries.</a:t>
            </a:r>
          </a:p>
          <a:p>
            <a:pPr>
              <a:buFont typeface="Wingdings" panose="05000000000000000000" pitchFamily="2" charset="2"/>
              <a:buChar char="q"/>
            </a:pPr>
            <a:r>
              <a:rPr lang="en-US" sz="2400" b="1" dirty="0">
                <a:latin typeface="Arial Narrow" panose="020B0606020202030204" pitchFamily="34" charset="0"/>
              </a:rPr>
              <a:t>Sample outputs of the program:</a:t>
            </a:r>
          </a:p>
          <a:p>
            <a:pPr>
              <a:buFont typeface="Wingdings" panose="05000000000000000000" pitchFamily="2" charset="2"/>
              <a:buChar char="q"/>
            </a:pPr>
            <a:endParaRPr lang="en-US" sz="2400" b="1" dirty="0">
              <a:latin typeface="Arial Narrow" panose="020B0606020202030204" pitchFamily="34" charset="0"/>
            </a:endParaRPr>
          </a:p>
          <a:p>
            <a:endParaRPr lang="en-US" b="1" dirty="0">
              <a:latin typeface="Arial Narrow" panose="020B0606020202030204" pitchFamily="34" charset="0"/>
            </a:endParaRPr>
          </a:p>
        </p:txBody>
      </p:sp>
      <p:pic>
        <p:nvPicPr>
          <p:cNvPr id="4" name="Picture 3"/>
          <p:cNvPicPr/>
          <p:nvPr/>
        </p:nvPicPr>
        <p:blipFill>
          <a:blip r:embed="rId3"/>
          <a:stretch>
            <a:fillRect/>
          </a:stretch>
        </p:blipFill>
        <p:spPr>
          <a:xfrm>
            <a:off x="565166" y="2971800"/>
            <a:ext cx="8013667" cy="2347913"/>
          </a:xfrm>
          <a:prstGeom prst="rect">
            <a:avLst/>
          </a:prstGeom>
        </p:spPr>
      </p:pic>
    </p:spTree>
    <p:extLst>
      <p:ext uri="{BB962C8B-B14F-4D97-AF65-F5344CB8AC3E}">
        <p14:creationId xmlns:p14="http://schemas.microsoft.com/office/powerpoint/2010/main" val="27665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4 – NumberGuessing.py</a:t>
            </a:r>
          </a:p>
        </p:txBody>
      </p:sp>
      <p:sp>
        <p:nvSpPr>
          <p:cNvPr id="3" name="Content Placeholder 2"/>
          <p:cNvSpPr>
            <a:spLocks noGrp="1"/>
          </p:cNvSpPr>
          <p:nvPr>
            <p:ph idx="1"/>
          </p:nvPr>
        </p:nvSpPr>
        <p:spPr>
          <a:xfrm>
            <a:off x="50800" y="762000"/>
            <a:ext cx="8991600" cy="4983162"/>
          </a:xfrm>
        </p:spPr>
        <p:txBody>
          <a:bodyPr/>
          <a:lstStyle/>
          <a:p>
            <a:pPr>
              <a:buFont typeface="Wingdings" panose="05000000000000000000" pitchFamily="2" charset="2"/>
              <a:buChar char="q"/>
            </a:pPr>
            <a:endParaRPr lang="en-US" sz="2400" b="1" dirty="0">
              <a:latin typeface="Arial Narrow" panose="020B0606020202030204" pitchFamily="34" charset="0"/>
            </a:endParaRPr>
          </a:p>
          <a:p>
            <a:endParaRPr lang="en-US" b="1" dirty="0">
              <a:latin typeface="Arial Narrow" panose="020B0606020202030204" pitchFamily="34" charset="0"/>
            </a:endParaRPr>
          </a:p>
        </p:txBody>
      </p:sp>
      <p:pic>
        <p:nvPicPr>
          <p:cNvPr id="5" name="Picture 4"/>
          <p:cNvPicPr/>
          <p:nvPr/>
        </p:nvPicPr>
        <p:blipFill>
          <a:blip r:embed="rId3"/>
          <a:stretch>
            <a:fillRect/>
          </a:stretch>
        </p:blipFill>
        <p:spPr>
          <a:xfrm>
            <a:off x="380365" y="1219200"/>
            <a:ext cx="8332470" cy="3086100"/>
          </a:xfrm>
          <a:prstGeom prst="rect">
            <a:avLst/>
          </a:prstGeom>
        </p:spPr>
      </p:pic>
    </p:spTree>
    <p:extLst>
      <p:ext uri="{BB962C8B-B14F-4D97-AF65-F5344CB8AC3E}">
        <p14:creationId xmlns:p14="http://schemas.microsoft.com/office/powerpoint/2010/main" val="394725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pPr>
              <a:buFont typeface="Wingdings" panose="05000000000000000000" pitchFamily="2" charset="2"/>
              <a:buChar char="q"/>
            </a:pPr>
            <a:r>
              <a:rPr lang="en-US" altLang="en-US" b="1" dirty="0">
                <a:latin typeface="Arial Narrow" panose="020B0606020202030204" pitchFamily="34" charset="0"/>
              </a:rPr>
              <a:t>Python 3 Documentation</a:t>
            </a:r>
          </a:p>
          <a:p>
            <a:pPr lvl="1">
              <a:buFont typeface="Wingdings" panose="05000000000000000000" pitchFamily="2" charset="2"/>
              <a:buChar char="q"/>
            </a:pPr>
            <a:r>
              <a:rPr lang="en-US" altLang="en-US" b="1" dirty="0">
                <a:latin typeface="Arial Narrow" panose="020B0606020202030204" pitchFamily="34" charset="0"/>
              </a:rPr>
              <a:t>https://docs.python.org/3/reference/compound_stmts.html#while</a:t>
            </a:r>
          </a:p>
          <a:p>
            <a:pPr>
              <a:buFont typeface="Wingdings" panose="05000000000000000000" pitchFamily="2" charset="2"/>
              <a:buChar char="q"/>
            </a:pPr>
            <a:r>
              <a:rPr lang="en-US" altLang="en-US" b="1" dirty="0">
                <a:latin typeface="Arial Narrow" panose="020B0606020202030204" pitchFamily="34" charset="0"/>
              </a:rPr>
              <a:t>Learn Python Tutorial</a:t>
            </a:r>
          </a:p>
          <a:p>
            <a:pPr lvl="1">
              <a:buFont typeface="Wingdings" panose="05000000000000000000" pitchFamily="2" charset="2"/>
              <a:buChar char="q"/>
            </a:pPr>
            <a:r>
              <a:rPr lang="en-US" altLang="en-US" b="1" dirty="0">
                <a:latin typeface="Arial Narrow" panose="020B0606020202030204" pitchFamily="34" charset="0"/>
              </a:rPr>
              <a:t>https://www.learnpython.org/en/Loops</a:t>
            </a:r>
          </a:p>
        </p:txBody>
      </p:sp>
    </p:spTree>
    <p:extLst>
      <p:ext uri="{BB962C8B-B14F-4D97-AF65-F5344CB8AC3E}">
        <p14:creationId xmlns:p14="http://schemas.microsoft.com/office/powerpoint/2010/main" val="199997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t>Summary</a:t>
            </a:r>
          </a:p>
        </p:txBody>
      </p:sp>
      <p:sp>
        <p:nvSpPr>
          <p:cNvPr id="8196" name="Rectangle 6"/>
          <p:cNvSpPr>
            <a:spLocks noGrp="1" noChangeArrowheads="1"/>
          </p:cNvSpPr>
          <p:nvPr>
            <p:ph type="body" idx="1"/>
          </p:nvPr>
        </p:nvSpPr>
        <p:spPr/>
        <p:txBody>
          <a:bodyPr/>
          <a:lstStyle/>
          <a:p>
            <a:pPr>
              <a:buFont typeface="Wingdings" panose="05000000000000000000" pitchFamily="2" charset="2"/>
              <a:buChar char="q"/>
            </a:pPr>
            <a:r>
              <a:rPr lang="en-US" altLang="en-US" b="1" dirty="0">
                <a:latin typeface="Arial Narrow" panose="020B0606020202030204" pitchFamily="34" charset="0"/>
              </a:rPr>
              <a:t>Repetition structure allows statements to be repeated until certain condition failed</a:t>
            </a:r>
          </a:p>
          <a:p>
            <a:pPr>
              <a:buFont typeface="Wingdings" panose="05000000000000000000" pitchFamily="2" charset="2"/>
              <a:buChar char="q"/>
            </a:pPr>
            <a:endParaRPr lang="en-US" altLang="en-US" b="1" dirty="0">
              <a:latin typeface="Arial Narrow" panose="020B0606020202030204" pitchFamily="34" charset="0"/>
            </a:endParaRPr>
          </a:p>
          <a:p>
            <a:pPr>
              <a:buFont typeface="Wingdings" panose="05000000000000000000" pitchFamily="2" charset="2"/>
              <a:buChar char="q"/>
            </a:pPr>
            <a:r>
              <a:rPr lang="en-US" altLang="en-US" b="1" dirty="0">
                <a:latin typeface="Arial Narrow" panose="020B0606020202030204" pitchFamily="34" charset="0"/>
              </a:rPr>
              <a:t>The </a:t>
            </a:r>
            <a:r>
              <a:rPr lang="en-US" altLang="en-US" b="1" dirty="0">
                <a:latin typeface="Arial Narrow" panose="020B0606020202030204" pitchFamily="34" charset="0"/>
                <a:cs typeface="Courier New" panose="02070309020205020404" pitchFamily="49" charset="0"/>
              </a:rPr>
              <a:t>while</a:t>
            </a:r>
            <a:r>
              <a:rPr lang="en-US" altLang="en-US" b="1" dirty="0">
                <a:latin typeface="Arial Narrow" panose="020B0606020202030204" pitchFamily="34" charset="0"/>
              </a:rPr>
              <a:t> loop checks the condition first to decide whether to enter the loop</a:t>
            </a:r>
          </a:p>
          <a:p>
            <a:pPr>
              <a:buFont typeface="Wingdings" panose="05000000000000000000" pitchFamily="2" charset="2"/>
              <a:buChar char="q"/>
            </a:pPr>
            <a:endParaRPr lang="en-US" altLang="en-US" b="1" dirty="0">
              <a:latin typeface="Arial Narrow" panose="020B0606020202030204" pitchFamily="34" charset="0"/>
            </a:endParaRPr>
          </a:p>
          <a:p>
            <a:pPr>
              <a:buFont typeface="Wingdings" panose="05000000000000000000" pitchFamily="2" charset="2"/>
              <a:buChar char="q"/>
            </a:pPr>
            <a:r>
              <a:rPr lang="en-US" altLang="en-US" b="1" dirty="0">
                <a:latin typeface="Arial Narrow" panose="020B0606020202030204" pitchFamily="34" charset="0"/>
              </a:rPr>
              <a:t>The </a:t>
            </a:r>
            <a:r>
              <a:rPr lang="en-US" altLang="en-US" b="1" dirty="0">
                <a:latin typeface="Arial Narrow" panose="020B0606020202030204" pitchFamily="34" charset="0"/>
                <a:cs typeface="Courier New" panose="02070309020205020404" pitchFamily="49" charset="0"/>
              </a:rPr>
              <a:t>break</a:t>
            </a:r>
            <a:r>
              <a:rPr lang="en-US" altLang="en-US" b="1" dirty="0">
                <a:latin typeface="Arial Narrow" panose="020B0606020202030204" pitchFamily="34" charset="0"/>
              </a:rPr>
              <a:t> statement breaks out of the loop completely.</a:t>
            </a:r>
          </a:p>
          <a:p>
            <a:pPr>
              <a:buFont typeface="Wingdings" panose="05000000000000000000" pitchFamily="2" charset="2"/>
              <a:buChar char="q"/>
            </a:pPr>
            <a:endParaRPr lang="en-US" altLang="en-US" b="1" dirty="0">
              <a:latin typeface="Arial Narrow" panose="020B0606020202030204" pitchFamily="34" charset="0"/>
            </a:endParaRPr>
          </a:p>
          <a:p>
            <a:pPr>
              <a:buFont typeface="Wingdings" panose="05000000000000000000" pitchFamily="2" charset="2"/>
              <a:buChar char="q"/>
            </a:pPr>
            <a:r>
              <a:rPr lang="en-US" altLang="en-US" b="1" dirty="0">
                <a:latin typeface="Arial Narrow" panose="020B0606020202030204" pitchFamily="34" charset="0"/>
              </a:rPr>
              <a:t>The </a:t>
            </a:r>
            <a:r>
              <a:rPr lang="en-US" altLang="en-US" b="1" dirty="0">
                <a:latin typeface="Arial Narrow" panose="020B0606020202030204" pitchFamily="34" charset="0"/>
                <a:cs typeface="Courier New" panose="02070309020205020404" pitchFamily="49" charset="0"/>
              </a:rPr>
              <a:t>continue</a:t>
            </a:r>
            <a:r>
              <a:rPr lang="en-US" altLang="en-US" b="1" dirty="0">
                <a:latin typeface="Arial Narrow" panose="020B0606020202030204" pitchFamily="34" charset="0"/>
              </a:rPr>
              <a:t> statement skips the remaining part of the current iteration and continues to the next iteration.</a:t>
            </a:r>
          </a:p>
          <a:p>
            <a:endParaRPr lang="en-US" altLang="en-US" dirty="0"/>
          </a:p>
          <a:p>
            <a:endParaRPr lang="en-US" altLang="en-US" dirty="0"/>
          </a:p>
        </p:txBody>
      </p:sp>
    </p:spTree>
    <p:extLst>
      <p:ext uri="{BB962C8B-B14F-4D97-AF65-F5344CB8AC3E}">
        <p14:creationId xmlns:p14="http://schemas.microsoft.com/office/powerpoint/2010/main" val="354794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t>Topics</a:t>
            </a:r>
          </a:p>
        </p:txBody>
      </p:sp>
      <p:sp>
        <p:nvSpPr>
          <p:cNvPr id="5124" name="Rectangle 3"/>
          <p:cNvSpPr>
            <a:spLocks noGrp="1" noChangeArrowheads="1"/>
          </p:cNvSpPr>
          <p:nvPr>
            <p:ph type="body" idx="1"/>
          </p:nvPr>
        </p:nvSpPr>
        <p:spPr/>
        <p:txBody>
          <a:bodyPr/>
          <a:lstStyle/>
          <a:p>
            <a:pPr>
              <a:buFont typeface="Wingdings" panose="05000000000000000000" pitchFamily="2" charset="2"/>
              <a:buChar char="q"/>
            </a:pPr>
            <a:r>
              <a:rPr lang="en-US" altLang="en-US" b="1" dirty="0">
                <a:latin typeface="Arial Narrow" panose="020B0606020202030204" pitchFamily="34" charset="0"/>
              </a:rPr>
              <a:t>What is Repetition Structure</a:t>
            </a:r>
          </a:p>
          <a:p>
            <a:pPr>
              <a:buFont typeface="Wingdings" panose="05000000000000000000" pitchFamily="2" charset="2"/>
              <a:buChar char="q"/>
            </a:pPr>
            <a:r>
              <a:rPr lang="en-US" altLang="en-US" sz="2400" b="1" dirty="0">
                <a:latin typeface="Courier New" panose="02070309020205020404" pitchFamily="49" charset="0"/>
                <a:cs typeface="Courier New" panose="02070309020205020404" pitchFamily="49" charset="0"/>
              </a:rPr>
              <a:t>while</a:t>
            </a:r>
            <a:r>
              <a:rPr lang="en-US" altLang="en-US" b="1" dirty="0">
                <a:latin typeface="Arial Narrow" panose="020B0606020202030204" pitchFamily="34" charset="0"/>
              </a:rPr>
              <a:t> loop</a:t>
            </a:r>
          </a:p>
          <a:p>
            <a:pPr>
              <a:buFont typeface="Wingdings" panose="05000000000000000000" pitchFamily="2" charset="2"/>
              <a:buChar char="q"/>
            </a:pPr>
            <a:r>
              <a:rPr lang="en-US" altLang="en-US" b="1" dirty="0">
                <a:latin typeface="Arial Narrow" panose="020B0606020202030204" pitchFamily="34" charset="0"/>
              </a:rPr>
              <a:t>Control Flow Statements</a:t>
            </a:r>
          </a:p>
          <a:p>
            <a:pPr lvl="1">
              <a:buFont typeface="Wingdings" panose="05000000000000000000" pitchFamily="2" charset="2"/>
              <a:buChar char="q"/>
            </a:pPr>
            <a:r>
              <a:rPr lang="en-US" altLang="en-US" b="1" dirty="0">
                <a:latin typeface="Courier New" panose="02070309020205020404" pitchFamily="49" charset="0"/>
                <a:cs typeface="Courier New" panose="02070309020205020404" pitchFamily="49" charset="0"/>
              </a:rPr>
              <a:t>break</a:t>
            </a:r>
          </a:p>
          <a:p>
            <a:pPr lvl="1">
              <a:buFont typeface="Wingdings" panose="05000000000000000000" pitchFamily="2" charset="2"/>
              <a:buChar char="q"/>
            </a:pPr>
            <a:r>
              <a:rPr lang="en-US" altLang="en-US" b="1" dirty="0">
                <a:latin typeface="Courier New" panose="02070309020205020404" pitchFamily="49" charset="0"/>
                <a:cs typeface="Courier New" panose="02070309020205020404" pitchFamily="49" charset="0"/>
              </a:rPr>
              <a:t>continue</a:t>
            </a:r>
          </a:p>
          <a:p>
            <a:endParaRPr lang="en-US" altLang="en-US" dirty="0"/>
          </a:p>
          <a:p>
            <a:endParaRPr lang="en-US" altLang="en-US" dirty="0"/>
          </a:p>
        </p:txBody>
      </p:sp>
      <p:pic>
        <p:nvPicPr>
          <p:cNvPr id="3" name="03">
            <a:hlinkClick r:id="" action="ppaction://media"/>
            <a:extLst>
              <a:ext uri="{FF2B5EF4-FFF2-40B4-BE49-F238E27FC236}">
                <a16:creationId xmlns:a16="http://schemas.microsoft.com/office/drawing/2014/main" id="{8A563459-221E-4F9E-9EC9-0DA619F1543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8" y="91346"/>
            <a:ext cx="487362" cy="487362"/>
          </a:xfrm>
          <a:prstGeom prst="rect">
            <a:avLst/>
          </a:prstGeom>
        </p:spPr>
      </p:pic>
    </p:spTree>
    <p:extLst>
      <p:ext uri="{BB962C8B-B14F-4D97-AF65-F5344CB8AC3E}">
        <p14:creationId xmlns:p14="http://schemas.microsoft.com/office/powerpoint/2010/main" val="28731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6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2057400"/>
            <a:ext cx="548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8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Repetition Structure</a:t>
            </a:r>
          </a:p>
        </p:txBody>
      </p:sp>
    </p:spTree>
    <p:extLst>
      <p:ext uri="{BB962C8B-B14F-4D97-AF65-F5344CB8AC3E}">
        <p14:creationId xmlns:p14="http://schemas.microsoft.com/office/powerpoint/2010/main" val="23770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Repetition Structure?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Arial Narrow" panose="020B0606020202030204" pitchFamily="34" charset="0"/>
              </a:rPr>
              <a:t>Execute a block of program statements repeatedly</a:t>
            </a:r>
          </a:p>
          <a:p>
            <a:pPr marL="0" indent="0">
              <a:buNone/>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2 types of repetition structure</a:t>
            </a:r>
          </a:p>
          <a:p>
            <a:pPr lvl="1">
              <a:buClr>
                <a:schemeClr val="tx1"/>
              </a:buClr>
              <a:buFont typeface="Wingdings" panose="05000000000000000000" pitchFamily="2" charset="2"/>
              <a:buChar char="ü"/>
            </a:pPr>
            <a:r>
              <a:rPr lang="en-US" sz="2800" b="1" dirty="0">
                <a:solidFill>
                  <a:srgbClr val="FF0000"/>
                </a:solidFill>
                <a:latin typeface="Arial Narrow" panose="020B0606020202030204" pitchFamily="34" charset="0"/>
                <a:cs typeface="Courier New" panose="02070309020205020404" pitchFamily="49" charset="0"/>
              </a:rPr>
              <a:t> while</a:t>
            </a:r>
            <a:r>
              <a:rPr lang="en-US" sz="2800" b="1" dirty="0">
                <a:latin typeface="Arial Narrow" panose="020B0606020202030204" pitchFamily="34" charset="0"/>
                <a:cs typeface="Courier New" panose="02070309020205020404" pitchFamily="49" charset="0"/>
              </a:rPr>
              <a:t> </a:t>
            </a:r>
            <a:r>
              <a:rPr lang="en-US" sz="2800" b="1" dirty="0">
                <a:latin typeface="Arial Narrow" panose="020B0606020202030204" pitchFamily="34" charset="0"/>
              </a:rPr>
              <a:t>loop and </a:t>
            </a:r>
            <a:r>
              <a:rPr lang="en-US" sz="2800" b="1" dirty="0">
                <a:solidFill>
                  <a:srgbClr val="FF0000"/>
                </a:solidFill>
                <a:latin typeface="Arial Narrow" panose="020B0606020202030204" pitchFamily="34" charset="0"/>
                <a:cs typeface="Courier New" panose="02070309020205020404" pitchFamily="49" charset="0"/>
              </a:rPr>
              <a:t>for</a:t>
            </a:r>
            <a:r>
              <a:rPr lang="en-US" sz="2800" b="1" dirty="0">
                <a:latin typeface="Arial Narrow" panose="020B0606020202030204" pitchFamily="34" charset="0"/>
                <a:cs typeface="Courier New" panose="02070309020205020404" pitchFamily="49" charset="0"/>
              </a:rPr>
              <a:t> </a:t>
            </a:r>
            <a:r>
              <a:rPr lang="en-US" sz="2800" b="1" dirty="0">
                <a:latin typeface="Arial Narrow" panose="020B0606020202030204" pitchFamily="34" charset="0"/>
              </a:rPr>
              <a:t>loop</a:t>
            </a:r>
          </a:p>
          <a:p>
            <a:pPr>
              <a:buFont typeface="Wingdings" panose="05000000000000000000" pitchFamily="2" charset="2"/>
              <a:buChar char="q"/>
            </a:pPr>
            <a:endParaRPr lang="en-US" b="1" dirty="0">
              <a:latin typeface="Arial Narrow" panose="020B0606020202030204" pitchFamily="34" charset="0"/>
            </a:endParaRPr>
          </a:p>
          <a:p>
            <a:pPr>
              <a:buFont typeface="Wingdings" panose="05000000000000000000" pitchFamily="2" charset="2"/>
              <a:buChar char="q"/>
            </a:pPr>
            <a:r>
              <a:rPr lang="en-US" b="1" dirty="0">
                <a:latin typeface="Arial Narrow" panose="020B0606020202030204" pitchFamily="34" charset="0"/>
              </a:rPr>
              <a:t>Examples of repetitive activities:</a:t>
            </a:r>
          </a:p>
          <a:p>
            <a:pPr lvl="1">
              <a:buFont typeface="Wingdings" panose="05000000000000000000" pitchFamily="2" charset="2"/>
              <a:buChar char="ü"/>
            </a:pPr>
            <a:r>
              <a:rPr lang="en-US" dirty="0">
                <a:solidFill>
                  <a:schemeClr val="tx1"/>
                </a:solidFill>
                <a:latin typeface="Arial Narrow" panose="020B0606020202030204" pitchFamily="34" charset="0"/>
              </a:rPr>
              <a:t>Repeated prompting of password after incorrect entry</a:t>
            </a:r>
          </a:p>
          <a:p>
            <a:pPr lvl="1">
              <a:buFont typeface="Wingdings" panose="05000000000000000000" pitchFamily="2" charset="2"/>
              <a:buChar char="ü"/>
            </a:pPr>
            <a:r>
              <a:rPr lang="en-US" dirty="0">
                <a:solidFill>
                  <a:schemeClr val="tx1"/>
                </a:solidFill>
                <a:latin typeface="Arial Narrow" panose="020B0606020202030204" pitchFamily="34" charset="0"/>
              </a:rPr>
              <a:t>Siri listening for wake-up command</a:t>
            </a:r>
          </a:p>
          <a:p>
            <a:pPr lvl="1">
              <a:buFont typeface="Wingdings" panose="05000000000000000000" pitchFamily="2" charset="2"/>
              <a:buChar char="ü"/>
            </a:pPr>
            <a:r>
              <a:rPr lang="en-US" dirty="0">
                <a:solidFill>
                  <a:schemeClr val="tx1"/>
                </a:solidFill>
                <a:latin typeface="Arial Narrow" panose="020B0606020202030204" pitchFamily="34" charset="0"/>
              </a:rPr>
              <a:t>Fitness watch measuring heart rate throughout the day</a:t>
            </a:r>
          </a:p>
          <a:p>
            <a:pPr marL="457200" lvl="1" indent="0">
              <a:buNone/>
            </a:pPr>
            <a:endParaRPr lang="en-US" dirty="0"/>
          </a:p>
        </p:txBody>
      </p:sp>
      <p:pic>
        <p:nvPicPr>
          <p:cNvPr id="5" name="05">
            <a:hlinkClick r:id="" action="ppaction://media"/>
            <a:extLst>
              <a:ext uri="{FF2B5EF4-FFF2-40B4-BE49-F238E27FC236}">
                <a16:creationId xmlns:a16="http://schemas.microsoft.com/office/drawing/2014/main" id="{5D547E80-F367-48E5-8007-CD19838187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98437"/>
            <a:ext cx="487363" cy="487363"/>
          </a:xfrm>
          <a:prstGeom prst="rect">
            <a:avLst/>
          </a:prstGeom>
        </p:spPr>
      </p:pic>
    </p:spTree>
    <p:extLst>
      <p:ext uri="{BB962C8B-B14F-4D97-AF65-F5344CB8AC3E}">
        <p14:creationId xmlns:p14="http://schemas.microsoft.com/office/powerpoint/2010/main" val="1423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3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2057400"/>
            <a:ext cx="548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800" b="1" kern="0" dirty="0">
                <a:solidFill>
                  <a:srgbClr val="640064"/>
                </a:solidFill>
                <a:effectLst>
                  <a:outerShdw blurRad="38100" dist="38100" dir="2700000" algn="tl">
                    <a:srgbClr val="C0C0C0"/>
                  </a:outerShdw>
                </a:effectLst>
                <a:latin typeface="Courier New" panose="02070309020205020404" pitchFamily="49" charset="0"/>
                <a:ea typeface="Tahoma" panose="020B0604030504040204" pitchFamily="34" charset="0"/>
                <a:cs typeface="Courier New" panose="02070309020205020404" pitchFamily="49" charset="0"/>
              </a:rPr>
              <a:t>while</a:t>
            </a:r>
            <a:r>
              <a:rPr lang="en-GB" altLang="zh-CN" sz="48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 loop</a:t>
            </a:r>
          </a:p>
        </p:txBody>
      </p:sp>
    </p:spTree>
    <p:extLst>
      <p:ext uri="{BB962C8B-B14F-4D97-AF65-F5344CB8AC3E}">
        <p14:creationId xmlns:p14="http://schemas.microsoft.com/office/powerpoint/2010/main" val="40637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while</a:t>
            </a:r>
            <a:r>
              <a:rPr lang="en-US" dirty="0"/>
              <a:t> Loop</a:t>
            </a:r>
          </a:p>
        </p:txBody>
      </p:sp>
      <p:sp>
        <p:nvSpPr>
          <p:cNvPr id="3" name="Content Placeholder 2"/>
          <p:cNvSpPr>
            <a:spLocks noGrp="1"/>
          </p:cNvSpPr>
          <p:nvPr>
            <p:ph idx="1"/>
          </p:nvPr>
        </p:nvSpPr>
        <p:spPr>
          <a:xfrm>
            <a:off x="76200" y="884238"/>
            <a:ext cx="5174129" cy="4983162"/>
          </a:xfrm>
        </p:spPr>
        <p:txBody>
          <a:bodyPr/>
          <a:lstStyle/>
          <a:p>
            <a:pPr marL="514350" indent="-514350">
              <a:buFont typeface="+mj-lt"/>
              <a:buAutoNum type="arabicPeriod"/>
            </a:pPr>
            <a:r>
              <a:rPr lang="en-US" b="1" dirty="0">
                <a:latin typeface="Arial Narrow" panose="020B0606020202030204" pitchFamily="34" charset="0"/>
              </a:rPr>
              <a:t>Checks the condition</a:t>
            </a:r>
          </a:p>
          <a:p>
            <a:pPr marL="514350" indent="-514350">
              <a:buFont typeface="+mj-lt"/>
              <a:buAutoNum type="arabicPeriod"/>
            </a:pPr>
            <a:r>
              <a:rPr lang="en-US" b="1" dirty="0">
                <a:latin typeface="Arial Narrow" panose="020B0606020202030204" pitchFamily="34" charset="0"/>
              </a:rPr>
              <a:t>if the condition is </a:t>
            </a:r>
            <a:r>
              <a:rPr lang="en-US" b="1" i="1" dirty="0">
                <a:solidFill>
                  <a:schemeClr val="tx1"/>
                </a:solidFill>
                <a:latin typeface="Arial Narrow" panose="020B0606020202030204" pitchFamily="34" charset="0"/>
              </a:rPr>
              <a:t>true, </a:t>
            </a:r>
            <a:r>
              <a:rPr lang="en-US" b="1" dirty="0">
                <a:latin typeface="Arial Narrow" panose="020B0606020202030204" pitchFamily="34" charset="0"/>
              </a:rPr>
              <a:t>executes the block of statements in the loop </a:t>
            </a:r>
            <a:endParaRPr lang="en-US" b="1" i="1" dirty="0">
              <a:solidFill>
                <a:schemeClr val="tx1"/>
              </a:solidFill>
              <a:latin typeface="Arial Narrow" panose="020B0606020202030204" pitchFamily="34" charset="0"/>
            </a:endParaRPr>
          </a:p>
          <a:p>
            <a:pPr marL="514350" indent="-514350">
              <a:buFont typeface="+mj-lt"/>
              <a:buAutoNum type="arabicPeriod"/>
            </a:pPr>
            <a:r>
              <a:rPr lang="en-US" b="1" dirty="0">
                <a:latin typeface="Arial Narrow" panose="020B0606020202030204" pitchFamily="34" charset="0"/>
              </a:rPr>
              <a:t>Repeat from step 1 until condition is </a:t>
            </a:r>
            <a:r>
              <a:rPr lang="en-US" b="1" i="1" dirty="0">
                <a:solidFill>
                  <a:schemeClr val="tx1"/>
                </a:solidFill>
                <a:latin typeface="Arial Narrow" panose="020B0606020202030204" pitchFamily="34" charset="0"/>
              </a:rPr>
              <a:t>false</a:t>
            </a:r>
          </a:p>
        </p:txBody>
      </p:sp>
      <p:pic>
        <p:nvPicPr>
          <p:cNvPr id="27" name="07">
            <a:hlinkClick r:id="" action="ppaction://media"/>
            <a:extLst>
              <a:ext uri="{FF2B5EF4-FFF2-40B4-BE49-F238E27FC236}">
                <a16:creationId xmlns:a16="http://schemas.microsoft.com/office/drawing/2014/main" id="{6FBE8DB0-528A-4257-8954-341BD72EE61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2624" y="146268"/>
            <a:ext cx="487362" cy="487362"/>
          </a:xfrm>
          <a:prstGeom prst="rect">
            <a:avLst/>
          </a:prstGeom>
        </p:spPr>
      </p:pic>
      <p:grpSp>
        <p:nvGrpSpPr>
          <p:cNvPr id="29" name="Group 28">
            <a:extLst>
              <a:ext uri="{FF2B5EF4-FFF2-40B4-BE49-F238E27FC236}">
                <a16:creationId xmlns:a16="http://schemas.microsoft.com/office/drawing/2014/main" id="{93192F5D-B7A3-4E9A-93C2-5711F20CC175}"/>
              </a:ext>
            </a:extLst>
          </p:cNvPr>
          <p:cNvGrpSpPr/>
          <p:nvPr/>
        </p:nvGrpSpPr>
        <p:grpSpPr>
          <a:xfrm>
            <a:off x="5562600" y="2567941"/>
            <a:ext cx="3416375" cy="3299459"/>
            <a:chOff x="334839" y="0"/>
            <a:chExt cx="2121000" cy="2297430"/>
          </a:xfrm>
        </p:grpSpPr>
        <p:cxnSp>
          <p:nvCxnSpPr>
            <p:cNvPr id="30" name="Line 5">
              <a:extLst>
                <a:ext uri="{FF2B5EF4-FFF2-40B4-BE49-F238E27FC236}">
                  <a16:creationId xmlns:a16="http://schemas.microsoft.com/office/drawing/2014/main" id="{68CAF748-C187-4F33-82FE-07AB7EFE89AD}"/>
                </a:ext>
              </a:extLst>
            </p:cNvPr>
            <p:cNvCxnSpPr/>
            <p:nvPr/>
          </p:nvCxnSpPr>
          <p:spPr bwMode="auto">
            <a:xfrm>
              <a:off x="1304925" y="857250"/>
              <a:ext cx="0" cy="274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31" name="Group 30">
              <a:extLst>
                <a:ext uri="{FF2B5EF4-FFF2-40B4-BE49-F238E27FC236}">
                  <a16:creationId xmlns:a16="http://schemas.microsoft.com/office/drawing/2014/main" id="{A576B952-6CAA-45F3-B9D5-E181E9CF346A}"/>
                </a:ext>
              </a:extLst>
            </p:cNvPr>
            <p:cNvGrpSpPr/>
            <p:nvPr/>
          </p:nvGrpSpPr>
          <p:grpSpPr>
            <a:xfrm>
              <a:off x="334839" y="0"/>
              <a:ext cx="2121000" cy="2297430"/>
              <a:chOff x="334839" y="0"/>
              <a:chExt cx="2121000" cy="2297430"/>
            </a:xfrm>
          </p:grpSpPr>
          <p:cxnSp>
            <p:nvCxnSpPr>
              <p:cNvPr id="32" name="Straight Connector 31">
                <a:extLst>
                  <a:ext uri="{FF2B5EF4-FFF2-40B4-BE49-F238E27FC236}">
                    <a16:creationId xmlns:a16="http://schemas.microsoft.com/office/drawing/2014/main" id="{C7F07073-DEEF-479A-93B9-04F0AF12A4AC}"/>
                  </a:ext>
                </a:extLst>
              </p:cNvPr>
              <p:cNvCxnSpPr/>
              <p:nvPr/>
            </p:nvCxnSpPr>
            <p:spPr>
              <a:xfrm flipH="1">
                <a:off x="2000250" y="647700"/>
                <a:ext cx="44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CCDA609-3F50-4A99-B081-A49F2D4C8262}"/>
                  </a:ext>
                </a:extLst>
              </p:cNvPr>
              <p:cNvGrpSpPr/>
              <p:nvPr/>
            </p:nvGrpSpPr>
            <p:grpSpPr>
              <a:xfrm>
                <a:off x="334839" y="0"/>
                <a:ext cx="2121000" cy="2297430"/>
                <a:chOff x="334839" y="0"/>
                <a:chExt cx="2121000" cy="2297430"/>
              </a:xfrm>
            </p:grpSpPr>
            <p:cxnSp>
              <p:nvCxnSpPr>
                <p:cNvPr id="34" name="Line 7">
                  <a:extLst>
                    <a:ext uri="{FF2B5EF4-FFF2-40B4-BE49-F238E27FC236}">
                      <a16:creationId xmlns:a16="http://schemas.microsoft.com/office/drawing/2014/main" id="{FE2D2FE5-1A97-408B-828A-8CE9C46A1EF4}"/>
                    </a:ext>
                  </a:extLst>
                </p:cNvPr>
                <p:cNvCxnSpPr/>
                <p:nvPr/>
              </p:nvCxnSpPr>
              <p:spPr bwMode="auto">
                <a:xfrm flipH="1">
                  <a:off x="1295400" y="161925"/>
                  <a:ext cx="635" cy="274274"/>
                </a:xfrm>
                <a:prstGeom prst="line">
                  <a:avLst/>
                </a:prstGeom>
                <a:noFill/>
                <a:ln w="9525">
                  <a:solidFill>
                    <a:srgbClr val="000000"/>
                  </a:solidFill>
                  <a:round/>
                  <a:headEnd type="none" w="lg" len="lg"/>
                  <a:tailEnd type="triangle" w="med" len="med"/>
                </a:ln>
                <a:extLst>
                  <a:ext uri="{909E8E84-426E-40DD-AFC4-6F175D3DCCD1}">
                    <a14:hiddenFill xmlns:a14="http://schemas.microsoft.com/office/drawing/2010/main">
                      <a:noFill/>
                    </a14:hiddenFill>
                  </a:ext>
                </a:extLst>
              </p:spPr>
            </p:cxnSp>
            <p:grpSp>
              <p:nvGrpSpPr>
                <p:cNvPr id="35" name="Group 34">
                  <a:extLst>
                    <a:ext uri="{FF2B5EF4-FFF2-40B4-BE49-F238E27FC236}">
                      <a16:creationId xmlns:a16="http://schemas.microsoft.com/office/drawing/2014/main" id="{288FBA43-14F6-489D-B16D-8E6EDC4836C6}"/>
                    </a:ext>
                  </a:extLst>
                </p:cNvPr>
                <p:cNvGrpSpPr/>
                <p:nvPr/>
              </p:nvGrpSpPr>
              <p:grpSpPr>
                <a:xfrm>
                  <a:off x="334839" y="0"/>
                  <a:ext cx="2121000" cy="2297430"/>
                  <a:chOff x="334839" y="0"/>
                  <a:chExt cx="2121000" cy="2297430"/>
                </a:xfrm>
              </p:grpSpPr>
              <p:grpSp>
                <p:nvGrpSpPr>
                  <p:cNvPr id="36" name="Group 35">
                    <a:extLst>
                      <a:ext uri="{FF2B5EF4-FFF2-40B4-BE49-F238E27FC236}">
                        <a16:creationId xmlns:a16="http://schemas.microsoft.com/office/drawing/2014/main" id="{3D138FC5-97B2-4332-B63C-3205CB94A03C}"/>
                      </a:ext>
                    </a:extLst>
                  </p:cNvPr>
                  <p:cNvGrpSpPr/>
                  <p:nvPr/>
                </p:nvGrpSpPr>
                <p:grpSpPr>
                  <a:xfrm>
                    <a:off x="334839" y="0"/>
                    <a:ext cx="2121000" cy="2297430"/>
                    <a:chOff x="334839" y="0"/>
                    <a:chExt cx="2121000" cy="2297430"/>
                  </a:xfrm>
                </p:grpSpPr>
                <p:sp>
                  <p:nvSpPr>
                    <p:cNvPr id="38" name="Text Box 8">
                      <a:extLst>
                        <a:ext uri="{FF2B5EF4-FFF2-40B4-BE49-F238E27FC236}">
                          <a16:creationId xmlns:a16="http://schemas.microsoft.com/office/drawing/2014/main" id="{C7D21672-EBA3-41E0-827C-8C35E291D68D}"/>
                        </a:ext>
                      </a:extLst>
                    </p:cNvPr>
                    <p:cNvSpPr txBox="1">
                      <a:spLocks noChangeArrowheads="1"/>
                    </p:cNvSpPr>
                    <p:nvPr/>
                  </p:nvSpPr>
                  <p:spPr bwMode="auto">
                    <a:xfrm>
                      <a:off x="2019300" y="390525"/>
                      <a:ext cx="42799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600" dirty="0">
                          <a:latin typeface="+mn-lt"/>
                          <a:ea typeface="SimSun"/>
                        </a:rPr>
                        <a:t>False</a:t>
                      </a:r>
                    </a:p>
                  </p:txBody>
                </p:sp>
                <p:sp>
                  <p:nvSpPr>
                    <p:cNvPr id="39" name="Text Box 9">
                      <a:extLst>
                        <a:ext uri="{FF2B5EF4-FFF2-40B4-BE49-F238E27FC236}">
                          <a16:creationId xmlns:a16="http://schemas.microsoft.com/office/drawing/2014/main" id="{9491782F-B656-4737-AB4E-A4C9E7EF2EAC}"/>
                        </a:ext>
                      </a:extLst>
                    </p:cNvPr>
                    <p:cNvSpPr txBox="1">
                      <a:spLocks noChangeArrowheads="1"/>
                    </p:cNvSpPr>
                    <p:nvPr/>
                  </p:nvSpPr>
                  <p:spPr bwMode="auto">
                    <a:xfrm>
                      <a:off x="892493" y="828675"/>
                      <a:ext cx="4095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600" dirty="0">
                          <a:effectLst/>
                          <a:latin typeface="+mn-lt"/>
                          <a:ea typeface="SimSun"/>
                        </a:rPr>
                        <a:t>True</a:t>
                      </a:r>
                    </a:p>
                  </p:txBody>
                </p:sp>
                <p:sp>
                  <p:nvSpPr>
                    <p:cNvPr id="40" name="AutoShape 10">
                      <a:extLst>
                        <a:ext uri="{FF2B5EF4-FFF2-40B4-BE49-F238E27FC236}">
                          <a16:creationId xmlns:a16="http://schemas.microsoft.com/office/drawing/2014/main" id="{AEE32DD8-05C4-4668-BE24-DCBF53392875}"/>
                        </a:ext>
                      </a:extLst>
                    </p:cNvPr>
                    <p:cNvSpPr>
                      <a:spLocks noChangeArrowheads="1"/>
                    </p:cNvSpPr>
                    <p:nvPr/>
                  </p:nvSpPr>
                  <p:spPr bwMode="auto">
                    <a:xfrm>
                      <a:off x="1209675" y="0"/>
                      <a:ext cx="165812" cy="164183"/>
                    </a:xfrm>
                    <a:prstGeom prst="flowChartConnector">
                      <a:avLst/>
                    </a:prstGeom>
                    <a:solidFill>
                      <a:schemeClr val="tx1"/>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41" name="AutoShape 11">
                      <a:extLst>
                        <a:ext uri="{FF2B5EF4-FFF2-40B4-BE49-F238E27FC236}">
                          <a16:creationId xmlns:a16="http://schemas.microsoft.com/office/drawing/2014/main" id="{E14997F5-8367-4FF4-9004-1FDDD04B76BA}"/>
                        </a:ext>
                      </a:extLst>
                    </p:cNvPr>
                    <p:cNvSpPr>
                      <a:spLocks noChangeArrowheads="1"/>
                    </p:cNvSpPr>
                    <p:nvPr/>
                  </p:nvSpPr>
                  <p:spPr bwMode="auto">
                    <a:xfrm>
                      <a:off x="1219200" y="2133600"/>
                      <a:ext cx="165735" cy="16383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42" name="AutoShape 12">
                      <a:extLst>
                        <a:ext uri="{FF2B5EF4-FFF2-40B4-BE49-F238E27FC236}">
                          <a16:creationId xmlns:a16="http://schemas.microsoft.com/office/drawing/2014/main" id="{21412E9D-09A4-4D96-9E99-5F958D6A5C13}"/>
                        </a:ext>
                      </a:extLst>
                    </p:cNvPr>
                    <p:cNvSpPr>
                      <a:spLocks noChangeArrowheads="1"/>
                    </p:cNvSpPr>
                    <p:nvPr/>
                  </p:nvSpPr>
                  <p:spPr bwMode="auto">
                    <a:xfrm>
                      <a:off x="733425" y="1133475"/>
                      <a:ext cx="1163955" cy="285750"/>
                    </a:xfrm>
                    <a:prstGeom prst="flowChartProcess">
                      <a:avLst/>
                    </a:prstGeom>
                    <a:solidFill>
                      <a:srgbClr val="CFF9FD"/>
                    </a:solidFill>
                    <a:ln w="9525">
                      <a:solidFill>
                        <a:srgbClr val="000000"/>
                      </a:solidFill>
                      <a:miter lim="800000"/>
                      <a:headEnd/>
                      <a:tailEnd/>
                    </a:ln>
                  </p:spPr>
                  <p:txBody>
                    <a:bodyPr rot="0" vert="horz" wrap="square" lIns="0" tIns="45720" rIns="0" bIns="45720" anchor="ctr" anchorCtr="0" upright="1">
                      <a:noAutofit/>
                    </a:bodyPr>
                    <a:lstStyle/>
                    <a:p>
                      <a:pPr marL="0" marR="0" algn="ctr">
                        <a:spcBef>
                          <a:spcPts val="0"/>
                        </a:spcBef>
                        <a:spcAft>
                          <a:spcPts val="0"/>
                        </a:spcAft>
                      </a:pPr>
                      <a:r>
                        <a:rPr lang="en-SG" sz="1600" dirty="0">
                          <a:latin typeface="+mn-lt"/>
                          <a:ea typeface="SimSun"/>
                        </a:rPr>
                        <a:t>block of statements</a:t>
                      </a:r>
                    </a:p>
                  </p:txBody>
                </p:sp>
                <p:cxnSp>
                  <p:nvCxnSpPr>
                    <p:cNvPr id="43" name="Line 5">
                      <a:extLst>
                        <a:ext uri="{FF2B5EF4-FFF2-40B4-BE49-F238E27FC236}">
                          <a16:creationId xmlns:a16="http://schemas.microsoft.com/office/drawing/2014/main" id="{735BF7FB-966A-4332-8FE6-37E141495650}"/>
                        </a:ext>
                      </a:extLst>
                    </p:cNvPr>
                    <p:cNvCxnSpPr/>
                    <p:nvPr/>
                  </p:nvCxnSpPr>
                  <p:spPr bwMode="auto">
                    <a:xfrm>
                      <a:off x="1314450" y="1419225"/>
                      <a:ext cx="0" cy="27432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167D3DF5-C1C5-423A-8E1F-80F7FFBF9E56}"/>
                        </a:ext>
                      </a:extLst>
                    </p:cNvPr>
                    <p:cNvCxnSpPr/>
                    <p:nvPr/>
                  </p:nvCxnSpPr>
                  <p:spPr>
                    <a:xfrm flipH="1">
                      <a:off x="345553" y="1695450"/>
                      <a:ext cx="965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7F23E4-8322-4B83-919E-6CC89E0D130E}"/>
                        </a:ext>
                      </a:extLst>
                    </p:cNvPr>
                    <p:cNvCxnSpPr/>
                    <p:nvPr/>
                  </p:nvCxnSpPr>
                  <p:spPr>
                    <a:xfrm flipV="1">
                      <a:off x="334839" y="85725"/>
                      <a:ext cx="0" cy="1609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7F0C5D-4479-4AEC-9C22-B33A0B3AF230}"/>
                        </a:ext>
                      </a:extLst>
                    </p:cNvPr>
                    <p:cNvCxnSpPr/>
                    <p:nvPr/>
                  </p:nvCxnSpPr>
                  <p:spPr>
                    <a:xfrm>
                      <a:off x="335117" y="85725"/>
                      <a:ext cx="86271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Line 7">
                      <a:extLst>
                        <a:ext uri="{FF2B5EF4-FFF2-40B4-BE49-F238E27FC236}">
                          <a16:creationId xmlns:a16="http://schemas.microsoft.com/office/drawing/2014/main" id="{81CE58BC-395D-48BA-9F44-9ACFFEE03BA7}"/>
                        </a:ext>
                      </a:extLst>
                    </p:cNvPr>
                    <p:cNvCxnSpPr/>
                    <p:nvPr/>
                  </p:nvCxnSpPr>
                  <p:spPr bwMode="auto">
                    <a:xfrm flipH="1">
                      <a:off x="2455204" y="647700"/>
                      <a:ext cx="635" cy="1225296"/>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48" name="AutoShape 342">
                      <a:extLst>
                        <a:ext uri="{FF2B5EF4-FFF2-40B4-BE49-F238E27FC236}">
                          <a16:creationId xmlns:a16="http://schemas.microsoft.com/office/drawing/2014/main" id="{63E8BCDE-C91D-42B4-904D-13405179F0C8}"/>
                        </a:ext>
                      </a:extLst>
                    </p:cNvPr>
                    <p:cNvSpPr>
                      <a:spLocks noChangeArrowheads="1"/>
                    </p:cNvSpPr>
                    <p:nvPr/>
                  </p:nvSpPr>
                  <p:spPr bwMode="auto">
                    <a:xfrm>
                      <a:off x="590550" y="438150"/>
                      <a:ext cx="1424940" cy="419100"/>
                    </a:xfrm>
                    <a:prstGeom prst="flowChartDecision">
                      <a:avLst/>
                    </a:prstGeom>
                    <a:solidFill>
                      <a:srgbClr val="CFF9FD"/>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cxnSp>
                  <p:nvCxnSpPr>
                    <p:cNvPr id="49" name="Straight Connector 48">
                      <a:extLst>
                        <a:ext uri="{FF2B5EF4-FFF2-40B4-BE49-F238E27FC236}">
                          <a16:creationId xmlns:a16="http://schemas.microsoft.com/office/drawing/2014/main" id="{EDCD159D-942A-45F1-BCE4-CF30A2E36E5F}"/>
                        </a:ext>
                      </a:extLst>
                    </p:cNvPr>
                    <p:cNvCxnSpPr/>
                    <p:nvPr/>
                  </p:nvCxnSpPr>
                  <p:spPr>
                    <a:xfrm flipH="1">
                      <a:off x="1304925" y="1866899"/>
                      <a:ext cx="1139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e 7">
                      <a:extLst>
                        <a:ext uri="{FF2B5EF4-FFF2-40B4-BE49-F238E27FC236}">
                          <a16:creationId xmlns:a16="http://schemas.microsoft.com/office/drawing/2014/main" id="{E68FEF27-0A87-4510-9085-4C8F3879A120}"/>
                        </a:ext>
                      </a:extLst>
                    </p:cNvPr>
                    <p:cNvCxnSpPr/>
                    <p:nvPr/>
                  </p:nvCxnSpPr>
                  <p:spPr bwMode="auto">
                    <a:xfrm flipH="1">
                      <a:off x="1304925" y="1866899"/>
                      <a:ext cx="635" cy="273685"/>
                    </a:xfrm>
                    <a:prstGeom prst="line">
                      <a:avLst/>
                    </a:prstGeom>
                    <a:noFill/>
                    <a:ln w="9525">
                      <a:solidFill>
                        <a:srgbClr val="000000"/>
                      </a:solidFill>
                      <a:round/>
                      <a:headEnd type="none" w="lg" len="lg"/>
                      <a:tailEnd type="triangle" w="med" len="med"/>
                    </a:ln>
                    <a:extLst>
                      <a:ext uri="{909E8E84-426E-40DD-AFC4-6F175D3DCCD1}">
                        <a14:hiddenFill xmlns:a14="http://schemas.microsoft.com/office/drawing/2010/main">
                          <a:noFill/>
                        </a14:hiddenFill>
                      </a:ext>
                    </a:extLst>
                  </p:spPr>
                </p:cxnSp>
              </p:grpSp>
              <p:sp>
                <p:nvSpPr>
                  <p:cNvPr id="37" name="Text Box 319">
                    <a:extLst>
                      <a:ext uri="{FF2B5EF4-FFF2-40B4-BE49-F238E27FC236}">
                        <a16:creationId xmlns:a16="http://schemas.microsoft.com/office/drawing/2014/main" id="{C9C098BC-D11A-4927-8038-382611B3399F}"/>
                      </a:ext>
                    </a:extLst>
                  </p:cNvPr>
                  <p:cNvSpPr txBox="1">
                    <a:spLocks noChangeArrowheads="1"/>
                  </p:cNvSpPr>
                  <p:nvPr/>
                </p:nvSpPr>
                <p:spPr bwMode="auto">
                  <a:xfrm>
                    <a:off x="1020957" y="518162"/>
                    <a:ext cx="685800" cy="3714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0" anchor="t" anchorCtr="0" upright="1">
                    <a:noAutofit/>
                  </a:bodyPr>
                  <a:lstStyle/>
                  <a:p>
                    <a:pPr marL="0" marR="0">
                      <a:spcBef>
                        <a:spcPts val="0"/>
                      </a:spcBef>
                      <a:spcAft>
                        <a:spcPts val="0"/>
                      </a:spcAft>
                    </a:pPr>
                    <a:r>
                      <a:rPr lang="en-US" sz="1600" dirty="0">
                        <a:effectLst/>
                        <a:latin typeface="+mn-lt"/>
                        <a:ea typeface="SimSun"/>
                      </a:rPr>
                      <a:t>condition</a:t>
                    </a:r>
                    <a:endParaRPr lang="en-SG" sz="1600" dirty="0">
                      <a:effectLst/>
                      <a:latin typeface="+mn-lt"/>
                      <a:ea typeface="SimSun"/>
                    </a:endParaRPr>
                  </a:p>
                </p:txBody>
              </p:sp>
            </p:grpSp>
          </p:grpSp>
        </p:grpSp>
      </p:grpSp>
      <p:sp>
        <p:nvSpPr>
          <p:cNvPr id="51" name="TextBox 50">
            <a:extLst>
              <a:ext uri="{FF2B5EF4-FFF2-40B4-BE49-F238E27FC236}">
                <a16:creationId xmlns:a16="http://schemas.microsoft.com/office/drawing/2014/main" id="{6D9F0373-2C4D-4DAA-86AD-B2212B6775F6}"/>
              </a:ext>
            </a:extLst>
          </p:cNvPr>
          <p:cNvSpPr txBox="1"/>
          <p:nvPr/>
        </p:nvSpPr>
        <p:spPr>
          <a:xfrm>
            <a:off x="5527698" y="1113531"/>
            <a:ext cx="2930502" cy="1015663"/>
          </a:xfrm>
          <a:prstGeom prst="rect">
            <a:avLst/>
          </a:prstGeom>
          <a:solidFill>
            <a:schemeClr val="bg1"/>
          </a:solidFill>
          <a:ln>
            <a:solidFill>
              <a:schemeClr val="tx1"/>
            </a:solidFill>
          </a:ln>
        </p:spPr>
        <p:txBody>
          <a:bodyPr wrap="square" rtlCol="0">
            <a:spAutoFit/>
          </a:bodyPr>
          <a:lstStyle/>
          <a:p>
            <a:r>
              <a:rPr lang="en-US" sz="2000" dirty="0">
                <a:solidFill>
                  <a:srgbClr val="FF0000"/>
                </a:solidFill>
              </a:rPr>
              <a:t>   </a:t>
            </a:r>
            <a:r>
              <a:rPr lang="en-US" sz="2000" b="1" dirty="0">
                <a:solidFill>
                  <a:srgbClr val="FF0000"/>
                </a:solidFill>
                <a:latin typeface="Calibri" panose="020F0502020204030204" pitchFamily="34" charset="0"/>
                <a:cs typeface="Calibri" panose="020F0502020204030204" pitchFamily="34" charset="0"/>
              </a:rPr>
              <a:t>while </a:t>
            </a:r>
            <a:r>
              <a:rPr lang="en-US" sz="2000" b="1" i="1" dirty="0">
                <a:solidFill>
                  <a:srgbClr val="0000FF"/>
                </a:solidFill>
                <a:latin typeface="Calibri" panose="020F0502020204030204" pitchFamily="34" charset="0"/>
                <a:cs typeface="Calibri" panose="020F0502020204030204" pitchFamily="34" charset="0"/>
              </a:rPr>
              <a:t>condition</a:t>
            </a:r>
            <a:r>
              <a:rPr lang="en-US" sz="2000" b="1" dirty="0">
                <a:solidFill>
                  <a:srgbClr val="0000FF"/>
                </a:solidFill>
                <a:latin typeface="Calibri" panose="020F0502020204030204" pitchFamily="34" charset="0"/>
                <a:cs typeface="Calibri" panose="020F0502020204030204" pitchFamily="34" charset="0"/>
              </a:rPr>
              <a:t>:</a:t>
            </a:r>
            <a:endParaRPr lang="en-SG" sz="2000" b="1" dirty="0">
              <a:solidFill>
                <a:srgbClr val="0000FF"/>
              </a:solidFill>
              <a:latin typeface="Calibri" panose="020F0502020204030204" pitchFamily="34" charset="0"/>
              <a:cs typeface="Calibri" panose="020F0502020204030204" pitchFamily="34" charset="0"/>
            </a:endParaRPr>
          </a:p>
          <a:p>
            <a:r>
              <a:rPr lang="en-US" sz="2000" b="1" i="1" dirty="0">
                <a:solidFill>
                  <a:srgbClr val="0000FF"/>
                </a:solidFill>
                <a:latin typeface="Calibri" panose="020F0502020204030204" pitchFamily="34" charset="0"/>
                <a:cs typeface="Calibri" panose="020F0502020204030204" pitchFamily="34" charset="0"/>
              </a:rPr>
              <a:t>       statement</a:t>
            </a:r>
          </a:p>
          <a:p>
            <a:r>
              <a:rPr lang="en-US" sz="2000" b="1" i="1" dirty="0">
                <a:solidFill>
                  <a:srgbClr val="0000FF"/>
                </a:solidFill>
                <a:latin typeface="Calibri" panose="020F0502020204030204" pitchFamily="34" charset="0"/>
                <a:cs typeface="Calibri" panose="020F0502020204030204" pitchFamily="34" charset="0"/>
              </a:rPr>
              <a:t>       statement</a:t>
            </a:r>
          </a:p>
        </p:txBody>
      </p:sp>
    </p:spTree>
    <p:extLst>
      <p:ext uri="{BB962C8B-B14F-4D97-AF65-F5344CB8AC3E}">
        <p14:creationId xmlns:p14="http://schemas.microsoft.com/office/powerpoint/2010/main" val="40127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32"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while</a:t>
            </a:r>
            <a:r>
              <a:rPr lang="en-US" dirty="0"/>
              <a:t> Loop</a:t>
            </a:r>
          </a:p>
        </p:txBody>
      </p:sp>
      <p:sp>
        <p:nvSpPr>
          <p:cNvPr id="3" name="Content Placeholder 2"/>
          <p:cNvSpPr>
            <a:spLocks noGrp="1"/>
          </p:cNvSpPr>
          <p:nvPr>
            <p:ph idx="1"/>
          </p:nvPr>
        </p:nvSpPr>
        <p:spPr>
          <a:xfrm>
            <a:off x="76200" y="884238"/>
            <a:ext cx="5174129" cy="4983162"/>
          </a:xfrm>
        </p:spPr>
        <p:txBody>
          <a:bodyPr/>
          <a:lstStyle/>
          <a:p>
            <a:pPr>
              <a:buFont typeface="Wingdings" panose="05000000000000000000" pitchFamily="2" charset="2"/>
              <a:buChar char="q"/>
            </a:pPr>
            <a:r>
              <a:rPr lang="en-SG" b="1" dirty="0">
                <a:latin typeface="Arial Narrow" panose="020B0606020202030204" pitchFamily="34" charset="0"/>
              </a:rPr>
              <a:t>Typical condition statement includes</a:t>
            </a:r>
            <a:endParaRPr lang="en-US" b="1" dirty="0">
              <a:latin typeface="Arial Narrow" panose="020B0606020202030204" pitchFamily="34" charset="0"/>
            </a:endParaRPr>
          </a:p>
          <a:p>
            <a:pPr lvl="1">
              <a:buFont typeface="Wingdings" panose="05000000000000000000" pitchFamily="2" charset="2"/>
              <a:buChar char="ü"/>
            </a:pPr>
            <a:r>
              <a:rPr lang="en-SG" sz="2800" b="1" dirty="0">
                <a:solidFill>
                  <a:srgbClr val="800080"/>
                </a:solidFill>
                <a:latin typeface="Arial Narrow" panose="020B0606020202030204" pitchFamily="34" charset="0"/>
              </a:rPr>
              <a:t>Controlling the </a:t>
            </a:r>
            <a:r>
              <a:rPr lang="en-SG" sz="2800" b="1" i="1" dirty="0">
                <a:solidFill>
                  <a:schemeClr val="tx1"/>
                </a:solidFill>
                <a:latin typeface="Arial Narrow" panose="020B0606020202030204" pitchFamily="34" charset="0"/>
              </a:rPr>
              <a:t>number of iterations</a:t>
            </a:r>
            <a:r>
              <a:rPr lang="en-SG" sz="2800" b="1" dirty="0">
                <a:solidFill>
                  <a:srgbClr val="800080"/>
                </a:solidFill>
                <a:latin typeface="Arial Narrow" panose="020B0606020202030204" pitchFamily="34" charset="0"/>
              </a:rPr>
              <a:t> the loop will execute</a:t>
            </a:r>
          </a:p>
          <a:p>
            <a:pPr lvl="1">
              <a:buFont typeface="Wingdings" panose="05000000000000000000" pitchFamily="2" charset="2"/>
              <a:buChar char="ü"/>
            </a:pPr>
            <a:r>
              <a:rPr lang="en-SG" sz="2800" b="1" dirty="0">
                <a:solidFill>
                  <a:srgbClr val="800080"/>
                </a:solidFill>
                <a:latin typeface="Arial Narrow" panose="020B0606020202030204" pitchFamily="34" charset="0"/>
              </a:rPr>
              <a:t>Terminating the loop with </a:t>
            </a:r>
            <a:r>
              <a:rPr lang="en-SG" sz="2800" b="1" i="1" dirty="0">
                <a:solidFill>
                  <a:schemeClr val="tx1"/>
                </a:solidFill>
                <a:latin typeface="Arial Narrow" panose="020B0606020202030204" pitchFamily="34" charset="0"/>
              </a:rPr>
              <a:t>special sequence of character(s)</a:t>
            </a:r>
            <a:r>
              <a:rPr lang="en-SG" sz="2800" b="1" dirty="0">
                <a:solidFill>
                  <a:srgbClr val="800080"/>
                </a:solidFill>
                <a:latin typeface="Arial Narrow" panose="020B0606020202030204" pitchFamily="34" charset="0"/>
              </a:rPr>
              <a:t>, also known as </a:t>
            </a:r>
            <a:r>
              <a:rPr lang="en-SG" sz="2800" b="1" dirty="0">
                <a:solidFill>
                  <a:srgbClr val="FF0000"/>
                </a:solidFill>
                <a:latin typeface="Arial Narrow" panose="020B0606020202030204" pitchFamily="34" charset="0"/>
              </a:rPr>
              <a:t>sentinel</a:t>
            </a:r>
            <a:endParaRPr lang="en-US" sz="2800" b="1" dirty="0">
              <a:solidFill>
                <a:srgbClr val="FF0000"/>
              </a:solidFill>
              <a:latin typeface="Arial Narrow" panose="020B0606020202030204" pitchFamily="34" charset="0"/>
            </a:endParaRPr>
          </a:p>
        </p:txBody>
      </p:sp>
      <p:pic>
        <p:nvPicPr>
          <p:cNvPr id="5" name="08">
            <a:hlinkClick r:id="" action="ppaction://media"/>
            <a:extLst>
              <a:ext uri="{FF2B5EF4-FFF2-40B4-BE49-F238E27FC236}">
                <a16:creationId xmlns:a16="http://schemas.microsoft.com/office/drawing/2014/main" id="{661974D3-31EF-43AF-A0E0-C9D2B8F0D01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9341" y="105229"/>
            <a:ext cx="487363" cy="487362"/>
          </a:xfrm>
          <a:prstGeom prst="rect">
            <a:avLst/>
          </a:prstGeom>
        </p:spPr>
      </p:pic>
      <p:grpSp>
        <p:nvGrpSpPr>
          <p:cNvPr id="51" name="Group 50">
            <a:extLst>
              <a:ext uri="{FF2B5EF4-FFF2-40B4-BE49-F238E27FC236}">
                <a16:creationId xmlns:a16="http://schemas.microsoft.com/office/drawing/2014/main" id="{D525FA3E-7133-4D5C-A01A-D2E38FBD502C}"/>
              </a:ext>
            </a:extLst>
          </p:cNvPr>
          <p:cNvGrpSpPr/>
          <p:nvPr/>
        </p:nvGrpSpPr>
        <p:grpSpPr>
          <a:xfrm>
            <a:off x="5562600" y="2567941"/>
            <a:ext cx="3416375" cy="3299459"/>
            <a:chOff x="334839" y="0"/>
            <a:chExt cx="2121000" cy="2297430"/>
          </a:xfrm>
        </p:grpSpPr>
        <p:cxnSp>
          <p:nvCxnSpPr>
            <p:cNvPr id="52" name="Line 5">
              <a:extLst>
                <a:ext uri="{FF2B5EF4-FFF2-40B4-BE49-F238E27FC236}">
                  <a16:creationId xmlns:a16="http://schemas.microsoft.com/office/drawing/2014/main" id="{C3B5974A-7080-4D49-93CD-F3A28F0B0EF8}"/>
                </a:ext>
              </a:extLst>
            </p:cNvPr>
            <p:cNvCxnSpPr/>
            <p:nvPr/>
          </p:nvCxnSpPr>
          <p:spPr bwMode="auto">
            <a:xfrm>
              <a:off x="1304925" y="857250"/>
              <a:ext cx="0" cy="274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53" name="Group 52">
              <a:extLst>
                <a:ext uri="{FF2B5EF4-FFF2-40B4-BE49-F238E27FC236}">
                  <a16:creationId xmlns:a16="http://schemas.microsoft.com/office/drawing/2014/main" id="{0733F34C-1B09-4915-BACB-56BAB1E5F1BA}"/>
                </a:ext>
              </a:extLst>
            </p:cNvPr>
            <p:cNvGrpSpPr/>
            <p:nvPr/>
          </p:nvGrpSpPr>
          <p:grpSpPr>
            <a:xfrm>
              <a:off x="334839" y="0"/>
              <a:ext cx="2121000" cy="2297430"/>
              <a:chOff x="334839" y="0"/>
              <a:chExt cx="2121000" cy="2297430"/>
            </a:xfrm>
          </p:grpSpPr>
          <p:cxnSp>
            <p:nvCxnSpPr>
              <p:cNvPr id="54" name="Straight Connector 53">
                <a:extLst>
                  <a:ext uri="{FF2B5EF4-FFF2-40B4-BE49-F238E27FC236}">
                    <a16:creationId xmlns:a16="http://schemas.microsoft.com/office/drawing/2014/main" id="{A6414C53-FDF5-4C03-BC60-FEF3E27AAA95}"/>
                  </a:ext>
                </a:extLst>
              </p:cNvPr>
              <p:cNvCxnSpPr/>
              <p:nvPr/>
            </p:nvCxnSpPr>
            <p:spPr>
              <a:xfrm flipH="1">
                <a:off x="2000250" y="647700"/>
                <a:ext cx="44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2280BD2-A559-405C-BC40-43954E380D36}"/>
                  </a:ext>
                </a:extLst>
              </p:cNvPr>
              <p:cNvGrpSpPr/>
              <p:nvPr/>
            </p:nvGrpSpPr>
            <p:grpSpPr>
              <a:xfrm>
                <a:off x="334839" y="0"/>
                <a:ext cx="2121000" cy="2297430"/>
                <a:chOff x="334839" y="0"/>
                <a:chExt cx="2121000" cy="2297430"/>
              </a:xfrm>
            </p:grpSpPr>
            <p:cxnSp>
              <p:nvCxnSpPr>
                <p:cNvPr id="56" name="Line 7">
                  <a:extLst>
                    <a:ext uri="{FF2B5EF4-FFF2-40B4-BE49-F238E27FC236}">
                      <a16:creationId xmlns:a16="http://schemas.microsoft.com/office/drawing/2014/main" id="{805D29B5-D82E-4871-B2E5-DB9329C26522}"/>
                    </a:ext>
                  </a:extLst>
                </p:cNvPr>
                <p:cNvCxnSpPr/>
                <p:nvPr/>
              </p:nvCxnSpPr>
              <p:spPr bwMode="auto">
                <a:xfrm flipH="1">
                  <a:off x="1295400" y="161925"/>
                  <a:ext cx="635" cy="274274"/>
                </a:xfrm>
                <a:prstGeom prst="line">
                  <a:avLst/>
                </a:prstGeom>
                <a:noFill/>
                <a:ln w="9525">
                  <a:solidFill>
                    <a:srgbClr val="000000"/>
                  </a:solidFill>
                  <a:round/>
                  <a:headEnd type="none" w="lg" len="lg"/>
                  <a:tailEnd type="triangle" w="med" len="med"/>
                </a:ln>
                <a:extLst>
                  <a:ext uri="{909E8E84-426E-40DD-AFC4-6F175D3DCCD1}">
                    <a14:hiddenFill xmlns:a14="http://schemas.microsoft.com/office/drawing/2010/main">
                      <a:noFill/>
                    </a14:hiddenFill>
                  </a:ext>
                </a:extLst>
              </p:spPr>
            </p:cxnSp>
            <p:grpSp>
              <p:nvGrpSpPr>
                <p:cNvPr id="57" name="Group 56">
                  <a:extLst>
                    <a:ext uri="{FF2B5EF4-FFF2-40B4-BE49-F238E27FC236}">
                      <a16:creationId xmlns:a16="http://schemas.microsoft.com/office/drawing/2014/main" id="{DC49DC96-6EE3-43B7-9835-0B30A2955BBC}"/>
                    </a:ext>
                  </a:extLst>
                </p:cNvPr>
                <p:cNvGrpSpPr/>
                <p:nvPr/>
              </p:nvGrpSpPr>
              <p:grpSpPr>
                <a:xfrm>
                  <a:off x="334839" y="0"/>
                  <a:ext cx="2121000" cy="2297430"/>
                  <a:chOff x="334839" y="0"/>
                  <a:chExt cx="2121000" cy="2297430"/>
                </a:xfrm>
              </p:grpSpPr>
              <p:grpSp>
                <p:nvGrpSpPr>
                  <p:cNvPr id="58" name="Group 57">
                    <a:extLst>
                      <a:ext uri="{FF2B5EF4-FFF2-40B4-BE49-F238E27FC236}">
                        <a16:creationId xmlns:a16="http://schemas.microsoft.com/office/drawing/2014/main" id="{8F02C4F7-423B-403E-9CE8-7EF7505C4C2B}"/>
                      </a:ext>
                    </a:extLst>
                  </p:cNvPr>
                  <p:cNvGrpSpPr/>
                  <p:nvPr/>
                </p:nvGrpSpPr>
                <p:grpSpPr>
                  <a:xfrm>
                    <a:off x="334839" y="0"/>
                    <a:ext cx="2121000" cy="2297430"/>
                    <a:chOff x="334839" y="0"/>
                    <a:chExt cx="2121000" cy="2297430"/>
                  </a:xfrm>
                </p:grpSpPr>
                <p:sp>
                  <p:nvSpPr>
                    <p:cNvPr id="60" name="Text Box 8">
                      <a:extLst>
                        <a:ext uri="{FF2B5EF4-FFF2-40B4-BE49-F238E27FC236}">
                          <a16:creationId xmlns:a16="http://schemas.microsoft.com/office/drawing/2014/main" id="{48741BBC-5BE6-4E8D-815B-036246757A91}"/>
                        </a:ext>
                      </a:extLst>
                    </p:cNvPr>
                    <p:cNvSpPr txBox="1">
                      <a:spLocks noChangeArrowheads="1"/>
                    </p:cNvSpPr>
                    <p:nvPr/>
                  </p:nvSpPr>
                  <p:spPr bwMode="auto">
                    <a:xfrm>
                      <a:off x="2019300" y="390525"/>
                      <a:ext cx="42799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600" dirty="0">
                          <a:latin typeface="+mn-lt"/>
                          <a:ea typeface="SimSun"/>
                        </a:rPr>
                        <a:t>False</a:t>
                      </a:r>
                    </a:p>
                  </p:txBody>
                </p:sp>
                <p:sp>
                  <p:nvSpPr>
                    <p:cNvPr id="61" name="Text Box 9">
                      <a:extLst>
                        <a:ext uri="{FF2B5EF4-FFF2-40B4-BE49-F238E27FC236}">
                          <a16:creationId xmlns:a16="http://schemas.microsoft.com/office/drawing/2014/main" id="{45199BD3-0394-4706-9762-AD65D2CECFDB}"/>
                        </a:ext>
                      </a:extLst>
                    </p:cNvPr>
                    <p:cNvSpPr txBox="1">
                      <a:spLocks noChangeArrowheads="1"/>
                    </p:cNvSpPr>
                    <p:nvPr/>
                  </p:nvSpPr>
                  <p:spPr bwMode="auto">
                    <a:xfrm>
                      <a:off x="892493" y="828675"/>
                      <a:ext cx="4095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600" dirty="0">
                          <a:effectLst/>
                          <a:latin typeface="+mn-lt"/>
                          <a:ea typeface="SimSun"/>
                        </a:rPr>
                        <a:t>True</a:t>
                      </a:r>
                    </a:p>
                  </p:txBody>
                </p:sp>
                <p:sp>
                  <p:nvSpPr>
                    <p:cNvPr id="62" name="AutoShape 10">
                      <a:extLst>
                        <a:ext uri="{FF2B5EF4-FFF2-40B4-BE49-F238E27FC236}">
                          <a16:creationId xmlns:a16="http://schemas.microsoft.com/office/drawing/2014/main" id="{F2DB0D15-C551-421E-B2AC-E53C1E4721CE}"/>
                        </a:ext>
                      </a:extLst>
                    </p:cNvPr>
                    <p:cNvSpPr>
                      <a:spLocks noChangeArrowheads="1"/>
                    </p:cNvSpPr>
                    <p:nvPr/>
                  </p:nvSpPr>
                  <p:spPr bwMode="auto">
                    <a:xfrm>
                      <a:off x="1209675" y="0"/>
                      <a:ext cx="165812" cy="164183"/>
                    </a:xfrm>
                    <a:prstGeom prst="flowChartConnector">
                      <a:avLst/>
                    </a:prstGeom>
                    <a:solidFill>
                      <a:schemeClr val="tx1"/>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63" name="AutoShape 11">
                      <a:extLst>
                        <a:ext uri="{FF2B5EF4-FFF2-40B4-BE49-F238E27FC236}">
                          <a16:creationId xmlns:a16="http://schemas.microsoft.com/office/drawing/2014/main" id="{6F807A47-B6E9-46FF-BB1F-1AC871FC16C6}"/>
                        </a:ext>
                      </a:extLst>
                    </p:cNvPr>
                    <p:cNvSpPr>
                      <a:spLocks noChangeArrowheads="1"/>
                    </p:cNvSpPr>
                    <p:nvPr/>
                  </p:nvSpPr>
                  <p:spPr bwMode="auto">
                    <a:xfrm>
                      <a:off x="1219200" y="2133600"/>
                      <a:ext cx="165735" cy="16383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64" name="AutoShape 12">
                      <a:extLst>
                        <a:ext uri="{FF2B5EF4-FFF2-40B4-BE49-F238E27FC236}">
                          <a16:creationId xmlns:a16="http://schemas.microsoft.com/office/drawing/2014/main" id="{FA929FE8-4C4D-42BC-B0DD-BDBD4E88EB41}"/>
                        </a:ext>
                      </a:extLst>
                    </p:cNvPr>
                    <p:cNvSpPr>
                      <a:spLocks noChangeArrowheads="1"/>
                    </p:cNvSpPr>
                    <p:nvPr/>
                  </p:nvSpPr>
                  <p:spPr bwMode="auto">
                    <a:xfrm>
                      <a:off x="733425" y="1133475"/>
                      <a:ext cx="1163955" cy="285750"/>
                    </a:xfrm>
                    <a:prstGeom prst="flowChartProcess">
                      <a:avLst/>
                    </a:prstGeom>
                    <a:solidFill>
                      <a:srgbClr val="CFF9FD"/>
                    </a:solidFill>
                    <a:ln w="9525">
                      <a:solidFill>
                        <a:srgbClr val="000000"/>
                      </a:solidFill>
                      <a:miter lim="800000"/>
                      <a:headEnd/>
                      <a:tailEnd/>
                    </a:ln>
                  </p:spPr>
                  <p:txBody>
                    <a:bodyPr rot="0" vert="horz" wrap="square" lIns="0" tIns="45720" rIns="0" bIns="45720" anchor="ctr" anchorCtr="0" upright="1">
                      <a:noAutofit/>
                    </a:bodyPr>
                    <a:lstStyle/>
                    <a:p>
                      <a:pPr marL="0" marR="0" algn="ctr">
                        <a:spcBef>
                          <a:spcPts val="0"/>
                        </a:spcBef>
                        <a:spcAft>
                          <a:spcPts val="0"/>
                        </a:spcAft>
                      </a:pPr>
                      <a:r>
                        <a:rPr lang="en-SG" sz="1600" dirty="0">
                          <a:latin typeface="+mn-lt"/>
                          <a:ea typeface="SimSun"/>
                        </a:rPr>
                        <a:t>block of statements</a:t>
                      </a:r>
                    </a:p>
                  </p:txBody>
                </p:sp>
                <p:cxnSp>
                  <p:nvCxnSpPr>
                    <p:cNvPr id="65" name="Line 5">
                      <a:extLst>
                        <a:ext uri="{FF2B5EF4-FFF2-40B4-BE49-F238E27FC236}">
                          <a16:creationId xmlns:a16="http://schemas.microsoft.com/office/drawing/2014/main" id="{63503D19-DD6D-4321-9511-8CB8BF7513FD}"/>
                        </a:ext>
                      </a:extLst>
                    </p:cNvPr>
                    <p:cNvCxnSpPr/>
                    <p:nvPr/>
                  </p:nvCxnSpPr>
                  <p:spPr bwMode="auto">
                    <a:xfrm>
                      <a:off x="1314450" y="1419225"/>
                      <a:ext cx="0" cy="27432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6" name="Straight Connector 65">
                      <a:extLst>
                        <a:ext uri="{FF2B5EF4-FFF2-40B4-BE49-F238E27FC236}">
                          <a16:creationId xmlns:a16="http://schemas.microsoft.com/office/drawing/2014/main" id="{15FB3147-C802-4F07-9C0D-260C21A46A99}"/>
                        </a:ext>
                      </a:extLst>
                    </p:cNvPr>
                    <p:cNvCxnSpPr/>
                    <p:nvPr/>
                  </p:nvCxnSpPr>
                  <p:spPr>
                    <a:xfrm flipH="1">
                      <a:off x="345553" y="1695450"/>
                      <a:ext cx="965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F818DA-AE01-4B82-8B48-917B5A4811FD}"/>
                        </a:ext>
                      </a:extLst>
                    </p:cNvPr>
                    <p:cNvCxnSpPr/>
                    <p:nvPr/>
                  </p:nvCxnSpPr>
                  <p:spPr>
                    <a:xfrm flipV="1">
                      <a:off x="334839" y="85725"/>
                      <a:ext cx="0" cy="1609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CF174EA-1B44-4BB3-A1FD-754ECD730814}"/>
                        </a:ext>
                      </a:extLst>
                    </p:cNvPr>
                    <p:cNvCxnSpPr/>
                    <p:nvPr/>
                  </p:nvCxnSpPr>
                  <p:spPr>
                    <a:xfrm>
                      <a:off x="335117" y="85725"/>
                      <a:ext cx="86271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Line 7">
                      <a:extLst>
                        <a:ext uri="{FF2B5EF4-FFF2-40B4-BE49-F238E27FC236}">
                          <a16:creationId xmlns:a16="http://schemas.microsoft.com/office/drawing/2014/main" id="{C26FAD4C-6C91-4AE5-BC08-49F257A7BF73}"/>
                        </a:ext>
                      </a:extLst>
                    </p:cNvPr>
                    <p:cNvCxnSpPr/>
                    <p:nvPr/>
                  </p:nvCxnSpPr>
                  <p:spPr bwMode="auto">
                    <a:xfrm flipH="1">
                      <a:off x="2455204" y="647700"/>
                      <a:ext cx="635" cy="1225296"/>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70" name="AutoShape 342">
                      <a:extLst>
                        <a:ext uri="{FF2B5EF4-FFF2-40B4-BE49-F238E27FC236}">
                          <a16:creationId xmlns:a16="http://schemas.microsoft.com/office/drawing/2014/main" id="{EA31D6CA-FAD8-4E9B-8F30-44CCF7B54074}"/>
                        </a:ext>
                      </a:extLst>
                    </p:cNvPr>
                    <p:cNvSpPr>
                      <a:spLocks noChangeArrowheads="1"/>
                    </p:cNvSpPr>
                    <p:nvPr/>
                  </p:nvSpPr>
                  <p:spPr bwMode="auto">
                    <a:xfrm>
                      <a:off x="590550" y="438150"/>
                      <a:ext cx="1424940" cy="419100"/>
                    </a:xfrm>
                    <a:prstGeom prst="flowChartDecision">
                      <a:avLst/>
                    </a:prstGeom>
                    <a:solidFill>
                      <a:srgbClr val="CFF9FD"/>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cxnSp>
                  <p:nvCxnSpPr>
                    <p:cNvPr id="71" name="Straight Connector 70">
                      <a:extLst>
                        <a:ext uri="{FF2B5EF4-FFF2-40B4-BE49-F238E27FC236}">
                          <a16:creationId xmlns:a16="http://schemas.microsoft.com/office/drawing/2014/main" id="{FCAC1F55-0532-470F-B3E6-C747FBD4F627}"/>
                        </a:ext>
                      </a:extLst>
                    </p:cNvPr>
                    <p:cNvCxnSpPr/>
                    <p:nvPr/>
                  </p:nvCxnSpPr>
                  <p:spPr>
                    <a:xfrm flipH="1">
                      <a:off x="1304925" y="1866899"/>
                      <a:ext cx="1139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Line 7">
                      <a:extLst>
                        <a:ext uri="{FF2B5EF4-FFF2-40B4-BE49-F238E27FC236}">
                          <a16:creationId xmlns:a16="http://schemas.microsoft.com/office/drawing/2014/main" id="{7545F7D2-4DC4-4DF7-9FF3-C424F6D1EE50}"/>
                        </a:ext>
                      </a:extLst>
                    </p:cNvPr>
                    <p:cNvCxnSpPr/>
                    <p:nvPr/>
                  </p:nvCxnSpPr>
                  <p:spPr bwMode="auto">
                    <a:xfrm flipH="1">
                      <a:off x="1304925" y="1866899"/>
                      <a:ext cx="635" cy="273685"/>
                    </a:xfrm>
                    <a:prstGeom prst="line">
                      <a:avLst/>
                    </a:prstGeom>
                    <a:noFill/>
                    <a:ln w="9525">
                      <a:solidFill>
                        <a:srgbClr val="000000"/>
                      </a:solidFill>
                      <a:round/>
                      <a:headEnd type="none" w="lg" len="lg"/>
                      <a:tailEnd type="triangle" w="med" len="med"/>
                    </a:ln>
                    <a:extLst>
                      <a:ext uri="{909E8E84-426E-40DD-AFC4-6F175D3DCCD1}">
                        <a14:hiddenFill xmlns:a14="http://schemas.microsoft.com/office/drawing/2010/main">
                          <a:noFill/>
                        </a14:hiddenFill>
                      </a:ext>
                    </a:extLst>
                  </p:spPr>
                </p:cxnSp>
              </p:grpSp>
              <p:sp>
                <p:nvSpPr>
                  <p:cNvPr id="59" name="Text Box 319">
                    <a:extLst>
                      <a:ext uri="{FF2B5EF4-FFF2-40B4-BE49-F238E27FC236}">
                        <a16:creationId xmlns:a16="http://schemas.microsoft.com/office/drawing/2014/main" id="{F0173FB0-5FBD-476D-928F-8906588A98AF}"/>
                      </a:ext>
                    </a:extLst>
                  </p:cNvPr>
                  <p:cNvSpPr txBox="1">
                    <a:spLocks noChangeArrowheads="1"/>
                  </p:cNvSpPr>
                  <p:nvPr/>
                </p:nvSpPr>
                <p:spPr bwMode="auto">
                  <a:xfrm>
                    <a:off x="1020957" y="518162"/>
                    <a:ext cx="685800" cy="3714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0" anchor="t" anchorCtr="0" upright="1">
                    <a:noAutofit/>
                  </a:bodyPr>
                  <a:lstStyle/>
                  <a:p>
                    <a:pPr marL="0" marR="0">
                      <a:spcBef>
                        <a:spcPts val="0"/>
                      </a:spcBef>
                      <a:spcAft>
                        <a:spcPts val="0"/>
                      </a:spcAft>
                    </a:pPr>
                    <a:r>
                      <a:rPr lang="en-US" sz="1600" dirty="0">
                        <a:effectLst/>
                        <a:latin typeface="+mn-lt"/>
                        <a:ea typeface="SimSun"/>
                      </a:rPr>
                      <a:t>condition</a:t>
                    </a:r>
                    <a:endParaRPr lang="en-SG" sz="1600" dirty="0">
                      <a:effectLst/>
                      <a:latin typeface="+mn-lt"/>
                      <a:ea typeface="SimSun"/>
                    </a:endParaRPr>
                  </a:p>
                </p:txBody>
              </p:sp>
            </p:grpSp>
          </p:grpSp>
        </p:grpSp>
      </p:grpSp>
      <p:sp>
        <p:nvSpPr>
          <p:cNvPr id="73" name="TextBox 72">
            <a:extLst>
              <a:ext uri="{FF2B5EF4-FFF2-40B4-BE49-F238E27FC236}">
                <a16:creationId xmlns:a16="http://schemas.microsoft.com/office/drawing/2014/main" id="{9D817FD3-377C-42D2-82CE-94C8056E36E4}"/>
              </a:ext>
            </a:extLst>
          </p:cNvPr>
          <p:cNvSpPr txBox="1"/>
          <p:nvPr/>
        </p:nvSpPr>
        <p:spPr>
          <a:xfrm>
            <a:off x="5527698" y="1113531"/>
            <a:ext cx="2930502" cy="1015663"/>
          </a:xfrm>
          <a:prstGeom prst="rect">
            <a:avLst/>
          </a:prstGeom>
          <a:solidFill>
            <a:schemeClr val="bg1"/>
          </a:solidFill>
          <a:ln>
            <a:solidFill>
              <a:schemeClr val="tx1"/>
            </a:solidFill>
          </a:ln>
        </p:spPr>
        <p:txBody>
          <a:bodyPr wrap="square" rtlCol="0">
            <a:spAutoFit/>
          </a:bodyPr>
          <a:lstStyle/>
          <a:p>
            <a:r>
              <a:rPr lang="en-US" sz="2000" dirty="0">
                <a:solidFill>
                  <a:srgbClr val="FF0000"/>
                </a:solidFill>
              </a:rPr>
              <a:t>   </a:t>
            </a:r>
            <a:r>
              <a:rPr lang="en-US" sz="2000" b="1" dirty="0">
                <a:solidFill>
                  <a:srgbClr val="FF0000"/>
                </a:solidFill>
                <a:latin typeface="Calibri" panose="020F0502020204030204" pitchFamily="34" charset="0"/>
                <a:cs typeface="Calibri" panose="020F0502020204030204" pitchFamily="34" charset="0"/>
              </a:rPr>
              <a:t>while </a:t>
            </a:r>
            <a:r>
              <a:rPr lang="en-US" sz="2000" b="1" i="1" dirty="0">
                <a:solidFill>
                  <a:srgbClr val="0000FF"/>
                </a:solidFill>
                <a:latin typeface="Calibri" panose="020F0502020204030204" pitchFamily="34" charset="0"/>
                <a:cs typeface="Calibri" panose="020F0502020204030204" pitchFamily="34" charset="0"/>
              </a:rPr>
              <a:t>condition</a:t>
            </a:r>
            <a:r>
              <a:rPr lang="en-US" sz="2000" b="1" dirty="0">
                <a:solidFill>
                  <a:srgbClr val="0000FF"/>
                </a:solidFill>
                <a:latin typeface="Calibri" panose="020F0502020204030204" pitchFamily="34" charset="0"/>
                <a:cs typeface="Calibri" panose="020F0502020204030204" pitchFamily="34" charset="0"/>
              </a:rPr>
              <a:t>:</a:t>
            </a:r>
            <a:endParaRPr lang="en-SG" sz="2000" b="1" dirty="0">
              <a:solidFill>
                <a:srgbClr val="0000FF"/>
              </a:solidFill>
              <a:latin typeface="Calibri" panose="020F0502020204030204" pitchFamily="34" charset="0"/>
              <a:cs typeface="Calibri" panose="020F0502020204030204" pitchFamily="34" charset="0"/>
            </a:endParaRPr>
          </a:p>
          <a:p>
            <a:r>
              <a:rPr lang="en-US" sz="2000" b="1" i="1" dirty="0">
                <a:solidFill>
                  <a:srgbClr val="0000FF"/>
                </a:solidFill>
                <a:latin typeface="Calibri" panose="020F0502020204030204" pitchFamily="34" charset="0"/>
                <a:cs typeface="Calibri" panose="020F0502020204030204" pitchFamily="34" charset="0"/>
              </a:rPr>
              <a:t>       statement</a:t>
            </a:r>
          </a:p>
          <a:p>
            <a:r>
              <a:rPr lang="en-US" sz="2000" b="1" i="1" dirty="0">
                <a:solidFill>
                  <a:srgbClr val="0000FF"/>
                </a:solidFill>
                <a:latin typeface="Calibri" panose="020F0502020204030204" pitchFamily="34" charset="0"/>
                <a:cs typeface="Calibri" panose="020F0502020204030204" pitchFamily="34" charset="0"/>
              </a:rPr>
              <a:t>       statement</a:t>
            </a:r>
          </a:p>
        </p:txBody>
      </p:sp>
    </p:spTree>
    <p:extLst>
      <p:ext uri="{BB962C8B-B14F-4D97-AF65-F5344CB8AC3E}">
        <p14:creationId xmlns:p14="http://schemas.microsoft.com/office/powerpoint/2010/main" val="80813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Control Number of Iterations</a:t>
            </a:r>
            <a:endParaRPr lang="en-US" dirty="0"/>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Print number 1 to 5</a:t>
            </a:r>
            <a:endParaRPr lang="en-US" dirty="0"/>
          </a:p>
          <a:p>
            <a:pPr marL="0" lvl="0" indent="0">
              <a:buClr>
                <a:srgbClr val="660066"/>
              </a:buClr>
              <a:buSzPct val="80000"/>
              <a:buNone/>
            </a:pPr>
            <a:r>
              <a:rPr lang="en-US" b="1" dirty="0">
                <a:solidFill>
                  <a:srgbClr val="FF0000"/>
                </a:solidFill>
                <a:latin typeface="Arial Narrow" panose="020B0606020202030204" pitchFamily="34" charset="0"/>
              </a:rPr>
              <a:t>Pseudocode:</a:t>
            </a:r>
          </a:p>
          <a:p>
            <a:pPr marL="0" lvl="0" indent="0">
              <a:buClr>
                <a:srgbClr val="660066"/>
              </a:buClr>
              <a:buSzPct val="80000"/>
              <a:buNone/>
            </a:pPr>
            <a:endParaRPr lang="en-US" b="1" dirty="0">
              <a:solidFill>
                <a:srgbClr val="FF0000"/>
              </a:solidFill>
              <a:latin typeface="Arial Narrow" panose="020B0606020202030204" pitchFamily="34" charset="0"/>
            </a:endParaRPr>
          </a:p>
          <a:p>
            <a:pPr marL="0" lvl="0" indent="0">
              <a:buClr>
                <a:srgbClr val="660066"/>
              </a:buClr>
              <a:buSzPct val="80000"/>
              <a:buNone/>
            </a:pPr>
            <a:endParaRPr lang="en-US" b="1" dirty="0">
              <a:solidFill>
                <a:srgbClr val="FF0000"/>
              </a:solidFill>
              <a:latin typeface="Arial Narrow" panose="020B0606020202030204" pitchFamily="34" charset="0"/>
            </a:endParaRPr>
          </a:p>
          <a:p>
            <a:pPr marL="0" lvl="0" indent="0">
              <a:buClr>
                <a:srgbClr val="660066"/>
              </a:buClr>
              <a:buSzPct val="80000"/>
              <a:buNone/>
            </a:pPr>
            <a:endParaRPr lang="en-US" b="1" dirty="0">
              <a:solidFill>
                <a:srgbClr val="FF0000"/>
              </a:solidFill>
              <a:latin typeface="Arial Narrow" panose="020B0606020202030204" pitchFamily="34" charset="0"/>
            </a:endParaRPr>
          </a:p>
          <a:p>
            <a:pPr marL="0" lvl="0" indent="0">
              <a:buClr>
                <a:srgbClr val="660066"/>
              </a:buClr>
              <a:buSzPct val="80000"/>
              <a:buNone/>
            </a:pPr>
            <a:r>
              <a:rPr lang="en-US" b="1" dirty="0">
                <a:solidFill>
                  <a:srgbClr val="FF0000"/>
                </a:solidFill>
                <a:latin typeface="Arial Narrow" panose="020B0606020202030204" pitchFamily="34" charset="0"/>
              </a:rPr>
              <a:t> </a:t>
            </a:r>
          </a:p>
          <a:p>
            <a:pPr marL="0" lvl="0" indent="0">
              <a:buClr>
                <a:srgbClr val="660066"/>
              </a:buClr>
              <a:buSzPct val="80000"/>
              <a:buNone/>
            </a:pPr>
            <a:r>
              <a:rPr lang="en-US" b="1" dirty="0">
                <a:solidFill>
                  <a:srgbClr val="FF0000"/>
                </a:solidFill>
                <a:latin typeface="Arial Narrow" panose="020B0606020202030204" pitchFamily="34" charset="0"/>
              </a:rPr>
              <a:t>Python code:</a:t>
            </a:r>
          </a:p>
          <a:p>
            <a:pPr marL="0" lvl="0" indent="0">
              <a:buClr>
                <a:srgbClr val="660066"/>
              </a:buClr>
              <a:buSzPct val="80000"/>
              <a:buNone/>
            </a:pPr>
            <a:endParaRPr lang="en-US" b="1" dirty="0">
              <a:solidFill>
                <a:srgbClr val="FF0000"/>
              </a:solidFill>
              <a:latin typeface="Arial Narrow" panose="020B0606020202030204" pitchFamily="34" charset="0"/>
            </a:endParaRPr>
          </a:p>
          <a:p>
            <a:pPr marL="0" indent="0">
              <a:buNone/>
            </a:pPr>
            <a:endParaRPr lang="en-US" b="1" dirty="0">
              <a:latin typeface="Arial Narrow" panose="020B0606020202030204" pitchFamily="34" charset="0"/>
            </a:endParaRPr>
          </a:p>
        </p:txBody>
      </p:sp>
      <p:pic>
        <p:nvPicPr>
          <p:cNvPr id="4" name="Picture 3"/>
          <p:cNvPicPr>
            <a:picLocks noChangeAspect="1"/>
          </p:cNvPicPr>
          <p:nvPr/>
        </p:nvPicPr>
        <p:blipFill>
          <a:blip r:embed="rId5"/>
          <a:stretch>
            <a:fillRect/>
          </a:stretch>
        </p:blipFill>
        <p:spPr>
          <a:xfrm>
            <a:off x="1174150" y="2102068"/>
            <a:ext cx="314325" cy="1543050"/>
          </a:xfrm>
          <a:prstGeom prst="rect">
            <a:avLst/>
          </a:prstGeom>
          <a:ln>
            <a:solidFill>
              <a:schemeClr val="tx1"/>
            </a:solidFill>
          </a:ln>
        </p:spPr>
      </p:pic>
      <p:sp>
        <p:nvSpPr>
          <p:cNvPr id="6" name="TextBox 5"/>
          <p:cNvSpPr txBox="1"/>
          <p:nvPr/>
        </p:nvSpPr>
        <p:spPr>
          <a:xfrm>
            <a:off x="2216648" y="3984123"/>
            <a:ext cx="6007767" cy="1569660"/>
          </a:xfrm>
          <a:prstGeom prst="rect">
            <a:avLst/>
          </a:prstGeom>
          <a:solidFill>
            <a:schemeClr val="accent5"/>
          </a:solidFill>
          <a:ln>
            <a:solidFill>
              <a:schemeClr val="tx1"/>
            </a:solidFill>
          </a:ln>
        </p:spPr>
        <p:txBody>
          <a:bodyPr wrap="square" rtlCol="0">
            <a:spAutoFit/>
          </a:bodyPr>
          <a:lstStyle/>
          <a:p>
            <a:pPr>
              <a:lnSpc>
                <a:spcPct val="120000"/>
              </a:lnSpc>
            </a:pPr>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count = 1</a:t>
            </a:r>
          </a:p>
          <a:p>
            <a:pPr>
              <a:lnSpc>
                <a:spcPct val="120000"/>
              </a:lnSpc>
            </a:pPr>
            <a:r>
              <a:rPr lang="en-US" sz="2000" dirty="0">
                <a:latin typeface="Calibri" panose="020F0502020204030204" pitchFamily="34" charset="0"/>
                <a:cs typeface="Calibri" panose="020F0502020204030204" pitchFamily="34" charset="0"/>
              </a:rPr>
              <a:t>   while count &lt;= 5: </a:t>
            </a:r>
          </a:p>
          <a:p>
            <a:pPr>
              <a:lnSpc>
                <a:spcPct val="120000"/>
              </a:lnSpc>
            </a:pPr>
            <a:r>
              <a:rPr lang="en-US" sz="2000" dirty="0">
                <a:latin typeface="Calibri" panose="020F0502020204030204" pitchFamily="34" charset="0"/>
                <a:cs typeface="Calibri" panose="020F0502020204030204" pitchFamily="34" charset="0"/>
              </a:rPr>
              <a:t>	print(count)</a:t>
            </a:r>
          </a:p>
          <a:p>
            <a:pPr>
              <a:lnSpc>
                <a:spcPct val="120000"/>
              </a:lnSpc>
            </a:pPr>
            <a:r>
              <a:rPr lang="en-US" sz="2000" dirty="0">
                <a:latin typeface="Calibri" panose="020F0502020204030204" pitchFamily="34" charset="0"/>
                <a:cs typeface="Calibri" panose="020F0502020204030204" pitchFamily="34" charset="0"/>
              </a:rPr>
              <a:t>	count = count + 1</a:t>
            </a:r>
          </a:p>
        </p:txBody>
      </p:sp>
      <p:sp>
        <p:nvSpPr>
          <p:cNvPr id="7" name="TextBox 6"/>
          <p:cNvSpPr txBox="1"/>
          <p:nvPr/>
        </p:nvSpPr>
        <p:spPr>
          <a:xfrm>
            <a:off x="2244902" y="1600200"/>
            <a:ext cx="5979513" cy="1938992"/>
          </a:xfrm>
          <a:prstGeom prst="rect">
            <a:avLst/>
          </a:prstGeom>
          <a:solidFill>
            <a:schemeClr val="bg1"/>
          </a:solidFill>
          <a:ln>
            <a:solidFill>
              <a:schemeClr val="tx1"/>
            </a:solidFill>
          </a:ln>
        </p:spPr>
        <p:txBody>
          <a:bodyPr wrap="square" rtlCol="0">
            <a:spAutoFit/>
          </a:bodyPr>
          <a:lstStyle/>
          <a:p>
            <a:r>
              <a:rPr lang="en-US" dirty="0">
                <a:solidFill>
                  <a:srgbClr val="0000FF"/>
                </a:solidFill>
              </a:rPr>
              <a:t>     </a:t>
            </a:r>
            <a:r>
              <a:rPr lang="en-US" sz="2400" b="1" dirty="0">
                <a:solidFill>
                  <a:srgbClr val="0000FF"/>
                </a:solidFill>
                <a:latin typeface="Arial Narrow" panose="020B0606020202030204" pitchFamily="34" charset="0"/>
                <a:cs typeface="Arial" panose="020B0604020202020204" pitchFamily="34" charset="0"/>
              </a:rPr>
              <a:t>SET count to 1</a:t>
            </a:r>
          </a:p>
          <a:p>
            <a:r>
              <a:rPr lang="en-US" sz="2400" b="1" dirty="0">
                <a:solidFill>
                  <a:srgbClr val="0000FF"/>
                </a:solidFill>
                <a:latin typeface="Arial Narrow" panose="020B0606020202030204" pitchFamily="34" charset="0"/>
                <a:cs typeface="Arial" panose="020B0604020202020204" pitchFamily="34" charset="0"/>
              </a:rPr>
              <a:t>     WHILE count less than or equal to 5 THEN</a:t>
            </a:r>
          </a:p>
          <a:p>
            <a:r>
              <a:rPr lang="en-US" sz="2400" b="1" dirty="0">
                <a:solidFill>
                  <a:srgbClr val="0000FF"/>
                </a:solidFill>
                <a:latin typeface="Arial Narrow" panose="020B0606020202030204" pitchFamily="34" charset="0"/>
                <a:cs typeface="Arial" panose="020B0604020202020204" pitchFamily="34" charset="0"/>
              </a:rPr>
              <a:t>	display count</a:t>
            </a:r>
          </a:p>
          <a:p>
            <a:r>
              <a:rPr lang="en-US" sz="2400" b="1" dirty="0">
                <a:solidFill>
                  <a:srgbClr val="0000FF"/>
                </a:solidFill>
                <a:latin typeface="Arial Narrow" panose="020B0606020202030204" pitchFamily="34" charset="0"/>
                <a:cs typeface="Arial" panose="020B0604020202020204" pitchFamily="34" charset="0"/>
              </a:rPr>
              <a:t>	increment count</a:t>
            </a:r>
          </a:p>
          <a:p>
            <a:r>
              <a:rPr lang="en-US" sz="2400" b="1" dirty="0">
                <a:solidFill>
                  <a:srgbClr val="0000FF"/>
                </a:solidFill>
                <a:latin typeface="Arial Narrow" panose="020B0606020202030204" pitchFamily="34" charset="0"/>
                <a:cs typeface="Arial" panose="020B0604020202020204" pitchFamily="34" charset="0"/>
              </a:rPr>
              <a:t>     ENDWHILE</a:t>
            </a:r>
          </a:p>
        </p:txBody>
      </p:sp>
      <p:pic>
        <p:nvPicPr>
          <p:cNvPr id="10" name="09">
            <a:hlinkClick r:id="" action="ppaction://media"/>
            <a:extLst>
              <a:ext uri="{FF2B5EF4-FFF2-40B4-BE49-F238E27FC236}">
                <a16:creationId xmlns:a16="http://schemas.microsoft.com/office/drawing/2014/main" id="{F79E2F6B-546D-4C0D-9131-4321EC3EFF5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458200" y="122238"/>
            <a:ext cx="487362" cy="487363"/>
          </a:xfrm>
          <a:prstGeom prst="rect">
            <a:avLst/>
          </a:prstGeom>
        </p:spPr>
      </p:pic>
    </p:spTree>
    <p:extLst>
      <p:ext uri="{BB962C8B-B14F-4D97-AF65-F5344CB8AC3E}">
        <p14:creationId xmlns:p14="http://schemas.microsoft.com/office/powerpoint/2010/main" val="2095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414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3" fill="hold" display="0">
                  <p:stCondLst>
                    <p:cond delay="indefinite"/>
                  </p:stCondLst>
                  <p:endCondLst>
                    <p:cond evt="onStopAudio" delay="0">
                      <p:tgtEl>
                        <p:sldTgt/>
                      </p:tgtEl>
                    </p:cond>
                  </p:endCondLst>
                </p:cTn>
                <p:tgtEl>
                  <p:spTgt spid="10"/>
                </p:tgtEl>
              </p:cMediaNode>
            </p:audio>
          </p:childTnLst>
        </p:cTn>
      </p:par>
    </p:tnLst>
    <p:bldLst>
      <p:bldP spid="6" grpId="0" animBg="1"/>
      <p:bldP spid="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8496</TotalTime>
  <Words>1527</Words>
  <Application>Microsoft Office PowerPoint</Application>
  <PresentationFormat>On-screen Show (4:3)</PresentationFormat>
  <Paragraphs>228</Paragraphs>
  <Slides>28</Slides>
  <Notes>27</Notes>
  <HiddenSlides>0</HiddenSlides>
  <MMClips>16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Narrow</vt:lpstr>
      <vt:lpstr>Calibri</vt:lpstr>
      <vt:lpstr>Courier New</vt:lpstr>
      <vt:lpstr>Tahoma</vt:lpstr>
      <vt:lpstr>Wingdings</vt:lpstr>
      <vt:lpstr>Default Design</vt:lpstr>
      <vt:lpstr>PowerPoint Presentation</vt:lpstr>
      <vt:lpstr>Objectives</vt:lpstr>
      <vt:lpstr>Topics</vt:lpstr>
      <vt:lpstr>PowerPoint Presentation</vt:lpstr>
      <vt:lpstr>What is a Repetition Structure?</vt:lpstr>
      <vt:lpstr>PowerPoint Presentation</vt:lpstr>
      <vt:lpstr>while Loop</vt:lpstr>
      <vt:lpstr>while Loop</vt:lpstr>
      <vt:lpstr>Example: Control Number of Iterations</vt:lpstr>
      <vt:lpstr>Terminate with Sentinel</vt:lpstr>
      <vt:lpstr>Example: Terminate with Sentinel</vt:lpstr>
      <vt:lpstr>Example: Terminate with Sentinel</vt:lpstr>
      <vt:lpstr>Activity 1: TemperatureSensor.py</vt:lpstr>
      <vt:lpstr>Activity 1 – TemperatureSensor.py</vt:lpstr>
      <vt:lpstr>Activity 1 – TemperatureSensor.py</vt:lpstr>
      <vt:lpstr>Activity 2: NumberTable.py</vt:lpstr>
      <vt:lpstr>Infinite Loop</vt:lpstr>
      <vt:lpstr>Infinite Loop - Examples</vt:lpstr>
      <vt:lpstr>Activity 3 – Which are Infinite Loops?</vt:lpstr>
      <vt:lpstr>PowerPoint Presentation</vt:lpstr>
      <vt:lpstr>break Statement</vt:lpstr>
      <vt:lpstr>break Statement - Example</vt:lpstr>
      <vt:lpstr>continue Statement</vt:lpstr>
      <vt:lpstr>continue Statement - Example</vt:lpstr>
      <vt:lpstr>Activity 4 – NumberGuessing.py</vt:lpstr>
      <vt:lpstr>Activity 4 – NumberGuessing.py</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Teh Lye Choon Daniel</dc:creator>
  <cp:lastModifiedBy>Yong Zi Ren /CSF</cp:lastModifiedBy>
  <cp:revision>521</cp:revision>
  <dcterms:created xsi:type="dcterms:W3CDTF">2010-03-15T07:19:17Z</dcterms:created>
  <dcterms:modified xsi:type="dcterms:W3CDTF">2021-05-23T13:17:03Z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2021-05-21T04:12:54Z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fc28f73d-4d05-4dae-968e-daf27acf48c1</vt:lpwstr>
  </property>
  <property fmtid="{D5CDD505-2E9C-101B-9397-08002B2CF9AE}" pid="8" name="MSIP_Label_30286cb9-b49f-4646-87a5-340028348160_ContentBits">
    <vt:lpwstr>1</vt:lpwstr>
  </property>
</Properties>
</file>