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1" r:id="rId3"/>
    <p:sldId id="284" r:id="rId4"/>
    <p:sldId id="265" r:id="rId5"/>
    <p:sldId id="264" r:id="rId6"/>
    <p:sldId id="268" r:id="rId7"/>
    <p:sldId id="283" r:id="rId8"/>
    <p:sldId id="282" r:id="rId9"/>
    <p:sldId id="271" r:id="rId10"/>
    <p:sldId id="270" r:id="rId11"/>
    <p:sldId id="285" r:id="rId12"/>
    <p:sldId id="272" r:id="rId13"/>
    <p:sldId id="286" r:id="rId14"/>
    <p:sldId id="287" r:id="rId15"/>
    <p:sldId id="279" r:id="rId16"/>
    <p:sldId id="277" r:id="rId17"/>
    <p:sldId id="288" r:id="rId18"/>
    <p:sldId id="280" r:id="rId19"/>
    <p:sldId id="281" r:id="rId20"/>
    <p:sldId id="289" r:id="rId21"/>
    <p:sldId id="260" r:id="rId22"/>
    <p:sldId id="25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0000"/>
    <a:srgbClr val="360036"/>
    <a:srgbClr val="660033"/>
    <a:srgbClr val="640064"/>
    <a:srgbClr val="660066"/>
    <a:srgbClr val="42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0173" autoAdjust="0"/>
  </p:normalViewPr>
  <p:slideViewPr>
    <p:cSldViewPr>
      <p:cViewPr varScale="1">
        <p:scale>
          <a:sx n="77" d="100"/>
          <a:sy n="77" d="100"/>
        </p:scale>
        <p:origin x="162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2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 Jian Ting Donovan" userId="22fd2c6d-4323-4cbb-ac1c-b955a3fbd812" providerId="ADAL" clId="{FB0207EF-4C62-48B8-B274-6BAA598548D9}"/>
    <pc:docChg chg="undo custSel modSld modMainMaster">
      <pc:chgData name="Koh Jian Ting Donovan" userId="22fd2c6d-4323-4cbb-ac1c-b955a3fbd812" providerId="ADAL" clId="{FB0207EF-4C62-48B8-B274-6BAA598548D9}" dt="2020-05-03T07:02:35.647" v="1175" actId="1076"/>
      <pc:docMkLst>
        <pc:docMk/>
      </pc:docMkLst>
      <pc:sldChg chg="addSp modSp mod modAnim modNotesTx">
        <pc:chgData name="Koh Jian Ting Donovan" userId="22fd2c6d-4323-4cbb-ac1c-b955a3fbd812" providerId="ADAL" clId="{FB0207EF-4C62-48B8-B274-6BAA598548D9}" dt="2020-05-03T07:01:40.846" v="1163" actId="1076"/>
        <pc:sldMkLst>
          <pc:docMk/>
          <pc:sldMk cId="3531562240" sldId="261"/>
        </pc:sldMkLst>
        <pc:picChg chg="add mod">
          <ac:chgData name="Koh Jian Ting Donovan" userId="22fd2c6d-4323-4cbb-ac1c-b955a3fbd812" providerId="ADAL" clId="{FB0207EF-4C62-48B8-B274-6BAA598548D9}" dt="2020-05-03T07:01:40.846" v="1163" actId="1076"/>
          <ac:picMkLst>
            <pc:docMk/>
            <pc:sldMk cId="3531562240" sldId="261"/>
            <ac:picMk id="4" creationId="{70FDCAD0-150D-40CB-9F51-90782904DAD2}"/>
          </ac:picMkLst>
        </pc:picChg>
      </pc:sldChg>
      <pc:sldChg chg="addSp modSp mod modAnim modNotesTx">
        <pc:chgData name="Koh Jian Ting Donovan" userId="22fd2c6d-4323-4cbb-ac1c-b955a3fbd812" providerId="ADAL" clId="{FB0207EF-4C62-48B8-B274-6BAA598548D9}" dt="2020-05-03T07:01:58.777" v="1167" actId="1076"/>
        <pc:sldMkLst>
          <pc:docMk/>
          <pc:sldMk cId="4112150751" sldId="264"/>
        </pc:sldMkLst>
        <pc:picChg chg="add mod">
          <ac:chgData name="Koh Jian Ting Donovan" userId="22fd2c6d-4323-4cbb-ac1c-b955a3fbd812" providerId="ADAL" clId="{FB0207EF-4C62-48B8-B274-6BAA598548D9}" dt="2020-05-03T07:01:58.777" v="1167" actId="1076"/>
          <ac:picMkLst>
            <pc:docMk/>
            <pc:sldMk cId="4112150751" sldId="264"/>
            <ac:picMk id="4" creationId="{9EF02085-7A5F-43B3-BD4A-BCFBB707FAE5}"/>
          </ac:picMkLst>
        </pc:picChg>
      </pc:sldChg>
      <pc:sldChg chg="addSp modSp mod modAnim modNotesTx">
        <pc:chgData name="Koh Jian Ting Donovan" userId="22fd2c6d-4323-4cbb-ac1c-b955a3fbd812" providerId="ADAL" clId="{FB0207EF-4C62-48B8-B274-6BAA598548D9}" dt="2020-05-03T07:01:50.114" v="1165" actId="1076"/>
        <pc:sldMkLst>
          <pc:docMk/>
          <pc:sldMk cId="2441854115" sldId="265"/>
        </pc:sldMkLst>
        <pc:picChg chg="add mod">
          <ac:chgData name="Koh Jian Ting Donovan" userId="22fd2c6d-4323-4cbb-ac1c-b955a3fbd812" providerId="ADAL" clId="{FB0207EF-4C62-48B8-B274-6BAA598548D9}" dt="2020-05-03T07:01:50.114" v="1165" actId="1076"/>
          <ac:picMkLst>
            <pc:docMk/>
            <pc:sldMk cId="2441854115" sldId="265"/>
            <ac:picMk id="27" creationId="{211C08BC-24C2-468D-9271-C7E46906364C}"/>
          </ac:picMkLst>
        </pc:picChg>
      </pc:sldChg>
      <pc:sldChg chg="addSp modSp mod modAnim modNotesTx">
        <pc:chgData name="Koh Jian Ting Donovan" userId="22fd2c6d-4323-4cbb-ac1c-b955a3fbd812" providerId="ADAL" clId="{FB0207EF-4C62-48B8-B274-6BAA598548D9}" dt="2020-05-03T07:02:19.198" v="1169" actId="1076"/>
        <pc:sldMkLst>
          <pc:docMk/>
          <pc:sldMk cId="3152826628" sldId="268"/>
        </pc:sldMkLst>
        <pc:picChg chg="add mod">
          <ac:chgData name="Koh Jian Ting Donovan" userId="22fd2c6d-4323-4cbb-ac1c-b955a3fbd812" providerId="ADAL" clId="{FB0207EF-4C62-48B8-B274-6BAA598548D9}" dt="2020-05-03T07:02:19.198" v="1169" actId="1076"/>
          <ac:picMkLst>
            <pc:docMk/>
            <pc:sldMk cId="3152826628" sldId="268"/>
            <ac:picMk id="5" creationId="{77B28D52-DD80-4839-8A16-B33E89CB4AAE}"/>
          </ac:picMkLst>
        </pc:picChg>
      </pc:sldChg>
      <pc:sldChg chg="modSp mod">
        <pc:chgData name="Koh Jian Ting Donovan" userId="22fd2c6d-4323-4cbb-ac1c-b955a3fbd812" providerId="ADAL" clId="{FB0207EF-4C62-48B8-B274-6BAA598548D9}" dt="2020-05-03T06:23:20.922" v="1116" actId="20577"/>
        <pc:sldMkLst>
          <pc:docMk/>
          <pc:sldMk cId="861501308" sldId="277"/>
        </pc:sldMkLst>
        <pc:spChg chg="mod">
          <ac:chgData name="Koh Jian Ting Donovan" userId="22fd2c6d-4323-4cbb-ac1c-b955a3fbd812" providerId="ADAL" clId="{FB0207EF-4C62-48B8-B274-6BAA598548D9}" dt="2020-05-03T06:23:20.922" v="1116" actId="20577"/>
          <ac:spMkLst>
            <pc:docMk/>
            <pc:sldMk cId="861501308" sldId="277"/>
            <ac:spMk id="2" creationId="{00000000-0000-0000-0000-000000000000}"/>
          </ac:spMkLst>
        </pc:spChg>
      </pc:sldChg>
      <pc:sldChg chg="modSp mod">
        <pc:chgData name="Koh Jian Ting Donovan" userId="22fd2c6d-4323-4cbb-ac1c-b955a3fbd812" providerId="ADAL" clId="{FB0207EF-4C62-48B8-B274-6BAA598548D9}" dt="2020-05-03T06:22:21.189" v="1099" actId="20577"/>
        <pc:sldMkLst>
          <pc:docMk/>
          <pc:sldMk cId="2644989449" sldId="279"/>
        </pc:sldMkLst>
        <pc:spChg chg="mod">
          <ac:chgData name="Koh Jian Ting Donovan" userId="22fd2c6d-4323-4cbb-ac1c-b955a3fbd812" providerId="ADAL" clId="{FB0207EF-4C62-48B8-B274-6BAA598548D9}" dt="2020-05-03T06:22:21.189" v="1099" actId="20577"/>
          <ac:spMkLst>
            <pc:docMk/>
            <pc:sldMk cId="2644989449" sldId="279"/>
            <ac:spMk id="2" creationId="{00000000-0000-0000-0000-000000000000}"/>
          </ac:spMkLst>
        </pc:spChg>
      </pc:sldChg>
      <pc:sldChg chg="modSp mod">
        <pc:chgData name="Koh Jian Ting Donovan" userId="22fd2c6d-4323-4cbb-ac1c-b955a3fbd812" providerId="ADAL" clId="{FB0207EF-4C62-48B8-B274-6BAA598548D9}" dt="2020-05-03T06:23:40.997" v="1138" actId="20577"/>
        <pc:sldMkLst>
          <pc:docMk/>
          <pc:sldMk cId="4280471921" sldId="280"/>
        </pc:sldMkLst>
        <pc:spChg chg="mod">
          <ac:chgData name="Koh Jian Ting Donovan" userId="22fd2c6d-4323-4cbb-ac1c-b955a3fbd812" providerId="ADAL" clId="{FB0207EF-4C62-48B8-B274-6BAA598548D9}" dt="2020-05-03T06:23:40.997" v="1138" actId="20577"/>
          <ac:spMkLst>
            <pc:docMk/>
            <pc:sldMk cId="4280471921" sldId="280"/>
            <ac:spMk id="2" creationId="{00000000-0000-0000-0000-000000000000}"/>
          </ac:spMkLst>
        </pc:spChg>
      </pc:sldChg>
      <pc:sldChg chg="modSp mod">
        <pc:chgData name="Koh Jian Ting Donovan" userId="22fd2c6d-4323-4cbb-ac1c-b955a3fbd812" providerId="ADAL" clId="{FB0207EF-4C62-48B8-B274-6BAA598548D9}" dt="2020-05-03T06:24:02.042" v="1150" actId="20577"/>
        <pc:sldMkLst>
          <pc:docMk/>
          <pc:sldMk cId="1795209886" sldId="281"/>
        </pc:sldMkLst>
        <pc:spChg chg="mod">
          <ac:chgData name="Koh Jian Ting Donovan" userId="22fd2c6d-4323-4cbb-ac1c-b955a3fbd812" providerId="ADAL" clId="{FB0207EF-4C62-48B8-B274-6BAA598548D9}" dt="2020-05-03T06:24:02.042" v="1150" actId="20577"/>
          <ac:spMkLst>
            <pc:docMk/>
            <pc:sldMk cId="1795209886" sldId="281"/>
            <ac:spMk id="2" creationId="{00000000-0000-0000-0000-000000000000}"/>
          </ac:spMkLst>
        </pc:spChg>
      </pc:sldChg>
      <pc:sldChg chg="addSp modSp mod modAnim modNotesTx">
        <pc:chgData name="Koh Jian Ting Donovan" userId="22fd2c6d-4323-4cbb-ac1c-b955a3fbd812" providerId="ADAL" clId="{FB0207EF-4C62-48B8-B274-6BAA598548D9}" dt="2020-05-03T07:02:35.647" v="1175" actId="1076"/>
        <pc:sldMkLst>
          <pc:docMk/>
          <pc:sldMk cId="3360027316" sldId="282"/>
        </pc:sldMkLst>
        <pc:picChg chg="add mod">
          <ac:chgData name="Koh Jian Ting Donovan" userId="22fd2c6d-4323-4cbb-ac1c-b955a3fbd812" providerId="ADAL" clId="{FB0207EF-4C62-48B8-B274-6BAA598548D9}" dt="2020-05-03T07:02:35.647" v="1175" actId="1076"/>
          <ac:picMkLst>
            <pc:docMk/>
            <pc:sldMk cId="3360027316" sldId="282"/>
            <ac:picMk id="4" creationId="{47AA35F1-1B5A-4E17-9B2F-B831BCCBF59C}"/>
          </ac:picMkLst>
        </pc:picChg>
      </pc:sldChg>
      <pc:sldChg chg="addSp modSp mod modAnim modNotesTx">
        <pc:chgData name="Koh Jian Ting Donovan" userId="22fd2c6d-4323-4cbb-ac1c-b955a3fbd812" providerId="ADAL" clId="{FB0207EF-4C62-48B8-B274-6BAA598548D9}" dt="2020-05-03T07:02:26.119" v="1171" actId="1076"/>
        <pc:sldMkLst>
          <pc:docMk/>
          <pc:sldMk cId="39798290" sldId="283"/>
        </pc:sldMkLst>
        <pc:picChg chg="add mod">
          <ac:chgData name="Koh Jian Ting Donovan" userId="22fd2c6d-4323-4cbb-ac1c-b955a3fbd812" providerId="ADAL" clId="{FB0207EF-4C62-48B8-B274-6BAA598548D9}" dt="2020-05-03T07:02:26.119" v="1171" actId="1076"/>
          <ac:picMkLst>
            <pc:docMk/>
            <pc:sldMk cId="39798290" sldId="283"/>
            <ac:picMk id="3" creationId="{AB98D7E5-231F-4ED6-9373-1B2450275864}"/>
          </ac:picMkLst>
        </pc:picChg>
      </pc:sldChg>
      <pc:sldChg chg="modSp mod">
        <pc:chgData name="Koh Jian Ting Donovan" userId="22fd2c6d-4323-4cbb-ac1c-b955a3fbd812" providerId="ADAL" clId="{FB0207EF-4C62-48B8-B274-6BAA598548D9}" dt="2020-05-03T06:23:26.850" v="1125" actId="20577"/>
        <pc:sldMkLst>
          <pc:docMk/>
          <pc:sldMk cId="2248942588" sldId="288"/>
        </pc:sldMkLst>
        <pc:spChg chg="mod">
          <ac:chgData name="Koh Jian Ting Donovan" userId="22fd2c6d-4323-4cbb-ac1c-b955a3fbd812" providerId="ADAL" clId="{FB0207EF-4C62-48B8-B274-6BAA598548D9}" dt="2020-05-03T06:23:26.850" v="1125" actId="20577"/>
          <ac:spMkLst>
            <pc:docMk/>
            <pc:sldMk cId="2248942588" sldId="288"/>
            <ac:spMk id="2" creationId="{00000000-0000-0000-0000-000000000000}"/>
          </ac:spMkLst>
        </pc:spChg>
      </pc:sldChg>
      <pc:sldChg chg="modSp mod">
        <pc:chgData name="Koh Jian Ting Donovan" userId="22fd2c6d-4323-4cbb-ac1c-b955a3fbd812" providerId="ADAL" clId="{FB0207EF-4C62-48B8-B274-6BAA598548D9}" dt="2020-05-03T06:24:10.711" v="1159" actId="20577"/>
        <pc:sldMkLst>
          <pc:docMk/>
          <pc:sldMk cId="227991405" sldId="289"/>
        </pc:sldMkLst>
        <pc:spChg chg="mod">
          <ac:chgData name="Koh Jian Ting Donovan" userId="22fd2c6d-4323-4cbb-ac1c-b955a3fbd812" providerId="ADAL" clId="{FB0207EF-4C62-48B8-B274-6BAA598548D9}" dt="2020-05-03T06:24:10.711" v="1159" actId="20577"/>
          <ac:spMkLst>
            <pc:docMk/>
            <pc:sldMk cId="227991405" sldId="289"/>
            <ac:spMk id="2" creationId="{00000000-0000-0000-0000-000000000000}"/>
          </ac:spMkLst>
        </pc:spChg>
      </pc:sldChg>
      <pc:sldMasterChg chg="modSldLayout">
        <pc:chgData name="Koh Jian Ting Donovan" userId="22fd2c6d-4323-4cbb-ac1c-b955a3fbd812" providerId="ADAL" clId="{FB0207EF-4C62-48B8-B274-6BAA598548D9}" dt="2020-05-03T06:33:22.936" v="1161" actId="20577"/>
        <pc:sldMasterMkLst>
          <pc:docMk/>
          <pc:sldMasterMk cId="0" sldId="2147483648"/>
        </pc:sldMasterMkLst>
        <pc:sldLayoutChg chg="modSp mod">
          <pc:chgData name="Koh Jian Ting Donovan" userId="22fd2c6d-4323-4cbb-ac1c-b955a3fbd812" providerId="ADAL" clId="{FB0207EF-4C62-48B8-B274-6BAA598548D9}" dt="2020-05-03T06:33:22.936" v="1161" actId="20577"/>
          <pc:sldLayoutMkLst>
            <pc:docMk/>
            <pc:sldMasterMk cId="0" sldId="2147483648"/>
            <pc:sldLayoutMk cId="0" sldId="2147483671"/>
          </pc:sldLayoutMkLst>
          <pc:spChg chg="mod">
            <ac:chgData name="Koh Jian Ting Donovan" userId="22fd2c6d-4323-4cbb-ac1c-b955a3fbd812" providerId="ADAL" clId="{FB0207EF-4C62-48B8-B274-6BAA598548D9}" dt="2020-05-03T06:33:22.936" v="1161" actId="20577"/>
            <ac:spMkLst>
              <pc:docMk/>
              <pc:sldMasterMk cId="0" sldId="2147483648"/>
              <pc:sldLayoutMk cId="0" sldId="2147483671"/>
              <ac:spMk id="7" creationId="{00000000-0000-0000-0000-000000000000}"/>
            </ac:spMkLst>
          </pc:spChg>
        </pc:sldLayoutChg>
      </pc:sldMasterChg>
    </pc:docChg>
  </pc:docChgLst>
  <pc:docChgLst>
    <pc:chgData name="Koh Jian Ting Donovan" userId="22fd2c6d-4323-4cbb-ac1c-b955a3fbd812" providerId="ADAL" clId="{9B0BA0D4-DB06-446B-9CD4-83FECD1EA89F}"/>
    <pc:docChg chg="modMainMaster">
      <pc:chgData name="Koh Jian Ting Donovan" userId="22fd2c6d-4323-4cbb-ac1c-b955a3fbd812" providerId="ADAL" clId="{9B0BA0D4-DB06-446B-9CD4-83FECD1EA89F}" dt="2020-05-15T08:48:23.109" v="32" actId="20577"/>
      <pc:docMkLst>
        <pc:docMk/>
      </pc:docMkLst>
      <pc:sldMasterChg chg="modSp mod modSldLayout">
        <pc:chgData name="Koh Jian Ting Donovan" userId="22fd2c6d-4323-4cbb-ac1c-b955a3fbd812" providerId="ADAL" clId="{9B0BA0D4-DB06-446B-9CD4-83FECD1EA89F}" dt="2020-05-15T08:48:23.109" v="32" actId="20577"/>
        <pc:sldMasterMkLst>
          <pc:docMk/>
          <pc:sldMasterMk cId="0" sldId="2147483648"/>
        </pc:sldMasterMkLst>
        <pc:spChg chg="mod">
          <ac:chgData name="Koh Jian Ting Donovan" userId="22fd2c6d-4323-4cbb-ac1c-b955a3fbd812" providerId="ADAL" clId="{9B0BA0D4-DB06-446B-9CD4-83FECD1EA89F}" dt="2020-05-15T08:48:23.109" v="32" actId="20577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Koh Jian Ting Donovan" userId="22fd2c6d-4323-4cbb-ac1c-b955a3fbd812" providerId="ADAL" clId="{9B0BA0D4-DB06-446B-9CD4-83FECD1EA89F}" dt="2020-05-15T08:46:28.830" v="19" actId="20577"/>
          <ac:spMkLst>
            <pc:docMk/>
            <pc:sldMasterMk cId="0" sldId="2147483648"/>
            <ac:spMk id="14" creationId="{00000000-0000-0000-0000-000000000000}"/>
          </ac:spMkLst>
        </pc:spChg>
        <pc:sldLayoutChg chg="modSp mod">
          <pc:chgData name="Koh Jian Ting Donovan" userId="22fd2c6d-4323-4cbb-ac1c-b955a3fbd812" providerId="ADAL" clId="{9B0BA0D4-DB06-446B-9CD4-83FECD1EA89F}" dt="2020-05-15T08:46:04.696" v="5" actId="20577"/>
          <pc:sldLayoutMkLst>
            <pc:docMk/>
            <pc:sldMasterMk cId="0" sldId="2147483648"/>
            <pc:sldLayoutMk cId="0" sldId="2147483671"/>
          </pc:sldLayoutMkLst>
          <pc:spChg chg="mod">
            <ac:chgData name="Koh Jian Ting Donovan" userId="22fd2c6d-4323-4cbb-ac1c-b955a3fbd812" providerId="ADAL" clId="{9B0BA0D4-DB06-446B-9CD4-83FECD1EA89F}" dt="2020-05-15T08:46:04.696" v="5" actId="20577"/>
            <ac:spMkLst>
              <pc:docMk/>
              <pc:sldMasterMk cId="0" sldId="2147483648"/>
              <pc:sldLayoutMk cId="0" sldId="2147483671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35288" indent="-281965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3097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582739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3606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484713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3336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38201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30665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815354F6-FFBF-4D48-81C3-3834D9E17BED}" type="slidenum">
              <a:rPr lang="en-GB" altLang="en-US" sz="1000">
                <a:latin typeface="Arial" charset="0"/>
              </a:rPr>
              <a:pPr/>
              <a:t>14</a:t>
            </a:fld>
            <a:endParaRPr lang="en-GB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61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this lecture you will be able to use for loop in your code and also alter the program flow of loops with break and continue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35288" indent="-281965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3097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582739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3606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484713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3336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38201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30665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815354F6-FFBF-4D48-81C3-3834D9E17BED}" type="slidenum">
              <a:rPr lang="en-GB" altLang="en-US" sz="1000">
                <a:latin typeface="Arial" charset="0"/>
              </a:rPr>
              <a:pPr/>
              <a:t>3</a:t>
            </a:fld>
            <a:endParaRPr lang="en-GB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for loop example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10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is an immutable(non-modifiable) sequence type (list is also a sequence type) that represents arithmetic progression. To generate range sequence, the range method is called.</a:t>
            </a:r>
          </a:p>
          <a:p>
            <a:endParaRPr lang="en-US" dirty="0"/>
          </a:p>
          <a:p>
            <a:r>
              <a:rPr lang="en-US" dirty="0"/>
              <a:t>Range method is especially useful when we need to iterate over a sequence of numbers in loops.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pass parameters in the range method to determine the range of sequence generated</a:t>
            </a:r>
          </a:p>
          <a:p>
            <a:r>
              <a:rPr lang="en-US" dirty="0"/>
              <a:t>All parameters passed must be integers.</a:t>
            </a:r>
          </a:p>
          <a:p>
            <a:r>
              <a:rPr lang="en-US" dirty="0"/>
              <a:t>All parameters passed can be positive or 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loops with range method.</a:t>
            </a:r>
          </a:p>
          <a:p>
            <a:endParaRPr lang="en-US" dirty="0"/>
          </a:p>
          <a:p>
            <a:r>
              <a:rPr lang="en-US" dirty="0"/>
              <a:t>First example shows range method with a stop parameter</a:t>
            </a:r>
          </a:p>
          <a:p>
            <a:endParaRPr lang="en-US" dirty="0"/>
          </a:p>
          <a:p>
            <a:r>
              <a:rPr lang="en-US" dirty="0"/>
              <a:t>Second example shows range method with a start and stop parameter </a:t>
            </a:r>
          </a:p>
          <a:p>
            <a:endParaRPr lang="en-US" dirty="0"/>
          </a:p>
          <a:p>
            <a:r>
              <a:rPr lang="en-US" dirty="0"/>
              <a:t>Third example shows range method with a start , stop and step parameter. Notice how 4 and 6 are being omitted due to the step parameter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4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see the following examples of using a while loop, a for loop with range and a for loop to write this temperature sensor example in the following slides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0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447800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PRG1 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7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 dirty="0"/>
              <a:t>&lt;&lt;Title&gt;&gt;</a:t>
            </a:r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271DAB98-380A-4E68-98A7-86DBB2EDBA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95600" y="3657600"/>
            <a:ext cx="4800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>
                <a:latin typeface="Arial Narrow" pitchFamily="34" charset="0"/>
              </a:rPr>
              <a:t>Programming I (PRG1)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Diploma in Information Technology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dirty="0">
                <a:latin typeface="Arial Narrow" pitchFamily="34" charset="0"/>
              </a:rPr>
              <a:t>Diploma in Data Science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Cybersecurity &amp; Digital Forensics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Immersive Media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Common ICT Programme </a:t>
            </a:r>
            <a:endParaRPr kumimoji="1" lang="en-GB" sz="18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Year 1 (2021/22), Semester 1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60033"/>
                </a:solidFill>
              </a:defRPr>
            </a:lvl1pPr>
            <a:lvl2pPr>
              <a:defRPr>
                <a:solidFill>
                  <a:srgbClr val="660033"/>
                </a:solidFill>
              </a:defRPr>
            </a:lvl2pPr>
            <a:lvl3pPr>
              <a:defRPr>
                <a:solidFill>
                  <a:srgbClr val="660033"/>
                </a:solidFill>
              </a:defRPr>
            </a:lvl3pPr>
            <a:lvl4pPr>
              <a:defRPr>
                <a:solidFill>
                  <a:srgbClr val="660033"/>
                </a:solidFill>
              </a:defRPr>
            </a:lvl4pPr>
            <a:lvl5pPr>
              <a:defRPr>
                <a:solidFill>
                  <a:srgbClr val="6600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 userDrawn="1"/>
        </p:nvPicPr>
        <p:blipFill>
          <a:blip r:embed="rId13" cstate="print"/>
          <a:srcRect t="2107"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in IT/DS/CSF/IM/CICTP</a:t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 dirty="0">
                <a:latin typeface="Arial Narrow" pitchFamily="34" charset="0"/>
              </a:rPr>
              <a:t>PRG1 AY21/22, Sem 1</a:t>
            </a:r>
          </a:p>
        </p:txBody>
      </p:sp>
      <p:pic>
        <p:nvPicPr>
          <p:cNvPr id="13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4419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  Last update: 04/05/2021</a:t>
            </a:r>
          </a:p>
        </p:txBody>
      </p:sp>
      <p:sp>
        <p:nvSpPr>
          <p:cNvPr id="15" name="Rectangle 15"/>
          <p:cNvSpPr txBox="1">
            <a:spLocks noChangeArrowheads="1"/>
          </p:cNvSpPr>
          <p:nvPr userDrawn="1"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/>
              <a:t>Lecture</a:t>
            </a:r>
            <a:r>
              <a:rPr lang="en-US" baseline="0"/>
              <a:t> 9</a:t>
            </a:r>
            <a:br>
              <a:rPr lang="en-US" baseline="0" dirty="0"/>
            </a:b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t>‹#›</a:t>
            </a:fld>
            <a:endParaRPr lang="en-US" dirty="0"/>
          </a:p>
        </p:txBody>
      </p:sp>
      <p:sp>
        <p:nvSpPr>
          <p:cNvPr id="3" name="MSIPCMContentMarking" descr="{&quot;HashCode&quot;:-838022706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64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40064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en/Loops" TargetMode="External"/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018046"/>
            <a:ext cx="6629400" cy="1200329"/>
          </a:xfrm>
        </p:spPr>
        <p:txBody>
          <a:bodyPr/>
          <a:lstStyle/>
          <a:p>
            <a:r>
              <a:rPr lang="en-GB" sz="3600" b="1">
                <a:latin typeface="Arial Narrow" panose="020B0606020202030204" pitchFamily="34" charset="0"/>
              </a:rPr>
              <a:t>Repetition Structure II</a:t>
            </a:r>
            <a:endParaRPr lang="en-GB" sz="3600" b="1" dirty="0">
              <a:latin typeface="Arial Narrow" panose="020B0606020202030204" pitchFamily="34" charset="0"/>
            </a:endParaRPr>
          </a:p>
          <a:p>
            <a:r>
              <a:rPr lang="en-GB" sz="3600" b="1" dirty="0">
                <a:latin typeface="Arial Narrow" panose="020B0606020202030204" pitchFamily="34" charset="0"/>
                <a:cs typeface="Courier New" panose="02070309020205020404" pitchFamily="49" charset="0"/>
              </a:rPr>
              <a:t>for</a:t>
            </a:r>
            <a:r>
              <a:rPr lang="en-GB" sz="3600" b="1" dirty="0">
                <a:latin typeface="Arial Narrow" panose="020B0606020202030204" pitchFamily="34" charset="0"/>
              </a:rPr>
              <a:t> loop and flow control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37356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temp_list</a:t>
            </a: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= [ 20.1, 24, 27.3, 30.1, 26.4, 22.2, 20.1, 24, \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27.3, 30.1, 26.4, 20.1, 24, 27.3, 30.1, 26.4, \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20.1, 24, 27.3, 30.1, 26.4, 20.1, 24, 27.3 ]</a:t>
            </a: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total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in range (0 , </a:t>
            </a:r>
            <a:r>
              <a:rPr lang="en-US" sz="2400" b="1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temp_list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	total = total + </a:t>
            </a:r>
            <a:r>
              <a:rPr lang="en-US" sz="2400" b="1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temp_list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average = total /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temp_list</a:t>
            </a:r>
            <a:r>
              <a:rPr lang="en-US" sz="24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Table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185476"/>
              </p:ext>
            </p:extLst>
          </p:nvPr>
        </p:nvGraphicFramePr>
        <p:xfrm>
          <a:off x="876300" y="1143000"/>
          <a:ext cx="6743700" cy="39776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range sequence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temp_list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temp_list</a:t>
                      </a:r>
                      <a:r>
                        <a:rPr lang="en-US" baseline="0" dirty="0"/>
                        <a:t>[0], i.e. 20.1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temp_list</a:t>
                      </a:r>
                      <a:r>
                        <a:rPr lang="en-US" dirty="0"/>
                        <a:t>[2],</a:t>
                      </a:r>
                      <a:r>
                        <a:rPr lang="en-US" baseline="0" dirty="0"/>
                        <a:t> i.e. 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43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22116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SG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temp_list</a:t>
            </a: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= [ 20.1, 24, 27.3, 30.1, 26.4, 22.2, 20.1, 24,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27.3, 30.1, 26.4, 20.1, 24, 27.3, 30.1, 26.4,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20.1, 24, 27.3, 30.1, 26.4, 20.1, 24, 27.3 ]</a:t>
            </a: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total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 in </a:t>
            </a:r>
            <a:r>
              <a:rPr lang="en-US" sz="24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temp_list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	total = total + </a:t>
            </a:r>
            <a:r>
              <a:rPr lang="en-US" sz="24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i</a:t>
            </a:r>
            <a:endParaRPr lang="en-US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average = total / </a:t>
            </a:r>
            <a:r>
              <a:rPr lang="en-US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temp_list</a:t>
            </a: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Table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08966"/>
              </p:ext>
            </p:extLst>
          </p:nvPr>
        </p:nvGraphicFramePr>
        <p:xfrm>
          <a:off x="876300" y="1143000"/>
          <a:ext cx="4381500" cy="39776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temp_list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04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2057400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660033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0033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660033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0033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GB" altLang="zh-CN" sz="4800" b="1" kern="0" dirty="0">
                <a:solidFill>
                  <a:srgbClr val="6400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Flow</a:t>
            </a:r>
          </a:p>
          <a:p>
            <a:pPr marL="1314450">
              <a:buFontTx/>
              <a:buChar char="-"/>
              <a:defRPr/>
            </a:pPr>
            <a:r>
              <a:rPr lang="en-GB" altLang="zh-CN" sz="3600" b="1" kern="0" dirty="0">
                <a:solidFill>
                  <a:srgbClr val="6400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Break</a:t>
            </a:r>
          </a:p>
          <a:p>
            <a:pPr marL="1314450">
              <a:buFontTx/>
              <a:buChar char="-"/>
              <a:defRPr/>
            </a:pPr>
            <a:r>
              <a:rPr lang="en-GB" altLang="zh-CN" sz="3600" b="1" kern="0" dirty="0">
                <a:solidFill>
                  <a:srgbClr val="6400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22164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Temperature sensor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345916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A room is installed with sensor that measures the temperature at an hourly interval.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Arial Narrow" panose="020B0606020202030204" pitchFamily="34" charset="0"/>
              </a:rPr>
              <a:t>Create a list that stores 24 temperature readings.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>
                <a:latin typeface="Arial Narrow" panose="020B0606020202030204" pitchFamily="34" charset="0"/>
              </a:rPr>
              <a:t>With a for loop, check if any reading exceeds 25 degrees Celsius. If so, print a warning message and end the loop</a:t>
            </a:r>
          </a:p>
        </p:txBody>
      </p:sp>
    </p:spTree>
    <p:extLst>
      <p:ext uri="{BB962C8B-B14F-4D97-AF65-F5344CB8AC3E}">
        <p14:creationId xmlns:p14="http://schemas.microsoft.com/office/powerpoint/2010/main" val="264498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8915400" cy="490696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SG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temp_list</a:t>
            </a: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= [ 20.1, 24, 27.3, 30.1, 26.4, 22.2, 20.1, 24,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27.3, 30.1, 26.4, 20.1, 24, 27.3, 30.1, 26.4,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20.1, 24, 27.3, 30.1, 26.4, 20.1, 24, 27.3 ]</a:t>
            </a: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US" dirty="0"/>
              <a:t>A = 25</a:t>
            </a:r>
          </a:p>
          <a:p>
            <a:pPr marL="0" indent="0">
              <a:buNone/>
            </a:pPr>
            <a:r>
              <a:rPr lang="en-US" dirty="0"/>
              <a:t>B = 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temp_list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&gt; A:</a:t>
            </a:r>
          </a:p>
          <a:p>
            <a:pPr marL="0" indent="0">
              <a:buNone/>
            </a:pPr>
            <a:r>
              <a:rPr lang="en-US" dirty="0"/>
              <a:t>        print('Over')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86150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9296400" cy="563562"/>
          </a:xfrm>
        </p:spPr>
        <p:txBody>
          <a:bodyPr/>
          <a:lstStyle/>
          <a:p>
            <a:r>
              <a:rPr lang="en-US" dirty="0"/>
              <a:t>Part 2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8915400" cy="490696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SG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temp_list</a:t>
            </a: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= [ 20.1, 24, 27.3, 30.1, 26.4, 22.2, 20.1, 24,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27.3, 30.1, 26.4, 20.1, 24, 27.3, 30.1, 26.4,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20.1, 24, 27.3, 30.1, 26.4, 20.1, 24, 27.3 ]</a:t>
            </a: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4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Temperature sensor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368776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A room is installed with sensor that measures the temperature at an hourly interval.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Arial Narrow" panose="020B0606020202030204" pitchFamily="34" charset="0"/>
              </a:rPr>
              <a:t>Create a list that stores 24 temperature readings.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Arial Narrow" panose="020B0606020202030204" pitchFamily="34" charset="0"/>
              </a:rPr>
              <a:t>Then, for each of the following techniques, calculate the average temperature reading for the day.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Arial Narrow" panose="020B0606020202030204" pitchFamily="34" charset="0"/>
              </a:rPr>
              <a:t>With a for loop with </a:t>
            </a:r>
            <a:r>
              <a:rPr lang="en-US" b="1" i="1" dirty="0">
                <a:latin typeface="Arial Narrow" panose="020B0606020202030204" pitchFamily="34" charset="0"/>
              </a:rPr>
              <a:t>continue</a:t>
            </a:r>
            <a:r>
              <a:rPr lang="en-US" b="1" dirty="0">
                <a:latin typeface="Arial Narrow" panose="020B0606020202030204" pitchFamily="34" charset="0"/>
              </a:rPr>
              <a:t>, find the highest reading of the day.</a:t>
            </a:r>
          </a:p>
        </p:txBody>
      </p:sp>
    </p:spTree>
    <p:extLst>
      <p:ext uri="{BB962C8B-B14F-4D97-AF65-F5344CB8AC3E}">
        <p14:creationId xmlns:p14="http://schemas.microsoft.com/office/powerpoint/2010/main" val="428047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using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/>
              <a:t>loop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22116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SG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temp_list</a:t>
            </a: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= [ 20.1, 24, 27.3, 30.1, 26.4, 22.2, 20.1, 24,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27.3, 30.1, 26.4, 20.1, 24, 27.3, 30.1, 26.4,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20.1, 24, 27.3, 30.1, 26.4, 20.1, 24, 27.3 ]</a:t>
            </a: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0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At the end of this lecture, you will ….</a:t>
            </a:r>
          </a:p>
          <a:p>
            <a:pPr marL="0" indent="0">
              <a:buNone/>
            </a:pPr>
            <a:endParaRPr lang="en-US" b="1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Be able to code using </a:t>
            </a:r>
            <a:r>
              <a:rPr lang="en-US" b="1" dirty="0">
                <a:latin typeface="Arial Narrow" panose="020B0606020202030204" pitchFamily="34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Arial Narrow" panose="020B0606020202030204" pitchFamily="34" charset="0"/>
              </a:rPr>
              <a:t> loop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Be able to alter the program flow of loops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latin typeface="Arial Narrow" panose="020B0606020202030204" pitchFamily="34" charset="0"/>
              </a:rPr>
              <a:t> 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b="1" dirty="0">
                <a:latin typeface="Arial Narrow" panose="020B0606020202030204" pitchFamily="34" charset="0"/>
              </a:rPr>
              <a:t> statements</a:t>
            </a:r>
          </a:p>
        </p:txBody>
      </p:sp>
      <p:pic>
        <p:nvPicPr>
          <p:cNvPr id="4" name="02">
            <a:hlinkClick r:id="" action="ppaction://media"/>
            <a:extLst>
              <a:ext uri="{FF2B5EF4-FFF2-40B4-BE49-F238E27FC236}">
                <a16:creationId xmlns:a16="http://schemas.microsoft.com/office/drawing/2014/main" id="{70FDCAD0-150D-40CB-9F51-90782904DA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160338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using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/>
              <a:t>loop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67836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SG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temp_list</a:t>
            </a: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= [ 20.1, 24, 27.3, 30.1, 26.4, 22.2, 20.1, 24,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27.3, 30.1, 26.4, 20.1, 24, 27.3, 30.1, 26.4,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20.1, 24, 27.3, 30.1, 26.4, 20.1, 24, 27.3 ]</a:t>
            </a: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Arial Narrow" panose="020B0606020202030204" pitchFamily="34" charset="0"/>
              </a:rPr>
              <a:t>A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 dirty="0">
                <a:latin typeface="Arial Narrow" panose="020B0606020202030204" pitchFamily="34" charset="0"/>
              </a:rPr>
              <a:t> loop can be used to iterate through a list of items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Arial Narrow" panose="020B0606020202030204" pitchFamily="34" charset="0"/>
              </a:rPr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b="1" dirty="0">
                <a:latin typeface="Arial Narrow" panose="020B0606020202030204" pitchFamily="34" charset="0"/>
              </a:rPr>
              <a:t> statement breaks out of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 dirty="0">
                <a:latin typeface="Arial Narrow" panose="020B0606020202030204" pitchFamily="34" charset="0"/>
              </a:rPr>
              <a:t> loop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Arial Narrow" panose="020B0606020202030204" pitchFamily="34" charset="0"/>
              </a:rPr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b="1" dirty="0">
                <a:latin typeface="Arial Narrow" panose="020B0606020202030204" pitchFamily="34" charset="0"/>
              </a:rPr>
              <a:t> statement skips the remaining part of the loop body and proceed with the next loop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94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Reading Reference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Python 3.x Documentation</a:t>
            </a:r>
          </a:p>
          <a:p>
            <a:pPr lvl="1"/>
            <a:r>
              <a:rPr lang="en-US" dirty="0">
                <a:hlinkClick r:id="rId2"/>
              </a:rPr>
              <a:t>https://docs.python.org/3/tutorial/controlflow.html </a:t>
            </a:r>
            <a:endParaRPr lang="en-US" dirty="0"/>
          </a:p>
          <a:p>
            <a:r>
              <a:rPr lang="en-US" altLang="en-US" dirty="0"/>
              <a:t>Learn Python Tutorial</a:t>
            </a:r>
          </a:p>
          <a:p>
            <a:pPr lvl="1"/>
            <a:r>
              <a:rPr lang="en-US" altLang="en-US" dirty="0">
                <a:hlinkClick r:id="rId3"/>
              </a:rPr>
              <a:t>https://www.learnpython.org/en/Loops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67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2057400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660033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0033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660033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0033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GB" altLang="zh-CN" sz="4800" b="1" kern="0" dirty="0">
                <a:solidFill>
                  <a:srgbClr val="6400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GB" altLang="zh-CN" sz="4800" b="1" kern="0" dirty="0">
                <a:solidFill>
                  <a:srgbClr val="6400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170014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5174129" cy="49831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Arial Narrow" panose="020B0606020202030204" pitchFamily="34" charset="0"/>
              </a:rPr>
              <a:t>Retrieve item from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Arial Narrow" panose="020B0606020202030204" pitchFamily="34" charset="0"/>
              </a:rPr>
              <a:t>Executes the block of statements in the loop </a:t>
            </a:r>
            <a:br>
              <a:rPr lang="en-US" b="1" dirty="0">
                <a:latin typeface="Arial Narrow" panose="020B0606020202030204" pitchFamily="34" charset="0"/>
              </a:rPr>
            </a:b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if there is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Arial Narrow" panose="020B0606020202030204" pitchFamily="34" charset="0"/>
              </a:rPr>
              <a:t>Repeat from step 1 until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all items</a:t>
            </a:r>
            <a:r>
              <a:rPr lang="en-US" b="1" dirty="0">
                <a:latin typeface="Arial Narrow" panose="020B0606020202030204" pitchFamily="34" charset="0"/>
              </a:rPr>
              <a:t> in the list have been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iterated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2600" y="2567941"/>
            <a:ext cx="3416375" cy="3299459"/>
            <a:chOff x="334839" y="0"/>
            <a:chExt cx="2121000" cy="2297430"/>
          </a:xfrm>
        </p:grpSpPr>
        <p:cxnSp>
          <p:nvCxnSpPr>
            <p:cNvPr id="5" name="Line 5"/>
            <p:cNvCxnSpPr/>
            <p:nvPr/>
          </p:nvCxnSpPr>
          <p:spPr bwMode="auto">
            <a:xfrm>
              <a:off x="1304925" y="857250"/>
              <a:ext cx="0" cy="27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oup 5"/>
            <p:cNvGrpSpPr/>
            <p:nvPr/>
          </p:nvGrpSpPr>
          <p:grpSpPr>
            <a:xfrm>
              <a:off x="334839" y="0"/>
              <a:ext cx="2121000" cy="2297430"/>
              <a:chOff x="334839" y="0"/>
              <a:chExt cx="2121000" cy="229743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H="1">
                <a:off x="2000250" y="647700"/>
                <a:ext cx="447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34839" y="0"/>
                <a:ext cx="2121000" cy="2297430"/>
                <a:chOff x="334839" y="0"/>
                <a:chExt cx="2121000" cy="2297430"/>
              </a:xfrm>
            </p:grpSpPr>
            <p:cxnSp>
              <p:nvCxnSpPr>
                <p:cNvPr id="9" name="Line 7"/>
                <p:cNvCxnSpPr/>
                <p:nvPr/>
              </p:nvCxnSpPr>
              <p:spPr bwMode="auto">
                <a:xfrm flipH="1">
                  <a:off x="1295400" y="161925"/>
                  <a:ext cx="635" cy="2742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lg" len="lg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0" name="Group 9"/>
                <p:cNvGrpSpPr/>
                <p:nvPr/>
              </p:nvGrpSpPr>
              <p:grpSpPr>
                <a:xfrm>
                  <a:off x="334839" y="0"/>
                  <a:ext cx="2121000" cy="2297430"/>
                  <a:chOff x="334839" y="0"/>
                  <a:chExt cx="2121000" cy="2297430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334839" y="0"/>
                    <a:ext cx="2121000" cy="2297430"/>
                    <a:chOff x="334839" y="0"/>
                    <a:chExt cx="2121000" cy="2297430"/>
                  </a:xfrm>
                </p:grpSpPr>
                <p:sp>
                  <p:nvSpPr>
                    <p:cNvPr id="13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9300" y="390525"/>
                      <a:ext cx="427990" cy="2571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latin typeface="+mn-lt"/>
                          <a:ea typeface="SimSun"/>
                        </a:rPr>
                        <a:t>False</a:t>
                      </a:r>
                    </a:p>
                  </p:txBody>
                </p:sp>
                <p:sp>
                  <p:nvSpPr>
                    <p:cNvPr id="14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2493" y="828675"/>
                      <a:ext cx="409575" cy="2381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+mn-lt"/>
                          <a:ea typeface="SimSun"/>
                        </a:rPr>
                        <a:t>True</a:t>
                      </a:r>
                    </a:p>
                  </p:txBody>
                </p:sp>
                <p:sp>
                  <p:nvSpPr>
                    <p:cNvPr id="15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9675" y="0"/>
                      <a:ext cx="165812" cy="164183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6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9200" y="2133600"/>
                      <a:ext cx="165735" cy="163830"/>
                    </a:xfrm>
                    <a:prstGeom prst="flowChartConnector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3425" y="1133475"/>
                      <a:ext cx="1163955" cy="285750"/>
                    </a:xfrm>
                    <a:prstGeom prst="flowChartProcess">
                      <a:avLst/>
                    </a:prstGeom>
                    <a:solidFill>
                      <a:srgbClr val="CC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0" tIns="45720" rIns="0" bIns="45720" anchor="ctr" anchorCtr="0" upright="1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latin typeface="+mn-lt"/>
                          <a:ea typeface="SimSun"/>
                        </a:rPr>
                        <a:t>block of statements</a:t>
                      </a:r>
                    </a:p>
                  </p:txBody>
                </p:sp>
                <p:cxnSp>
                  <p:nvCxnSpPr>
                    <p:cNvPr id="18" name="Line 5"/>
                    <p:cNvCxnSpPr/>
                    <p:nvPr/>
                  </p:nvCxnSpPr>
                  <p:spPr bwMode="auto">
                    <a:xfrm>
                      <a:off x="1314450" y="1419225"/>
                      <a:ext cx="0" cy="2743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H="1">
                      <a:off x="345553" y="1695450"/>
                      <a:ext cx="96552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V="1">
                      <a:off x="334839" y="85725"/>
                      <a:ext cx="0" cy="16093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335117" y="85725"/>
                      <a:ext cx="86271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Line 7"/>
                    <p:cNvCxnSpPr/>
                    <p:nvPr/>
                  </p:nvCxnSpPr>
                  <p:spPr bwMode="auto">
                    <a:xfrm flipH="1">
                      <a:off x="2455204" y="647700"/>
                      <a:ext cx="635" cy="12252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3" name="AutoShape 3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550" y="438150"/>
                      <a:ext cx="1424940" cy="419100"/>
                    </a:xfrm>
                    <a:prstGeom prst="flowChartDecision">
                      <a:avLst/>
                    </a:prstGeom>
                    <a:solidFill>
                      <a:srgbClr val="CC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H="1">
                      <a:off x="1304925" y="1866899"/>
                      <a:ext cx="113985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Line 7"/>
                    <p:cNvCxnSpPr/>
                    <p:nvPr/>
                  </p:nvCxnSpPr>
                  <p:spPr bwMode="auto">
                    <a:xfrm flipH="1">
                      <a:off x="1304925" y="1866899"/>
                      <a:ext cx="635" cy="27368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lg" len="lg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" name="Text Box 3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0957" y="518162"/>
                    <a:ext cx="685800" cy="3714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0" anchor="t" anchorCtr="0" upright="1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dirty="0">
                        <a:effectLst/>
                        <a:latin typeface="+mn-lt"/>
                        <a:ea typeface="SimSun"/>
                      </a:rPr>
                      <a:t>Next item</a:t>
                    </a:r>
                    <a:endParaRPr lang="en-SG" sz="1600" dirty="0">
                      <a:effectLst/>
                      <a:latin typeface="+mn-lt"/>
                      <a:ea typeface="SimSun"/>
                    </a:endParaRPr>
                  </a:p>
                </p:txBody>
              </p:sp>
            </p:grpSp>
          </p:grpSp>
        </p:grpSp>
      </p:grpSp>
      <p:sp>
        <p:nvSpPr>
          <p:cNvPr id="29" name="TextBox 28"/>
          <p:cNvSpPr txBox="1"/>
          <p:nvPr/>
        </p:nvSpPr>
        <p:spPr>
          <a:xfrm>
            <a:off x="5250329" y="1113531"/>
            <a:ext cx="293050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b="1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 in list</a:t>
            </a:r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SG" sz="20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statement</a:t>
            </a:r>
          </a:p>
          <a:p>
            <a:r>
              <a:rPr lang="en-US" sz="2000" b="1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statement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18" y="4616358"/>
            <a:ext cx="3673546" cy="829260"/>
          </a:xfrm>
          <a:prstGeom prst="rect">
            <a:avLst/>
          </a:prstGeom>
        </p:spPr>
      </p:pic>
      <p:pic>
        <p:nvPicPr>
          <p:cNvPr id="27" name="04">
            <a:hlinkClick r:id="" action="ppaction://media"/>
            <a:extLst>
              <a:ext uri="{FF2B5EF4-FFF2-40B4-BE49-F238E27FC236}">
                <a16:creationId xmlns:a16="http://schemas.microsoft.com/office/drawing/2014/main" id="{211C08BC-24C2-468D-9271-C7E4690636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80437" y="12340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4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3200" b="1" dirty="0">
                <a:latin typeface="Arial Narrow" panose="020B0606020202030204" pitchFamily="34" charset="0"/>
              </a:rPr>
              <a:t> is an immutable(non-modifiable) sequence type (list is also a sequence type) that represents arithmetic progression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 Narrow" panose="020B0606020202030204" pitchFamily="34" charset="0"/>
              </a:rPr>
              <a:t>To generate the range sequence,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b="1" dirty="0">
                <a:latin typeface="Arial Narrow" panose="020B0606020202030204" pitchFamily="34" charset="0"/>
              </a:rPr>
              <a:t> is called.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3200" b="1" dirty="0">
                <a:latin typeface="Arial Narrow" panose="020B0606020202030204" pitchFamily="34" charset="0"/>
              </a:rPr>
              <a:t> is especially useful when we need to iterate over a sequence of numbers in loops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05">
            <a:hlinkClick r:id="" action="ppaction://media"/>
            <a:extLst>
              <a:ext uri="{FF2B5EF4-FFF2-40B4-BE49-F238E27FC236}">
                <a16:creationId xmlns:a16="http://schemas.microsoft.com/office/drawing/2014/main" id="{9EF02085-7A5F-43B3-BD4A-BCFBB707FA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33777" y="141288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16" y="1043354"/>
            <a:ext cx="8382000" cy="25908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range(stop)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range(start, stop)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range(start, stop, step)</a:t>
            </a: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latin typeface="Arial Narrow" panose="020B0606020202030204" pitchFamily="34" charset="0"/>
                <a:cs typeface="Courier New" panose="02070309020205020404" pitchFamily="49" charset="0"/>
              </a:rPr>
              <a:t>Starting number of the sequence</a:t>
            </a: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latin typeface="Arial Narrow" panose="020B0606020202030204" pitchFamily="34" charset="0"/>
                <a:cs typeface="Courier New" panose="02070309020205020404" pitchFamily="49" charset="0"/>
              </a:rPr>
              <a:t>Generate numbers up to, but </a:t>
            </a:r>
            <a:r>
              <a:rPr lang="en-US" sz="2200" b="1" u="sng" dirty="0">
                <a:latin typeface="Arial Narrow" panose="020B0606020202030204" pitchFamily="34" charset="0"/>
                <a:cs typeface="Courier New" panose="02070309020205020404" pitchFamily="49" charset="0"/>
              </a:rPr>
              <a:t>not</a:t>
            </a:r>
            <a:r>
              <a:rPr lang="en-US" sz="22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including this number</a:t>
            </a: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latin typeface="Arial Narrow" panose="020B0606020202030204" pitchFamily="34" charset="0"/>
                <a:cs typeface="Courier New" panose="02070309020205020404" pitchFamily="49" charset="0"/>
              </a:rPr>
              <a:t>difference between each number(increment)2,4,6</a:t>
            </a:r>
          </a:p>
          <a:p>
            <a:endParaRPr lang="en-US" sz="2200" dirty="0">
              <a:cs typeface="Courier New" panose="02070309020205020404" pitchFamily="49" charset="0"/>
            </a:endParaRPr>
          </a:p>
          <a:p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3634154"/>
            <a:ext cx="8991600" cy="116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660033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0033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660033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0033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r>
              <a:rPr lang="en-US" b="1" kern="0" dirty="0">
                <a:latin typeface="Arial Narrow" panose="020B0606020202030204" pitchFamily="34" charset="0"/>
                <a:cs typeface="Courier New" panose="02070309020205020404" pitchFamily="49" charset="0"/>
              </a:rPr>
              <a:t>Parameters can be passed in 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b="1" kern="0" dirty="0">
                <a:latin typeface="Arial Narrow" panose="020B0606020202030204" pitchFamily="34" charset="0"/>
                <a:cs typeface="Courier New" panose="02070309020205020404" pitchFamily="49" charset="0"/>
              </a:rPr>
              <a:t>to determine the range of sequence generated</a:t>
            </a:r>
          </a:p>
          <a:p>
            <a:r>
              <a:rPr lang="en-US" b="1" kern="0" dirty="0">
                <a:latin typeface="Arial Narrow" panose="020B0606020202030204" pitchFamily="34" charset="0"/>
                <a:cs typeface="Courier New" panose="02070309020205020404" pitchFamily="49" charset="0"/>
              </a:rPr>
              <a:t>All parameters must be integers</a:t>
            </a:r>
          </a:p>
          <a:p>
            <a:r>
              <a:rPr lang="en-US" b="1" kern="0" dirty="0">
                <a:latin typeface="Arial Narrow" panose="020B0606020202030204" pitchFamily="34" charset="0"/>
                <a:cs typeface="Courier New" panose="02070309020205020404" pitchFamily="49" charset="0"/>
              </a:rPr>
              <a:t>All parameters can be positive or negative</a:t>
            </a:r>
          </a:p>
          <a:p>
            <a:endParaRPr lang="en-US" kern="0" dirty="0">
              <a:cs typeface="Courier New" panose="02070309020205020404" pitchFamily="49" charset="0"/>
            </a:endParaRPr>
          </a:p>
        </p:txBody>
      </p:sp>
      <p:pic>
        <p:nvPicPr>
          <p:cNvPr id="5" name="06">
            <a:hlinkClick r:id="" action="ppaction://media"/>
            <a:extLst>
              <a:ext uri="{FF2B5EF4-FFF2-40B4-BE49-F238E27FC236}">
                <a16:creationId xmlns:a16="http://schemas.microsoft.com/office/drawing/2014/main" id="{77B28D52-DD80-4839-8A16-B33E89CB4A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78696" y="8794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2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() - examples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066800"/>
            <a:ext cx="5429250" cy="3543300"/>
          </a:xfrm>
          <a:prstGeom prst="rect">
            <a:avLst/>
          </a:prstGeom>
        </p:spPr>
      </p:pic>
      <p:pic>
        <p:nvPicPr>
          <p:cNvPr id="3" name="07">
            <a:hlinkClick r:id="" action="ppaction://media"/>
            <a:extLst>
              <a:ext uri="{FF2B5EF4-FFF2-40B4-BE49-F238E27FC236}">
                <a16:creationId xmlns:a16="http://schemas.microsoft.com/office/drawing/2014/main" id="{AB98D7E5-231F-4ED6-9373-1B24502758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07108" y="145257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temperature sensor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A room is installed with sensor that measures the temperature at an hourly interval.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Arial Narrow" panose="020B0606020202030204" pitchFamily="34" charset="0"/>
              </a:rPr>
              <a:t>Create a list that stores 24 temperature readings.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Arial Narrow" panose="020B0606020202030204" pitchFamily="34" charset="0"/>
              </a:rPr>
              <a:t>For each of the following techniques, calculate the average temperature reading for the day.</a:t>
            </a:r>
          </a:p>
          <a:p>
            <a:pPr marL="0" indent="0">
              <a:buNone/>
            </a:pPr>
            <a:endParaRPr lang="en-US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1) Use 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Arial Narrow" panose="020B0606020202030204" pitchFamily="34" charset="0"/>
              </a:rPr>
              <a:t> loop</a:t>
            </a:r>
          </a:p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3) Use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Arial Narrow" panose="020B0606020202030204" pitchFamily="34" charset="0"/>
              </a:rPr>
              <a:t> loop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2) Use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Arial Narrow" panose="020B0606020202030204" pitchFamily="34" charset="0"/>
              </a:rPr>
              <a:t> loop</a:t>
            </a:r>
          </a:p>
        </p:txBody>
      </p:sp>
      <p:pic>
        <p:nvPicPr>
          <p:cNvPr id="4" name="08">
            <a:hlinkClick r:id="" action="ppaction://media"/>
            <a:extLst>
              <a:ext uri="{FF2B5EF4-FFF2-40B4-BE49-F238E27FC236}">
                <a16:creationId xmlns:a16="http://schemas.microsoft.com/office/drawing/2014/main" id="{47AA35F1-1B5A-4E17-9B2F-B831BCCBF5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7" y="111126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29736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temp_list</a:t>
            </a: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= [ 20.1, 24, 27.3, 30.1, 26.4, 22.2, 20.1, 24, \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27.3, 30.1, 26.4, 20.1, 24, 27.3, 30.1, 26.4, \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20.1, 24, 27.3, 30.1, 26.4, 20.1, 24, 27.3 ]</a:t>
            </a: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total = 0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while </a:t>
            </a:r>
            <a:r>
              <a:rPr lang="en-US" sz="24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 &lt; </a:t>
            </a:r>
            <a:r>
              <a:rPr lang="en-US" sz="24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temp_list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	total = total + </a:t>
            </a:r>
            <a:r>
              <a:rPr lang="en-US" sz="24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temp_list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average = total / </a:t>
            </a:r>
            <a:r>
              <a:rPr lang="en-US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temp_list</a:t>
            </a: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182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1365</Words>
  <Application>Microsoft Office PowerPoint</Application>
  <PresentationFormat>On-screen Show (4:3)</PresentationFormat>
  <Paragraphs>199</Paragraphs>
  <Slides>22</Slides>
  <Notes>11</Notes>
  <HiddenSlides>0</HiddenSlides>
  <MMClips>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Courier New</vt:lpstr>
      <vt:lpstr>Tahoma</vt:lpstr>
      <vt:lpstr>Wingdings</vt:lpstr>
      <vt:lpstr>Default Design</vt:lpstr>
      <vt:lpstr>PowerPoint Presentation</vt:lpstr>
      <vt:lpstr>Objectives</vt:lpstr>
      <vt:lpstr>PowerPoint Presentation</vt:lpstr>
      <vt:lpstr>for Loop</vt:lpstr>
      <vt:lpstr>range</vt:lpstr>
      <vt:lpstr>range</vt:lpstr>
      <vt:lpstr>for Loop with range() - examples</vt:lpstr>
      <vt:lpstr>Loops – temperature sensor example</vt:lpstr>
      <vt:lpstr>Solution with while loop</vt:lpstr>
      <vt:lpstr>Solution with for loop using range</vt:lpstr>
      <vt:lpstr>Trace Table for for loop with range</vt:lpstr>
      <vt:lpstr>Solution with for loop</vt:lpstr>
      <vt:lpstr>Trace Table for for loop</vt:lpstr>
      <vt:lpstr>PowerPoint Presentation</vt:lpstr>
      <vt:lpstr>Activity 1 Temperature sensor using break</vt:lpstr>
      <vt:lpstr>Part 1 using for loop and break </vt:lpstr>
      <vt:lpstr>Part 2 using for loop with range and break </vt:lpstr>
      <vt:lpstr>Activity 2 Temperature sensor using continue</vt:lpstr>
      <vt:lpstr>Part 1 using for loop and continue</vt:lpstr>
      <vt:lpstr>Part 2 using for loop with range and continue</vt:lpstr>
      <vt:lpstr>Summary</vt:lpstr>
      <vt:lpstr>Reading Reference</vt:lpstr>
    </vt:vector>
  </TitlesOfParts>
  <Company>Ngee Ann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Teh Lye Choon Daniel</dc:creator>
  <cp:lastModifiedBy>Yong Zi Ren /CSF</cp:lastModifiedBy>
  <cp:revision>485</cp:revision>
  <dcterms:created xsi:type="dcterms:W3CDTF">2010-03-15T07:19:17Z</dcterms:created>
  <dcterms:modified xsi:type="dcterms:W3CDTF">2021-06-03T01:59:09Z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2021-05-27T08:42:23Z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e0e8feae-1426-46bd-957c-681cb614b1b6</vt:lpwstr>
  </property>
  <property fmtid="{D5CDD505-2E9C-101B-9397-08002B2CF9AE}" pid="8" name="MSIP_Label_30286cb9-b49f-4646-87a5-340028348160_ContentBits">
    <vt:lpwstr>1</vt:lpwstr>
  </property>
</Properties>
</file>