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5" r:id="rId6"/>
    <p:sldId id="26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6" r:id="rId15"/>
  </p:sldIdLst>
  <p:sldSz cx="9144000" cy="5143500"/>
  <p:notesSz cx="5143500" cy="914400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  <a:r>
              <a:rPr sz="1800" b="0" i="0" u="none" strike="noStrike">
                <a:solidFill>
                  <a:srgbClr val="FFFFFF"/>
                </a:solidFill>
                <a:latin typeface="Arial" panose="020B0604020202090204"/>
              </a:rPr>
              <a:t>报名人数</a:t>
            </a:r>
            <a:endParaRPr sz="1800" b="0" i="0" u="none" strike="noStrike">
              <a:solidFill>
                <a:srgbClr val="FFFFFF"/>
              </a:solidFill>
              <a:latin typeface="Arial" panose="020B0604020202090204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报名人数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rgbClr val="FFFFFF"/>
                    </a:solidFill>
                    <a:latin typeface="Arial" panose="020B060402020209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Sheet1!$A$2:$A$2</c:f>
              <c:strCache>
                <c:ptCount val="1"/>
                <c:pt idx="0">
                  <c:v>2025 具身智能机器人目标检测算法大赛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  <a:r>
              <a:rPr sz="1800" b="0" i="0" u="none" strike="noStrike">
                <a:solidFill>
                  <a:srgbClr val="FFFFFF"/>
                </a:solidFill>
                <a:latin typeface="Arial" panose="020B0604020202090204"/>
              </a:rPr>
              <a:t>人数</a:t>
            </a:r>
            <a:endParaRPr sz="1800" b="0" i="0" u="none" strike="noStrike">
              <a:solidFill>
                <a:srgbClr val="FFFFFF"/>
              </a:solidFill>
              <a:latin typeface="Arial" panose="020B0604020202090204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rgbClr val="FFFFFF"/>
                    </a:solidFill>
                    <a:latin typeface="Arial" panose="020B060402020209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Sheet1!$A$2:$A$8</c:f>
              <c:strCache>
                <c:ptCount val="7"/>
                <c:pt idx="0">
                  <c:v>研三</c:v>
                </c:pt>
                <c:pt idx="1">
                  <c:v>研二</c:v>
                </c:pt>
                <c:pt idx="2">
                  <c:v>研一</c:v>
                </c:pt>
                <c:pt idx="3">
                  <c:v>大三</c:v>
                </c:pt>
                <c:pt idx="4">
                  <c:v>大四</c:v>
                </c:pt>
                <c:pt idx="5">
                  <c:v>大一</c:v>
                </c:pt>
                <c:pt idx="6">
                  <c:v>大二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18</c:v>
                </c:pt>
                <c:pt idx="5">
                  <c:v>19</c:v>
                </c:pt>
                <c:pt idx="6">
                  <c:v>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2094734554"/>
        <c:axId val="2094734552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  <a:r>
              <a:rPr sz="1800" b="0" i="0" u="none" strike="noStrike">
                <a:solidFill>
                  <a:srgbClr val="FFFFFF"/>
                </a:solidFill>
                <a:latin typeface="Arial" panose="020B0604020202090204"/>
              </a:rPr>
              <a:t>人数比例</a:t>
            </a:r>
            <a:endParaRPr sz="1800" b="0" i="0" u="none" strike="noStrike">
              <a:solidFill>
                <a:srgbClr val="FFFFFF"/>
              </a:solidFill>
              <a:latin typeface="Arial" panose="020B0604020202090204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人数比例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0070C0"/>
              </a:solidFill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effectLst/>
            </c:spPr>
          </c:dPt>
          <c:dLbls>
            <c:dLbl>
              <c:idx val="0"/>
              <c:layout>
                <c:manualLayout>
                  <c:x val="-0.211194766912335"/>
                  <c:y val="-0.199184283311013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0" i="0" u="none" strike="noStrike" kern="1200" baseline="0">
                      <a:solidFill>
                        <a:srgbClr val="FFFFFF"/>
                      </a:solidFill>
                      <a:latin typeface="Arial" panose="020B0604020202090204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79902773028524"/>
                  <c:y val="0.131624068306399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0" i="0" u="none" strike="noStrike" kern="1200" baseline="0">
                      <a:solidFill>
                        <a:srgbClr val="FFFFFF"/>
                      </a:solidFill>
                      <a:latin typeface="Arial" panose="020B0604020202090204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9166666666667"/>
                      <c:h val="0.124131944444444"/>
                    </c:manualLayout>
                  </c15:layout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rgbClr val="000000"/>
                    </a:solidFill>
                    <a:latin typeface="Arial" panose="020B0604020202090204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Sheet1!$A$2:$A$3</c:f>
              <c:strCache>
                <c:ptCount val="2"/>
                <c:pt idx="0">
                  <c:v>学生</c:v>
                </c:pt>
                <c:pt idx="1">
                  <c:v>已工作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32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  <a:r>
              <a:rPr sz="1800" b="0" i="0" u="none" strike="noStrike">
                <a:solidFill>
                  <a:srgbClr val="FFFFFF"/>
                </a:solidFill>
                <a:latin typeface="Arial" panose="020B0604020202090204"/>
              </a:rPr>
              <a:t>工作年限</a:t>
            </a:r>
            <a:endParaRPr sz="1800" b="0" i="0" u="none" strike="noStrike">
              <a:solidFill>
                <a:srgbClr val="FFFFFF"/>
              </a:solidFill>
              <a:latin typeface="Arial" panose="020B0604020202090204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工作年限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rgbClr val="FFFFFF"/>
                    </a:solidFill>
                    <a:latin typeface="Arial" panose="020B060402020209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工作1-3年</c:v>
                </c:pt>
                <c:pt idx="1">
                  <c:v>工作10年以上</c:v>
                </c:pt>
                <c:pt idx="2">
                  <c:v>工作3-5年</c:v>
                </c:pt>
                <c:pt idx="3">
                  <c:v>工作5年以上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 cmpd="sng" algn="ctr">
            <a:solidFill>
              <a:srgbClr val="888888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FFFFFF"/>
                </a:solidFill>
                <a:latin typeface="Arial" panose="020B0604020202090204"/>
                <a:ea typeface="+mn-ea"/>
                <a:cs typeface="+mn-cs"/>
              </a:defRPr>
            </a:pPr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5570"/>
            <a:ext cx="6858000" cy="41084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2025 目标检测算法大赛</a:t>
            </a:r>
            <a:r>
              <a:rPr lang="zh-CN" altLang="en-US" sz="2800" dirty="0">
                <a:solidFill>
                  <a:srgbClr val="FFFFFF"/>
                </a:solidFill>
              </a:rPr>
              <a:t>会议议程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56285" y="1183005"/>
            <a:ext cx="7035165" cy="327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●20:00~20:02</a:t>
            </a:r>
            <a:r>
              <a:rPr lang="en-US" altLang="zh-CN" sz="1600">
                <a:solidFill>
                  <a:schemeClr val="bg1"/>
                </a:solidFill>
              </a:rPr>
              <a:t>    </a:t>
            </a:r>
            <a:r>
              <a:rPr lang="zh-CN" altLang="en-US" sz="1600">
                <a:solidFill>
                  <a:schemeClr val="bg1"/>
                </a:solidFill>
              </a:rPr>
              <a:t>组委会秘书长兼主持人 赵志举 开场白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●20:02~20:12</a:t>
            </a:r>
            <a:r>
              <a:rPr lang="en-US" altLang="zh-CN" sz="1600">
                <a:solidFill>
                  <a:schemeClr val="bg1"/>
                </a:solidFill>
              </a:rPr>
              <a:t>    </a:t>
            </a:r>
            <a:r>
              <a:rPr lang="zh-CN" altLang="en-US" sz="1600">
                <a:solidFill>
                  <a:schemeClr val="bg1"/>
                </a:solidFill>
              </a:rPr>
              <a:t>组委会主席 陈强华 教授致辞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●20:12~20:22</a:t>
            </a:r>
            <a:r>
              <a:rPr lang="en-US" altLang="zh-CN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chemeClr val="bg1"/>
                </a:solidFill>
              </a:rPr>
              <a:t>大赛主办方代表 </a:t>
            </a:r>
            <a:r>
              <a:rPr lang="zh-CN" altLang="en-US" sz="1600">
                <a:solidFill>
                  <a:schemeClr val="bg1"/>
                </a:solidFill>
              </a:rPr>
              <a:t>刘刚 老师致辞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●20:22~20:27</a:t>
            </a:r>
            <a:r>
              <a:rPr lang="en-US" altLang="zh-CN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chemeClr val="bg1"/>
                </a:solidFill>
              </a:rPr>
              <a:t>组委会秘书长 赵志举 宣布大赛正式开始,介绍报名情况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●20:27~20:42</a:t>
            </a:r>
            <a:r>
              <a:rPr lang="en-US" altLang="zh-CN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chemeClr val="bg1"/>
                </a:solidFill>
              </a:rPr>
              <a:t>大赛执行负责人 徐堃元 介绍赛事背景并介绍专家评委会，项目实习机会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●20:42~20:57</a:t>
            </a:r>
            <a:r>
              <a:rPr lang="en-US" altLang="zh-CN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chemeClr val="bg1"/>
                </a:solidFill>
              </a:rPr>
              <a:t>大赛技术支持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白小龙</a:t>
            </a:r>
            <a:r>
              <a:rPr lang="en-US" altLang="zh-CN" sz="1600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介绍企业命题（开锁机器人，采蘑菇机器人，捡网球机器人）信息与评判标准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bg1"/>
                </a:solidFill>
              </a:rPr>
              <a:t>●20:57~21:30</a:t>
            </a:r>
            <a:r>
              <a:rPr lang="en-US" altLang="zh-CN" sz="1600">
                <a:solidFill>
                  <a:schemeClr val="bg1"/>
                </a:solidFill>
              </a:rPr>
              <a:t>   </a:t>
            </a:r>
            <a:r>
              <a:rPr lang="zh-CN" altLang="en-US" sz="1600">
                <a:solidFill>
                  <a:schemeClr val="bg1"/>
                </a:solidFill>
              </a:rPr>
              <a:t>互动答疑环节。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88900"/>
            <a:ext cx="6858000" cy="40132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本次大赛的报名</a:t>
            </a:r>
            <a:r>
              <a:rPr lang="zh-CN" altLang="en-US" sz="2000" dirty="0">
                <a:solidFill>
                  <a:srgbClr val="FFFFFF"/>
                </a:solidFill>
              </a:rPr>
              <a:t>选手</a:t>
            </a:r>
            <a:r>
              <a:rPr lang="en-US" sz="2000" dirty="0">
                <a:solidFill>
                  <a:srgbClr val="FFFFFF"/>
                </a:solidFill>
              </a:rPr>
              <a:t>公司分布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7200" y="762635"/>
          <a:ext cx="4101465" cy="4302760"/>
        </p:xfrm>
        <a:graphic>
          <a:graphicData uri="http://schemas.openxmlformats.org/drawingml/2006/table">
            <a:tbl>
              <a:tblPr/>
              <a:tblGrid>
                <a:gridCol w="1363980"/>
                <a:gridCol w="1364615"/>
                <a:gridCol w="1372870"/>
              </a:tblGrid>
              <a:tr h="2921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清华大学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毛豆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光筑农业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灵犀智源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北京六豆科技公司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清华润泽研究院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清华润泽院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江苏超数信息科技有限公司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算能科技有限公司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北京橙柿科技有限公司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0" y="914400"/>
            <a:ext cx="3931920" cy="3657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本次大赛的</a:t>
            </a:r>
            <a:r>
              <a:rPr lang="zh-CN" altLang="en-US" sz="1600" dirty="0">
                <a:solidFill>
                  <a:srgbClr val="FFFFFF"/>
                </a:solidFill>
              </a:rPr>
              <a:t>选手</a:t>
            </a:r>
            <a:r>
              <a:rPr lang="en-US" sz="1600" dirty="0">
                <a:solidFill>
                  <a:srgbClr val="FFFFFF"/>
                </a:solidFill>
              </a:rPr>
              <a:t>来自 18 家公司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80010"/>
            <a:ext cx="6858000" cy="40132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本次大赛的</a:t>
            </a:r>
            <a:r>
              <a:rPr lang="zh-CN" altLang="en-US" sz="2000" dirty="0">
                <a:solidFill>
                  <a:srgbClr val="FFFFFF"/>
                </a:solidFill>
              </a:rPr>
              <a:t>选手</a:t>
            </a:r>
            <a:r>
              <a:rPr lang="en-US" sz="2000" dirty="0">
                <a:solidFill>
                  <a:srgbClr val="FFFFFF"/>
                </a:solidFill>
              </a:rPr>
              <a:t>组队情况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endParaRPr lang="en-US" sz="16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       选手初赛签到人数64人，占报名人数的57.14%</a:t>
            </a:r>
            <a:endParaRPr lang="en-US" sz="16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       组队：30支 </a:t>
            </a:r>
            <a:endParaRPr lang="en-US" sz="16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       参与组队人数：41人</a:t>
            </a:r>
            <a:endParaRPr lang="en-US" sz="1600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       组队参与率：64.06%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endParaRPr 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3100" y="2317750"/>
            <a:ext cx="3048000" cy="1218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bg1"/>
                </a:solidFill>
              </a:rPr>
              <a:t>预祝大家取得好成绩！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谢谢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5570"/>
            <a:ext cx="6858000" cy="41084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FFFF"/>
                </a:solidFill>
              </a:rPr>
              <a:t>组委会主席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zh-CN" altLang="en-US" sz="2800" dirty="0">
                <a:solidFill>
                  <a:srgbClr val="FFFFFF"/>
                </a:solidFill>
              </a:rPr>
              <a:t>陈强华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zh-CN" altLang="en-US" sz="2800" dirty="0">
                <a:solidFill>
                  <a:srgbClr val="FFFFFF"/>
                </a:solidFill>
              </a:rPr>
              <a:t>教授致辞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33880" y="1737995"/>
            <a:ext cx="5201920" cy="2150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</a:rPr>
              <a:t>陈强华，教授，工学博士。河北清华发展</a:t>
            </a:r>
            <a:r>
              <a:rPr lang="zh-CN" altLang="en-US">
                <a:solidFill>
                  <a:schemeClr val="bg1"/>
                </a:solidFill>
              </a:rPr>
              <a:t>研究院中心主任。研究方向为机械系统测试与精密测量技术。清华本硕博连读，现任北方工业大学教授，主持多项国家级项目，发表多篇论文，拥有多项专利。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5570"/>
            <a:ext cx="6858000" cy="41084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FFFF"/>
                </a:solidFill>
              </a:rPr>
              <a:t>主办方代表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zh-CN" altLang="en-US" sz="2800" dirty="0">
                <a:solidFill>
                  <a:srgbClr val="FFFFFF"/>
                </a:solidFill>
              </a:rPr>
              <a:t>刘刚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zh-CN" altLang="en-US" sz="2800" dirty="0">
                <a:solidFill>
                  <a:srgbClr val="FFFFFF"/>
                </a:solidFill>
              </a:rPr>
              <a:t>老师致辞</a:t>
            </a:r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endParaRPr lang="en-US" altLang="zh-CN" sz="28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038350" y="1679575"/>
            <a:ext cx="532701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刘刚 河北清华发展研究院智能装备与电子信息部长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清华大学电子工程系本硕，曾在朗讯、微软、雅虎和亚马逊等大型跨国科技公司工作，曾任阿里巴巴资深专家及京东物联网技术负责人，具备丰富行业经验，在科技创新和技术管理等领域有多年积累。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5570"/>
            <a:ext cx="6858000" cy="41084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2025 具身智能机器人目标检测算法大赛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报告来源：OpenCamp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</a:rPr>
              <a:t>报名情况总结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15570"/>
            <a:ext cx="6858000" cy="41910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目标检测算法大赛报名人数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2100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</a:rPr>
              <a:t>截止大赛开始前，已经报名人数为 112 人</a:t>
            </a:r>
            <a:endParaRPr lang="en-US" dirty="0"/>
          </a:p>
          <a:p>
            <a:pPr marL="342900" indent="-342900" algn="l">
              <a:lnSpc>
                <a:spcPct val="2100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</a:rPr>
              <a:t>高校数量：74 所</a:t>
            </a:r>
            <a:endParaRPr lang="en-US" dirty="0"/>
          </a:p>
          <a:p>
            <a:pPr marL="342900" indent="-342900" algn="l">
              <a:lnSpc>
                <a:spcPct val="2100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</a:rPr>
              <a:t>公司数量：18 家</a:t>
            </a:r>
            <a:endParaRPr lang="en-US" dirty="0"/>
          </a:p>
          <a:p>
            <a:pPr marL="342900" indent="-342900" algn="l">
              <a:lnSpc>
                <a:spcPct val="210000"/>
              </a:lnSpc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</a:rPr>
              <a:t>城市数量：44 个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62230"/>
            <a:ext cx="6858000" cy="36576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大赛过去的发展历程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9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目前已经举办共 1 期大赛</a:t>
            </a:r>
            <a:endParaRPr lang="en-US" sz="1200" dirty="0"/>
          </a:p>
          <a:p>
            <a:pPr marL="0" indent="0" algn="l">
              <a:lnSpc>
                <a:spcPct val="19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总计报名人数已达 112 人</a:t>
            </a:r>
            <a:endParaRPr lang="en-US" sz="1200" dirty="0"/>
          </a:p>
          <a:p>
            <a:pPr marL="0" indent="0" algn="l">
              <a:lnSpc>
                <a:spcPct val="19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历届大赛时间：</a:t>
            </a:r>
            <a:endParaRPr lang="en-US" sz="1200" dirty="0"/>
          </a:p>
          <a:p>
            <a:pPr marL="0" indent="0" algn="l">
              <a:lnSpc>
                <a:spcPct val="19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• 2025 具身智能机器人目标检测算法大赛 2025-05-23 ～ 2025-06-10</a:t>
            </a:r>
            <a:endParaRPr lang="en-US" sz="1200" dirty="0"/>
          </a:p>
        </p:txBody>
      </p:sp>
      <p:graphicFrame>
        <p:nvGraphicFramePr>
          <p:cNvPr id="4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7790"/>
            <a:ext cx="6858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本次报名</a:t>
            </a:r>
            <a:r>
              <a:rPr lang="zh-CN" altLang="en-US" sz="2000" dirty="0">
                <a:solidFill>
                  <a:srgbClr val="FFFFFF"/>
                </a:solidFill>
              </a:rPr>
              <a:t>选手</a:t>
            </a:r>
            <a:r>
              <a:rPr lang="en-US" sz="2000" dirty="0">
                <a:solidFill>
                  <a:srgbClr val="FFFFFF"/>
                </a:solidFill>
              </a:rPr>
              <a:t>(在校生和已工作)数据统计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数据来源：OpenCamp</a:t>
            </a:r>
            <a:endParaRPr lang="en-US" sz="1200" dirty="0"/>
          </a:p>
        </p:txBody>
      </p:sp>
      <p:graphicFrame>
        <p:nvGraphicFramePr>
          <p:cNvPr id="4" name="Chart 0"/>
          <p:cNvGraphicFramePr/>
          <p:nvPr/>
        </p:nvGraphicFramePr>
        <p:xfrm>
          <a:off x="45720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1"/>
          <p:cNvGraphicFramePr/>
          <p:nvPr/>
        </p:nvGraphicFramePr>
        <p:xfrm>
          <a:off x="329184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2"/>
          <p:cNvGraphicFramePr/>
          <p:nvPr/>
        </p:nvGraphicFramePr>
        <p:xfrm>
          <a:off x="612648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44450"/>
            <a:ext cx="6858000" cy="33909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本次大赛的报名</a:t>
            </a:r>
            <a:r>
              <a:rPr lang="zh-CN" altLang="en-US" sz="2000" dirty="0">
                <a:solidFill>
                  <a:srgbClr val="FFFFFF"/>
                </a:solidFill>
              </a:rPr>
              <a:t>选手</a:t>
            </a:r>
            <a:r>
              <a:rPr lang="en-US" sz="2000" dirty="0">
                <a:solidFill>
                  <a:srgbClr val="FFFFFF"/>
                </a:solidFill>
              </a:rPr>
              <a:t>高校分布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7200" y="706120"/>
          <a:ext cx="3933825" cy="4321810"/>
        </p:xfrm>
        <a:graphic>
          <a:graphicData uri="http://schemas.openxmlformats.org/drawingml/2006/table">
            <a:tbl>
              <a:tblPr/>
              <a:tblGrid>
                <a:gridCol w="1311275"/>
                <a:gridCol w="1311275"/>
                <a:gridCol w="1311275"/>
              </a:tblGrid>
              <a:tr h="3168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高校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河南科技大学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电子科技大学成都学院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南昌大学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广东科技学院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原神大学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清华大学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华中科技大学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西南技术物理研究所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东北大学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燕山大学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0" y="914400"/>
            <a:ext cx="3931920" cy="3657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本次大赛的学员来自74所高校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3340"/>
            <a:ext cx="6858000" cy="339090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本次大赛的报名</a:t>
            </a:r>
            <a:r>
              <a:rPr lang="zh-CN" altLang="en-US" sz="2000" dirty="0">
                <a:solidFill>
                  <a:srgbClr val="FFFFFF"/>
                </a:solidFill>
              </a:rPr>
              <a:t>选手</a:t>
            </a:r>
            <a:r>
              <a:rPr lang="en-US" sz="2000" dirty="0">
                <a:solidFill>
                  <a:srgbClr val="FFFFFF"/>
                </a:solidFill>
              </a:rPr>
              <a:t>城市分布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4345" y="688340"/>
          <a:ext cx="4097655" cy="4241165"/>
        </p:xfrm>
        <a:graphic>
          <a:graphicData uri="http://schemas.openxmlformats.org/drawingml/2006/table">
            <a:tbl>
              <a:tblPr/>
              <a:tblGrid>
                <a:gridCol w="1365885"/>
                <a:gridCol w="1365885"/>
                <a:gridCol w="1365885"/>
              </a:tblGrid>
              <a:tr h="3155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城市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北京市/市辖区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广东省/广州市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四川省/成都市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江西省/南昌市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浙江省/杭州市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四川省/德阳市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上海市/市辖区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河南省/洛阳市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广东省/深圳市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山东省/泰安市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0" y="914400"/>
            <a:ext cx="3931920" cy="3657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本次</a:t>
            </a:r>
            <a:r>
              <a:rPr lang="zh-CN" altLang="en-US" sz="1600" dirty="0">
                <a:solidFill>
                  <a:srgbClr val="FFFFFF"/>
                </a:solidFill>
              </a:rPr>
              <a:t>大赛选手</a:t>
            </a:r>
            <a:r>
              <a:rPr lang="en-US" sz="1600" dirty="0">
                <a:solidFill>
                  <a:srgbClr val="FFFFFF"/>
                </a:solidFill>
              </a:rPr>
              <a:t>来自 44 个城市</a:t>
            </a: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09*340"/>
  <p:tag name="TABLE_ENDDRAG_RECT" val="36*55*309*340"/>
</p:tagLst>
</file>

<file path=ppt/tags/tag2.xml><?xml version="1.0" encoding="utf-8"?>
<p:tagLst xmlns:p="http://schemas.openxmlformats.org/presentationml/2006/main">
  <p:tag name="TABLE_ENDDRAG_ORIGIN_RECT" val="322*333"/>
  <p:tag name="TABLE_ENDDRAG_RECT" val="37*54*322*333"/>
</p:tagLst>
</file>

<file path=ppt/tags/tag3.xml><?xml version="1.0" encoding="utf-8"?>
<p:tagLst xmlns:p="http://schemas.openxmlformats.org/presentationml/2006/main">
  <p:tag name="TABLE_ENDDRAG_ORIGIN_RECT" val="322*326"/>
  <p:tag name="TABLE_ENDDRAG_RECT" val="36*72*322*326"/>
</p:tagLst>
</file>

<file path=ppt/tags/tag4.xml><?xml version="1.0" encoding="utf-8"?>
<p:tagLst xmlns:p="http://schemas.openxmlformats.org/presentationml/2006/main">
  <p:tag name="commondata" val="eyJoZGlkIjoiZjRhZmE2ODQyNjA2NDE1NTdkMTExMjRhMDBmYzExOD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On-screen Show (16:9)</PresentationFormat>
  <Paragraphs>265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Arial</vt:lpstr>
      <vt:lpstr>Calibri</vt:lpstr>
      <vt:lpstr>Helvetica Neue</vt:lpstr>
      <vt:lpstr>宋体</vt:lpstr>
      <vt:lpstr>汉仪书宋二KW</vt:lpstr>
      <vt:lpstr>等线</vt:lpstr>
      <vt:lpstr>汉仪中等线KW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OpenCamp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自动生成报告</dc:title>
  <dc:creator>具身智能机器人创新中心</dc:creator>
  <dc:subject>PptxGenJS Presentation</dc:subject>
  <cp:lastModifiedBy>赵志举</cp:lastModifiedBy>
  <cp:revision>66</cp:revision>
  <dcterms:created xsi:type="dcterms:W3CDTF">2025-05-23T11:53:31Z</dcterms:created>
  <dcterms:modified xsi:type="dcterms:W3CDTF">2025-05-23T11:53:31Z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2C004D8A8D7DB3F7B42930685C05AB0F_42</vt:lpwstr>
  </property>
  <property fmtid="{D5CDD505-2E9C-101B-9397-08002B2CF9AE}" pid="3" name="KSOProductBuildVer">
    <vt:lpwstr>2052-6.9.0.8865</vt:lpwstr>
  </property>
</Properties>
</file>