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6" r:id="rId4"/>
    <p:sldMasterId id="2147483658" r:id="rId5"/>
  </p:sldMasterIdLst>
  <p:notesMasterIdLst>
    <p:notesMasterId r:id="rId7"/>
  </p:notesMasterIdLst>
  <p:sldIdLst>
    <p:sldId id="315" r:id="rId6"/>
    <p:sldId id="316" r:id="rId8"/>
    <p:sldId id="2778" r:id="rId9"/>
    <p:sldId id="2779" r:id="rId10"/>
    <p:sldId id="2740" r:id="rId11"/>
    <p:sldId id="2759" r:id="rId12"/>
    <p:sldId id="2780" r:id="rId13"/>
    <p:sldId id="2709" r:id="rId14"/>
    <p:sldId id="319" r:id="rId15"/>
    <p:sldId id="2685" r:id="rId16"/>
    <p:sldId id="2723" r:id="rId17"/>
    <p:sldId id="2724" r:id="rId18"/>
    <p:sldId id="2725" r:id="rId19"/>
    <p:sldId id="2726" r:id="rId20"/>
    <p:sldId id="2728" r:id="rId21"/>
    <p:sldId id="2727" r:id="rId22"/>
    <p:sldId id="2729" r:id="rId23"/>
    <p:sldId id="2730" r:id="rId24"/>
    <p:sldId id="2731" r:id="rId25"/>
    <p:sldId id="2732" r:id="rId26"/>
    <p:sldId id="2733" r:id="rId27"/>
    <p:sldId id="2734" r:id="rId28"/>
    <p:sldId id="2735" r:id="rId29"/>
    <p:sldId id="2741" r:id="rId30"/>
    <p:sldId id="31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2B36"/>
    <a:srgbClr val="70716F"/>
    <a:srgbClr val="F7F7F9"/>
    <a:srgbClr val="F3605D"/>
    <a:srgbClr val="FE9900"/>
    <a:srgbClr val="61C7BB"/>
    <a:srgbClr val="83C2E0"/>
    <a:srgbClr val="F7F7F7"/>
    <a:srgbClr val="F4958F"/>
    <a:srgbClr val="37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C38E-FE45-45D7-B3B3-D5A7F35414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7A37-44B3-420A-BD29-1B30E1EC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3E4-195D-4BBA-95D7-4822CDC08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3F3-FBF2-4692-9055-F0C0385E1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157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70033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8825948" y="1606163"/>
            <a:ext cx="2115048" cy="3705308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9077" y="1110796"/>
            <a:ext cx="3249365" cy="463640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1515291" y="1306286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/>
          </p:nvPr>
        </p:nvSpPr>
        <p:spPr>
          <a:xfrm>
            <a:off x="3368039" y="1306286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/>
          </p:nvPr>
        </p:nvSpPr>
        <p:spPr>
          <a:xfrm>
            <a:off x="5220788" y="1306286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/>
          </p:nvPr>
        </p:nvSpPr>
        <p:spPr>
          <a:xfrm>
            <a:off x="7073536" y="1306286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/>
          </p:nvPr>
        </p:nvSpPr>
        <p:spPr>
          <a:xfrm>
            <a:off x="8926285" y="1306286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/>
          </p:nvPr>
        </p:nvSpPr>
        <p:spPr>
          <a:xfrm>
            <a:off x="1515291" y="3276600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/>
          </p:nvPr>
        </p:nvSpPr>
        <p:spPr>
          <a:xfrm>
            <a:off x="3368039" y="3276600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/>
          </p:nvPr>
        </p:nvSpPr>
        <p:spPr>
          <a:xfrm>
            <a:off x="5220788" y="3276600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8"/>
          </p:nvPr>
        </p:nvSpPr>
        <p:spPr>
          <a:xfrm>
            <a:off x="7073536" y="3276600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9"/>
          </p:nvPr>
        </p:nvSpPr>
        <p:spPr>
          <a:xfrm>
            <a:off x="8926285" y="3276600"/>
            <a:ext cx="1541418" cy="1593669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3E4-195D-4BBA-95D7-4822CDC08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3F3-FBF2-4692-9055-F0C0385E1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83E4-195D-4BBA-95D7-4822CDC08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E3F3-FBF2-4692-9055-F0C0385E14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60920" y="1139707"/>
            <a:ext cx="8241360" cy="1088418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83992" y="2315022"/>
            <a:ext cx="10238179" cy="3509647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all" spc="1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83E4-195D-4BBA-95D7-4822CDC08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E3F3-FBF2-4692-9055-F0C0385E14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2815" y="2941151"/>
            <a:ext cx="7554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kern="800" spc="800"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图书管理系统</a:t>
            </a:r>
            <a:endParaRPr lang="zh-CN" altLang="en-US" sz="4000" kern="800" spc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11" y="1111348"/>
            <a:ext cx="4309989" cy="57466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2815" y="1894710"/>
            <a:ext cx="3996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B92B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zh-CN" altLang="en-US" sz="6000" dirty="0">
              <a:solidFill>
                <a:srgbClr val="B92B3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7114" y="3777926"/>
            <a:ext cx="6555544" cy="0"/>
          </a:xfrm>
          <a:prstGeom prst="line">
            <a:avLst/>
          </a:prstGeom>
          <a:ln>
            <a:solidFill>
              <a:srgbClr val="B92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дзаголовок 2"/>
          <p:cNvSpPr txBox="1"/>
          <p:nvPr/>
        </p:nvSpPr>
        <p:spPr>
          <a:xfrm>
            <a:off x="647065" y="4042410"/>
            <a:ext cx="3989070" cy="65087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答辩人：张俸铖  学号：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17110100621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1979790" y="2234406"/>
            <a:ext cx="2389187" cy="2389187"/>
          </a:xfrm>
          <a:custGeom>
            <a:avLst/>
            <a:gdLst>
              <a:gd name="connsiteX0" fmla="*/ 0 w 2389187"/>
              <a:gd name="connsiteY0" fmla="*/ 1194594 h 2389187"/>
              <a:gd name="connsiteX1" fmla="*/ 1194594 w 2389187"/>
              <a:gd name="connsiteY1" fmla="*/ 0 h 2389187"/>
              <a:gd name="connsiteX2" fmla="*/ 2389188 w 2389187"/>
              <a:gd name="connsiteY2" fmla="*/ 1194594 h 2389187"/>
              <a:gd name="connsiteX3" fmla="*/ 1194594 w 2389187"/>
              <a:gd name="connsiteY3" fmla="*/ 2389188 h 2389187"/>
              <a:gd name="connsiteX4" fmla="*/ 0 w 2389187"/>
              <a:gd name="connsiteY4" fmla="*/ 1194594 h 23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187" h="2389187">
                <a:moveTo>
                  <a:pt x="0" y="1194594"/>
                </a:moveTo>
                <a:cubicBezTo>
                  <a:pt x="0" y="534838"/>
                  <a:pt x="534838" y="0"/>
                  <a:pt x="1194594" y="0"/>
                </a:cubicBezTo>
                <a:cubicBezTo>
                  <a:pt x="1854350" y="0"/>
                  <a:pt x="2389188" y="534838"/>
                  <a:pt x="2389188" y="1194594"/>
                </a:cubicBezTo>
                <a:cubicBezTo>
                  <a:pt x="2389188" y="1854350"/>
                  <a:pt x="1854350" y="2389188"/>
                  <a:pt x="1194594" y="2389188"/>
                </a:cubicBezTo>
                <a:cubicBezTo>
                  <a:pt x="534838" y="2389188"/>
                  <a:pt x="0" y="1854350"/>
                  <a:pt x="0" y="1194594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1373" tIns="432438" rIns="481373" bIns="432438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6500" kern="1200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3891140" y="2234406"/>
            <a:ext cx="2389187" cy="2389187"/>
          </a:xfrm>
          <a:custGeom>
            <a:avLst/>
            <a:gdLst>
              <a:gd name="connsiteX0" fmla="*/ 0 w 2389187"/>
              <a:gd name="connsiteY0" fmla="*/ 1194594 h 2389187"/>
              <a:gd name="connsiteX1" fmla="*/ 1194594 w 2389187"/>
              <a:gd name="connsiteY1" fmla="*/ 0 h 2389187"/>
              <a:gd name="connsiteX2" fmla="*/ 2389188 w 2389187"/>
              <a:gd name="connsiteY2" fmla="*/ 1194594 h 2389187"/>
              <a:gd name="connsiteX3" fmla="*/ 1194594 w 2389187"/>
              <a:gd name="connsiteY3" fmla="*/ 2389188 h 2389187"/>
              <a:gd name="connsiteX4" fmla="*/ 0 w 2389187"/>
              <a:gd name="connsiteY4" fmla="*/ 1194594 h 23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187" h="2389187">
                <a:moveTo>
                  <a:pt x="0" y="1194594"/>
                </a:moveTo>
                <a:cubicBezTo>
                  <a:pt x="0" y="534838"/>
                  <a:pt x="534838" y="0"/>
                  <a:pt x="1194594" y="0"/>
                </a:cubicBezTo>
                <a:cubicBezTo>
                  <a:pt x="1854350" y="0"/>
                  <a:pt x="2389188" y="534838"/>
                  <a:pt x="2389188" y="1194594"/>
                </a:cubicBezTo>
                <a:cubicBezTo>
                  <a:pt x="2389188" y="1854350"/>
                  <a:pt x="1854350" y="2389188"/>
                  <a:pt x="1194594" y="2389188"/>
                </a:cubicBezTo>
                <a:cubicBezTo>
                  <a:pt x="534838" y="2389188"/>
                  <a:pt x="0" y="1854350"/>
                  <a:pt x="0" y="1194594"/>
                </a:cubicBez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1373" tIns="432438" rIns="481373" bIns="432438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6500" kern="1200" dirty="0"/>
          </a:p>
        </p:txBody>
      </p:sp>
      <p:sp>
        <p:nvSpPr>
          <p:cNvPr id="26" name="任意多边形: 形状 25"/>
          <p:cNvSpPr/>
          <p:nvPr/>
        </p:nvSpPr>
        <p:spPr>
          <a:xfrm>
            <a:off x="5802490" y="2234406"/>
            <a:ext cx="2389187" cy="2389187"/>
          </a:xfrm>
          <a:custGeom>
            <a:avLst/>
            <a:gdLst>
              <a:gd name="connsiteX0" fmla="*/ 0 w 2389187"/>
              <a:gd name="connsiteY0" fmla="*/ 1194594 h 2389187"/>
              <a:gd name="connsiteX1" fmla="*/ 1194594 w 2389187"/>
              <a:gd name="connsiteY1" fmla="*/ 0 h 2389187"/>
              <a:gd name="connsiteX2" fmla="*/ 2389188 w 2389187"/>
              <a:gd name="connsiteY2" fmla="*/ 1194594 h 2389187"/>
              <a:gd name="connsiteX3" fmla="*/ 1194594 w 2389187"/>
              <a:gd name="connsiteY3" fmla="*/ 2389188 h 2389187"/>
              <a:gd name="connsiteX4" fmla="*/ 0 w 2389187"/>
              <a:gd name="connsiteY4" fmla="*/ 1194594 h 23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187" h="2389187">
                <a:moveTo>
                  <a:pt x="0" y="1194594"/>
                </a:moveTo>
                <a:cubicBezTo>
                  <a:pt x="0" y="534838"/>
                  <a:pt x="534838" y="0"/>
                  <a:pt x="1194594" y="0"/>
                </a:cubicBezTo>
                <a:cubicBezTo>
                  <a:pt x="1854350" y="0"/>
                  <a:pt x="2389188" y="534838"/>
                  <a:pt x="2389188" y="1194594"/>
                </a:cubicBezTo>
                <a:cubicBezTo>
                  <a:pt x="2389188" y="1854350"/>
                  <a:pt x="1854350" y="2389188"/>
                  <a:pt x="1194594" y="2389188"/>
                </a:cubicBezTo>
                <a:cubicBezTo>
                  <a:pt x="534838" y="2389188"/>
                  <a:pt x="0" y="1854350"/>
                  <a:pt x="0" y="1194594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1373" tIns="432438" rIns="481373" bIns="432438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6500" kern="1200" dirty="0"/>
          </a:p>
        </p:txBody>
      </p:sp>
      <p:sp>
        <p:nvSpPr>
          <p:cNvPr id="27" name="任意多边形: 形状 26"/>
          <p:cNvSpPr/>
          <p:nvPr/>
        </p:nvSpPr>
        <p:spPr>
          <a:xfrm>
            <a:off x="7713840" y="2234406"/>
            <a:ext cx="2389187" cy="2389187"/>
          </a:xfrm>
          <a:custGeom>
            <a:avLst/>
            <a:gdLst>
              <a:gd name="connsiteX0" fmla="*/ 0 w 2389187"/>
              <a:gd name="connsiteY0" fmla="*/ 1194594 h 2389187"/>
              <a:gd name="connsiteX1" fmla="*/ 1194594 w 2389187"/>
              <a:gd name="connsiteY1" fmla="*/ 0 h 2389187"/>
              <a:gd name="connsiteX2" fmla="*/ 2389188 w 2389187"/>
              <a:gd name="connsiteY2" fmla="*/ 1194594 h 2389187"/>
              <a:gd name="connsiteX3" fmla="*/ 1194594 w 2389187"/>
              <a:gd name="connsiteY3" fmla="*/ 2389188 h 2389187"/>
              <a:gd name="connsiteX4" fmla="*/ 0 w 2389187"/>
              <a:gd name="connsiteY4" fmla="*/ 1194594 h 23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187" h="2389187">
                <a:moveTo>
                  <a:pt x="0" y="1194594"/>
                </a:moveTo>
                <a:cubicBezTo>
                  <a:pt x="0" y="534838"/>
                  <a:pt x="534838" y="0"/>
                  <a:pt x="1194594" y="0"/>
                </a:cubicBezTo>
                <a:cubicBezTo>
                  <a:pt x="1854350" y="0"/>
                  <a:pt x="2389188" y="534838"/>
                  <a:pt x="2389188" y="1194594"/>
                </a:cubicBezTo>
                <a:cubicBezTo>
                  <a:pt x="2389188" y="1854350"/>
                  <a:pt x="1854350" y="2389188"/>
                  <a:pt x="1194594" y="2389188"/>
                </a:cubicBezTo>
                <a:cubicBezTo>
                  <a:pt x="534838" y="2389188"/>
                  <a:pt x="0" y="1854350"/>
                  <a:pt x="0" y="1194594"/>
                </a:cubicBez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1373" tIns="432438" rIns="481373" bIns="432438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6500" kern="1200" dirty="0"/>
          </a:p>
        </p:txBody>
      </p:sp>
      <p:sp>
        <p:nvSpPr>
          <p:cNvPr id="12" name="Подзаголовок 2"/>
          <p:cNvSpPr txBox="1"/>
          <p:nvPr/>
        </p:nvSpPr>
        <p:spPr>
          <a:xfrm>
            <a:off x="2173603" y="5102711"/>
            <a:ext cx="2001137" cy="1636378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kern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category</a:t>
            </a:r>
            <a:endParaRPr lang="en-US" altLang="zh-CN" sz="1800" kern="0">
              <a:solidFill>
                <a:prstClr val="black"/>
              </a:solidFill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书籍分类表，存储各类书籍的分类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97070" y="245110"/>
            <a:ext cx="3193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数据库设计</a:t>
            </a: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Shape 2571"/>
          <p:cNvSpPr/>
          <p:nvPr/>
        </p:nvSpPr>
        <p:spPr>
          <a:xfrm>
            <a:off x="4786290" y="3129556"/>
            <a:ext cx="598886" cy="598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2" name="Shape 2579"/>
          <p:cNvSpPr/>
          <p:nvPr/>
        </p:nvSpPr>
        <p:spPr>
          <a:xfrm>
            <a:off x="2874940" y="3129556"/>
            <a:ext cx="598886" cy="598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3" name="Shape 2587"/>
          <p:cNvSpPr/>
          <p:nvPr/>
        </p:nvSpPr>
        <p:spPr>
          <a:xfrm>
            <a:off x="8608990" y="3129556"/>
            <a:ext cx="598886" cy="598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4" name="Shape 2632"/>
          <p:cNvSpPr/>
          <p:nvPr/>
        </p:nvSpPr>
        <p:spPr>
          <a:xfrm>
            <a:off x="6752085" y="3129557"/>
            <a:ext cx="489997" cy="598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8" name="Подзаголовок 2"/>
          <p:cNvSpPr txBox="1"/>
          <p:nvPr/>
        </p:nvSpPr>
        <p:spPr>
          <a:xfrm>
            <a:off x="4094863" y="5102711"/>
            <a:ext cx="2001137" cy="1636378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kern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book</a:t>
            </a:r>
            <a:endParaRPr lang="en-US" altLang="zh-CN" sz="1800" kern="0">
              <a:solidFill>
                <a:prstClr val="black"/>
              </a:solidFill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书籍表，存储各种书籍的详情信息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</p:txBody>
      </p:sp>
      <p:sp>
        <p:nvSpPr>
          <p:cNvPr id="29" name="Подзаголовок 2"/>
          <p:cNvSpPr txBox="1"/>
          <p:nvPr/>
        </p:nvSpPr>
        <p:spPr>
          <a:xfrm>
            <a:off x="6025013" y="5102711"/>
            <a:ext cx="2001137" cy="1636378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kern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borrowtable</a:t>
            </a:r>
            <a:endParaRPr lang="en-US" altLang="zh-CN" sz="1800" kern="0">
              <a:solidFill>
                <a:prstClr val="black"/>
              </a:solidFill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书籍借阅表，存储了哪个用户在哪个时间借走了那本书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</p:txBody>
      </p:sp>
      <p:sp>
        <p:nvSpPr>
          <p:cNvPr id="30" name="Подзаголовок 2"/>
          <p:cNvSpPr txBox="1"/>
          <p:nvPr/>
        </p:nvSpPr>
        <p:spPr>
          <a:xfrm>
            <a:off x="7955163" y="5102711"/>
            <a:ext cx="2001137" cy="1636378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kern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user</a:t>
            </a:r>
            <a:endParaRPr lang="en-US" altLang="zh-CN" sz="1800" kern="0">
              <a:solidFill>
                <a:prstClr val="black"/>
              </a:solidFill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用户表，存储了读者和管理员的账户信息等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</p:txBody>
      </p:sp>
      <p:sp>
        <p:nvSpPr>
          <p:cNvPr id="31" name="Подзаголовок 2"/>
          <p:cNvSpPr txBox="1"/>
          <p:nvPr/>
        </p:nvSpPr>
        <p:spPr>
          <a:xfrm>
            <a:off x="2297397" y="1154363"/>
            <a:ext cx="7591926" cy="1264949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本系统所运用到的数据库为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MySQL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Poppins" panose="02000000000000000000" pitchFamily="2" charset="0"/>
              </a:rPr>
              <a:t>数据库，共有四个表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Poppins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11" y="1111348"/>
            <a:ext cx="4309989" cy="574665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653280" y="201930"/>
            <a:ext cx="2885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数据库设计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908685"/>
            <a:ext cx="7040880" cy="1303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2314575"/>
            <a:ext cx="7048500" cy="448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11" y="1111348"/>
            <a:ext cx="4309989" cy="574665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653280" y="201930"/>
            <a:ext cx="2885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数据库设计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0220" y="908685"/>
            <a:ext cx="7048500" cy="2895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3962400"/>
            <a:ext cx="70866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8" y="1202272"/>
            <a:ext cx="3340092" cy="44534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794659" y="2367580"/>
            <a:ext cx="4269162" cy="2831337"/>
            <a:chOff x="3794659" y="2367580"/>
            <a:chExt cx="4269162" cy="2831337"/>
          </a:xfrm>
        </p:grpSpPr>
        <p:sp>
          <p:nvSpPr>
            <p:cNvPr id="16" name="文本框 15"/>
            <p:cNvSpPr txBox="1"/>
            <p:nvPr/>
          </p:nvSpPr>
          <p:spPr>
            <a:xfrm>
              <a:off x="5123111" y="2505670"/>
              <a:ext cx="2507794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经典综艺体简" panose="02010609000101010101" pitchFamily="49" charset="-122"/>
                  <a:sym typeface="Calibri" panose="020F0502020204030204" pitchFamily="34" charset="0"/>
                </a:rPr>
                <a:t>PART </a:t>
              </a:r>
              <a:r>
                <a:rPr lang="en-US" altLang="zh-CN" sz="5400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经典综艺体简" panose="02010609000101010101" pitchFamily="49" charset="-122"/>
                  <a:sym typeface="Calibri" panose="020F0502020204030204" pitchFamily="34" charset="0"/>
                </a:rPr>
                <a:t>04</a:t>
              </a:r>
              <a:endParaRPr lang="zh-CN" altLang="en-US" sz="48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94659" y="3429000"/>
              <a:ext cx="426916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4400" b="0" spc="300">
                  <a:solidFill>
                    <a:srgbClr val="B92B36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      </a:t>
              </a:r>
              <a:r>
                <a:rPr lang="zh-CN" altLang="zh-CN" sz="4400" b="0" spc="300">
                  <a:solidFill>
                    <a:srgbClr val="B92B36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项目展示</a:t>
              </a:r>
              <a:endParaRPr lang="zh-CN" altLang="zh-CN" sz="4400" b="0" spc="30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7918638" y="2367580"/>
              <a:ext cx="0" cy="2831337"/>
            </a:xfrm>
            <a:prstGeom prst="line">
              <a:avLst/>
            </a:prstGeom>
            <a:ln w="25400">
              <a:solidFill>
                <a:srgbClr val="B92B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16120" y="236855"/>
            <a:ext cx="3155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登录 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&amp; 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注册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735" y="943610"/>
            <a:ext cx="6096000" cy="4023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95" y="1920240"/>
            <a:ext cx="6553200" cy="4495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管理员端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主页面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970915"/>
            <a:ext cx="9832340" cy="49161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管理员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书籍分类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943610"/>
            <a:ext cx="9235440" cy="5289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管理员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书籍管理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186815"/>
            <a:ext cx="8896350" cy="44850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管理员端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用户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905" y="1065530"/>
            <a:ext cx="7870825" cy="47269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管理员端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借阅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1009015"/>
            <a:ext cx="7938770" cy="48399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11" y="1111348"/>
            <a:ext cx="4309989" cy="57466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30375" y="883455"/>
            <a:ext cx="371845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70716F">
                    <a:alpha val="9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CONTENTS</a:t>
            </a:r>
            <a:endParaRPr lang="zh-CN" altLang="en-US" sz="5400" b="1" dirty="0">
              <a:solidFill>
                <a:srgbClr val="70716F">
                  <a:alpha val="9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5177" y="2223630"/>
            <a:ext cx="185674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01 .</a:t>
            </a:r>
            <a:r>
              <a:rPr lang="zh-CN" altLang="zh-CN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项目简介</a:t>
            </a:r>
            <a:endParaRPr lang="zh-CN" altLang="en-US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endParaRPr lang="zh-CN" altLang="zh-CN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35177" y="3754791"/>
            <a:ext cx="2230755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03 . </a:t>
            </a:r>
            <a:r>
              <a:rPr lang="zh-CN" altLang="en-US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数据库设计</a:t>
            </a:r>
            <a:endParaRPr lang="zh-CN" altLang="en-US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endParaRPr lang="zh-CN" altLang="en-US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1192981" y="733010"/>
            <a:ext cx="0" cy="2962788"/>
          </a:xfrm>
          <a:prstGeom prst="line">
            <a:avLst/>
          </a:prstGeom>
          <a:ln w="25400">
            <a:solidFill>
              <a:srgbClr val="B92B36">
                <a:alpha val="1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35176" y="532987"/>
            <a:ext cx="253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400" b="1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177" y="2988981"/>
            <a:ext cx="2771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02 .</a:t>
            </a:r>
            <a:r>
              <a:rPr lang="zh-CN" altLang="en-US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需求分析与设计</a:t>
            </a:r>
            <a:endParaRPr lang="zh-CN" altLang="en-US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177" y="4527586"/>
            <a:ext cx="1925955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04 . </a:t>
            </a:r>
            <a:r>
              <a:rPr lang="zh-CN" altLang="en-US" sz="2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项目展示</a:t>
            </a:r>
            <a:endParaRPr lang="zh-CN" altLang="en-US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endParaRPr lang="zh-CN" altLang="en-US" sz="2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普通用户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主页面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1291590"/>
            <a:ext cx="8549640" cy="42748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36290" y="236855"/>
            <a:ext cx="551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普通用户端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浏览书籍</a:t>
            </a:r>
            <a:endParaRPr lang="zh-CN" altLang="zh-CN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989330"/>
            <a:ext cx="815467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53310" y="282575"/>
            <a:ext cx="7484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普通用户端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查看个人借阅记录</a:t>
            </a:r>
            <a:endParaRPr lang="zh-CN" altLang="zh-CN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1195070"/>
            <a:ext cx="9126220" cy="44678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53310" y="282575"/>
            <a:ext cx="7484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普通用户端</a:t>
            </a:r>
            <a:r>
              <a:rPr lang="en-US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查看个人信息</a:t>
            </a:r>
            <a:endParaRPr lang="zh-CN" altLang="zh-CN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1391285"/>
            <a:ext cx="9878060" cy="40754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997450" y="219710"/>
            <a:ext cx="277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自评表截图</a:t>
            </a:r>
            <a:endParaRPr lang="zh-CN" altLang="en-US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Shape 2571"/>
          <p:cNvSpPr/>
          <p:nvPr/>
        </p:nvSpPr>
        <p:spPr>
          <a:xfrm>
            <a:off x="5053551" y="2361091"/>
            <a:ext cx="709289" cy="70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9" name="Shape 2581"/>
          <p:cNvSpPr/>
          <p:nvPr/>
        </p:nvSpPr>
        <p:spPr>
          <a:xfrm>
            <a:off x="5060433" y="4803622"/>
            <a:ext cx="709289" cy="70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570" y="1337310"/>
            <a:ext cx="10690860" cy="305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2815" y="2941151"/>
            <a:ext cx="75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kern="800" spc="800"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感谢大家的观看</a:t>
            </a:r>
            <a:endParaRPr lang="zh-CN" altLang="en-US" sz="4400" kern="800" spc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11" y="1111348"/>
            <a:ext cx="4309989" cy="57466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2815" y="1894710"/>
            <a:ext cx="3996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B92B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zh-CN" altLang="en-US" sz="6000" dirty="0">
              <a:solidFill>
                <a:srgbClr val="B92B3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7114" y="3777926"/>
            <a:ext cx="6555544" cy="0"/>
          </a:xfrm>
          <a:prstGeom prst="line">
            <a:avLst/>
          </a:prstGeom>
          <a:ln>
            <a:solidFill>
              <a:srgbClr val="B92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8" y="1202272"/>
            <a:ext cx="3340092" cy="445345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23111" y="2505670"/>
            <a:ext cx="2507794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</a:t>
            </a:r>
            <a:r>
              <a:rPr lang="en-US" altLang="zh-CN" sz="5400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01</a:t>
            </a:r>
            <a:endParaRPr lang="zh-CN" altLang="en-US" sz="48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9675" y="3429000"/>
            <a:ext cx="5575935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4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                   </a:t>
            </a:r>
            <a:r>
              <a:rPr lang="zh-CN" altLang="zh-CN" sz="4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项目简介</a:t>
            </a:r>
            <a:endParaRPr lang="zh-CN" altLang="zh-CN" sz="4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/>
            <a:endParaRPr lang="zh-CN" altLang="en-US" sz="4400" b="0" spc="3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7918638" y="2367580"/>
            <a:ext cx="0" cy="2831337"/>
          </a:xfrm>
          <a:prstGeom prst="line">
            <a:avLst/>
          </a:prstGeom>
          <a:ln w="25400">
            <a:solidFill>
              <a:srgbClr val="B92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5" name="Computer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89" y="1871115"/>
            <a:ext cx="6975263" cy="4165956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8892" name="Shape 8892"/>
          <p:cNvSpPr/>
          <p:nvPr/>
        </p:nvSpPr>
        <p:spPr>
          <a:xfrm>
            <a:off x="7176770" y="2905760"/>
            <a:ext cx="4358005" cy="104711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t"/>
          <a:lstStyle/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PT Sans"/>
                <a:sym typeface="PT Sans"/>
              </a:rPr>
              <a:t>图书管理系统是一个方便图书管理人员管理书籍、简化工作流程、提高工作效率以及方便读者寻找图书、快速浏览书籍信息等操作</a:t>
            </a:r>
            <a:r>
              <a:rPr kumimoji="0" 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PT Sans"/>
                <a:sym typeface="PT Sans"/>
              </a:rPr>
              <a:t>的统一资源管理平台。</a:t>
            </a:r>
            <a:endParaRPr kumimoji="0" lang="zh-CN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PT Sans"/>
              <a:sym typeface="PT Sans"/>
            </a:endParaRPr>
          </a:p>
        </p:txBody>
      </p:sp>
      <p:pic>
        <p:nvPicPr>
          <p:cNvPr id="3" name="图片占位符 2" descr="图片包含 物体, 时钟, 地面, 建筑物&#10;&#10;已生成极高可信度的说明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>
          <a:xfrm>
            <a:off x="1331913" y="2222695"/>
            <a:ext cx="5068887" cy="3200400"/>
          </a:xfrm>
        </p:spPr>
      </p:pic>
      <p:sp>
        <p:nvSpPr>
          <p:cNvPr id="8" name="文本框 7"/>
          <p:cNvSpPr txBox="1"/>
          <p:nvPr/>
        </p:nvSpPr>
        <p:spPr>
          <a:xfrm>
            <a:off x="4997450" y="219710"/>
            <a:ext cx="2588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  <a:endParaRPr lang="zh-CN" altLang="zh-CN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8" y="1202272"/>
            <a:ext cx="3340092" cy="445345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23111" y="2505670"/>
            <a:ext cx="2507794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PART </a:t>
            </a:r>
            <a:r>
              <a:rPr lang="en-US" altLang="zh-CN" sz="5400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02</a:t>
            </a:r>
            <a:endParaRPr lang="zh-CN" altLang="en-US" sz="48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9675" y="3429000"/>
            <a:ext cx="5575935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4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zh-CN" altLang="zh-CN" sz="4400" dirty="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需求分析及设计</a:t>
            </a:r>
            <a:endParaRPr lang="zh-CN" altLang="zh-CN" sz="44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/>
            <a:endParaRPr lang="zh-CN" altLang="en-US" sz="4400" b="0" spc="300" dirty="0">
              <a:solidFill>
                <a:srgbClr val="B92B36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7918638" y="2367580"/>
            <a:ext cx="0" cy="2831337"/>
          </a:xfrm>
          <a:prstGeom prst="line">
            <a:avLst/>
          </a:prstGeom>
          <a:ln w="25400">
            <a:solidFill>
              <a:srgbClr val="B92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5" name="Computer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89" y="1871115"/>
            <a:ext cx="6975263" cy="4165956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8892" name="Shape 8892"/>
          <p:cNvSpPr/>
          <p:nvPr/>
        </p:nvSpPr>
        <p:spPr>
          <a:xfrm>
            <a:off x="7305040" y="1995805"/>
            <a:ext cx="4358005" cy="28663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t"/>
          <a:lstStyle/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PT Sans"/>
                <a:sym typeface="PT Sans"/>
              </a:rPr>
              <a:t>对于管理员来说，管理员登录系统后可以对书籍，书目和用户进行增删改查的操作，如果有读者借书或者还书管理员也可以通过该系统进行登记记录，操作简洁明了。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PT Sans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PT Sans"/>
                <a:sym typeface="PT Sans"/>
              </a:rPr>
              <a:t>对于读者来说，登录系统后可以通过查询页面来查询某类书籍，或者说某个书籍，能够准确地知道该类书籍或者该类书被存放在图书馆的哪个位置，书籍的库存量等信息，如果读者有借书的意愿可以通过管理员登记一下信息即可借走书籍，归还书籍也是通过管理员去作归还书籍登记。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PT Sans"/>
              <a:sym typeface="PT Sans"/>
            </a:endParaRPr>
          </a:p>
        </p:txBody>
      </p:sp>
      <p:pic>
        <p:nvPicPr>
          <p:cNvPr id="3" name="图片占位符 2" descr="图片包含 物体, 时钟, 地面, 建筑物&#10;&#10;已生成极高可信度的说明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>
          <a:xfrm>
            <a:off x="1331913" y="2222695"/>
            <a:ext cx="5068887" cy="3200400"/>
          </a:xfrm>
        </p:spPr>
      </p:pic>
      <p:sp>
        <p:nvSpPr>
          <p:cNvPr id="8" name="文本框 7"/>
          <p:cNvSpPr txBox="1"/>
          <p:nvPr/>
        </p:nvSpPr>
        <p:spPr>
          <a:xfrm>
            <a:off x="4997450" y="219710"/>
            <a:ext cx="2588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zh-CN" altLang="zh-CN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5" name="Computer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89" y="1871115"/>
            <a:ext cx="6975263" cy="4165956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8892" name="Shape 8892"/>
          <p:cNvSpPr/>
          <p:nvPr/>
        </p:nvSpPr>
        <p:spPr>
          <a:xfrm>
            <a:off x="7108825" y="1675130"/>
            <a:ext cx="4810125" cy="28663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t"/>
          <a:lstStyle/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整个项目运用了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SSM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框架（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Spring,SpringMVC,Mybatis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）的整合框架，其中包括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：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1.DAO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层：数据访问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层，处理项目数据的，使用的数据库为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MySQL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2.Serive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层：业务逻辑层，封装业务逻辑提供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API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接口供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control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层使用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3.Control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层：拦截用户请求，调用业务逻辑层的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API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接口对数据作相应处理，并反馈给用户界面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4.view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层：主要应用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jsp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文件向用户展示项目页面，提供用户所需的接口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27574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PT Sans"/>
              </a:rPr>
              <a:t>项目还运用到了文件的上传下载的功能，为图书管理员提供上传文件的接口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727574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PT Sans"/>
            </a:endParaRPr>
          </a:p>
        </p:txBody>
      </p:sp>
      <p:pic>
        <p:nvPicPr>
          <p:cNvPr id="3" name="图片占位符 2" descr="图片包含 物体, 时钟, 地面, 建筑物&#10;&#10;已生成极高可信度的说明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>
          <a:xfrm>
            <a:off x="1331913" y="2222695"/>
            <a:ext cx="5068887" cy="3200400"/>
          </a:xfrm>
        </p:spPr>
      </p:pic>
      <p:sp>
        <p:nvSpPr>
          <p:cNvPr id="8" name="文本框 7"/>
          <p:cNvSpPr txBox="1"/>
          <p:nvPr/>
        </p:nvSpPr>
        <p:spPr>
          <a:xfrm>
            <a:off x="4015740" y="219710"/>
            <a:ext cx="4159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zh-CN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技术应用与特色</a:t>
            </a:r>
            <a:endParaRPr lang="zh-CN" altLang="zh-CN" sz="4000" ker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42803" y="1618797"/>
            <a:ext cx="2330784" cy="21938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ng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49685" y="4061328"/>
            <a:ext cx="2330784" cy="2193877"/>
          </a:xfrm>
          <a:prstGeom prst="rect">
            <a:avLst/>
          </a:prstGeom>
          <a:solidFill>
            <a:srgbClr val="CA4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ng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73587" y="1618796"/>
            <a:ext cx="4816308" cy="219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ng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80469" y="4061328"/>
            <a:ext cx="4816308" cy="219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ng"/>
              <a:ea typeface="+mn-ea"/>
              <a:cs typeface="+mn-cs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7085558" y="2361091"/>
            <a:ext cx="3871199" cy="1414604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ng"/>
                <a:ea typeface="Karla" pitchFamily="2" charset="0"/>
                <a:cs typeface="Poppins" panose="02000000000000000000" pitchFamily="2" charset="0"/>
              </a:rPr>
              <a:t>书籍分类管理（增删改查）、书籍管理（增删改查）、借阅管理（读者借书和还书）、图书馆用户账户管理、关键字搜索（分类、书籍、用户以及借阅记录</a:t>
            </a:r>
            <a:r>
              <a:rPr kumimoji="0" lang="zh-CN" altLang="en-US" sz="1200" b="0" i="0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ng"/>
                <a:ea typeface="Karla" pitchFamily="2" charset="0"/>
                <a:cs typeface="Poppins" panose="02000000000000000000" pitchFamily="2" charset="0"/>
              </a:rPr>
              <a:t>）</a:t>
            </a:r>
            <a:endParaRPr kumimoji="0" lang="zh-CN" altLang="en-US" sz="1200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ng"/>
              <a:ea typeface="Karla" pitchFamily="2" charset="0"/>
              <a:cs typeface="Poppins" panose="02000000000000000000" pitchFamily="2" charset="0"/>
            </a:endParaRPr>
          </a:p>
        </p:txBody>
      </p:sp>
      <p:sp>
        <p:nvSpPr>
          <p:cNvPr id="17" name="Подзаголовок 2"/>
          <p:cNvSpPr txBox="1"/>
          <p:nvPr/>
        </p:nvSpPr>
        <p:spPr>
          <a:xfrm>
            <a:off x="7122226" y="4912803"/>
            <a:ext cx="3871199" cy="1414604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ng"/>
                <a:ea typeface="Karla" pitchFamily="2" charset="0"/>
                <a:cs typeface="Poppins" panose="02000000000000000000" pitchFamily="2" charset="0"/>
              </a:rPr>
              <a:t>查询书籍信息（浏览书籍列表、查看书籍详情、书籍关键字搜索）、查询个人借阅记录（查看借阅列表、通过日期搜索）、查看个人信息以及修改个人信息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ng"/>
              <a:ea typeface="Karla" pitchFamily="2" charset="0"/>
              <a:cs typeface="Poppins" panose="02000000000000000000" pitchFamily="2" charset="0"/>
            </a:endParaRPr>
          </a:p>
        </p:txBody>
      </p:sp>
      <p:pic>
        <p:nvPicPr>
          <p:cNvPr id="4" name="图片占位符 3" descr="图片包含 人员, 墙壁, 室内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9" r="21839"/>
          <a:stretch>
            <a:fillRect/>
          </a:stretch>
        </p:blipFill>
        <p:spPr>
          <a:xfrm>
            <a:off x="728663" y="1619250"/>
            <a:ext cx="3249612" cy="4635500"/>
          </a:xfrm>
        </p:spPr>
      </p:pic>
      <p:sp>
        <p:nvSpPr>
          <p:cNvPr id="11" name="文本框 10"/>
          <p:cNvSpPr txBox="1"/>
          <p:nvPr/>
        </p:nvSpPr>
        <p:spPr>
          <a:xfrm>
            <a:off x="4997450" y="219710"/>
            <a:ext cx="277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kern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功能介绍</a:t>
            </a:r>
            <a:endParaRPr lang="zh-CN" ker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8" name="Shape 2571"/>
          <p:cNvSpPr/>
          <p:nvPr/>
        </p:nvSpPr>
        <p:spPr>
          <a:xfrm>
            <a:off x="5053551" y="2361091"/>
            <a:ext cx="709289" cy="70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9" name="Shape 2581"/>
          <p:cNvSpPr/>
          <p:nvPr/>
        </p:nvSpPr>
        <p:spPr>
          <a:xfrm>
            <a:off x="5060433" y="4803622"/>
            <a:ext cx="709289" cy="70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2226" y="2052098"/>
            <a:ext cx="178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管理员端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22226" y="4618956"/>
            <a:ext cx="178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红色&#10;&#10;已生成极高可信度的说明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060807"/>
              </a:clrFrom>
              <a:clrTo>
                <a:srgbClr val="0608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8" y="1202272"/>
            <a:ext cx="3340092" cy="44534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794659" y="2367580"/>
            <a:ext cx="4269162" cy="2831337"/>
            <a:chOff x="3794659" y="2367580"/>
            <a:chExt cx="4269162" cy="2831337"/>
          </a:xfrm>
        </p:grpSpPr>
        <p:sp>
          <p:nvSpPr>
            <p:cNvPr id="16" name="文本框 15"/>
            <p:cNvSpPr txBox="1"/>
            <p:nvPr/>
          </p:nvSpPr>
          <p:spPr>
            <a:xfrm>
              <a:off x="5123111" y="2505670"/>
              <a:ext cx="2507794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经典综艺体简" panose="02010609000101010101" pitchFamily="49" charset="-122"/>
                  <a:sym typeface="Calibri" panose="020F0502020204030204" pitchFamily="34" charset="0"/>
                </a:rPr>
                <a:t>PART </a:t>
              </a:r>
              <a:r>
                <a:rPr lang="en-US" altLang="zh-CN" sz="5400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经典综艺体简" panose="02010609000101010101" pitchFamily="49" charset="-122"/>
                  <a:sym typeface="Calibri" panose="020F0502020204030204" pitchFamily="34" charset="0"/>
                </a:rPr>
                <a:t>03</a:t>
              </a:r>
              <a:endParaRPr lang="zh-CN" altLang="en-US" sz="48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94659" y="3429000"/>
              <a:ext cx="426916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4400" b="0" spc="300">
                  <a:solidFill>
                    <a:srgbClr val="B92B36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   </a:t>
              </a:r>
              <a:r>
                <a:rPr lang="zh-CN" altLang="en-US" sz="4400" b="0" spc="300">
                  <a:solidFill>
                    <a:srgbClr val="B92B36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数据库设计</a:t>
              </a:r>
              <a:endParaRPr lang="zh-CN" altLang="en-US" sz="4400" b="0" spc="300">
                <a:solidFill>
                  <a:srgbClr val="B92B36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7918638" y="2367580"/>
              <a:ext cx="0" cy="2831337"/>
            </a:xfrm>
            <a:prstGeom prst="line">
              <a:avLst/>
            </a:prstGeom>
            <a:ln w="25400">
              <a:solidFill>
                <a:srgbClr val="B92B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049.8456692913387,&quot;width&quot;:6787.384251968504}"/>
</p:tagLst>
</file>

<file path=ppt/tags/tag2.xml><?xml version="1.0" encoding="utf-8"?>
<p:tagLst xmlns:p="http://schemas.openxmlformats.org/presentationml/2006/main">
  <p:tag name="REFSHAPE" val="626956524"/>
  <p:tag name="KSO_WM_UNIT_PLACING_PICTURE_USER_VIEWPORT" val="{&quot;height&quot;:4560,&quot;width&quot;:11100}"/>
</p:tagLst>
</file>

<file path=ppt/tags/tag3.xml><?xml version="1.0" encoding="utf-8"?>
<p:tagLst xmlns:p="http://schemas.openxmlformats.org/presentationml/2006/main">
  <p:tag name="REFSHAPE" val="625432276"/>
  <p:tag name="KSO_WM_UNIT_PLACING_PICTURE_USER_VIEWPORT" val="{&quot;height&quot;:6336,&quot;width&quot;:9600}"/>
</p:tagLst>
</file>

<file path=ppt/tags/tag4.xml><?xml version="1.0" encoding="utf-8"?>
<p:tagLst xmlns:p="http://schemas.openxmlformats.org/presentationml/2006/main">
  <p:tag name="REFSHAPE" val="451290244"/>
  <p:tag name="KSO_WM_UNIT_PLACING_PICTURE_USER_VIEWPORT" val="{&quot;height&quot;:4812,&quot;width&quot;:16836}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B92B3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Karla"/>
        <a:ea typeface=""/>
        <a:cs typeface=""/>
      </a:majorFont>
      <a:minorFont>
        <a:latin typeface="King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727574"/>
      </a:dk1>
      <a:lt1>
        <a:srgbClr val="750231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727574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B92B3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宽屏</PresentationFormat>
  <Paragraphs>114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54" baseType="lpstr">
      <vt:lpstr>Arial</vt:lpstr>
      <vt:lpstr>宋体</vt:lpstr>
      <vt:lpstr>Wingdings</vt:lpstr>
      <vt:lpstr>Helvetica Light</vt:lpstr>
      <vt:lpstr>PT Sans</vt:lpstr>
      <vt:lpstr>Lato Light</vt:lpstr>
      <vt:lpstr>AlienCaret</vt:lpstr>
      <vt:lpstr>Montserrat-Regular</vt:lpstr>
      <vt:lpstr>微软雅黑</vt:lpstr>
      <vt:lpstr>Calibri</vt:lpstr>
      <vt:lpstr>华文中宋</vt:lpstr>
      <vt:lpstr>Poppins</vt:lpstr>
      <vt:lpstr>Wide Latin</vt:lpstr>
      <vt:lpstr>经典综艺体简</vt:lpstr>
      <vt:lpstr>Century Gothic</vt:lpstr>
      <vt:lpstr>Adobe 黑体 Std R</vt:lpstr>
      <vt:lpstr>King</vt:lpstr>
      <vt:lpstr>Karla</vt:lpstr>
      <vt:lpstr>Arial</vt:lpstr>
      <vt:lpstr>Gill Sans</vt:lpstr>
      <vt:lpstr>Arial Unicode MS</vt:lpstr>
      <vt:lpstr>等线 Light</vt:lpstr>
      <vt:lpstr>等线</vt:lpstr>
      <vt:lpstr>黑体</vt:lpstr>
      <vt:lpstr>Gill Sans MT</vt:lpstr>
      <vt:lpstr>Office 主题​​</vt:lpstr>
      <vt:lpstr>2_Тема Office</vt:lpstr>
      <vt:lpstr>White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ColourPPT</dc:creator>
  <cp:keywords>51PPT模板网</cp:keywords>
  <cp:lastModifiedBy>MuffinMrz</cp:lastModifiedBy>
  <cp:revision>103</cp:revision>
  <dcterms:created xsi:type="dcterms:W3CDTF">2018-08-07T13:42:00Z</dcterms:created>
  <dcterms:modified xsi:type="dcterms:W3CDTF">2020-06-09T08:12:18Z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