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60" r:id="rId3"/>
    <p:sldId id="258" r:id="rId4"/>
    <p:sldId id="264" r:id="rId5"/>
    <p:sldId id="308" r:id="rId6"/>
    <p:sldId id="311" r:id="rId7"/>
    <p:sldId id="270" r:id="rId8"/>
    <p:sldId id="307" r:id="rId9"/>
    <p:sldId id="265" r:id="rId10"/>
    <p:sldId id="305" r:id="rId11"/>
    <p:sldId id="304" r:id="rId12"/>
    <p:sldId id="310" r:id="rId13"/>
    <p:sldId id="309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ono Thin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85E4E-4AAD-4A92-A4B2-8B37D02B4EF3}">
  <a:tblStyle styleId="{3F585E4E-4AAD-4A92-A4B2-8B37D02B4E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46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705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17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40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66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166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xMiMEeKEt1Gu7L3sE4Qq66/Birchwood-Design?node-id=133%3A100&amp;starting-point-node-id=101%3A2&amp;scaling=conta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57939" y="23702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BIRCHWOOD</a:t>
            </a:r>
            <a:br>
              <a:rPr lang="es" dirty="0">
                <a:solidFill>
                  <a:schemeClr val="accent1"/>
                </a:solidFill>
              </a:rPr>
            </a:br>
            <a:r>
              <a:rPr lang="es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COMMUNICATION PLAN</a:t>
            </a:r>
            <a:endParaRPr dirty="0"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E2AD58-A815-D85D-00F6-D66C040585BA}"/>
              </a:ext>
            </a:extLst>
          </p:cNvPr>
          <p:cNvSpPr txBox="1"/>
          <p:nvPr/>
        </p:nvSpPr>
        <p:spPr>
          <a:xfrm>
            <a:off x="671945" y="1565564"/>
            <a:ext cx="7197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Communication objectives – Addressing the issues and concerns on the project in a timely manner </a:t>
            </a: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Communication methods – Zoom meetings and phone calls </a:t>
            </a: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Communication schedule – every Friday 5pm</a:t>
            </a: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Information communicated – Development of the prototype</a:t>
            </a: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7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DEMO</a:t>
            </a:r>
            <a:endParaRPr dirty="0"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E2AD58-A815-D85D-00F6-D66C040585BA}"/>
              </a:ext>
            </a:extLst>
          </p:cNvPr>
          <p:cNvSpPr txBox="1"/>
          <p:nvPr/>
        </p:nvSpPr>
        <p:spPr>
          <a:xfrm>
            <a:off x="671945" y="1544782"/>
            <a:ext cx="7197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Figma prototype </a:t>
            </a: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https://www.figma.com/proto/xMiMEeKEt1Gu7L3sE4Qq66/Birchwood-Design?node-id=133%3A100&amp;starting-point-node-id=101%3A2&amp;scaling=contain</a:t>
            </a:r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SPRINT PLANNING</a:t>
            </a:r>
            <a:endParaRPr dirty="0"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E2AD58-A815-D85D-00F6-D66C040585BA}"/>
              </a:ext>
            </a:extLst>
          </p:cNvPr>
          <p:cNvSpPr txBox="1"/>
          <p:nvPr/>
        </p:nvSpPr>
        <p:spPr>
          <a:xfrm>
            <a:off x="671945" y="1565564"/>
            <a:ext cx="71974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Project as of now more focused on the design on the prototype (Front end of the project)</a:t>
            </a: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Sprint planning moving forward. Time periods of 3 days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 specifics – routes and middleware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application environment (Setting up boiler plate code)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List all pages and divide them accordingly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dependencies to code base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Gather development assets (logos and images) -involve client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static sections of the pages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Project folder hierarchy arrangement </a:t>
            </a: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E2AD58-A815-D85D-00F6-D66C040585BA}"/>
              </a:ext>
            </a:extLst>
          </p:cNvPr>
          <p:cNvSpPr txBox="1"/>
          <p:nvPr/>
        </p:nvSpPr>
        <p:spPr>
          <a:xfrm>
            <a:off x="671945" y="1565564"/>
            <a:ext cx="7197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END</a:t>
            </a: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ANY QUESTIONS ?</a:t>
            </a:r>
          </a:p>
          <a:p>
            <a:endParaRPr lang="en-GB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THANK YOU  : )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2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OVERVIEW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Developing an application for the Birchwood company that allows users to buy and sell boats and boat related services.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PROJECT VISION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To develop a cloud hosted platform with seamless user experience and can handle the entirety of birchwood’s product listings 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OBJECTIVES </a:t>
            </a:r>
            <a:endParaRPr lang="en-GB"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Boat owner should be able to sell boats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Third party vendors should be able to advertise boat related content. </a:t>
            </a:r>
            <a:r>
              <a:rPr lang="en-GB" dirty="0">
                <a:solidFill>
                  <a:schemeClr val="lt1"/>
                </a:solidFill>
              </a:rPr>
              <a:t>F</a:t>
            </a:r>
            <a:r>
              <a:rPr lang="es" dirty="0">
                <a:solidFill>
                  <a:schemeClr val="lt1"/>
                </a:solidFill>
              </a:rPr>
              <a:t>or example insurance, repair services 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Customer should rent or buy a boats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BOAT OWNER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/>
              <a:t>THIRD PARTY VENDORS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CUSTOMER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197508" y="2002363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7474;p56">
            <a:extLst>
              <a:ext uri="{FF2B5EF4-FFF2-40B4-BE49-F238E27FC236}">
                <a16:creationId xmlns:a16="http://schemas.microsoft.com/office/drawing/2014/main" id="{7F2780E2-2E30-41CB-24D6-FAB93C458F4C}"/>
              </a:ext>
            </a:extLst>
          </p:cNvPr>
          <p:cNvGrpSpPr/>
          <p:nvPr/>
        </p:nvGrpSpPr>
        <p:grpSpPr>
          <a:xfrm>
            <a:off x="2482253" y="2157786"/>
            <a:ext cx="314662" cy="358999"/>
            <a:chOff x="-55576850" y="3198125"/>
            <a:chExt cx="279625" cy="319025"/>
          </a:xfrm>
        </p:grpSpPr>
        <p:sp>
          <p:nvSpPr>
            <p:cNvPr id="8" name="Google Shape;7475;p56">
              <a:extLst>
                <a:ext uri="{FF2B5EF4-FFF2-40B4-BE49-F238E27FC236}">
                  <a16:creationId xmlns:a16="http://schemas.microsoft.com/office/drawing/2014/main" id="{526E792F-7446-828D-43F5-60D0F48D4F44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7476;p56">
              <a:extLst>
                <a:ext uri="{FF2B5EF4-FFF2-40B4-BE49-F238E27FC236}">
                  <a16:creationId xmlns:a16="http://schemas.microsoft.com/office/drawing/2014/main" id="{92475E85-D617-346D-4DDD-A659244F484E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7477;p56">
              <a:extLst>
                <a:ext uri="{FF2B5EF4-FFF2-40B4-BE49-F238E27FC236}">
                  <a16:creationId xmlns:a16="http://schemas.microsoft.com/office/drawing/2014/main" id="{89B200E6-0F14-4DB9-1168-2B0542AB0A7C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7478;p56">
              <a:extLst>
                <a:ext uri="{FF2B5EF4-FFF2-40B4-BE49-F238E27FC236}">
                  <a16:creationId xmlns:a16="http://schemas.microsoft.com/office/drawing/2014/main" id="{C75C313B-182C-8886-E899-9B9A78549452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oogle Shape;7474;p56">
            <a:extLst>
              <a:ext uri="{FF2B5EF4-FFF2-40B4-BE49-F238E27FC236}">
                <a16:creationId xmlns:a16="http://schemas.microsoft.com/office/drawing/2014/main" id="{6C8467A9-822C-0FA8-4366-0D6EF7D280BE}"/>
              </a:ext>
            </a:extLst>
          </p:cNvPr>
          <p:cNvGrpSpPr/>
          <p:nvPr/>
        </p:nvGrpSpPr>
        <p:grpSpPr>
          <a:xfrm>
            <a:off x="4414633" y="2156939"/>
            <a:ext cx="314662" cy="358999"/>
            <a:chOff x="-55576850" y="3198125"/>
            <a:chExt cx="279625" cy="319025"/>
          </a:xfrm>
        </p:grpSpPr>
        <p:sp>
          <p:nvSpPr>
            <p:cNvPr id="13" name="Google Shape;7475;p56">
              <a:extLst>
                <a:ext uri="{FF2B5EF4-FFF2-40B4-BE49-F238E27FC236}">
                  <a16:creationId xmlns:a16="http://schemas.microsoft.com/office/drawing/2014/main" id="{1AB889B7-A3EC-5512-A4F7-BCC3B71CABAE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7476;p56">
              <a:extLst>
                <a:ext uri="{FF2B5EF4-FFF2-40B4-BE49-F238E27FC236}">
                  <a16:creationId xmlns:a16="http://schemas.microsoft.com/office/drawing/2014/main" id="{C3048178-E046-6B02-4277-78427E3E05C2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7477;p56">
              <a:extLst>
                <a:ext uri="{FF2B5EF4-FFF2-40B4-BE49-F238E27FC236}">
                  <a16:creationId xmlns:a16="http://schemas.microsoft.com/office/drawing/2014/main" id="{9003D08A-B507-207D-74EC-274B42A53D1A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7478;p56">
              <a:extLst>
                <a:ext uri="{FF2B5EF4-FFF2-40B4-BE49-F238E27FC236}">
                  <a16:creationId xmlns:a16="http://schemas.microsoft.com/office/drawing/2014/main" id="{BA1F0361-F6FD-84EB-903C-D7550BD9369D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7474;p56">
            <a:extLst>
              <a:ext uri="{FF2B5EF4-FFF2-40B4-BE49-F238E27FC236}">
                <a16:creationId xmlns:a16="http://schemas.microsoft.com/office/drawing/2014/main" id="{2DC3A69C-3117-9981-14BA-027DA78EE102}"/>
              </a:ext>
            </a:extLst>
          </p:cNvPr>
          <p:cNvGrpSpPr/>
          <p:nvPr/>
        </p:nvGrpSpPr>
        <p:grpSpPr>
          <a:xfrm>
            <a:off x="6347585" y="2158870"/>
            <a:ext cx="314662" cy="358999"/>
            <a:chOff x="-55576850" y="3198125"/>
            <a:chExt cx="279625" cy="319025"/>
          </a:xfrm>
        </p:grpSpPr>
        <p:sp>
          <p:nvSpPr>
            <p:cNvPr id="18" name="Google Shape;7475;p56">
              <a:extLst>
                <a:ext uri="{FF2B5EF4-FFF2-40B4-BE49-F238E27FC236}">
                  <a16:creationId xmlns:a16="http://schemas.microsoft.com/office/drawing/2014/main" id="{46ABBA0A-8634-1FB1-F32B-D70A6491AEA3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7476;p56">
              <a:extLst>
                <a:ext uri="{FF2B5EF4-FFF2-40B4-BE49-F238E27FC236}">
                  <a16:creationId xmlns:a16="http://schemas.microsoft.com/office/drawing/2014/main" id="{8C84C417-2544-1DFD-0835-2355A287CCC0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7477;p56">
              <a:extLst>
                <a:ext uri="{FF2B5EF4-FFF2-40B4-BE49-F238E27FC236}">
                  <a16:creationId xmlns:a16="http://schemas.microsoft.com/office/drawing/2014/main" id="{3C539D84-CDDE-15B1-0621-5F5A65AABE4F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7478;p56">
              <a:extLst>
                <a:ext uri="{FF2B5EF4-FFF2-40B4-BE49-F238E27FC236}">
                  <a16:creationId xmlns:a16="http://schemas.microsoft.com/office/drawing/2014/main" id="{91AD2FF6-90AF-5BA9-90E8-C1E98C7CA725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USE-CASE DIAGRAMS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80B7253-F116-F121-8956-42B297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7103"/>
            <a:ext cx="4314825" cy="325755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3D7F316-500B-61DD-37AF-BCD52996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69" y="1407103"/>
            <a:ext cx="4086225" cy="32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9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USE-CASE DIAGRAMS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9C0330-5C93-96BD-61DD-203AE629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6181"/>
            <a:ext cx="4260300" cy="3699164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60377E-D177-6F3F-D8A2-2F5E9B5FF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45" y="1316181"/>
            <a:ext cx="4121755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187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SITEMAP [Boat owner]</a:t>
            </a:r>
            <a:endParaRPr dirty="0"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244200" y="78033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A63EE4-A533-FAED-8820-673611D113F0}"/>
              </a:ext>
            </a:extLst>
          </p:cNvPr>
          <p:cNvSpPr txBox="1"/>
          <p:nvPr/>
        </p:nvSpPr>
        <p:spPr>
          <a:xfrm>
            <a:off x="3595255" y="953374"/>
            <a:ext cx="1065185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DCAE1B-AE25-DFAA-ECC4-BB6B548E6D8C}"/>
              </a:ext>
            </a:extLst>
          </p:cNvPr>
          <p:cNvSpPr txBox="1"/>
          <p:nvPr/>
        </p:nvSpPr>
        <p:spPr>
          <a:xfrm>
            <a:off x="3607495" y="1480057"/>
            <a:ext cx="1052945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C3CA36-2B10-2464-D254-52D26A22B6A0}"/>
              </a:ext>
            </a:extLst>
          </p:cNvPr>
          <p:cNvSpPr txBox="1"/>
          <p:nvPr/>
        </p:nvSpPr>
        <p:spPr>
          <a:xfrm>
            <a:off x="1684393" y="3346600"/>
            <a:ext cx="1065164" cy="6001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Request promotion approval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26BD5-1D9D-8905-F912-364ED10CE16B}"/>
              </a:ext>
            </a:extLst>
          </p:cNvPr>
          <p:cNvSpPr txBox="1"/>
          <p:nvPr/>
        </p:nvSpPr>
        <p:spPr>
          <a:xfrm>
            <a:off x="3607495" y="2079524"/>
            <a:ext cx="1052945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Upload boat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3318BB-FAF2-BE2D-247D-4795955F0CC1}"/>
              </a:ext>
            </a:extLst>
          </p:cNvPr>
          <p:cNvSpPr txBox="1"/>
          <p:nvPr/>
        </p:nvSpPr>
        <p:spPr>
          <a:xfrm>
            <a:off x="5438230" y="2075121"/>
            <a:ext cx="1046913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Wallet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C3D27C-67CD-81C4-8D0A-1989C1BB20E0}"/>
              </a:ext>
            </a:extLst>
          </p:cNvPr>
          <p:cNvSpPr txBox="1"/>
          <p:nvPr/>
        </p:nvSpPr>
        <p:spPr>
          <a:xfrm>
            <a:off x="1693509" y="4238845"/>
            <a:ext cx="1046853" cy="6001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Receive promotion confirmation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A5A8FA-F2FB-DE27-3FA2-717B61CB0C90}"/>
              </a:ext>
            </a:extLst>
          </p:cNvPr>
          <p:cNvSpPr txBox="1"/>
          <p:nvPr/>
        </p:nvSpPr>
        <p:spPr>
          <a:xfrm>
            <a:off x="7249078" y="2075121"/>
            <a:ext cx="1046913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A0F877-110C-5CEB-0487-B005AAC3C6D7}"/>
              </a:ext>
            </a:extLst>
          </p:cNvPr>
          <p:cNvSpPr txBox="1"/>
          <p:nvPr/>
        </p:nvSpPr>
        <p:spPr>
          <a:xfrm>
            <a:off x="3607495" y="2678991"/>
            <a:ext cx="1065185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*Pricing </a:t>
            </a:r>
          </a:p>
          <a:p>
            <a:r>
              <a:rPr lang="en-GB" sz="1100" dirty="0">
                <a:solidFill>
                  <a:schemeClr val="bg1"/>
                </a:solidFill>
              </a:rPr>
              <a:t>*Discount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4A1AD4-0E4D-640C-A147-FA194D10FD98}"/>
              </a:ext>
            </a:extLst>
          </p:cNvPr>
          <p:cNvSpPr txBox="1"/>
          <p:nvPr/>
        </p:nvSpPr>
        <p:spPr>
          <a:xfrm>
            <a:off x="3612664" y="3946764"/>
            <a:ext cx="106516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Payment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8C79A7-4B8F-0289-A9AD-C92DE00D1E3D}"/>
              </a:ext>
            </a:extLst>
          </p:cNvPr>
          <p:cNvSpPr txBox="1"/>
          <p:nvPr/>
        </p:nvSpPr>
        <p:spPr>
          <a:xfrm>
            <a:off x="1693449" y="1868363"/>
            <a:ext cx="1046913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Promotions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934938-1119-4A27-2C21-CFDFC153CE83}"/>
              </a:ext>
            </a:extLst>
          </p:cNvPr>
          <p:cNvSpPr txBox="1"/>
          <p:nvPr/>
        </p:nvSpPr>
        <p:spPr>
          <a:xfrm>
            <a:off x="1684372" y="2455707"/>
            <a:ext cx="1065185" cy="6001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Promote uploaded boats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7E6A7-5FD7-7D90-A2CB-99510BAFFA99}"/>
              </a:ext>
            </a:extLst>
          </p:cNvPr>
          <p:cNvSpPr txBox="1"/>
          <p:nvPr/>
        </p:nvSpPr>
        <p:spPr>
          <a:xfrm>
            <a:off x="3613571" y="3423544"/>
            <a:ext cx="104691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Upload boat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52657B-8C18-793A-EB41-EAFCB48778B6}"/>
              </a:ext>
            </a:extLst>
          </p:cNvPr>
          <p:cNvSpPr txBox="1"/>
          <p:nvPr/>
        </p:nvSpPr>
        <p:spPr>
          <a:xfrm>
            <a:off x="3618440" y="4577399"/>
            <a:ext cx="106516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EB91D5-3C9D-C79E-63FF-36425615B95F}"/>
              </a:ext>
            </a:extLst>
          </p:cNvPr>
          <p:cNvSpPr txBox="1"/>
          <p:nvPr/>
        </p:nvSpPr>
        <p:spPr>
          <a:xfrm>
            <a:off x="5140036" y="953374"/>
            <a:ext cx="702259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Sign-up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6D6E06-18BB-FCC6-689E-40066C52FDA5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4127848" y="1214984"/>
            <a:ext cx="6120" cy="265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B5EEDB-A8F8-A3ED-F586-F55B69EEE36F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4133968" y="1741667"/>
            <a:ext cx="0" cy="33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C4670A4A-D5B2-AFCE-9E8D-AEC3AA90095A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flipH="1">
            <a:off x="4137028" y="3109878"/>
            <a:ext cx="3060" cy="31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1" name="Straight Arrow Connector 1000">
            <a:extLst>
              <a:ext uri="{FF2B5EF4-FFF2-40B4-BE49-F238E27FC236}">
                <a16:creationId xmlns:a16="http://schemas.microsoft.com/office/drawing/2014/main" id="{8E42491C-85E8-992D-D941-F16447B32BDF}"/>
              </a:ext>
            </a:extLst>
          </p:cNvPr>
          <p:cNvCxnSpPr>
            <a:stCxn id="50" idx="2"/>
            <a:endCxn id="47" idx="0"/>
          </p:cNvCxnSpPr>
          <p:nvPr/>
        </p:nvCxnSpPr>
        <p:spPr>
          <a:xfrm>
            <a:off x="4137028" y="3685154"/>
            <a:ext cx="8218" cy="261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039DC637-D2E9-2A18-A492-A6BD902A383E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4145246" y="4208374"/>
            <a:ext cx="5776" cy="36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6" name="Connector: Elbow 1015">
            <a:extLst>
              <a:ext uri="{FF2B5EF4-FFF2-40B4-BE49-F238E27FC236}">
                <a16:creationId xmlns:a16="http://schemas.microsoft.com/office/drawing/2014/main" id="{0D7BD60E-148C-0B9A-33BB-FB2CEBD2A1B8}"/>
              </a:ext>
            </a:extLst>
          </p:cNvPr>
          <p:cNvCxnSpPr>
            <a:stCxn id="52" idx="2"/>
            <a:endCxn id="40" idx="3"/>
          </p:cNvCxnSpPr>
          <p:nvPr/>
        </p:nvCxnSpPr>
        <p:spPr>
          <a:xfrm rot="5400000">
            <a:off x="4877864" y="997560"/>
            <a:ext cx="395878" cy="83072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8" name="Connector: Elbow 1017">
            <a:extLst>
              <a:ext uri="{FF2B5EF4-FFF2-40B4-BE49-F238E27FC236}">
                <a16:creationId xmlns:a16="http://schemas.microsoft.com/office/drawing/2014/main" id="{574E86AC-5E42-895A-1EB7-2360D59993A7}"/>
              </a:ext>
            </a:extLst>
          </p:cNvPr>
          <p:cNvCxnSpPr>
            <a:stCxn id="43" idx="0"/>
            <a:endCxn id="40" idx="3"/>
          </p:cNvCxnSpPr>
          <p:nvPr/>
        </p:nvCxnSpPr>
        <p:spPr>
          <a:xfrm rot="16200000" flipV="1">
            <a:off x="5078935" y="1192368"/>
            <a:ext cx="464259" cy="13012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5127F8DB-86AB-F4A1-CE18-89DE2A57EC6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4660440" y="2205926"/>
            <a:ext cx="777790" cy="44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DCB191E4-8D7E-032F-9CD8-B659431242AD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6485143" y="2205926"/>
            <a:ext cx="763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F751A4A0-4C5B-0B17-F8C8-CE856C90C66F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4133968" y="2341134"/>
            <a:ext cx="6120" cy="337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EFD11F3F-BCC3-FFD2-E364-E0F43C19BF3B}"/>
              </a:ext>
            </a:extLst>
          </p:cNvPr>
          <p:cNvCxnSpPr>
            <a:stCxn id="42" idx="1"/>
            <a:endCxn id="48" idx="3"/>
          </p:cNvCxnSpPr>
          <p:nvPr/>
        </p:nvCxnSpPr>
        <p:spPr>
          <a:xfrm flipH="1" flipV="1">
            <a:off x="2740362" y="1999168"/>
            <a:ext cx="867133" cy="21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7" name="Straight Arrow Connector 726">
            <a:extLst>
              <a:ext uri="{FF2B5EF4-FFF2-40B4-BE49-F238E27FC236}">
                <a16:creationId xmlns:a16="http://schemas.microsoft.com/office/drawing/2014/main" id="{D76ACBBE-8185-EB8C-959A-4CB763A51DD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216906" y="2129973"/>
            <a:ext cx="59" cy="32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AD15826D-2DF9-708F-9662-1C6743A5D65F}"/>
              </a:ext>
            </a:extLst>
          </p:cNvPr>
          <p:cNvCxnSpPr>
            <a:stCxn id="49" idx="2"/>
            <a:endCxn id="41" idx="0"/>
          </p:cNvCxnSpPr>
          <p:nvPr/>
        </p:nvCxnSpPr>
        <p:spPr>
          <a:xfrm>
            <a:off x="2216965" y="3055871"/>
            <a:ext cx="10" cy="29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BCC9AC64-1736-F1F9-764C-887360712FBC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2216936" y="3946764"/>
            <a:ext cx="39" cy="292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4" name="Connector: Elbow 743">
            <a:extLst>
              <a:ext uri="{FF2B5EF4-FFF2-40B4-BE49-F238E27FC236}">
                <a16:creationId xmlns:a16="http://schemas.microsoft.com/office/drawing/2014/main" id="{22AA8075-0101-9761-C624-8BE55A7D0562}"/>
              </a:ext>
            </a:extLst>
          </p:cNvPr>
          <p:cNvCxnSpPr>
            <a:stCxn id="50" idx="1"/>
            <a:endCxn id="49" idx="3"/>
          </p:cNvCxnSpPr>
          <p:nvPr/>
        </p:nvCxnSpPr>
        <p:spPr>
          <a:xfrm rot="10800000">
            <a:off x="2749557" y="2755789"/>
            <a:ext cx="864014" cy="7985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6" name="Connector: Elbow 745">
            <a:extLst>
              <a:ext uri="{FF2B5EF4-FFF2-40B4-BE49-F238E27FC236}">
                <a16:creationId xmlns:a16="http://schemas.microsoft.com/office/drawing/2014/main" id="{0293C0FE-418C-A7DA-609D-5C25B570FEEE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2740362" y="4077569"/>
            <a:ext cx="872302" cy="4613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8" name="Connector: Elbow 747">
            <a:extLst>
              <a:ext uri="{FF2B5EF4-FFF2-40B4-BE49-F238E27FC236}">
                <a16:creationId xmlns:a16="http://schemas.microsoft.com/office/drawing/2014/main" id="{1AE294FF-A69F-7885-B1F4-126AF4690F4C}"/>
              </a:ext>
            </a:extLst>
          </p:cNvPr>
          <p:cNvCxnSpPr>
            <a:stCxn id="44" idx="2"/>
            <a:endCxn id="51" idx="1"/>
          </p:cNvCxnSpPr>
          <p:nvPr/>
        </p:nvCxnSpPr>
        <p:spPr>
          <a:xfrm rot="5400000" flipH="1" flipV="1">
            <a:off x="2852285" y="4072855"/>
            <a:ext cx="130805" cy="1401504"/>
          </a:xfrm>
          <a:prstGeom prst="bentConnector4">
            <a:avLst>
              <a:gd name="adj1" fmla="val -174764"/>
              <a:gd name="adj2" fmla="val 686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9" name="TextBox 748">
            <a:extLst>
              <a:ext uri="{FF2B5EF4-FFF2-40B4-BE49-F238E27FC236}">
                <a16:creationId xmlns:a16="http://schemas.microsoft.com/office/drawing/2014/main" id="{AB9F63D4-5BEA-4258-483D-1A0C15F1AC10}"/>
              </a:ext>
            </a:extLst>
          </p:cNvPr>
          <p:cNvSpPr txBox="1"/>
          <p:nvPr/>
        </p:nvSpPr>
        <p:spPr>
          <a:xfrm>
            <a:off x="5233019" y="2931795"/>
            <a:ext cx="1065185" cy="60016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To be made to and from wallet system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FEE893E6-CED1-786E-1675-CD10D62215B8}"/>
              </a:ext>
            </a:extLst>
          </p:cNvPr>
          <p:cNvSpPr txBox="1"/>
          <p:nvPr/>
        </p:nvSpPr>
        <p:spPr>
          <a:xfrm>
            <a:off x="311700" y="2707963"/>
            <a:ext cx="1065185" cy="127727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Boats are listed by default but users pay for more visibility through promotions 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F520562-15D1-CB3F-5753-8BED61500841}"/>
              </a:ext>
            </a:extLst>
          </p:cNvPr>
          <p:cNvSpPr txBox="1"/>
          <p:nvPr/>
        </p:nvSpPr>
        <p:spPr>
          <a:xfrm>
            <a:off x="5216186" y="3946764"/>
            <a:ext cx="1190200" cy="110799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Users would be asked to leave 5 star reviews on their experience on logout</a:t>
            </a:r>
          </a:p>
        </p:txBody>
      </p:sp>
      <p:cxnSp>
        <p:nvCxnSpPr>
          <p:cNvPr id="1026" name="Connector: Elbow 1025">
            <a:extLst>
              <a:ext uri="{FF2B5EF4-FFF2-40B4-BE49-F238E27FC236}">
                <a16:creationId xmlns:a16="http://schemas.microsoft.com/office/drawing/2014/main" id="{036F1A3A-36C5-F994-D5FC-40228B13B664}"/>
              </a:ext>
            </a:extLst>
          </p:cNvPr>
          <p:cNvCxnSpPr>
            <a:stCxn id="49" idx="1"/>
            <a:endCxn id="750" idx="3"/>
          </p:cNvCxnSpPr>
          <p:nvPr/>
        </p:nvCxnSpPr>
        <p:spPr>
          <a:xfrm rot="10800000" flipV="1">
            <a:off x="1376886" y="2755788"/>
            <a:ext cx="307487" cy="5908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1020A254-3CEF-1AFC-3551-41F4B923F34E}"/>
              </a:ext>
            </a:extLst>
          </p:cNvPr>
          <p:cNvCxnSpPr>
            <a:stCxn id="51" idx="3"/>
            <a:endCxn id="1024" idx="1"/>
          </p:cNvCxnSpPr>
          <p:nvPr/>
        </p:nvCxnSpPr>
        <p:spPr>
          <a:xfrm flipV="1">
            <a:off x="4683604" y="4500762"/>
            <a:ext cx="532582" cy="2074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D4B97F86-D1AB-12DC-4A76-B7863E80F6B6}"/>
              </a:ext>
            </a:extLst>
          </p:cNvPr>
          <p:cNvCxnSpPr>
            <a:stCxn id="47" idx="3"/>
            <a:endCxn id="749" idx="1"/>
          </p:cNvCxnSpPr>
          <p:nvPr/>
        </p:nvCxnSpPr>
        <p:spPr>
          <a:xfrm flipV="1">
            <a:off x="4677828" y="3231877"/>
            <a:ext cx="555191" cy="8456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18793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SITEMAP [Third party vendors]</a:t>
            </a:r>
            <a:endParaRPr dirty="0"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8" name="Google Shape;998;p36"/>
          <p:cNvCxnSpPr/>
          <p:nvPr/>
        </p:nvCxnSpPr>
        <p:spPr>
          <a:xfrm>
            <a:off x="244200" y="78033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A63EE4-A533-FAED-8820-673611D113F0}"/>
              </a:ext>
            </a:extLst>
          </p:cNvPr>
          <p:cNvSpPr txBox="1"/>
          <p:nvPr/>
        </p:nvSpPr>
        <p:spPr>
          <a:xfrm>
            <a:off x="1302328" y="993671"/>
            <a:ext cx="1065185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DCAE1B-AE25-DFAA-ECC4-BB6B548E6D8C}"/>
              </a:ext>
            </a:extLst>
          </p:cNvPr>
          <p:cNvSpPr txBox="1"/>
          <p:nvPr/>
        </p:nvSpPr>
        <p:spPr>
          <a:xfrm>
            <a:off x="1314568" y="1813511"/>
            <a:ext cx="1052945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26BD5-1D9D-8905-F912-364ED10CE16B}"/>
              </a:ext>
            </a:extLst>
          </p:cNvPr>
          <p:cNvSpPr txBox="1"/>
          <p:nvPr/>
        </p:nvSpPr>
        <p:spPr>
          <a:xfrm>
            <a:off x="1314568" y="2587845"/>
            <a:ext cx="1052945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Upload 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3318BB-FAF2-BE2D-247D-4795955F0CC1}"/>
              </a:ext>
            </a:extLst>
          </p:cNvPr>
          <p:cNvSpPr txBox="1"/>
          <p:nvPr/>
        </p:nvSpPr>
        <p:spPr>
          <a:xfrm>
            <a:off x="2967301" y="2587845"/>
            <a:ext cx="1046913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Promotion 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A5A8FA-F2FB-DE27-3FA2-717B61CB0C90}"/>
              </a:ext>
            </a:extLst>
          </p:cNvPr>
          <p:cNvSpPr txBox="1"/>
          <p:nvPr/>
        </p:nvSpPr>
        <p:spPr>
          <a:xfrm>
            <a:off x="4504500" y="2672483"/>
            <a:ext cx="1046913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Referrals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A0F877-110C-5CEB-0487-B005AAC3C6D7}"/>
              </a:ext>
            </a:extLst>
          </p:cNvPr>
          <p:cNvSpPr txBox="1"/>
          <p:nvPr/>
        </p:nvSpPr>
        <p:spPr>
          <a:xfrm>
            <a:off x="1318607" y="3467024"/>
            <a:ext cx="1065185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Manage pricing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7E6A7-5FD7-7D90-A2CB-99510BAFFA99}"/>
              </a:ext>
            </a:extLst>
          </p:cNvPr>
          <p:cNvSpPr txBox="1"/>
          <p:nvPr/>
        </p:nvSpPr>
        <p:spPr>
          <a:xfrm>
            <a:off x="1336878" y="4470212"/>
            <a:ext cx="104691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Promotions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EB91D5-3C9D-C79E-63FF-36425615B95F}"/>
              </a:ext>
            </a:extLst>
          </p:cNvPr>
          <p:cNvSpPr txBox="1"/>
          <p:nvPr/>
        </p:nvSpPr>
        <p:spPr>
          <a:xfrm>
            <a:off x="3373581" y="942388"/>
            <a:ext cx="702259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Sign-up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6D6E06-18BB-FCC6-689E-40066C52FDA5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1834921" y="1255281"/>
            <a:ext cx="6120" cy="558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B5EEDB-A8F8-A3ED-F586-F55B69EEE36F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841041" y="2075121"/>
            <a:ext cx="0" cy="512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C4670A4A-D5B2-AFCE-9E8D-AEC3AA90095A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>
            <a:off x="1851200" y="3897911"/>
            <a:ext cx="9135" cy="572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6" name="Connector: Elbow 1015">
            <a:extLst>
              <a:ext uri="{FF2B5EF4-FFF2-40B4-BE49-F238E27FC236}">
                <a16:creationId xmlns:a16="http://schemas.microsoft.com/office/drawing/2014/main" id="{0D7BD60E-148C-0B9A-33BB-FB2CEBD2A1B8}"/>
              </a:ext>
            </a:extLst>
          </p:cNvPr>
          <p:cNvCxnSpPr>
            <a:stCxn id="52" idx="2"/>
            <a:endCxn id="40" idx="3"/>
          </p:cNvCxnSpPr>
          <p:nvPr/>
        </p:nvCxnSpPr>
        <p:spPr>
          <a:xfrm rot="5400000">
            <a:off x="2675953" y="895558"/>
            <a:ext cx="740318" cy="135719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5127F8DB-86AB-F4A1-CE18-89DE2A57EC6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2367513" y="2803289"/>
            <a:ext cx="599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DCB191E4-8D7E-032F-9CD8-B659431242AD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4014214" y="2803288"/>
            <a:ext cx="49028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017103-027C-4EEA-45FA-7D2F2056557C}"/>
              </a:ext>
            </a:extLst>
          </p:cNvPr>
          <p:cNvSpPr txBox="1"/>
          <p:nvPr/>
        </p:nvSpPr>
        <p:spPr>
          <a:xfrm>
            <a:off x="6041699" y="2672483"/>
            <a:ext cx="89361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Wallet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D94ABB-B86B-1DA2-B659-FA8845CF519C}"/>
              </a:ext>
            </a:extLst>
          </p:cNvPr>
          <p:cNvSpPr txBox="1"/>
          <p:nvPr/>
        </p:nvSpPr>
        <p:spPr>
          <a:xfrm>
            <a:off x="7724903" y="2672483"/>
            <a:ext cx="103989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Notifications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E19F75-084A-C5C8-9CAE-DACD9A1C4DC5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1841041" y="3018732"/>
            <a:ext cx="10159" cy="448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8B53A9-AEB6-292F-C3E0-955C8305566C}"/>
              </a:ext>
            </a:extLst>
          </p:cNvPr>
          <p:cNvCxnSpPr>
            <a:stCxn id="45" idx="3"/>
            <a:endCxn id="32" idx="1"/>
          </p:cNvCxnSpPr>
          <p:nvPr/>
        </p:nvCxnSpPr>
        <p:spPr>
          <a:xfrm>
            <a:off x="5551413" y="2803288"/>
            <a:ext cx="4902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03C508-1B80-F7A2-9186-50DB430E60D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935317" y="2803288"/>
            <a:ext cx="7895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>
            <a:spLocks noGrp="1"/>
          </p:cNvSpPr>
          <p:nvPr>
            <p:ph type="ctrTitle"/>
          </p:nvPr>
        </p:nvSpPr>
        <p:spPr>
          <a:xfrm>
            <a:off x="311699" y="8344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CLASS DIAGRAM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242428" y="593269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D59484E-439A-2821-AF75-DE82B0C3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0" y="690041"/>
            <a:ext cx="6473538" cy="4353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335</Words>
  <Application>Microsoft Office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Bree Serif</vt:lpstr>
      <vt:lpstr>Roboto Light</vt:lpstr>
      <vt:lpstr>Wingdings</vt:lpstr>
      <vt:lpstr>Roboto Black</vt:lpstr>
      <vt:lpstr>Arial</vt:lpstr>
      <vt:lpstr>Roboto Mono Thin</vt:lpstr>
      <vt:lpstr>WEB PROPOSAL</vt:lpstr>
      <vt:lpstr>BIRCHWOOD PROJECT</vt:lpstr>
      <vt:lpstr>PROJECT OVERVIEW</vt:lpstr>
      <vt:lpstr>PROJECT VISION</vt:lpstr>
      <vt:lpstr>PROJECT OBJECTIVES </vt:lpstr>
      <vt:lpstr>USE-CASE DIAGRAMS</vt:lpstr>
      <vt:lpstr>USE-CASE DIAGRAMS</vt:lpstr>
      <vt:lpstr>SITEMAP [Boat owner]</vt:lpstr>
      <vt:lpstr>SITEMAP [Third party vendors]</vt:lpstr>
      <vt:lpstr>CLASS DIAGRAM</vt:lpstr>
      <vt:lpstr>COMMUNICATION PLAN</vt:lpstr>
      <vt:lpstr>PROJECT DEMO</vt:lpstr>
      <vt:lpstr>SPRINT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BIRCHWOOD PROJECT</dc:title>
  <cp:lastModifiedBy>Clara Langat</cp:lastModifiedBy>
  <cp:revision>9</cp:revision>
  <dcterms:modified xsi:type="dcterms:W3CDTF">2023-01-16T12:27:27Z</dcterms:modified>
</cp:coreProperties>
</file>