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media/image4.svg" ContentType="image/svg+xml"/>
  <Override PartName="/ppt/media/image42.svg" ContentType="image/svg+xml"/>
  <Override PartName="/ppt/media/image44.svg" ContentType="image/svg+xml"/>
  <Override PartName="/ppt/media/image46.svg" ContentType="image/svg+xml"/>
  <Override PartName="/ppt/media/image48.svg" ContentType="image/svg+xml"/>
  <Override PartName="/ppt/media/image50.svg" ContentType="image/svg+xml"/>
  <Override PartName="/ppt/media/image59.svg" ContentType="image/svg+xml"/>
  <Override PartName="/ppt/media/image6.svg" ContentType="image/svg+xml"/>
  <Override PartName="/ppt/media/image61.svg" ContentType="image/svg+xml"/>
  <Override PartName="/ppt/media/image63.svg" ContentType="image/svg+xml"/>
  <Override PartName="/ppt/media/image65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56" r:id="rId5"/>
    <p:sldId id="263" r:id="rId6"/>
    <p:sldId id="259" r:id="rId7"/>
    <p:sldId id="260" r:id="rId9"/>
    <p:sldId id="266" r:id="rId10"/>
    <p:sldId id="267" r:id="rId11"/>
    <p:sldId id="265" r:id="rId12"/>
    <p:sldId id="261" r:id="rId13"/>
    <p:sldId id="262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4A1"/>
    <a:srgbClr val="999999"/>
    <a:srgbClr val="02287D"/>
    <a:srgbClr val="0088FF"/>
    <a:srgbClr val="8A8A8A"/>
    <a:srgbClr val="BDBDBD"/>
    <a:srgbClr val="9CE8E3"/>
    <a:srgbClr val="FDA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90" autoAdjust="0"/>
  </p:normalViewPr>
  <p:slideViewPr>
    <p:cSldViewPr snapToGrid="0">
      <p:cViewPr>
        <p:scale>
          <a:sx n="75" d="100"/>
          <a:sy n="75" d="100"/>
        </p:scale>
        <p:origin x="94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EDD1D-FD1A-41E9-9B19-FBC14EE4E5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D4F40-1EE7-4A56-83B4-DB278F0F88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D4F40-1EE7-4A56-83B4-DB278F0F8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D4F40-1EE7-4A56-83B4-DB278F0F8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D4F40-1EE7-4A56-83B4-DB278F0F8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D4F40-1EE7-4A56-83B4-DB278F0F8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D4F40-1EE7-4A56-83B4-DB278F0F8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svg"/><Relationship Id="rId1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9" Type="http://schemas.openxmlformats.org/officeDocument/2006/relationships/image" Target="../media/image19.sv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svg"/><Relationship Id="rId15" Type="http://schemas.openxmlformats.org/officeDocument/2006/relationships/image" Target="../media/image15.png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5.svg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svg"/><Relationship Id="rId8" Type="http://schemas.openxmlformats.org/officeDocument/2006/relationships/image" Target="../media/image28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svg"/><Relationship Id="rId8" Type="http://schemas.openxmlformats.org/officeDocument/2006/relationships/image" Target="../media/image36.png"/><Relationship Id="rId7" Type="http://schemas.openxmlformats.org/officeDocument/2006/relationships/image" Target="../media/image35.svg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39.svg"/><Relationship Id="rId10" Type="http://schemas.openxmlformats.org/officeDocument/2006/relationships/image" Target="../media/image3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svg"/><Relationship Id="rId8" Type="http://schemas.openxmlformats.org/officeDocument/2006/relationships/image" Target="../media/image45.png"/><Relationship Id="rId7" Type="http://schemas.openxmlformats.org/officeDocument/2006/relationships/image" Target="../media/image44.svg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50.svg"/><Relationship Id="rId16" Type="http://schemas.openxmlformats.org/officeDocument/2006/relationships/image" Target="../media/image49.png"/><Relationship Id="rId15" Type="http://schemas.openxmlformats.org/officeDocument/2006/relationships/image" Target="../media/image6.svg"/><Relationship Id="rId14" Type="http://schemas.openxmlformats.org/officeDocument/2006/relationships/image" Target="../media/image5.png"/><Relationship Id="rId13" Type="http://schemas.openxmlformats.org/officeDocument/2006/relationships/image" Target="../media/image48.svg"/><Relationship Id="rId12" Type="http://schemas.openxmlformats.org/officeDocument/2006/relationships/image" Target="../media/image47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3.jpeg"/><Relationship Id="rId5" Type="http://schemas.openxmlformats.org/officeDocument/2006/relationships/image" Target="../media/image52.png"/><Relationship Id="rId4" Type="http://schemas.openxmlformats.org/officeDocument/2006/relationships/image" Target="../media/image17.png"/><Relationship Id="rId3" Type="http://schemas.openxmlformats.org/officeDocument/2006/relationships/image" Target="../media/image51.jpeg"/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42.svg"/><Relationship Id="rId3" Type="http://schemas.openxmlformats.org/officeDocument/2006/relationships/image" Target="../media/image41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705956" y="0"/>
            <a:ext cx="4969163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133840" y="294640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聊天窗口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05956" y="6370320"/>
            <a:ext cx="4969163" cy="48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形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73420" y="6442710"/>
            <a:ext cx="322580" cy="322580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6489" y="6424929"/>
            <a:ext cx="358141" cy="358141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1660" y="6442710"/>
            <a:ext cx="342900" cy="342900"/>
          </a:xfrm>
          <a:prstGeom prst="rect">
            <a:avLst/>
          </a:prstGeom>
        </p:spPr>
      </p:pic>
      <p:sp>
        <p:nvSpPr>
          <p:cNvPr id="25" name="矩形: 圆角 24"/>
          <p:cNvSpPr/>
          <p:nvPr/>
        </p:nvSpPr>
        <p:spPr>
          <a:xfrm>
            <a:off x="2305049" y="6412230"/>
            <a:ext cx="3318511" cy="4152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18840" y="162560"/>
            <a:ext cx="20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商家名称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5956" y="0"/>
            <a:ext cx="4969163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03400" y="81280"/>
            <a:ext cx="772160" cy="4165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7540" y="175260"/>
            <a:ext cx="6731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 sz="1500">
                <a:ea typeface="微软雅黑" panose="020B0503020204020204" charset="-122"/>
                <a:cs typeface="Calibri" panose="020F0502020204030204"/>
              </a:rPr>
              <a:t>取消</a:t>
            </a:r>
            <a:endParaRPr lang="zh-CN" altLang="en-US" sz="1500"/>
          </a:p>
        </p:txBody>
      </p:sp>
      <p:sp>
        <p:nvSpPr>
          <p:cNvPr id="8" name="椭圆 7"/>
          <p:cNvSpPr/>
          <p:nvPr/>
        </p:nvSpPr>
        <p:spPr>
          <a:xfrm>
            <a:off x="5796279" y="81279"/>
            <a:ext cx="772160" cy="4165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00419" y="175260"/>
            <a:ext cx="6731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 sz="1500">
                <a:ea typeface="微软雅黑" panose="020B0503020204020204" charset="-122"/>
                <a:cs typeface="Calibri" panose="020F0502020204030204"/>
              </a:rPr>
              <a:t>发布</a:t>
            </a:r>
            <a:endParaRPr lang="zh-CN" altLang="en-US" sz="150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897380" y="708660"/>
            <a:ext cx="4582160" cy="23164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90419" y="906779"/>
            <a:ext cx="428425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  <a:cs typeface="Calibri" panose="020F0502020204030204"/>
              </a:rPr>
              <a:t>请输入</a:t>
            </a:r>
            <a:r>
              <a:rPr lang="zh-CN" sz="1500">
                <a:latin typeface="微软雅黑" panose="020B0503020204020204" charset="-122"/>
                <a:ea typeface="微软雅黑" panose="020B0503020204020204" charset="-122"/>
                <a:cs typeface="Calibri" panose="020F0502020204030204"/>
              </a:rPr>
              <a:t>书籍名称、作者、出版社、简介等信息</a:t>
            </a:r>
            <a:endParaRPr lang="zh-CN">
              <a:ea typeface="微软雅黑" panose="020B0503020204020204" charset="-122"/>
              <a:cs typeface="Calibri" panose="020F0502020204030204"/>
            </a:endParaRPr>
          </a:p>
          <a:p>
            <a:pPr algn="l"/>
            <a:endParaRPr lang="zh-CN" altLang="en-US" sz="150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908265" y="3190602"/>
            <a:ext cx="1686560" cy="15435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03333" y="3388722"/>
            <a:ext cx="428425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en-US" sz="1500" err="1">
                <a:latin typeface="微软雅黑" panose="020B0503020204020204" charset="-122"/>
                <a:ea typeface="微软雅黑" panose="020B0503020204020204" charset="-122"/>
                <a:cs typeface="Calibri" panose="020F0502020204030204"/>
              </a:rPr>
              <a:t>添加</a:t>
            </a:r>
            <a:r>
              <a:rPr lang="zh-CN" sz="1500">
                <a:latin typeface="微软雅黑" panose="020B0503020204020204" charset="-122"/>
                <a:ea typeface="微软雅黑" panose="020B0503020204020204" charset="-122"/>
                <a:cs typeface="Calibri" panose="020F0502020204030204"/>
              </a:rPr>
              <a:t>书籍图片</a:t>
            </a:r>
            <a:endParaRPr lang="zh-CN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3035" y="4993821"/>
            <a:ext cx="4506685" cy="631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84333" y="5152207"/>
            <a:ext cx="428425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  <a:cs typeface="Calibri" panose="020F0502020204030204"/>
              </a:rPr>
              <a:t>价格</a:t>
            </a:r>
            <a:endParaRPr lang="zh-CN" sz="1500" b="1">
              <a:latin typeface="微软雅黑" panose="020B0503020204020204" charset="-122"/>
              <a:ea typeface="微软雅黑" panose="020B0503020204020204" charset="-122"/>
              <a:cs typeface="Calibri" panose="020F0502020204030204"/>
            </a:endParaRPr>
          </a:p>
          <a:p>
            <a:pPr algn="l"/>
            <a:endParaRPr lang="zh-CN" altLang="en-US" sz="150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39161" y="5152207"/>
            <a:ext cx="42842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b="1">
                <a:solidFill>
                  <a:srgbClr val="FF0000"/>
                </a:solidFill>
                <a:latin typeface="Calibri" panose="020F0502020204030204"/>
                <a:ea typeface="微软雅黑" panose="020B0503020204020204" charset="-122"/>
                <a:cs typeface="Calibri" panose="020F0502020204030204"/>
              </a:rPr>
              <a:t>￥0.0</a:t>
            </a:r>
            <a:r>
              <a:rPr lang="en-US" altLang="zh-CN" b="1">
                <a:solidFill>
                  <a:srgbClr val="FF0000"/>
                </a:solidFill>
                <a:latin typeface="Calibri" panose="020F0502020204030204"/>
                <a:ea typeface="微软雅黑" panose="020B0503020204020204" charset="-122"/>
                <a:cs typeface="Calibri" panose="020F0502020204030204"/>
              </a:rPr>
              <a:t>0</a:t>
            </a:r>
            <a:endParaRPr lang="zh-CN">
              <a:solidFill>
                <a:srgbClr val="FF0000"/>
              </a:solidFill>
              <a:latin typeface="Calibri" panose="020F0502020204030204"/>
              <a:ea typeface="微软雅黑" panose="020B0503020204020204" charset="-122"/>
              <a:cs typeface="Calibri" panose="020F0502020204030204"/>
            </a:endParaRPr>
          </a:p>
          <a:p>
            <a:endParaRPr lang="zh-CN" altLang="en-US" sz="1500">
              <a:latin typeface="微软雅黑" panose="020B0503020204020204" charset="-122"/>
              <a:ea typeface="微软雅黑" panose="020B0503020204020204" charset="-122"/>
              <a:cs typeface="Calibri" panose="020F0502020204030204"/>
            </a:endParaRPr>
          </a:p>
          <a:p>
            <a:pPr algn="l"/>
            <a:endParaRPr lang="zh-CN" altLang="en-US" sz="1500">
              <a:ea typeface="微软雅黑" panose="020B0503020204020204" charset="-122"/>
              <a:cs typeface="Calibri" panose="020F0502020204030204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08413" y="5089070"/>
            <a:ext cx="424545" cy="424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/>
          <p:cNvSpPr/>
          <p:nvPr/>
        </p:nvSpPr>
        <p:spPr>
          <a:xfrm>
            <a:off x="1948180" y="3553460"/>
            <a:ext cx="4582160" cy="23164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1948180" y="2456180"/>
            <a:ext cx="4582160" cy="9042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05956" y="0"/>
            <a:ext cx="4969163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05956" y="6126480"/>
            <a:ext cx="4969163" cy="731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06370" y="6626320"/>
            <a:ext cx="71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54825" y="6598786"/>
            <a:ext cx="71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我的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31112" y="6625337"/>
            <a:ext cx="71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发布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58753" y="6625337"/>
            <a:ext cx="71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首页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形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31112" y="6166501"/>
            <a:ext cx="559144" cy="559144"/>
          </a:xfrm>
          <a:prstGeom prst="rect">
            <a:avLst/>
          </a:prstGeom>
        </p:spPr>
      </p:pic>
      <p:pic>
        <p:nvPicPr>
          <p:cNvPr id="21" name="图形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2469" y="6178141"/>
            <a:ext cx="529827" cy="529827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8979" y="6221766"/>
            <a:ext cx="495991" cy="495991"/>
          </a:xfrm>
          <a:prstGeom prst="rect">
            <a:avLst/>
          </a:prstGeom>
        </p:spPr>
      </p:pic>
      <p:pic>
        <p:nvPicPr>
          <p:cNvPr id="25" name="图形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7535" y="6178141"/>
            <a:ext cx="559144" cy="559144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1924792" y="353785"/>
            <a:ext cx="4601687" cy="34636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hih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68499" y="381000"/>
            <a:ext cx="4495800" cy="2793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45640" y="365035"/>
            <a:ext cx="5521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dirty="0">
                <a:ea typeface="微软雅黑" panose="020B0503020204020204" charset="-122"/>
                <a:cs typeface="Calibri" panose="020F0502020204030204"/>
              </a:rPr>
              <a:t>                                                                           搜索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5765800" y="368300"/>
            <a:ext cx="741680" cy="3149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69820" y="2588260"/>
            <a:ext cx="411480" cy="43180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26460" y="2547620"/>
            <a:ext cx="441960" cy="472440"/>
          </a:xfrm>
          <a:prstGeom prst="rect">
            <a:avLst/>
          </a:prstGeom>
        </p:spPr>
      </p:pic>
      <p:pic>
        <p:nvPicPr>
          <p:cNvPr id="20" name="图形 19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62780" y="2506980"/>
            <a:ext cx="533400" cy="563880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41340" y="2547620"/>
            <a:ext cx="441960" cy="47244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136140" y="3042920"/>
            <a:ext cx="10541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>
                <a:ea typeface="微软雅黑" panose="020B0503020204020204" charset="-122"/>
                <a:cs typeface="Calibri" panose="020F0502020204030204"/>
              </a:rPr>
              <a:t> 大学教材</a:t>
            </a:r>
            <a:endParaRPr lang="zh-CN" altLang="en-US" sz="140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52139" y="3032759"/>
            <a:ext cx="10541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>
                <a:ea typeface="微软雅黑" panose="020B0503020204020204" charset="-122"/>
                <a:cs typeface="Calibri" panose="020F0502020204030204"/>
              </a:rPr>
              <a:t> 考研资料</a:t>
            </a:r>
            <a:endParaRPr lang="zh-CN" altLang="en-US" sz="140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39259" y="3042919"/>
            <a:ext cx="10541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>
                <a:ea typeface="微软雅黑" panose="020B0503020204020204" charset="-122"/>
                <a:cs typeface="Calibri" panose="020F0502020204030204"/>
              </a:rPr>
              <a:t> 文艺书籍</a:t>
            </a:r>
            <a:endParaRPr lang="zh-CN" altLang="en-US" sz="140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48299" y="3042920"/>
            <a:ext cx="10541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400">
                <a:ea typeface="微软雅黑" panose="020B0503020204020204" charset="-122"/>
                <a:cs typeface="Calibri" panose="020F0502020204030204"/>
              </a:rPr>
              <a:t>    其他</a:t>
            </a:r>
            <a:endParaRPr lang="zh-CN" altLang="en-US" sz="140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49780" y="3657598"/>
            <a:ext cx="552196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500">
                <a:ea typeface="微软雅黑" panose="020B0503020204020204" charset="-122"/>
                <a:cs typeface="Calibri" panose="020F0502020204030204"/>
              </a:rPr>
              <a:t>推荐书籍                                                                  更多  &gt;</a:t>
            </a:r>
            <a:endParaRPr lang="zh-CN" altLang="en-US" sz="150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28520" y="4010660"/>
            <a:ext cx="4236720" cy="147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 descr="图形用户界面&#10;&#10;已自动生成说明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06635" y="4183543"/>
            <a:ext cx="881444" cy="116290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380740" y="4185918"/>
            <a:ext cx="25958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600" b="1">
                <a:ea typeface="微软雅黑" panose="020B0503020204020204" charset="-122"/>
                <a:cs typeface="Calibri" panose="020F0502020204030204"/>
              </a:rPr>
              <a:t>数据结构（C语言）（第2版）</a:t>
            </a:r>
            <a:endParaRPr lang="zh-CN" altLang="en-US" sz="1600" b="1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350259" y="4968237"/>
            <a:ext cx="25958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ea typeface="微软雅黑" panose="020B0503020204020204" charset="-122"/>
                <a:cs typeface="Calibri" panose="020F0502020204030204"/>
              </a:rPr>
              <a:t>￥10.0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charset="-122"/>
              <a:cs typeface="Calibri" panose="020F0502020204030204"/>
            </a:endParaRPr>
          </a:p>
        </p:txBody>
      </p:sp>
      <p:pic>
        <p:nvPicPr>
          <p:cNvPr id="40" name="图形 39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45640" y="828040"/>
            <a:ext cx="456184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5956" y="0"/>
            <a:ext cx="4969163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0255" y="1301255"/>
            <a:ext cx="1312294" cy="171626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3386848" y="1431776"/>
            <a:ext cx="2885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Arial" panose="020B0604020202020204" pitchFamily="34" charset="0"/>
              </a:rPr>
              <a:t>数据结构</a:t>
            </a:r>
            <a:r>
              <a:rPr lang="en-US" altLang="zh-CN" b="1" i="0" dirty="0">
                <a:effectLst/>
                <a:latin typeface="Arial" panose="020B0604020202020204" pitchFamily="34" charset="0"/>
              </a:rPr>
              <a:t>(C</a:t>
            </a:r>
            <a:r>
              <a:rPr lang="zh-CN" altLang="en-US" b="1" i="0" dirty="0">
                <a:effectLst/>
                <a:latin typeface="Arial" panose="020B0604020202020204" pitchFamily="34" charset="0"/>
              </a:rPr>
              <a:t>语言版清华大学计算机系列教材</a:t>
            </a:r>
            <a:r>
              <a:rPr lang="en-US" altLang="zh-CN" b="1" i="0" dirty="0">
                <a:effectLst/>
                <a:latin typeface="Arial" panose="020B0604020202020204" pitchFamily="34" charset="0"/>
              </a:rPr>
              <a:t>)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3441481" y="2109718"/>
            <a:ext cx="2776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严蔚敏</a:t>
            </a:r>
            <a:r>
              <a:rPr lang="zh-CN" alt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、吴伟民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41481" y="2394392"/>
            <a:ext cx="2051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清华大学出版社</a:t>
            </a:r>
            <a:endParaRPr lang="zh-CN" altLang="en-US" sz="12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1705956" y="497840"/>
            <a:ext cx="4969163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401202" y="2732834"/>
            <a:ext cx="25958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ea typeface="微软雅黑" panose="020B0503020204020204" charset="-122"/>
                <a:cs typeface="Calibri" panose="020F0502020204030204"/>
              </a:rPr>
              <a:t>￥10.0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charset="-122"/>
              <a:cs typeface="Calibri" panose="020F0502020204030204"/>
            </a:endParaRPr>
          </a:p>
        </p:txBody>
      </p:sp>
      <p:pic>
        <p:nvPicPr>
          <p:cNvPr id="62" name="图形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860" y="73345"/>
            <a:ext cx="351151" cy="351151"/>
          </a:xfrm>
          <a:prstGeom prst="rect">
            <a:avLst/>
          </a:prstGeom>
        </p:spPr>
      </p:pic>
      <p:pic>
        <p:nvPicPr>
          <p:cNvPr id="64" name="图形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9734" y="571907"/>
            <a:ext cx="282380" cy="282380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3699905" y="87575"/>
            <a:ext cx="154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1705955" y="944880"/>
            <a:ext cx="4969163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473990" y="539360"/>
            <a:ext cx="72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价格</a:t>
            </a:r>
            <a:endParaRPr lang="zh-CN" altLang="en-US" sz="1600" dirty="0"/>
          </a:p>
        </p:txBody>
      </p:sp>
      <p:sp>
        <p:nvSpPr>
          <p:cNvPr id="69" name="文本框 68"/>
          <p:cNvSpPr txBox="1"/>
          <p:nvPr/>
        </p:nvSpPr>
        <p:spPr>
          <a:xfrm>
            <a:off x="3829856" y="538773"/>
            <a:ext cx="72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数量</a:t>
            </a:r>
            <a:endParaRPr lang="zh-CN" altLang="en-US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185722" y="550723"/>
            <a:ext cx="72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校区</a:t>
            </a:r>
            <a:endParaRPr lang="zh-CN" altLang="en-US" sz="1600" dirty="0"/>
          </a:p>
        </p:txBody>
      </p:sp>
      <p:pic>
        <p:nvPicPr>
          <p:cNvPr id="72" name="图形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7530" y="562244"/>
            <a:ext cx="282380" cy="282380"/>
          </a:xfrm>
          <a:prstGeom prst="rect">
            <a:avLst/>
          </a:prstGeom>
        </p:spPr>
      </p:pic>
      <p:pic>
        <p:nvPicPr>
          <p:cNvPr id="74" name="图形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6868" y="598571"/>
            <a:ext cx="255644" cy="255644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0255" y="3221494"/>
            <a:ext cx="1312294" cy="1716265"/>
          </a:xfrm>
          <a:prstGeom prst="rect">
            <a:avLst/>
          </a:prstGeom>
        </p:spPr>
      </p:pic>
      <p:sp>
        <p:nvSpPr>
          <p:cNvPr id="76" name="文本框 75"/>
          <p:cNvSpPr txBox="1"/>
          <p:nvPr/>
        </p:nvSpPr>
        <p:spPr>
          <a:xfrm>
            <a:off x="3386848" y="3352015"/>
            <a:ext cx="2885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Arial" panose="020B0604020202020204" pitchFamily="34" charset="0"/>
              </a:rPr>
              <a:t>数据结构</a:t>
            </a:r>
            <a:r>
              <a:rPr lang="en-US" altLang="zh-CN" b="1" i="0" dirty="0">
                <a:effectLst/>
                <a:latin typeface="Arial" panose="020B0604020202020204" pitchFamily="34" charset="0"/>
              </a:rPr>
              <a:t>(C</a:t>
            </a:r>
            <a:r>
              <a:rPr lang="zh-CN" altLang="en-US" b="1" i="0" dirty="0">
                <a:effectLst/>
                <a:latin typeface="Arial" panose="020B0604020202020204" pitchFamily="34" charset="0"/>
              </a:rPr>
              <a:t>语言版清华大学计算机系列教材</a:t>
            </a:r>
            <a:r>
              <a:rPr lang="en-US" altLang="zh-CN" b="1" i="0" dirty="0">
                <a:effectLst/>
                <a:latin typeface="Arial" panose="020B0604020202020204" pitchFamily="34" charset="0"/>
              </a:rPr>
              <a:t>)</a:t>
            </a:r>
            <a:endParaRPr lang="zh-CN" altLang="en-US" b="1" dirty="0"/>
          </a:p>
        </p:txBody>
      </p:sp>
      <p:sp>
        <p:nvSpPr>
          <p:cNvPr id="77" name="文本框 76"/>
          <p:cNvSpPr txBox="1"/>
          <p:nvPr/>
        </p:nvSpPr>
        <p:spPr>
          <a:xfrm>
            <a:off x="3441481" y="4029957"/>
            <a:ext cx="2776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严蔚敏</a:t>
            </a:r>
            <a:r>
              <a:rPr lang="zh-CN" alt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、吴伟民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441481" y="4314631"/>
            <a:ext cx="2051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清华大学出版社</a:t>
            </a:r>
            <a:endParaRPr lang="zh-CN" altLang="en-US" sz="1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3401202" y="4653073"/>
            <a:ext cx="25958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ea typeface="微软雅黑" panose="020B0503020204020204" charset="-122"/>
                <a:cs typeface="Calibri" panose="020F0502020204030204"/>
              </a:rPr>
              <a:t>￥10.0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charset="-122"/>
              <a:cs typeface="Calibri" panose="020F0502020204030204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0255" y="5059311"/>
            <a:ext cx="1312294" cy="1716265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3386848" y="5189832"/>
            <a:ext cx="2885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Arial" panose="020B0604020202020204" pitchFamily="34" charset="0"/>
              </a:rPr>
              <a:t>数据结构</a:t>
            </a:r>
            <a:r>
              <a:rPr lang="en-US" altLang="zh-CN" b="1" i="0" dirty="0">
                <a:effectLst/>
                <a:latin typeface="Arial" panose="020B0604020202020204" pitchFamily="34" charset="0"/>
              </a:rPr>
              <a:t>(C</a:t>
            </a:r>
            <a:r>
              <a:rPr lang="zh-CN" altLang="en-US" b="1" i="0" dirty="0">
                <a:effectLst/>
                <a:latin typeface="Arial" panose="020B0604020202020204" pitchFamily="34" charset="0"/>
              </a:rPr>
              <a:t>语言版清华大学计算机系列教材</a:t>
            </a:r>
            <a:r>
              <a:rPr lang="en-US" altLang="zh-CN" b="1" i="0" dirty="0">
                <a:effectLst/>
                <a:latin typeface="Arial" panose="020B0604020202020204" pitchFamily="34" charset="0"/>
              </a:rPr>
              <a:t>)</a:t>
            </a:r>
            <a:endParaRPr lang="zh-CN" altLang="en-US" b="1" dirty="0"/>
          </a:p>
        </p:txBody>
      </p:sp>
      <p:sp>
        <p:nvSpPr>
          <p:cNvPr id="82" name="文本框 81"/>
          <p:cNvSpPr txBox="1"/>
          <p:nvPr/>
        </p:nvSpPr>
        <p:spPr>
          <a:xfrm>
            <a:off x="3441481" y="5867774"/>
            <a:ext cx="2776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严蔚敏</a:t>
            </a:r>
            <a:r>
              <a:rPr lang="zh-CN" alt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、吴伟民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441481" y="6152448"/>
            <a:ext cx="2051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清华大学出版社</a:t>
            </a:r>
            <a:endParaRPr lang="zh-CN" altLang="en-US" sz="1200" dirty="0"/>
          </a:p>
        </p:txBody>
      </p:sp>
      <p:sp>
        <p:nvSpPr>
          <p:cNvPr id="84" name="文本框 83"/>
          <p:cNvSpPr txBox="1"/>
          <p:nvPr/>
        </p:nvSpPr>
        <p:spPr>
          <a:xfrm>
            <a:off x="3401202" y="6490890"/>
            <a:ext cx="25958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ea typeface="微软雅黑" panose="020B0503020204020204" charset="-122"/>
                <a:cs typeface="Calibri" panose="020F0502020204030204"/>
              </a:rPr>
              <a:t>￥10.0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49920" y="833120"/>
            <a:ext cx="171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商品列表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227978" y="5216702"/>
            <a:ext cx="1825861" cy="1056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384118" y="5221755"/>
            <a:ext cx="1825861" cy="1056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088" y="5328635"/>
            <a:ext cx="617284" cy="8073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8105" y="5512829"/>
            <a:ext cx="111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计算机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3190101" y="5850416"/>
            <a:ext cx="82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共有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本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3814" y="5365397"/>
            <a:ext cx="617284" cy="80730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96831" y="5549591"/>
            <a:ext cx="111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计算机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5298827" y="5887178"/>
            <a:ext cx="82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共有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本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05956" y="0"/>
            <a:ext cx="4969163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05956" y="6126480"/>
            <a:ext cx="4969163" cy="731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2227979" y="833120"/>
            <a:ext cx="1825861" cy="1056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4384107" y="833120"/>
            <a:ext cx="1825861" cy="1056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2227979" y="2294314"/>
            <a:ext cx="1825861" cy="1056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4384107" y="2293330"/>
            <a:ext cx="1825861" cy="1056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2227978" y="3755508"/>
            <a:ext cx="1825861" cy="1056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4384106" y="3753540"/>
            <a:ext cx="1825861" cy="1056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355" y="942503"/>
            <a:ext cx="617284" cy="807306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142372" y="1126697"/>
            <a:ext cx="111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计算机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144368" y="1464284"/>
            <a:ext cx="82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共有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本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842" y="964067"/>
            <a:ext cx="617284" cy="80730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228859" y="1148261"/>
            <a:ext cx="111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计算机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230855" y="1485848"/>
            <a:ext cx="82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共有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本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088" y="2414575"/>
            <a:ext cx="617284" cy="807306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3188105" y="2598769"/>
            <a:ext cx="111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计算机</a:t>
            </a:r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>
            <a:off x="3190101" y="2936356"/>
            <a:ext cx="82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共有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本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3814" y="2414575"/>
            <a:ext cx="617284" cy="807306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5296831" y="2598769"/>
            <a:ext cx="111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计算机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>
            <a:off x="5298827" y="2936356"/>
            <a:ext cx="82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共有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本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355" y="3867741"/>
            <a:ext cx="617284" cy="807306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142372" y="4051935"/>
            <a:ext cx="111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计算机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3144368" y="4389522"/>
            <a:ext cx="82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共有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本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3814" y="3904716"/>
            <a:ext cx="617284" cy="807306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5296831" y="4088910"/>
            <a:ext cx="111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计算机</a:t>
            </a:r>
            <a:endParaRPr lang="zh-CN" altLang="en-US" sz="1600"/>
          </a:p>
        </p:txBody>
      </p:sp>
      <p:sp>
        <p:nvSpPr>
          <p:cNvPr id="47" name="文本框 46"/>
          <p:cNvSpPr txBox="1"/>
          <p:nvPr/>
        </p:nvSpPr>
        <p:spPr>
          <a:xfrm>
            <a:off x="5298827" y="4426497"/>
            <a:ext cx="82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共有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本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1924792" y="302985"/>
            <a:ext cx="4601687" cy="346364"/>
          </a:xfrm>
          <a:prstGeom prst="roundRect">
            <a:avLst>
              <a:gd name="adj" fmla="val 50000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hih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924792" y="302307"/>
            <a:ext cx="5542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dirty="0">
                <a:ea typeface="微软雅黑" panose="020B0503020204020204" charset="-122"/>
                <a:cs typeface="Calibri" panose="020F0502020204030204"/>
              </a:rPr>
              <a:t>                                                                           </a:t>
            </a:r>
            <a:r>
              <a:rPr lang="zh-CN" altLang="en-US" sz="1600" dirty="0">
                <a:ea typeface="微软雅黑" panose="020B0503020204020204" charset="-122"/>
                <a:cs typeface="Calibri" panose="020F0502020204030204"/>
              </a:rPr>
              <a:t>搜索</a:t>
            </a:r>
            <a:endParaRPr lang="zh-CN" altLang="en-US" sz="1600" dirty="0"/>
          </a:p>
        </p:txBody>
      </p:sp>
      <p:sp>
        <p:nvSpPr>
          <p:cNvPr id="61" name="矩形: 圆角 60"/>
          <p:cNvSpPr/>
          <p:nvPr/>
        </p:nvSpPr>
        <p:spPr>
          <a:xfrm>
            <a:off x="5765800" y="317500"/>
            <a:ext cx="741680" cy="314960"/>
          </a:xfrm>
          <a:prstGeom prst="roundRect">
            <a:avLst>
              <a:gd name="adj" fmla="val 48925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705956" y="6126480"/>
            <a:ext cx="4969163" cy="731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406370" y="6626320"/>
            <a:ext cx="71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754825" y="6598786"/>
            <a:ext cx="71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我的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631112" y="6625337"/>
            <a:ext cx="71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发布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258753" y="6625337"/>
            <a:ext cx="71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首页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6" name="图形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112" y="6166501"/>
            <a:ext cx="559144" cy="559144"/>
          </a:xfrm>
          <a:prstGeom prst="rect">
            <a:avLst/>
          </a:prstGeom>
        </p:spPr>
      </p:pic>
      <p:pic>
        <p:nvPicPr>
          <p:cNvPr id="77" name="图形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2469" y="6178141"/>
            <a:ext cx="529827" cy="529827"/>
          </a:xfrm>
          <a:prstGeom prst="rect">
            <a:avLst/>
          </a:prstGeom>
        </p:spPr>
      </p:pic>
      <p:pic>
        <p:nvPicPr>
          <p:cNvPr id="78" name="图形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979" y="6221766"/>
            <a:ext cx="495991" cy="495991"/>
          </a:xfrm>
          <a:prstGeom prst="rect">
            <a:avLst/>
          </a:prstGeom>
        </p:spPr>
      </p:pic>
      <p:pic>
        <p:nvPicPr>
          <p:cNvPr id="79" name="图形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7535" y="6178141"/>
            <a:ext cx="559144" cy="5591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形用户界面&#10;&#10;已自动生成说明"/>
          <p:cNvPicPr>
            <a:picLocks noChangeAspect="1"/>
          </p:cNvPicPr>
          <p:nvPr/>
        </p:nvPicPr>
        <p:blipFill rotWithShape="1">
          <a:blip r:embed="rId1"/>
          <a:srcRect r="-1160" b="53846"/>
          <a:stretch>
            <a:fillRect/>
          </a:stretch>
        </p:blipFill>
        <p:spPr>
          <a:xfrm>
            <a:off x="2031552" y="3573615"/>
            <a:ext cx="4437533" cy="267970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05956" y="6148900"/>
            <a:ext cx="4969163" cy="709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05956" y="0"/>
            <a:ext cx="4969163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821873" y="481216"/>
            <a:ext cx="644943" cy="644943"/>
            <a:chOff x="1704573" y="618836"/>
            <a:chExt cx="731520" cy="731520"/>
          </a:xfrm>
        </p:grpSpPr>
        <p:sp>
          <p:nvSpPr>
            <p:cNvPr id="8" name="椭圆 7"/>
            <p:cNvSpPr/>
            <p:nvPr/>
          </p:nvSpPr>
          <p:spPr>
            <a:xfrm>
              <a:off x="1704573" y="618836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9971" y="644234"/>
              <a:ext cx="680724" cy="680724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2444424" y="558662"/>
            <a:ext cx="114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微信用户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2556389" y="820773"/>
            <a:ext cx="103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东海岸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876268" y="6231681"/>
            <a:ext cx="1684911" cy="57835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0055" y="6341265"/>
            <a:ext cx="403487" cy="39752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569228" y="6336148"/>
            <a:ext cx="134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我想要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8484243" y="551776"/>
            <a:ext cx="230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商品详情页</a:t>
            </a:r>
            <a:endParaRPr lang="zh-CN" altLang="en-US"/>
          </a:p>
        </p:txBody>
      </p:sp>
      <p:pic>
        <p:nvPicPr>
          <p:cNvPr id="29" name="图形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3424" y="2453482"/>
            <a:ext cx="509768" cy="509768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4207" y="6209860"/>
            <a:ext cx="424008" cy="4240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24663" y="142102"/>
            <a:ext cx="114291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1600" dirty="0">
                <a:ea typeface="微软雅黑" panose="020B0503020204020204" charset="-122"/>
                <a:cs typeface="Calibri" panose="020F0502020204030204"/>
              </a:rPr>
              <a:t>&lt; 返回</a:t>
            </a:r>
            <a:endParaRPr lang="zh-CN" altLang="en-US" sz="1600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5462" y="1310502"/>
            <a:ext cx="171187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sz="2800" b="1">
                <a:solidFill>
                  <a:srgbClr val="FF0000"/>
                </a:solidFill>
                <a:ea typeface="微软雅黑" panose="020B0503020204020204" charset="-122"/>
                <a:cs typeface="Calibri" panose="020F0502020204030204"/>
              </a:rPr>
              <a:t>￥10.0</a:t>
            </a:r>
            <a:endParaRPr lang="zh-CN" sz="2800">
              <a:solidFill>
                <a:srgbClr val="FF0000"/>
              </a:solidFill>
              <a:ea typeface="微软雅黑" panose="020B0503020204020204" charset="-122"/>
              <a:cs typeface="Calibri" panose="020F0502020204030204"/>
            </a:endParaRPr>
          </a:p>
          <a:p>
            <a:endParaRPr lang="zh-CN" altLang="en-US" sz="160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948180" y="1836420"/>
            <a:ext cx="4572000" cy="12195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39623" y="1970902"/>
            <a:ext cx="422139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sz="1600">
                <a:ea typeface="微软雅黑" panose="020B0503020204020204" charset="-122"/>
              </a:rPr>
              <a:t>数据结构（C语言）（第2版）</a:t>
            </a:r>
            <a:r>
              <a:rPr lang="zh-CN" altLang="en-US" sz="1600">
                <a:ea typeface="微软雅黑" panose="020B0503020204020204" charset="-122"/>
              </a:rPr>
              <a:t>，大学教材，408考研必备，感兴趣的点下面“我想要”私聊我！</a:t>
            </a:r>
            <a:endParaRPr lang="zh-CN" altLang="en-US" sz="1600">
              <a:ea typeface="微软雅黑" panose="020B0503020204020204" charset="-122"/>
              <a:cs typeface="Calibri" panose="020F0502020204030204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31559" y="6243173"/>
            <a:ext cx="386727" cy="3867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51213" y="6568940"/>
            <a:ext cx="63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留言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47084" y="6569830"/>
            <a:ext cx="63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收藏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5956" y="0"/>
            <a:ext cx="4969163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05956" y="6130049"/>
            <a:ext cx="4969163" cy="7279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 descr="蓝色的灯光&#10;&#10;中度可信度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85"/>
          <a:stretch>
            <a:fillRect/>
          </a:stretch>
        </p:blipFill>
        <p:spPr>
          <a:xfrm>
            <a:off x="1705956" y="-9922"/>
            <a:ext cx="4964084" cy="1866432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739012" y="207011"/>
            <a:ext cx="784398" cy="784398"/>
            <a:chOff x="1704573" y="618836"/>
            <a:chExt cx="731520" cy="731520"/>
          </a:xfrm>
        </p:grpSpPr>
        <p:sp>
          <p:nvSpPr>
            <p:cNvPr id="5" name="椭圆 4"/>
            <p:cNvSpPr/>
            <p:nvPr/>
          </p:nvSpPr>
          <p:spPr>
            <a:xfrm>
              <a:off x="1704573" y="618836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9971" y="644234"/>
              <a:ext cx="680724" cy="680724"/>
            </a:xfrm>
            <a:prstGeom prst="rect">
              <a:avLst/>
            </a:prstGeom>
          </p:spPr>
        </p:pic>
      </p:grpSp>
      <p:sp>
        <p:nvSpPr>
          <p:cNvPr id="28" name="文本框 27"/>
          <p:cNvSpPr txBox="1"/>
          <p:nvPr/>
        </p:nvSpPr>
        <p:spPr>
          <a:xfrm>
            <a:off x="3606799" y="1108204"/>
            <a:ext cx="118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微信用户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783018" y="1442118"/>
            <a:ext cx="1091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>
                <a:solidFill>
                  <a:schemeClr val="bg1"/>
                </a:solidFill>
                <a:latin typeface="+mn-ea"/>
              </a:rPr>
              <a:t>前往绑定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05956" y="1856511"/>
            <a:ext cx="4964084" cy="4264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1960397" y="3026186"/>
            <a:ext cx="4549873" cy="2776226"/>
          </a:xfrm>
          <a:prstGeom prst="roundRect">
            <a:avLst>
              <a:gd name="adj" fmla="val 351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1960397" y="1923976"/>
            <a:ext cx="4549873" cy="923943"/>
          </a:xfrm>
          <a:prstGeom prst="roundRect">
            <a:avLst>
              <a:gd name="adj" fmla="val 233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" name="图形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5661" y="1932842"/>
            <a:ext cx="740064" cy="740064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2345398" y="2036851"/>
            <a:ext cx="507608" cy="506570"/>
            <a:chOff x="-155892" y="2035973"/>
            <a:chExt cx="1469923" cy="1466918"/>
          </a:xfrm>
          <a:solidFill>
            <a:srgbClr val="FDA000"/>
          </a:solidFill>
        </p:grpSpPr>
        <p:grpSp>
          <p:nvGrpSpPr>
            <p:cNvPr id="45" name="组合 44"/>
            <p:cNvGrpSpPr/>
            <p:nvPr/>
          </p:nvGrpSpPr>
          <p:grpSpPr>
            <a:xfrm>
              <a:off x="-155892" y="2035973"/>
              <a:ext cx="1469923" cy="1466918"/>
              <a:chOff x="-119631" y="2110991"/>
              <a:chExt cx="1920258" cy="1916333"/>
            </a:xfrm>
            <a:grpFill/>
          </p:grpSpPr>
          <p:pic>
            <p:nvPicPr>
              <p:cNvPr id="40" name="图形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04373" y="2122324"/>
                <a:ext cx="1905000" cy="1905000"/>
              </a:xfrm>
              <a:prstGeom prst="rect">
                <a:avLst/>
              </a:prstGeom>
            </p:spPr>
          </p:pic>
          <p:sp>
            <p:nvSpPr>
              <p:cNvPr id="41" name="椭圆 40"/>
              <p:cNvSpPr/>
              <p:nvPr/>
            </p:nvSpPr>
            <p:spPr>
              <a:xfrm>
                <a:off x="-119631" y="2110991"/>
                <a:ext cx="741929" cy="74193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/>
                  <a:t>买</a:t>
                </a:r>
                <a:endParaRPr lang="zh-CN" altLang="en-US" sz="1000"/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221672" y="2847919"/>
              <a:ext cx="711201" cy="0"/>
            </a:xfrm>
            <a:prstGeom prst="line">
              <a:avLst/>
            </a:prstGeom>
            <a:grpFill/>
            <a:ln w="38100">
              <a:solidFill>
                <a:srgbClr val="FDA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21672" y="3083447"/>
              <a:ext cx="701964" cy="0"/>
            </a:xfrm>
            <a:prstGeom prst="line">
              <a:avLst/>
            </a:prstGeom>
            <a:grpFill/>
            <a:ln w="38100">
              <a:solidFill>
                <a:srgbClr val="FDA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907427" y="2038349"/>
            <a:ext cx="507608" cy="506570"/>
            <a:chOff x="-155892" y="2035973"/>
            <a:chExt cx="1469923" cy="1466918"/>
          </a:xfrm>
          <a:solidFill>
            <a:schemeClr val="accent5">
              <a:lumMod val="75000"/>
            </a:schemeClr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-155892" y="2035973"/>
              <a:ext cx="1469923" cy="1466918"/>
              <a:chOff x="-119631" y="2110991"/>
              <a:chExt cx="1920258" cy="1916333"/>
            </a:xfrm>
            <a:grpFill/>
          </p:grpSpPr>
          <p:pic>
            <p:nvPicPr>
              <p:cNvPr id="55" name="图形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104373" y="2122324"/>
                <a:ext cx="1905000" cy="1905000"/>
              </a:xfrm>
              <a:prstGeom prst="rect">
                <a:avLst/>
              </a:prstGeom>
            </p:spPr>
          </p:pic>
          <p:sp>
            <p:nvSpPr>
              <p:cNvPr id="56" name="椭圆 55"/>
              <p:cNvSpPr/>
              <p:nvPr/>
            </p:nvSpPr>
            <p:spPr>
              <a:xfrm>
                <a:off x="-119631" y="2110991"/>
                <a:ext cx="741929" cy="74193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/>
                  <a:t>卖</a:t>
                </a:r>
                <a:endParaRPr lang="zh-CN" altLang="en-US" sz="1000"/>
              </a:p>
            </p:txBody>
          </p:sp>
        </p:grpSp>
        <p:cxnSp>
          <p:nvCxnSpPr>
            <p:cNvPr id="53" name="直接连接符 52"/>
            <p:cNvCxnSpPr/>
            <p:nvPr/>
          </p:nvCxnSpPr>
          <p:spPr>
            <a:xfrm>
              <a:off x="221672" y="2847919"/>
              <a:ext cx="711201" cy="0"/>
            </a:xfrm>
            <a:prstGeom prst="line">
              <a:avLst/>
            </a:prstGeom>
            <a:grp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21672" y="3083447"/>
              <a:ext cx="701964" cy="0"/>
            </a:xfrm>
            <a:prstGeom prst="line">
              <a:avLst/>
            </a:prstGeom>
            <a:grp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2223995" y="2543421"/>
            <a:ext cx="83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accent1">
                    <a:lumMod val="50000"/>
                  </a:schemeClr>
                </a:solidFill>
              </a:rPr>
              <a:t>买书订单</a:t>
            </a:r>
            <a:endParaRPr lang="zh-C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53235" y="2546745"/>
            <a:ext cx="83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accent1">
                    <a:lumMod val="50000"/>
                  </a:schemeClr>
                </a:solidFill>
              </a:rPr>
              <a:t>买书订单</a:t>
            </a:r>
            <a:endParaRPr lang="zh-C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355310" y="2546745"/>
            <a:ext cx="58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accent1">
                    <a:lumMod val="50000"/>
                  </a:schemeClr>
                </a:solidFill>
              </a:rPr>
              <a:t>收藏</a:t>
            </a:r>
            <a:endParaRPr lang="zh-C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223995" y="3151095"/>
            <a:ext cx="45498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个人信息</a:t>
            </a:r>
            <a:r>
              <a:rPr lang="en-US" altLang="zh-CN" dirty="0"/>
              <a:t>			&gt;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2223995" y="3672337"/>
            <a:ext cx="45498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商品管理</a:t>
            </a:r>
            <a:r>
              <a:rPr lang="en-US" altLang="zh-CN"/>
              <a:t>			&gt;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2225588" y="4209039"/>
            <a:ext cx="45498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版本日志</a:t>
            </a:r>
            <a:r>
              <a:rPr lang="en-US" altLang="zh-CN"/>
              <a:t>			&gt;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2217993" y="4769646"/>
            <a:ext cx="45498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意见反馈</a:t>
            </a:r>
            <a:r>
              <a:rPr lang="en-US" altLang="zh-CN" dirty="0"/>
              <a:t>			&gt;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2218109" y="5320231"/>
            <a:ext cx="45498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关于我们</a:t>
            </a:r>
            <a:r>
              <a:rPr lang="en-US" altLang="zh-CN" dirty="0"/>
              <a:t>			&gt;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956623" y="3545814"/>
            <a:ext cx="4549873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43363" y="4114774"/>
            <a:ext cx="4563133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936733" y="4657860"/>
            <a:ext cx="4563133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956623" y="5236980"/>
            <a:ext cx="4563133" cy="0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06370" y="6626320"/>
            <a:ext cx="71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54825" y="6598786"/>
            <a:ext cx="71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我的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31112" y="6625337"/>
            <a:ext cx="71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发布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58753" y="6625337"/>
            <a:ext cx="71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首页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1112" y="6166501"/>
            <a:ext cx="559144" cy="559144"/>
          </a:xfrm>
          <a:prstGeom prst="rect">
            <a:avLst/>
          </a:prstGeom>
        </p:spPr>
      </p:pic>
      <p:pic>
        <p:nvPicPr>
          <p:cNvPr id="35" name="图形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2469" y="6178141"/>
            <a:ext cx="529827" cy="529827"/>
          </a:xfrm>
          <a:prstGeom prst="rect">
            <a:avLst/>
          </a:prstGeom>
        </p:spPr>
      </p:pic>
      <p:pic>
        <p:nvPicPr>
          <p:cNvPr id="39" name="图形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8979" y="6221766"/>
            <a:ext cx="495991" cy="495991"/>
          </a:xfrm>
          <a:prstGeom prst="rect">
            <a:avLst/>
          </a:prstGeom>
        </p:spPr>
      </p:pic>
      <p:pic>
        <p:nvPicPr>
          <p:cNvPr id="42" name="图形 4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7535" y="6178141"/>
            <a:ext cx="559144" cy="5591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>
            <a:off x="1820163" y="1220723"/>
            <a:ext cx="4767072" cy="4791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05956" y="6148900"/>
            <a:ext cx="4969163" cy="709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05956" y="0"/>
            <a:ext cx="4969163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821873" y="499504"/>
            <a:ext cx="644943" cy="644943"/>
            <a:chOff x="1704573" y="618836"/>
            <a:chExt cx="731520" cy="731520"/>
          </a:xfrm>
        </p:grpSpPr>
        <p:sp>
          <p:nvSpPr>
            <p:cNvPr id="8" name="椭圆 7"/>
            <p:cNvSpPr/>
            <p:nvPr/>
          </p:nvSpPr>
          <p:spPr>
            <a:xfrm>
              <a:off x="1704573" y="618836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729971" y="644234"/>
              <a:ext cx="680724" cy="680724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2511480" y="552566"/>
            <a:ext cx="114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微信用户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2623445" y="839061"/>
            <a:ext cx="103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东海岸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06700" y="2123812"/>
            <a:ext cx="345187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84243" y="551776"/>
            <a:ext cx="23033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4663" y="142102"/>
            <a:ext cx="114291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1600" dirty="0">
                <a:ea typeface="微软雅黑" panose="020B0503020204020204" charset="-122"/>
                <a:cs typeface="Calibri" panose="020F0502020204030204"/>
              </a:rPr>
              <a:t>&lt; 返回</a:t>
            </a:r>
            <a:endParaRPr lang="zh-CN" altLang="en-US" sz="1600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5462" y="1310502"/>
            <a:ext cx="171187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sz="2800" b="1" dirty="0">
              <a:solidFill>
                <a:srgbClr val="FF0000"/>
              </a:solidFill>
              <a:ea typeface="微软雅黑" panose="020B0503020204020204" charset="-122"/>
              <a:cs typeface="Calibri" panose="020F0502020204030204"/>
            </a:endParaRPr>
          </a:p>
          <a:p>
            <a:endParaRPr lang="zh-CN" altLang="en-US" sz="160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09143" y="3293734"/>
            <a:ext cx="42213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1213" y="6568940"/>
            <a:ext cx="63937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sz="1200" b="1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47084" y="6569830"/>
            <a:ext cx="63937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sz="1200" b="1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70176" y="446227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00072" y="265480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09216" y="31546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98720" y="4245864"/>
            <a:ext cx="151180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sz="1200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3" name="文本框 32"/>
          <p:cNvSpPr txBox="1"/>
          <p:nvPr/>
        </p:nvSpPr>
        <p:spPr>
          <a:xfrm rot="-10800000" flipV="1">
            <a:off x="2651760" y="4956572"/>
            <a:ext cx="2505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106168" y="3608832"/>
            <a:ext cx="3084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282696" y="63398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pic>
        <p:nvPicPr>
          <p:cNvPr id="12" name="图片 11" descr="商城图标图标免费下载-图标7iSWkUeVU-新图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84" y="1342644"/>
            <a:ext cx="582168" cy="5638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73096" y="14447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我的出售书单：</a:t>
            </a:r>
            <a:endParaRPr lang="zh-CN" altLang="en-US"/>
          </a:p>
        </p:txBody>
      </p:sp>
      <p:pic>
        <p:nvPicPr>
          <p:cNvPr id="17" name="图片 16" descr="图形用户界面, 网站&#10;&#10;已自动生成说明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023" y="2026679"/>
            <a:ext cx="1306198" cy="170407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300984" y="202387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b="1">
                <a:latin typeface="Arial" panose="020B0604020202020204"/>
                <a:cs typeface="Arial" panose="020B0604020202020204"/>
              </a:rPr>
              <a:t>数据结构</a:t>
            </a:r>
            <a:r>
              <a:rPr lang="en-US" altLang="zh-CN" b="1" dirty="0">
                <a:latin typeface="Arial" panose="020B0604020202020204"/>
                <a:ea typeface="+mn-lt"/>
                <a:cs typeface="Arial" panose="020B0604020202020204"/>
              </a:rPr>
              <a:t>(C</a:t>
            </a:r>
            <a:r>
              <a:rPr lang="zh-CN" b="1">
                <a:latin typeface="Arial" panose="020B0604020202020204"/>
                <a:cs typeface="Arial" panose="020B0604020202020204"/>
              </a:rPr>
              <a:t>语言版清华大学计算机系列教材</a:t>
            </a:r>
            <a:r>
              <a:rPr lang="en-US" altLang="zh-CN" b="1" dirty="0">
                <a:latin typeface="Arial" panose="020B0604020202020204"/>
                <a:ea typeface="+mn-lt"/>
                <a:cs typeface="Arial" panose="020B0604020202020204"/>
              </a:rPr>
              <a:t>)</a:t>
            </a:r>
            <a:endParaRPr 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3349752" y="265176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sz="1400" baseline="0">
                <a:solidFill>
                  <a:srgbClr val="0D0D0D"/>
                </a:solidFill>
                <a:ea typeface="Helvetica Neue"/>
              </a:rPr>
              <a:t>严蔚敏、吴伟民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49752" y="2953512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sz="1200">
                <a:solidFill>
                  <a:srgbClr val="333333"/>
                </a:solidFill>
                <a:ea typeface="+mn-lt"/>
                <a:cs typeface="+mn-lt"/>
              </a:rPr>
              <a:t>清华大学出版社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3349752" y="326136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sz="1600" b="1">
                <a:solidFill>
                  <a:srgbClr val="FF0000"/>
                </a:solidFill>
                <a:cs typeface="Calibri" panose="020F0502020204030204"/>
              </a:rPr>
              <a:t>￥10.0</a:t>
            </a:r>
            <a:endParaRPr lang="zh-CN"/>
          </a:p>
        </p:txBody>
      </p:sp>
      <p:pic>
        <p:nvPicPr>
          <p:cNvPr id="29" name="图片 28" descr="图形用户界面, 网站&#10;&#10;已自动生成说明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022" y="3977399"/>
            <a:ext cx="1306198" cy="1704073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465576" y="408736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sz="1800" b="1" i="0" u="none" strike="noStrik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数据结构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/>
                <a:ea typeface="+mn-lt"/>
              </a:rPr>
              <a:t>(C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语言版清华大学计算机系列教材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/>
                <a:ea typeface="+mn-lt"/>
              </a:rPr>
              <a:t>)</a:t>
            </a:r>
            <a:endParaRPr lang="zh-CN" dirty="0">
              <a:ea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71672" y="476707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sz="1400">
                <a:solidFill>
                  <a:srgbClr val="0D0D0D"/>
                </a:solidFill>
                <a:cs typeface="Calibri" panose="020F0502020204030204"/>
              </a:rPr>
              <a:t>严蔚敏、吴伟民</a:t>
            </a:r>
            <a:endParaRPr lang="zh-CN"/>
          </a:p>
        </p:txBody>
      </p:sp>
      <p:sp>
        <p:nvSpPr>
          <p:cNvPr id="43" name="文本框 42"/>
          <p:cNvSpPr txBox="1"/>
          <p:nvPr/>
        </p:nvSpPr>
        <p:spPr>
          <a:xfrm>
            <a:off x="3822192" y="523951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77768" y="509930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sz="1200">
                <a:solidFill>
                  <a:srgbClr val="333333"/>
                </a:solidFill>
                <a:cs typeface="Calibri" panose="020F0502020204030204"/>
              </a:rPr>
              <a:t>清华大学出版社</a:t>
            </a:r>
            <a:endParaRPr lang="zh-CN"/>
          </a:p>
        </p:txBody>
      </p:sp>
      <p:sp>
        <p:nvSpPr>
          <p:cNvPr id="45" name="文本框 44"/>
          <p:cNvSpPr txBox="1"/>
          <p:nvPr/>
        </p:nvSpPr>
        <p:spPr>
          <a:xfrm>
            <a:off x="3541776" y="537667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sz="1600" b="1">
                <a:solidFill>
                  <a:srgbClr val="FF0000"/>
                </a:solidFill>
                <a:ea typeface="微软雅黑" panose="020B0503020204020204" charset="-122"/>
                <a:cs typeface="Calibri" panose="020F0502020204030204"/>
              </a:rPr>
              <a:t>￥10.0</a:t>
            </a:r>
            <a:endParaRPr lang="zh-CN"/>
          </a:p>
        </p:txBody>
      </p:sp>
      <p:pic>
        <p:nvPicPr>
          <p:cNvPr id="46" name="图片 45" descr="添加按钮图标图片素材免费下载 - 觅知网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992" y="6202680"/>
            <a:ext cx="603504" cy="603504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2401824" y="6330696"/>
            <a:ext cx="1109472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添加商品</a:t>
            </a:r>
            <a:endParaRPr lang="zh-CN" altLang="en-US"/>
          </a:p>
        </p:txBody>
      </p:sp>
      <p:pic>
        <p:nvPicPr>
          <p:cNvPr id="48" name="图片 47" descr="减号PNG图片素材下载_减号PNG_熊猫办公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864" y="6306312"/>
            <a:ext cx="371856" cy="390144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264152" y="633374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下架商品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680960" y="174650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商品管理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>
            <a:off x="1820163" y="1818131"/>
            <a:ext cx="4553712" cy="28593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05956" y="6148900"/>
            <a:ext cx="4969163" cy="709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05956" y="0"/>
            <a:ext cx="4969163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705537" y="414160"/>
            <a:ext cx="644943" cy="644943"/>
            <a:chOff x="1704573" y="618836"/>
            <a:chExt cx="731520" cy="731520"/>
          </a:xfrm>
        </p:grpSpPr>
        <p:sp>
          <p:nvSpPr>
            <p:cNvPr id="8" name="椭圆 7"/>
            <p:cNvSpPr/>
            <p:nvPr/>
          </p:nvSpPr>
          <p:spPr>
            <a:xfrm>
              <a:off x="1704573" y="618836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729971" y="644234"/>
              <a:ext cx="680724" cy="680724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3553896" y="1143878"/>
            <a:ext cx="114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微信用户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3629285" y="1479141"/>
            <a:ext cx="103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东海岸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06700" y="2123812"/>
            <a:ext cx="345187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>
                <a:ea typeface="微软雅黑" panose="020B0503020204020204" charset="-122"/>
                <a:cs typeface="Calibri" panose="020F0502020204030204"/>
              </a:rPr>
              <a:t>姓名：微信用户</a:t>
            </a:r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84243" y="551776"/>
            <a:ext cx="23033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4663" y="142102"/>
            <a:ext cx="114291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1600" dirty="0">
                <a:ea typeface="微软雅黑" panose="020B0503020204020204" charset="-122"/>
                <a:cs typeface="Calibri" panose="020F0502020204030204"/>
              </a:rPr>
              <a:t>&lt; 返回</a:t>
            </a:r>
            <a:endParaRPr lang="zh-CN" altLang="en-US" sz="1600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5462" y="1310502"/>
            <a:ext cx="171187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sz="2800" b="1" dirty="0">
              <a:solidFill>
                <a:srgbClr val="FF0000"/>
              </a:solidFill>
              <a:ea typeface="微软雅黑" panose="020B0503020204020204" charset="-122"/>
              <a:cs typeface="Calibri" panose="020F0502020204030204"/>
            </a:endParaRPr>
          </a:p>
          <a:p>
            <a:endParaRPr lang="zh-CN" altLang="en-US" sz="160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09143" y="3293734"/>
            <a:ext cx="42213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1213" y="6568940"/>
            <a:ext cx="63937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sz="1200" b="1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47084" y="6569830"/>
            <a:ext cx="63937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sz="1200" b="1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70176" y="446227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00072" y="265480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专业：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109216" y="31546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年级：</a:t>
            </a:r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5193260" y="4079793"/>
            <a:ext cx="1044831" cy="44424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54752" y="4184904"/>
            <a:ext cx="151180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 sz="1200">
                <a:ea typeface="微软雅黑" panose="020B0503020204020204" charset="-122"/>
                <a:cs typeface="Calibri" panose="020F0502020204030204"/>
              </a:rPr>
              <a:t>编辑信息</a:t>
            </a:r>
            <a:endParaRPr lang="zh-CN" altLang="en-US" sz="1200"/>
          </a:p>
        </p:txBody>
      </p:sp>
      <p:sp>
        <p:nvSpPr>
          <p:cNvPr id="32" name="矩形: 圆角 31"/>
          <p:cNvSpPr/>
          <p:nvPr/>
        </p:nvSpPr>
        <p:spPr>
          <a:xfrm>
            <a:off x="1844547" y="4768595"/>
            <a:ext cx="4565904" cy="646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 rot="-10800000" flipV="1">
            <a:off x="2651760" y="4956572"/>
            <a:ext cx="2505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我关注的书</a:t>
            </a:r>
            <a:endParaRPr lang="zh-CN" altLang="en-US"/>
          </a:p>
        </p:txBody>
      </p:sp>
      <p:pic>
        <p:nvPicPr>
          <p:cNvPr id="35" name="图形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7245" y="4682138"/>
            <a:ext cx="740064" cy="74006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106168" y="3608832"/>
            <a:ext cx="3084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所属校区：</a:t>
            </a:r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1875027" y="5451347"/>
            <a:ext cx="4547616" cy="5916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727960" y="559003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我想买的</a:t>
            </a:r>
            <a:endParaRPr lang="zh-CN" altLang="en-US"/>
          </a:p>
        </p:txBody>
      </p:sp>
      <p:pic>
        <p:nvPicPr>
          <p:cNvPr id="39" name="图片 38" descr="买书图标_买书icon_买书矢量图标_88IC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5483352"/>
            <a:ext cx="530352" cy="530352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270760" y="63215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账号管理设置</a:t>
            </a:r>
            <a:endParaRPr lang="zh-CN" altLang="en-US"/>
          </a:p>
        </p:txBody>
      </p:sp>
      <p:pic>
        <p:nvPicPr>
          <p:cNvPr id="42" name="图片 41" descr="齿轮线性图标元素素材下载-正版素材400277002-摄图网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856" y="6269651"/>
            <a:ext cx="420624" cy="432816"/>
          </a:xfrm>
          <a:prstGeom prst="rect">
            <a:avLst/>
          </a:prstGeom>
        </p:spPr>
      </p:pic>
      <p:pic>
        <p:nvPicPr>
          <p:cNvPr id="43" name="图片 42" descr="蓝色简约微信聊天图标免抠素材免费下载 - 觅知网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808" y="6220968"/>
            <a:ext cx="463296" cy="469392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297680" y="63215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我的私信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70648" y="154533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个人信息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/>
          <p:cNvSpPr/>
          <p:nvPr/>
        </p:nvSpPr>
        <p:spPr>
          <a:xfrm>
            <a:off x="5022572" y="5378241"/>
            <a:ext cx="1264287" cy="57835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1850643" y="1263395"/>
            <a:ext cx="4748784" cy="4035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05956" y="6837748"/>
            <a:ext cx="4969163" cy="20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05956" y="0"/>
            <a:ext cx="4969163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96952" y="607430"/>
            <a:ext cx="414824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1600">
                <a:ea typeface="微软雅黑" panose="020B0503020204020204" charset="-122"/>
              </a:rPr>
              <a:t>温馨提示：如果遇到功能异常或者体验问题，请上传遇到问题的截图。</a:t>
            </a:r>
            <a:endParaRPr lang="zh-CN" altLang="en-US" sz="160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9285" y="1479141"/>
            <a:ext cx="103094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sz="14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06700" y="2123812"/>
            <a:ext cx="345187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84243" y="551776"/>
            <a:ext cx="23033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4663" y="142102"/>
            <a:ext cx="114291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1600" dirty="0">
                <a:ea typeface="微软雅黑" panose="020B0503020204020204" charset="-122"/>
                <a:cs typeface="Calibri" panose="020F0502020204030204"/>
              </a:rPr>
              <a:t>&lt; 返回</a:t>
            </a:r>
            <a:endParaRPr lang="zh-CN" altLang="en-US" sz="1600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5462" y="1310502"/>
            <a:ext cx="171187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sz="2800" b="1" dirty="0">
              <a:solidFill>
                <a:srgbClr val="FF0000"/>
              </a:solidFill>
              <a:ea typeface="微软雅黑" panose="020B0503020204020204" charset="-122"/>
              <a:cs typeface="Calibri" panose="020F0502020204030204"/>
            </a:endParaRPr>
          </a:p>
          <a:p>
            <a:endParaRPr lang="zh-CN" altLang="en-US" sz="160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09143" y="3293734"/>
            <a:ext cx="42213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1213" y="6568940"/>
            <a:ext cx="63937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sz="1200" b="1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47084" y="6569830"/>
            <a:ext cx="63937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 sz="1200" b="1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70176" y="446227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00072" y="265480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09216" y="31546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54752" y="4184904"/>
            <a:ext cx="151180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sz="1200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3" name="文本框 32"/>
          <p:cNvSpPr txBox="1"/>
          <p:nvPr/>
        </p:nvSpPr>
        <p:spPr>
          <a:xfrm rot="-10800000" flipV="1">
            <a:off x="2651760" y="4956572"/>
            <a:ext cx="2505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106168" y="3608832"/>
            <a:ext cx="3084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27960" y="559003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70760" y="63215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97680" y="63215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zh-CN" altLang="en-US" dirty="0">
              <a:ea typeface="微软雅黑" panose="020B0503020204020204" charset="-122"/>
              <a:cs typeface="Calibri" panose="020F0502020204030204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70648" y="154533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意见反馈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170176" y="1524000"/>
            <a:ext cx="393801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 sz="1100" u="sng">
                <a:ea typeface="微软雅黑" panose="020B0503020204020204" charset="-122"/>
                <a:cs typeface="Calibri" panose="020F0502020204030204"/>
              </a:rPr>
              <a:t>请详细的描述您的意见或者遇到的问题</a:t>
            </a:r>
            <a:endParaRPr lang="zh-CN" altLang="en-US" sz="1100" u="sng"/>
          </a:p>
        </p:txBody>
      </p:sp>
      <p:pic>
        <p:nvPicPr>
          <p:cNvPr id="47" name="图片 46" descr="拍照相机的图标图片免费下载_PNG素材_编号vn2ig9428_图精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128" y="4770120"/>
            <a:ext cx="359664" cy="341376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5148072" y="47731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 u="sng">
                <a:ea typeface="微软雅黑" panose="020B0503020204020204" charset="-122"/>
                <a:cs typeface="Calibri" panose="020F0502020204030204"/>
              </a:rPr>
              <a:t>上传照片</a:t>
            </a:r>
            <a:endParaRPr lang="zh-CN" altLang="en-US" b="1" u="sng">
              <a:cs typeface="Calibri" panose="020F0502020204030204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30952" y="54833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>
                <a:ea typeface="微软雅黑" panose="020B0503020204020204" charset="-122"/>
                <a:cs typeface="Calibri" panose="020F0502020204030204"/>
              </a:rPr>
              <a:t>提交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FjYTRjNWQ0ZGU4N2UyYTg5MDNhZDJlOTI3YjA0M2Y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演示</Application>
  <PresentationFormat>宽屏</PresentationFormat>
  <Paragraphs>249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楷体</vt:lpstr>
      <vt:lpstr>微软雅黑</vt:lpstr>
      <vt:lpstr>Calibri</vt:lpstr>
      <vt:lpstr>Helvetica Neue</vt:lpstr>
      <vt:lpstr>Arial</vt:lpstr>
      <vt:lpstr>Arial Unicode MS</vt:lpstr>
      <vt:lpstr>等线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黄泽鑫</dc:creator>
  <cp:lastModifiedBy>浅墨</cp:lastModifiedBy>
  <cp:revision>229</cp:revision>
  <dcterms:created xsi:type="dcterms:W3CDTF">2023-11-03T02:01:00Z</dcterms:created>
  <dcterms:modified xsi:type="dcterms:W3CDTF">2023-11-05T13:17:34Z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2023-11-03T13:08:59Z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612aa958-c3e7-4a9c-8060-46ee4881581e</vt:lpwstr>
  </property>
  <property fmtid="{D5CDD505-2E9C-101B-9397-08002B2CF9AE}" pid="7" name="MSIP_Label_defa4170-0d19-0005-0004-bc88714345d2_ActionId">
    <vt:lpwstr>1b8371c8-8f2a-4d05-8ffb-b3d4b3f31083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C5F028A889324374BA2D9E24E637C63C_13</vt:lpwstr>
  </property>
  <property fmtid="{D5CDD505-2E9C-101B-9397-08002B2CF9AE}" pid="10" name="KSOProductBuildVer">
    <vt:lpwstr>2052-12.1.0.15712</vt:lpwstr>
  </property>
</Properties>
</file>