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59" r:id="rId4"/>
    <p:sldId id="271" r:id="rId5"/>
    <p:sldId id="260" r:id="rId6"/>
    <p:sldId id="261" r:id="rId7"/>
    <p:sldId id="263" r:id="rId8"/>
    <p:sldId id="282" r:id="rId9"/>
    <p:sldId id="278" r:id="rId10"/>
    <p:sldId id="276" r:id="rId11"/>
    <p:sldId id="286" r:id="rId12"/>
    <p:sldId id="288" r:id="rId13"/>
    <p:sldId id="290" r:id="rId14"/>
    <p:sldId id="28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9C"/>
    <a:srgbClr val="F3D9AB"/>
    <a:srgbClr val="FAE8A4"/>
    <a:srgbClr val="EFF7A7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1" autoAdjust="0"/>
    <p:restoredTop sz="85042" autoAdjust="0"/>
  </p:normalViewPr>
  <p:slideViewPr>
    <p:cSldViewPr>
      <p:cViewPr varScale="1">
        <p:scale>
          <a:sx n="94" d="100"/>
          <a:sy n="94" d="100"/>
        </p:scale>
        <p:origin x="-108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AD1A-6098-43F1-BB24-5C2DC778D264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2A6A8-679B-4450-92AD-71DB66B79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5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097EC-4AC3-4673-8F2F-4DA51993F33D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CF4FD-EC0B-4A68-9D77-C0B5A4671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353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8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명지 </a:t>
            </a:r>
            <a:r>
              <a:rPr lang="en-US" altLang="ko-KR" dirty="0" smtClean="0"/>
              <a:t>: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안의</a:t>
            </a:r>
            <a:r>
              <a:rPr lang="ko-KR" altLang="en-US" dirty="0" smtClean="0"/>
              <a:t> 단점은 질주가 없다는 것입니다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전투요소를 추가함으로써 속도감을 조금 잃게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단점을 맵에서 보완해 주어야 합니다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예를 들어 순간적으로 속도감을 내게 해주는 오브젝트를 설치한다던가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속도를 높여 줄 수 있는 기능 오브젝트 설치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반대로 장점은 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마우스를 이용하여 이동시점을 바꿀 수 있기 때문에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 수평적인 맵뿐만 아니라 수직적으로 이루어진 맵을 적용시킬 수 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상하좌우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대각선 등으로 </a:t>
            </a:r>
            <a:r>
              <a:rPr lang="ko-KR" altLang="en-US" baseline="0" dirty="0" err="1" smtClean="0"/>
              <a:t>구불어진</a:t>
            </a:r>
            <a:r>
              <a:rPr lang="ko-KR" altLang="en-US" baseline="0" dirty="0" smtClean="0"/>
              <a:t> 구간을 마음껏 달릴 수 있습니다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추가로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안은 전투 요소가 있기 때문에 전투에 집중하지 못할 정도로 맵을 어렵게 제작하면 안 될 것입니다</a:t>
            </a:r>
            <a:r>
              <a:rPr lang="en-US" altLang="ko-KR" baseline="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5978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를 최대한 단조롭게 배치했습니다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 내의 화면 전환이 기존의 </a:t>
            </a:r>
            <a:r>
              <a:rPr lang="ko-KR" altLang="en-US" dirty="0" err="1" smtClean="0"/>
              <a:t>레이싱</a:t>
            </a:r>
            <a:r>
              <a:rPr lang="ko-KR" altLang="en-US" dirty="0" smtClean="0"/>
              <a:t> 게임보다 좀 더 빈번하게 일어나기 때문에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많을 경우 유저의 게임 집중을 흐릴 수 있으므로 최소한의 배치를 지향했습니다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속도값을</a:t>
            </a:r>
            <a:r>
              <a:rPr lang="ko-KR" altLang="en-US" dirty="0" smtClean="0"/>
              <a:t> 출력하지 않은 이유는 단순히 속도를 </a:t>
            </a:r>
            <a:r>
              <a:rPr lang="ko-KR" altLang="en-US" dirty="0" err="1" smtClean="0"/>
              <a:t>높혀</a:t>
            </a:r>
            <a:r>
              <a:rPr lang="ko-KR" altLang="en-US" dirty="0" smtClean="0"/>
              <a:t> 골인지점에 도착하는 </a:t>
            </a:r>
            <a:r>
              <a:rPr lang="ko-KR" altLang="en-US" dirty="0" err="1" smtClean="0"/>
              <a:t>레이싱이</a:t>
            </a:r>
            <a:r>
              <a:rPr lang="ko-KR" altLang="en-US" dirty="0" smtClean="0"/>
              <a:t> 아닌 전투와 피하기 컨트롤을 많이 가미된 게임으로 속도는 유저에게 많은 영향을 주지 않을 것으로 판단되어 표시하지 않았습니다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08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/>
              <a:t>아이템을 획득하여 회복할 것인가 아니면 </a:t>
            </a:r>
            <a:r>
              <a:rPr lang="ko-KR" altLang="en-US" sz="1400" b="1" dirty="0" err="1" smtClean="0"/>
              <a:t>부스터로</a:t>
            </a:r>
            <a:r>
              <a:rPr lang="ko-KR" altLang="en-US" sz="1400" b="1" dirty="0" smtClean="0"/>
              <a:t> 사용할 것인가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공격을 회피할 것인가 내가 공격할 것인가 등의 전략적인 플레이를 선사</a:t>
            </a:r>
            <a:endParaRPr lang="en-US" altLang="ko-KR" sz="14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3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4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AF9-AA55-4895-86FE-446A88AC1460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D95-0049-4356-A4D6-93168F022BB5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0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E3C4-B4E6-4623-9CC4-331555CCE7E9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6617-AA5A-478F-B668-E314EF290A00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72B0-2E6A-44FF-967C-4FC035D5EB28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4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A9E4-92E6-4B59-B891-859A20AEA723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A64-32E4-4247-83DF-690668B59843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2DC6-52EC-4695-B0AE-3E06C5D391C6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0C5-EEB9-4399-9B89-B68C0671C393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9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0DA3-3BF3-45A6-9EB9-65B5F9F52CD5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244-6A4C-4108-81AF-7415BD660367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AEFD-6725-438A-82EA-562B54E3D597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In the </a:t>
            </a:r>
            <a:r>
              <a:rPr lang="en-US" altLang="ko-KR" sz="3200" b="1" dirty="0" err="1" smtClean="0"/>
              <a:t>Gorest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3291830"/>
            <a:ext cx="4464496" cy="1457300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2000" dirty="0" smtClean="0"/>
              <a:t>2012180048  </a:t>
            </a:r>
            <a:r>
              <a:rPr lang="ko-KR" altLang="en-US" sz="2000" dirty="0" smtClean="0"/>
              <a:t>홍수현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2012181015  </a:t>
            </a:r>
            <a:r>
              <a:rPr lang="ko-KR" altLang="en-US" sz="2000" dirty="0" smtClean="0"/>
              <a:t>김혜주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2012181004  </a:t>
            </a:r>
            <a:r>
              <a:rPr lang="ko-KR" altLang="en-US" sz="2000" dirty="0" smtClean="0"/>
              <a:t>김명지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246"/>
              </p:ext>
            </p:extLst>
          </p:nvPr>
        </p:nvGraphicFramePr>
        <p:xfrm>
          <a:off x="539552" y="4007450"/>
          <a:ext cx="1607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지도 교수님 서명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1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3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3-2 </a:t>
            </a:r>
            <a:r>
              <a:rPr lang="ko-KR" altLang="en-US" sz="1800" b="1" dirty="0" smtClean="0"/>
              <a:t>기술 요소와 중점 연구 분야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+mj-lt"/>
              <a:buAutoNum type="arabicPeriod"/>
            </a:pPr>
            <a:r>
              <a:rPr lang="ko-KR" altLang="en-US" sz="1400" b="1" dirty="0" smtClean="0"/>
              <a:t>클라이언트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마우스 좌우 회전율에 따른 감속 구현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/>
              <a:t>추락 상태나 충돌이 발생했을 경우 감속 구현</a:t>
            </a:r>
            <a:endParaRPr lang="en-US" altLang="ko-KR" sz="1400" b="1" dirty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부스터</a:t>
            </a:r>
            <a:r>
              <a:rPr lang="ko-KR" altLang="en-US" sz="1400" b="1" dirty="0" smtClean="0"/>
              <a:t> 레벨에 따른 속도감 연출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전략적인 게임 플레이가 가능하도록 구현 </a:t>
            </a:r>
            <a:endParaRPr lang="en-US" altLang="ko-KR" sz="1400" b="1" dirty="0" smtClean="0"/>
          </a:p>
          <a:p>
            <a:pPr lvl="1" algn="l"/>
            <a:r>
              <a:rPr lang="en-US" altLang="ko-KR" sz="1400" b="1" dirty="0"/>
              <a:t>(</a:t>
            </a:r>
            <a:r>
              <a:rPr lang="ko-KR" altLang="en-US" sz="1400" b="1" dirty="0"/>
              <a:t>아이템 용도 선택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마우스 </a:t>
            </a:r>
            <a:r>
              <a:rPr lang="ko-KR" altLang="en-US" sz="1400" b="1" dirty="0" smtClean="0"/>
              <a:t>휠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/>
              <a:t>일반길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또는 </a:t>
            </a:r>
            <a:r>
              <a:rPr lang="ko-KR" altLang="en-US" sz="1400" b="1" dirty="0" smtClean="0"/>
              <a:t>지름길</a:t>
            </a:r>
            <a:r>
              <a:rPr lang="en-US" altLang="ko-KR" sz="1400" b="1" dirty="0" smtClean="0"/>
              <a:t>)</a:t>
            </a:r>
          </a:p>
          <a:p>
            <a:pPr marL="628650" lvl="1" indent="-171450" algn="l">
              <a:buFont typeface="Arial" charset="0"/>
              <a:buChar char="•"/>
            </a:pPr>
            <a:endParaRPr lang="en-US" altLang="ko-KR" sz="1400" b="1" dirty="0" smtClean="0"/>
          </a:p>
          <a:p>
            <a:pPr lvl="1" algn="l"/>
            <a:r>
              <a:rPr lang="en-US" altLang="ko-KR" sz="1400" b="1" dirty="0" smtClean="0"/>
              <a:t>2.	</a:t>
            </a:r>
            <a:r>
              <a:rPr lang="ko-KR" altLang="en-US" sz="1400" b="1" dirty="0" smtClean="0"/>
              <a:t>서버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IOCP</a:t>
            </a:r>
            <a:r>
              <a:rPr lang="ko-KR" altLang="en-US" sz="1400" b="1" dirty="0" smtClean="0"/>
              <a:t>소켓 모델을 이용하여 다수의 플레이어의 접속 가능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데드레커닝을</a:t>
            </a:r>
            <a:r>
              <a:rPr lang="ko-KR" altLang="en-US" sz="1400" b="1" dirty="0" smtClean="0"/>
              <a:t> 이용하여 다수의 동시 접속에도 게임 안에서</a:t>
            </a:r>
            <a:endParaRPr lang="en-US" altLang="ko-KR" sz="1400" b="1" dirty="0" smtClean="0"/>
          </a:p>
          <a:p>
            <a:pPr lvl="1" algn="l"/>
            <a:r>
              <a:rPr lang="en-US" altLang="ko-KR" sz="1400" b="1" dirty="0"/>
              <a:t> </a:t>
            </a:r>
            <a:r>
              <a:rPr lang="ko-KR" altLang="en-US" sz="1400" b="1" dirty="0" smtClean="0"/>
              <a:t>자연스러운 움직임을 가능케 함</a:t>
            </a:r>
            <a:endParaRPr lang="ko-KR" altLang="en-US" sz="12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3-2 </a:t>
            </a:r>
            <a:r>
              <a:rPr lang="ko-KR" altLang="en-US" sz="1800" b="1" dirty="0" smtClean="0"/>
              <a:t>타 게임과의 비교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15616" y="2139702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기존의 </a:t>
            </a:r>
            <a:r>
              <a:rPr lang="ko-KR" altLang="en-US" sz="1600" b="1" dirty="0" err="1" smtClean="0"/>
              <a:t>레이싱</a:t>
            </a:r>
            <a:r>
              <a:rPr lang="ko-KR" altLang="en-US" sz="1600" b="1" dirty="0" smtClean="0"/>
              <a:t> 게임과는 달리 좌우의 움직임 뿐만 아니라 위 아래의 움직임을 더하여 공중 </a:t>
            </a:r>
            <a:r>
              <a:rPr lang="ko-KR" altLang="en-US" sz="1600" b="1" dirty="0" err="1" smtClean="0"/>
              <a:t>레이싱의</a:t>
            </a:r>
            <a:r>
              <a:rPr lang="ko-KR" altLang="en-US" sz="1600" b="1" dirty="0" smtClean="0"/>
              <a:t> 현실감을 더함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레이싱에</a:t>
            </a:r>
            <a:r>
              <a:rPr lang="ko-KR" altLang="en-US" sz="1600" b="1" dirty="0" smtClean="0"/>
              <a:t> 기본적으로 주어지는 총을 장착하여 </a:t>
            </a:r>
            <a:r>
              <a:rPr lang="en-US" altLang="ko-KR" sz="1600" b="1" dirty="0" smtClean="0"/>
              <a:t>FPS</a:t>
            </a:r>
            <a:r>
              <a:rPr lang="ko-KR" altLang="en-US" sz="1600" b="1" dirty="0" smtClean="0"/>
              <a:t>의 특징을 더하여 </a:t>
            </a:r>
            <a:r>
              <a:rPr lang="ko-KR" altLang="en-US" sz="1600" b="1" dirty="0" err="1" smtClean="0"/>
              <a:t>카트라이더</a:t>
            </a:r>
            <a:r>
              <a:rPr lang="ko-KR" altLang="en-US" sz="1600" b="1" dirty="0" smtClean="0"/>
              <a:t> 등의 </a:t>
            </a:r>
            <a:r>
              <a:rPr lang="ko-KR" altLang="en-US" sz="1600" b="1" dirty="0" err="1" smtClean="0"/>
              <a:t>레이싱</a:t>
            </a:r>
            <a:r>
              <a:rPr lang="ko-KR" altLang="en-US" sz="1600" b="1" dirty="0" smtClean="0"/>
              <a:t> 게임과 차별화를 두어 보다 경쟁력 있는 게임이 될 것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김혜주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서버</a:t>
            </a:r>
            <a:r>
              <a:rPr lang="en-US" altLang="ko-KR" sz="1800" b="1" dirty="0" smtClean="0"/>
              <a:t>)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12277"/>
              </p:ext>
            </p:extLst>
          </p:nvPr>
        </p:nvGraphicFramePr>
        <p:xfrm>
          <a:off x="1043608" y="1779662"/>
          <a:ext cx="6984774" cy="2714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설계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프레임워크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개발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06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충돌체크</a:t>
                      </a:r>
                      <a:r>
                        <a:rPr lang="ko-KR" altLang="en-US" sz="1200" baseline="0" dirty="0" smtClean="0"/>
                        <a:t> 및 동기화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기능 구현 완료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데드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레커닝을</a:t>
                      </a:r>
                      <a:r>
                        <a:rPr lang="ko-KR" altLang="en-US" sz="1200" dirty="0" smtClean="0"/>
                        <a:t> 통한 동기화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오류 검사 및 유지 보수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김명지 (클라이언트</a:t>
            </a:r>
            <a:r>
              <a:rPr lang="en-US" altLang="ko-KR" sz="1800" b="1" dirty="0" smtClean="0"/>
              <a:t>)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83320"/>
              </p:ext>
            </p:extLst>
          </p:nvPr>
        </p:nvGraphicFramePr>
        <p:xfrm>
          <a:off x="1079613" y="1875254"/>
          <a:ext cx="6984774" cy="3017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클라이언트 프레임워크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그래픽 수집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파싱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충돌처리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게임 기능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서버와 연동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이팩트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홍수현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클라이언트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23553"/>
              </p:ext>
            </p:extLst>
          </p:nvPr>
        </p:nvGraphicFramePr>
        <p:xfrm>
          <a:off x="1079613" y="1923678"/>
          <a:ext cx="6984774" cy="23534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32873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19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그래픽 수집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ko-KR" altLang="en-US" sz="1200" dirty="0" err="1" smtClean="0"/>
                        <a:t>파싱</a:t>
                      </a:r>
                      <a:r>
                        <a:rPr lang="en-US" altLang="ko-KR" sz="1200" dirty="0" smtClean="0"/>
                        <a:t>&amp;</a:t>
                      </a:r>
                      <a:r>
                        <a:rPr lang="ko-KR" altLang="en-US" sz="1200" dirty="0" smtClean="0"/>
                        <a:t>애니메이션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컨트롤러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이팩트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연구 목적</a:t>
            </a:r>
            <a:endParaRPr lang="ko-KR" altLang="en-US" sz="32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03648" y="211916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장기 프로젝트 게임 개발을 통한 실력의 증진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레이싱</a:t>
            </a:r>
            <a:r>
              <a:rPr lang="en-US" altLang="ko-KR" sz="1600" b="1" dirty="0" smtClean="0"/>
              <a:t>+FPS</a:t>
            </a:r>
            <a:r>
              <a:rPr lang="ko-KR" altLang="en-US" sz="1600" b="1" dirty="0" smtClean="0"/>
              <a:t> 게임 개발 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DX11 </a:t>
            </a:r>
            <a:r>
              <a:rPr lang="ko-KR" altLang="en-US" sz="1600" b="1" dirty="0" smtClean="0"/>
              <a:t>개발 능력 배양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IOCP </a:t>
            </a:r>
            <a:r>
              <a:rPr lang="ko-KR" altLang="en-US" sz="1600" b="1" dirty="0" smtClean="0"/>
              <a:t>소켓 모델 서버 구현 능력 배양</a:t>
            </a:r>
            <a:endParaRPr lang="en-US" altLang="ko-KR" sz="1600" b="1" dirty="0" smtClean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lvl="1" algn="l"/>
            <a:r>
              <a:rPr lang="en-US" altLang="ko-KR" sz="1200" b="1" dirty="0" smtClean="0"/>
              <a:t> 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smtClean="0"/>
              <a:t>1-1 </a:t>
            </a:r>
            <a:r>
              <a:rPr lang="ko-KR" altLang="en-US" sz="1800" b="1" dirty="0" smtClean="0"/>
              <a:t>연구 목적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31641" y="1707654"/>
            <a:ext cx="6480719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/>
              <a:t>장르</a:t>
            </a:r>
            <a:r>
              <a:rPr lang="en-US" altLang="ko-KR" sz="1400" b="1" dirty="0" smtClean="0"/>
              <a:t>	</a:t>
            </a:r>
            <a:r>
              <a:rPr lang="en-US" altLang="ko-KR" sz="1200" b="1" dirty="0" smtClean="0"/>
              <a:t>Racing, FPS</a:t>
            </a:r>
          </a:p>
          <a:p>
            <a:pPr algn="l"/>
            <a:r>
              <a:rPr lang="ko-KR" altLang="en-US" sz="1400" b="1" dirty="0" smtClean="0"/>
              <a:t>내용</a:t>
            </a:r>
            <a:r>
              <a:rPr lang="en-US" altLang="ko-KR" sz="1400" b="1" dirty="0" smtClean="0"/>
              <a:t>	</a:t>
            </a:r>
            <a:r>
              <a:rPr lang="ko-KR" altLang="en-US" sz="1200" b="1" dirty="0" smtClean="0"/>
              <a:t>플레이어끼리 서로 공격하고 장애물을 피하며 빠르게 목표지점에 도달하는 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게임</a:t>
            </a:r>
            <a:endParaRPr lang="en-US" altLang="ko-KR" sz="1200" b="1" dirty="0" smtClean="0"/>
          </a:p>
          <a:p>
            <a:pPr algn="l"/>
            <a:endParaRPr lang="en-US" altLang="ko-KR" sz="1050" b="1" dirty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각 플레이어에게는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존재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이 되면 일시적으로 속도가 줄며 휘청거리게 </a:t>
            </a:r>
            <a:r>
              <a:rPr lang="ko-KR" altLang="en-US" sz="1400" b="1" dirty="0"/>
              <a:t>됨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감소 되는 요소로는 적이 총으로 공격하는 것을 맞거나 장애물에 부딪히는 경우가 있음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아이템이 존재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아이템을 사용하면 </a:t>
            </a:r>
            <a:r>
              <a:rPr lang="ko-KR" altLang="en-US" sz="1400" b="1" dirty="0" err="1" smtClean="0"/>
              <a:t>부스터</a:t>
            </a:r>
            <a:r>
              <a:rPr lang="ko-KR" altLang="en-US" sz="1400" b="1" dirty="0" smtClean="0"/>
              <a:t> 또는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회복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 둘 중 하나를 선택하여 사용하게 </a:t>
            </a:r>
            <a:r>
              <a:rPr lang="ko-KR" altLang="en-US" sz="1400" b="1" dirty="0"/>
              <a:t>됨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아이템은 </a:t>
            </a: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게이지를 통해 획득 가능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게이지는 총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칸으로 이루어져 있고 한 칸당 아이템 하나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공격에 성공하거나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맵에</a:t>
            </a:r>
            <a:r>
              <a:rPr lang="ko-KR" altLang="en-US" sz="1400" b="1" dirty="0" smtClean="0"/>
              <a:t> 있는 게이지 아이템을 획득하게 되면 일정 비율로 게이지가 상승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로비와 방을 두어 한 방에 최대 </a:t>
            </a:r>
            <a:r>
              <a:rPr lang="en-US" altLang="ko-KR" sz="1400" b="1" dirty="0" smtClean="0"/>
              <a:t>8</a:t>
            </a:r>
            <a:r>
              <a:rPr lang="ko-KR" altLang="en-US" sz="1400" b="1" dirty="0" smtClean="0"/>
              <a:t>명이 접속하여 플레이</a:t>
            </a:r>
            <a:endParaRPr lang="en-US" altLang="ko-KR" sz="1000" b="1" dirty="0" smtClean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-1 </a:t>
            </a:r>
            <a:r>
              <a:rPr lang="ko-KR" altLang="en-US" sz="1800" b="1" dirty="0" smtClean="0"/>
              <a:t>특징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436096" y="627535"/>
            <a:ext cx="1440160" cy="7424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리커스터사용</a:t>
            </a:r>
            <a:endParaRPr lang="en-US" altLang="ko-KR" sz="1600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7392640" y="296802"/>
            <a:ext cx="1080120" cy="6952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부스터</a:t>
            </a:r>
            <a:endParaRPr lang="en-US" altLang="ko-KR" sz="1400" b="1" dirty="0" smtClean="0"/>
          </a:p>
        </p:txBody>
      </p:sp>
      <p:sp>
        <p:nvSpPr>
          <p:cNvPr id="10" name="타원 9"/>
          <p:cNvSpPr/>
          <p:nvPr/>
        </p:nvSpPr>
        <p:spPr>
          <a:xfrm>
            <a:off x="7378080" y="1092133"/>
            <a:ext cx="1080120" cy="717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회복</a:t>
            </a:r>
            <a:endParaRPr lang="en-US" altLang="ko-KR" sz="1400" b="1" dirty="0" smtClean="0"/>
          </a:p>
        </p:txBody>
      </p:sp>
      <p:cxnSp>
        <p:nvCxnSpPr>
          <p:cNvPr id="11" name="직선 화살표 연결선 10"/>
          <p:cNvCxnSpPr>
            <a:stCxn id="4" idx="6"/>
            <a:endCxn id="8" idx="2"/>
          </p:cNvCxnSpPr>
          <p:nvPr/>
        </p:nvCxnSpPr>
        <p:spPr>
          <a:xfrm flipV="1">
            <a:off x="6876256" y="644440"/>
            <a:ext cx="516384" cy="35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6"/>
            <a:endCxn id="10" idx="2"/>
          </p:cNvCxnSpPr>
          <p:nvPr/>
        </p:nvCxnSpPr>
        <p:spPr>
          <a:xfrm>
            <a:off x="6876256" y="998774"/>
            <a:ext cx="501824" cy="45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부제목 2"/>
          <p:cNvSpPr txBox="1">
            <a:spLocks/>
          </p:cNvSpPr>
          <p:nvPr/>
        </p:nvSpPr>
        <p:spPr>
          <a:xfrm>
            <a:off x="6553200" y="1378371"/>
            <a:ext cx="680392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accent2"/>
                </a:solidFill>
              </a:rPr>
              <a:t>선택</a:t>
            </a:r>
            <a:endParaRPr lang="en-US" altLang="ko-KR" sz="16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-1 </a:t>
            </a:r>
            <a:r>
              <a:rPr lang="ko-KR" altLang="en-US" sz="1800" b="1" dirty="0" smtClean="0"/>
              <a:t>특징</a:t>
            </a:r>
            <a:endParaRPr lang="en-US" altLang="ko-KR" sz="16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475656" y="1995686"/>
            <a:ext cx="5964483" cy="2016224"/>
            <a:chOff x="1515690" y="1923677"/>
            <a:chExt cx="5964483" cy="2016224"/>
          </a:xfrm>
        </p:grpSpPr>
        <p:pic>
          <p:nvPicPr>
            <p:cNvPr id="3074" name="Picture 2" descr="C:\Users\김몰랑\Desktop\졸업작품\피하기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4572" r="15609" b="26466"/>
            <a:stretch/>
          </p:blipFill>
          <p:spPr bwMode="auto">
            <a:xfrm>
              <a:off x="1515690" y="1923678"/>
              <a:ext cx="2638096" cy="201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김몰랑\Desktop\졸업작품\피하기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1" r="-68" b="183"/>
            <a:stretch/>
          </p:blipFill>
          <p:spPr bwMode="auto">
            <a:xfrm>
              <a:off x="4788024" y="1923677"/>
              <a:ext cx="2692149" cy="201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444858" y="4086561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그림 </a:t>
            </a:r>
            <a:r>
              <a:rPr lang="en-US" altLang="ko-KR" sz="1050" dirty="0"/>
              <a:t>2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-2 </a:t>
            </a:r>
            <a:r>
              <a:rPr lang="ko-KR" altLang="en-US" sz="1800" b="1" dirty="0" smtClean="0"/>
              <a:t>조작법 </a:t>
            </a:r>
            <a:endParaRPr lang="en-US" altLang="ko-KR" sz="1600" dirty="0" smtClean="0"/>
          </a:p>
        </p:txBody>
      </p:sp>
      <p:pic>
        <p:nvPicPr>
          <p:cNvPr id="1027" name="Picture 3" descr="C:\Users\김몰랑\Desktop\졸업작품\keyboar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95686"/>
            <a:ext cx="4464496" cy="17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59258" y="2571749"/>
            <a:ext cx="272581" cy="270517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15243" y="2842266"/>
            <a:ext cx="745735" cy="270517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043608" y="2520728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4"/>
                </a:solidFill>
                <a:latin typeface="+mn-ea"/>
              </a:rPr>
              <a:t>이</a:t>
            </a:r>
            <a:r>
              <a:rPr lang="ko-KR" altLang="en-US" sz="1200" b="1" dirty="0">
                <a:solidFill>
                  <a:schemeClr val="accent4"/>
                </a:solidFill>
                <a:latin typeface="+mn-ea"/>
              </a:rPr>
              <a:t>동</a:t>
            </a: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652120" y="1491630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발사</a:t>
            </a:r>
            <a:endParaRPr lang="en-US" altLang="ko-KR" sz="1200" b="1" dirty="0" smtClean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6192180" y="1927239"/>
            <a:ext cx="0" cy="42848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/>
          <p:cNvSpPr txBox="1">
            <a:spLocks/>
          </p:cNvSpPr>
          <p:nvPr/>
        </p:nvSpPr>
        <p:spPr>
          <a:xfrm>
            <a:off x="6156176" y="1491630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3"/>
                </a:solidFill>
                <a:latin typeface="+mn-ea"/>
              </a:rPr>
              <a:t>재장전</a:t>
            </a:r>
            <a:endParaRPr lang="en-US" altLang="ko-KR" sz="1200" b="1" dirty="0" smtClean="0">
              <a:solidFill>
                <a:schemeClr val="accent3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6408204" y="1927239"/>
            <a:ext cx="108012" cy="4284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287401" y="2283718"/>
            <a:ext cx="45719" cy="144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6920284" y="2526468"/>
            <a:ext cx="964084" cy="45105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err="1" smtClean="0">
                <a:solidFill>
                  <a:schemeClr val="accent2"/>
                </a:solidFill>
                <a:latin typeface="+mn-ea"/>
              </a:rPr>
              <a:t>조준점</a:t>
            </a:r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 및 시점</a:t>
            </a:r>
            <a:endParaRPr lang="en-US" altLang="ko-KR" sz="11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줌인</a:t>
            </a:r>
            <a:r>
              <a:rPr lang="en-US" altLang="ko-KR" sz="1100" b="1" dirty="0" smtClean="0">
                <a:solidFill>
                  <a:schemeClr val="accent2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줌아웃</a:t>
            </a:r>
            <a:endParaRPr lang="en-US" altLang="ko-KR" sz="1100" b="1" dirty="0" smtClean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0" name="꺾인 연결선 29"/>
          <p:cNvCxnSpPr>
            <a:stCxn id="31" idx="1"/>
            <a:endCxn id="27" idx="2"/>
          </p:cNvCxnSpPr>
          <p:nvPr/>
        </p:nvCxnSpPr>
        <p:spPr>
          <a:xfrm rot="10800000">
            <a:off x="6310262" y="2427734"/>
            <a:ext cx="610023" cy="324262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부제목 2"/>
          <p:cNvSpPr txBox="1">
            <a:spLocks/>
          </p:cNvSpPr>
          <p:nvPr/>
        </p:nvSpPr>
        <p:spPr>
          <a:xfrm>
            <a:off x="6948264" y="3347339"/>
            <a:ext cx="1008112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chemeClr val="accent1"/>
                </a:solidFill>
                <a:latin typeface="+mn-ea"/>
              </a:rPr>
              <a:t>아이템 전환</a:t>
            </a:r>
            <a:endParaRPr lang="en-US" altLang="ko-KR" sz="1100" b="1" dirty="0" smtClean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4499992" y="3519011"/>
            <a:ext cx="24482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305885" y="3383752"/>
            <a:ext cx="414355" cy="270517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꺾인 연결선 43"/>
          <p:cNvCxnSpPr>
            <a:stCxn id="11" idx="1"/>
            <a:endCxn id="16" idx="3"/>
          </p:cNvCxnSpPr>
          <p:nvPr/>
        </p:nvCxnSpPr>
        <p:spPr>
          <a:xfrm rot="10800000">
            <a:off x="1835697" y="2672995"/>
            <a:ext cx="879547" cy="304531"/>
          </a:xfrm>
          <a:prstGeom prst="bentConnector3">
            <a:avLst>
              <a:gd name="adj1" fmla="val 637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899592" y="3585398"/>
            <a:ext cx="948020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가속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51" name="직선 연결선 50"/>
          <p:cNvCxnSpPr>
            <a:stCxn id="41" idx="1"/>
            <a:endCxn id="50" idx="3"/>
          </p:cNvCxnSpPr>
          <p:nvPr/>
        </p:nvCxnSpPr>
        <p:spPr>
          <a:xfrm flipH="1">
            <a:off x="1847612" y="3519011"/>
            <a:ext cx="458273" cy="21865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/>
          <p:cNvSpPr txBox="1">
            <a:spLocks/>
          </p:cNvSpPr>
          <p:nvPr/>
        </p:nvSpPr>
        <p:spPr>
          <a:xfrm>
            <a:off x="6920284" y="2016239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chemeClr val="accent5"/>
                </a:solidFill>
                <a:latin typeface="+mn-ea"/>
              </a:rPr>
              <a:t>이동시점</a:t>
            </a:r>
            <a:endParaRPr lang="en-US" altLang="ko-KR" sz="1100" b="1" dirty="0" smtClean="0">
              <a:solidFill>
                <a:schemeClr val="accent5"/>
              </a:solidFill>
              <a:latin typeface="+mn-ea"/>
            </a:endParaRPr>
          </a:p>
        </p:txBody>
      </p:sp>
      <p:cxnSp>
        <p:nvCxnSpPr>
          <p:cNvPr id="57" name="직선 연결선 56"/>
          <p:cNvCxnSpPr>
            <a:endCxn id="56" idx="1"/>
          </p:cNvCxnSpPr>
          <p:nvPr/>
        </p:nvCxnSpPr>
        <p:spPr>
          <a:xfrm flipV="1">
            <a:off x="6444208" y="2168505"/>
            <a:ext cx="476076" cy="4032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부제목 2"/>
          <p:cNvSpPr txBox="1">
            <a:spLocks/>
          </p:cNvSpPr>
          <p:nvPr/>
        </p:nvSpPr>
        <p:spPr>
          <a:xfrm>
            <a:off x="887676" y="3939902"/>
            <a:ext cx="6514649" cy="79208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 smtClean="0"/>
              <a:t>A/D </a:t>
            </a:r>
            <a:r>
              <a:rPr lang="ko-KR" altLang="en-US" sz="1400" b="1" dirty="0"/>
              <a:t>연타 두 번 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해당 방향으로 빠르게 구르기</a:t>
            </a:r>
            <a:endParaRPr lang="en-US" altLang="ko-KR" sz="12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305885" y="3116180"/>
            <a:ext cx="553373" cy="270517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H="1" flipV="1">
            <a:off x="1822584" y="3138942"/>
            <a:ext cx="492588" cy="1136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/>
          <p:cNvSpPr txBox="1">
            <a:spLocks/>
          </p:cNvSpPr>
          <p:nvPr/>
        </p:nvSpPr>
        <p:spPr>
          <a:xfrm>
            <a:off x="899592" y="3019425"/>
            <a:ext cx="948020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회복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-3 </a:t>
            </a:r>
            <a:r>
              <a:rPr lang="ko-KR" altLang="en-US" sz="1800" b="1" dirty="0" err="1" smtClean="0"/>
              <a:t>플로우</a:t>
            </a:r>
            <a:r>
              <a:rPr lang="ko-KR" altLang="en-US" sz="1800" b="1" dirty="0" smtClean="0"/>
              <a:t> 차트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Login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56388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방 선택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방 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08304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 오버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9" idx="1"/>
          </p:cNvCxnSpPr>
          <p:nvPr/>
        </p:nvCxnSpPr>
        <p:spPr>
          <a:xfrm>
            <a:off x="3092492" y="2819958"/>
            <a:ext cx="327380" cy="10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7" idx="1"/>
          </p:cNvCxnSpPr>
          <p:nvPr/>
        </p:nvCxnSpPr>
        <p:spPr>
          <a:xfrm>
            <a:off x="1835696" y="2830128"/>
            <a:ext cx="320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0" idx="1"/>
          </p:cNvCxnSpPr>
          <p:nvPr/>
        </p:nvCxnSpPr>
        <p:spPr>
          <a:xfrm>
            <a:off x="4355976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24" idx="1"/>
          </p:cNvCxnSpPr>
          <p:nvPr/>
        </p:nvCxnSpPr>
        <p:spPr>
          <a:xfrm>
            <a:off x="5652120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12160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플레이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2" idx="1"/>
          </p:cNvCxnSpPr>
          <p:nvPr/>
        </p:nvCxnSpPr>
        <p:spPr>
          <a:xfrm>
            <a:off x="6948264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0"/>
            <a:endCxn id="7" idx="0"/>
          </p:cNvCxnSpPr>
          <p:nvPr/>
        </p:nvCxnSpPr>
        <p:spPr>
          <a:xfrm rot="16200000" flipV="1">
            <a:off x="5200398" y="2142"/>
            <a:ext cx="12700" cy="515191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7" idx="2"/>
            <a:endCxn id="10" idx="2"/>
          </p:cNvCxnSpPr>
          <p:nvPr/>
        </p:nvCxnSpPr>
        <p:spPr>
          <a:xfrm rot="16200000" flipH="1">
            <a:off x="3904254" y="1802342"/>
            <a:ext cx="12700" cy="255962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2-4 </a:t>
            </a:r>
            <a:r>
              <a:rPr lang="ko-KR" altLang="en-US" sz="1800" b="1" dirty="0" smtClean="0"/>
              <a:t>캐릭터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9612" y="448801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그림 </a:t>
            </a:r>
            <a:r>
              <a:rPr lang="en-US" altLang="ko-KR" sz="1050" dirty="0"/>
              <a:t>3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51" y="1784128"/>
            <a:ext cx="3737053" cy="26840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06143" y="2541366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플레이어가 선택할 수 있는 새는 한 가지 종류이나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리커스터의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 전략적인 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사용으로 각기 다른 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플레이를 즐길 수 있다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805790" y="2387162"/>
            <a:ext cx="2410507" cy="1155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1"/>
                </a:solidFill>
              </a:rPr>
              <a:t>에임 라인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2-5 </a:t>
            </a:r>
            <a:r>
              <a:rPr lang="ko-KR" altLang="en-US" sz="1800" b="1" dirty="0" smtClean="0"/>
              <a:t>게임 </a:t>
            </a:r>
            <a:r>
              <a:rPr lang="en-US" altLang="ko-KR" sz="1800" b="1" dirty="0" smtClean="0"/>
              <a:t>UI</a:t>
            </a:r>
            <a:endParaRPr lang="en-US" altLang="ko-KR" sz="1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275855" y="1630221"/>
            <a:ext cx="5404125" cy="302976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63888" y="4299942"/>
            <a:ext cx="48943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유저 진행도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91880" y="1851670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HP Bar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2067694"/>
            <a:ext cx="576064" cy="50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획득한 아이템 이미지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5689885" y="3346368"/>
            <a:ext cx="576064" cy="50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나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3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3-1 </a:t>
            </a:r>
            <a:r>
              <a:rPr lang="ko-KR" altLang="en-US" sz="1800" b="1" dirty="0" smtClean="0"/>
              <a:t>개발 환경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Visual Studio 2013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DirectX 11 SDK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Window 7 32/64 bit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Drop Box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NAVER</a:t>
            </a:r>
            <a:r>
              <a:rPr lang="ko-KR" altLang="en-US" sz="1400" b="1" dirty="0" smtClean="0"/>
              <a:t> 개발자 센터 </a:t>
            </a:r>
            <a:r>
              <a:rPr lang="en-US" altLang="ko-KR" sz="1400" b="1" dirty="0" smtClean="0"/>
              <a:t>SVN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Photoshop 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CS6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585</Words>
  <Application>Microsoft Office PowerPoint</Application>
  <PresentationFormat>화면 슬라이드 쇼(16:9)</PresentationFormat>
  <Paragraphs>163</Paragraphs>
  <Slides>14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In the Gorest</vt:lpstr>
      <vt:lpstr>1. 연구 목적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3. 기술 요소</vt:lpstr>
      <vt:lpstr>3. 기술 요소</vt:lpstr>
      <vt:lpstr>3. 기술 요소</vt:lpstr>
      <vt:lpstr>4. 역할 분담 및 개발 일정</vt:lpstr>
      <vt:lpstr>4. 역할 분담 및 개발 일정</vt:lpstr>
      <vt:lpstr>4. 역할 분담 및 개발 일정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(게임 이름 미정)</dc:title>
  <dc:creator>User</dc:creator>
  <cp:lastModifiedBy>User</cp:lastModifiedBy>
  <cp:revision>437</cp:revision>
  <dcterms:created xsi:type="dcterms:W3CDTF">2015-07-18T05:29:27Z</dcterms:created>
  <dcterms:modified xsi:type="dcterms:W3CDTF">2016-02-15T04:38:23Z</dcterms:modified>
</cp:coreProperties>
</file>