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79" r:id="rId7"/>
    <p:sldId id="280" r:id="rId8"/>
    <p:sldId id="281" r:id="rId9"/>
    <p:sldId id="282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72" r:id="rId18"/>
    <p:sldId id="267" r:id="rId19"/>
    <p:sldId id="268" r:id="rId20"/>
    <p:sldId id="273" r:id="rId21"/>
    <p:sldId id="269" r:id="rId22"/>
    <p:sldId id="270" r:id="rId23"/>
    <p:sldId id="271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6C748-A84E-489A-A62C-84C1207057F9}" type="datetimeFigureOut">
              <a:rPr lang="ru-RU" smtClean="0"/>
              <a:t>26.10.2025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6FF464-E2B7-49C8-85B1-3AA7B8B42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1586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3FC5C1-C2F3-2E1E-6008-0BD1302A3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A450B0-6AE4-C4DC-4B94-9ED679EC7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6ACCAF-DE5E-3260-BD13-5807BB908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0C75-5C85-48B2-9C5F-9E765DA8E32A}" type="datetime1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E64DF9-BCD0-FDF9-2C6B-7E6700801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AD5B76-5B20-4C60-A7D5-687BB303B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6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C3DD9-1B85-A07A-AD38-61C53FEA2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51CB67-3392-9AEF-799C-4C22C88E3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71685-4A35-B8A5-ADC1-9BE65E08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4E09B-9F02-4767-9E6F-E687EC65F941}" type="datetime1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C3053B-927D-0C25-2FE2-7B179012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23D319-3B14-749F-7332-3F85CD7E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937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165117A-424F-FB8C-DBD2-DB0C769266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AD3334-CA77-AD30-EDA8-264185B8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4808C-C4EF-D583-1464-7A30B1B0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FF072-A565-4AE0-B471-76FB12EEDDC8}" type="datetime1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43CAC0-9891-0F70-986A-9848E30F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A2E4F-01FE-4760-F969-975B0862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054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58F1FA-5F71-C7E4-D2C5-E46828431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CE20B3-B8CA-CC62-A7D8-E8BF394A3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7770A9-B756-4C1D-D561-182C8EA4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F1FF9-D86E-455E-BAD2-DD824E525448}" type="datetime1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1084FC-BF54-2E0D-9A48-1C7B9A65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1A0F56-962D-3999-6067-33E60E102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6010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F32BA-636D-23C2-18CF-C280928E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0833DE-EEFA-A629-2397-87B709BEA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4426D78-C6C9-8F34-063A-D224131F9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F54A-2D85-40CD-A328-0C0939F75339}" type="datetime1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235FA-AA40-5ECB-8AF9-8BD2B2A1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7CB764-BA7A-176F-3001-742E1B69A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8017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788E24-0647-C667-9D23-664068D03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2FB787-3B18-E4E6-7385-3064D2636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48C2BF-508E-D159-EF39-CDBAFBE8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8D7F1-771A-4A11-B9B4-FFA835DE5D89}" type="datetime1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0CB9DD3-0B85-8D89-344D-78EBE3D5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A18029-BA01-62F1-3813-CBE031E01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74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2C524-40E9-C82D-D879-718FAC666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DFF97-8A9F-576F-C038-110564917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81F794-2E57-1552-132D-123EC9027B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5D16760-D51F-8584-7699-ECA73A49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4915B-4F6E-4E44-A454-E01932D34C73}" type="datetime1">
              <a:rPr lang="ru-RU" smtClean="0"/>
              <a:t>26.10.2025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0FE65C-1A34-717A-D5EC-CAED99F0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8721B-143D-DEF3-BF66-0F0B839ED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027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1C6E85-BB65-C0D5-BF8C-8B7D7A7D2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F00291E-98C1-0840-1EFB-11917FB47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CB4DBD3-617A-483D-62E4-1B928845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826812B-D651-9E85-010D-6FC156A5D7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F0C872-0FBF-1BDD-C86B-6A837B8A3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30C0D8-C3A7-D263-F325-B8471444F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1E277-B91F-4C64-A18F-AD7F8DA6CBCC}" type="datetime1">
              <a:rPr lang="ru-RU" smtClean="0"/>
              <a:t>26.10.2025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0B721D-C275-DA8B-72DC-6160F307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1E278F9-FE06-51EE-DDC1-1B19D6E3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511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23FE66-2EFA-031C-B9E7-C71AB56CB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A76151C-A155-52D0-23A8-CD518A6D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D05AA-F1EC-49BD-A4DC-C073FEEEF978}" type="datetime1">
              <a:rPr lang="ru-RU" smtClean="0"/>
              <a:t>26.10.2025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9907AD-ACC2-F2C1-DF4B-1EBA0518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1E1FC23-E95D-67A5-0E24-A18F19163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2634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6793F9D-5308-E12A-1343-E8C9E58D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D501-E9BA-4D1D-9CB4-AE3AC4E4BA0C}" type="datetime1">
              <a:rPr lang="ru-RU" smtClean="0"/>
              <a:t>26.10.2025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6364EB7-F980-143A-93A8-47ADF6F7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CFB16-0851-78BF-8892-C401FAE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34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B21F2-0A20-E889-AC4B-EB6A02790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8E33EE-0EDB-7F3C-3870-2B97C1A20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6F0047-6CD7-926C-EE37-1FEA1BACD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C20F7-68FB-FE6E-AE1F-F03E1847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D1A34-198D-4FB1-85C4-C5475F9C19E7}" type="datetime1">
              <a:rPr lang="ru-RU" smtClean="0"/>
              <a:t>26.10.2025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0541DE-A225-01F7-4671-88CFFD2E5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61D251-2627-650C-7A40-736BC026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157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887C95-9C5F-DCB8-D7E7-A770D5A48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51CA6A-FF11-3848-C77E-E3FF7423A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632D6-ABF7-A5B8-2BA8-9AB51F55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8ED01-8C37-453F-9BF9-72385FDE2B82}" type="datetime1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376119-7A66-CA12-74D7-4790998CA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5D4D89-44CC-181D-791A-CB33A9F95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555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F6F9D-AF4E-28D4-3609-D390EED1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C374FD1-7DD5-A4BF-AAF0-59DF64DD67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83CF3B-AAEB-D3B0-A8F3-7CE326583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4B77B2-80BC-65D5-4F64-2D89C87F5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B2C59-5075-4F1B-B005-93D832210A63}" type="datetime1">
              <a:rPr lang="ru-RU" smtClean="0"/>
              <a:t>26.10.2025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0C0F3CE-6BF5-4DEB-4467-5E66FB94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AAC570-2814-3EC1-7E34-81AB64AAE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92646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04FBD-E427-8211-2AD3-E52E1E6FF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7AEA81-C33E-BCAF-5471-97D0645AF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230C69-E5E8-AFFC-1295-2F86CEF3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726BE-4D93-4526-BE27-1EA2CB4A6217}" type="datetime1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C7EB66-0C74-EF20-F661-E1189AD9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AA986-9FDD-1DA8-35C7-24B598F8B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5462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45321FC-058E-5330-E908-7499D62894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3814DDA-26F5-0598-8E12-6822E4C8F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4EBED-6910-9014-C111-BA9BC2BA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5BC69-0DAD-4E9D-BD96-47F8C772037A}" type="datetime1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B87C751-62DB-0312-4608-31897D6A6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81AA8-1976-1702-F3F4-8A15BFC61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850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742A11-95FB-FFBF-050C-9C75F75F5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C8A5A9-78CD-EA11-14B6-3B651B5D1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C87803-83F3-E341-FB23-DFC5DCB1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74016-F2D2-4AD0-87E7-43168F74A3BC}" type="datetime1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C16B3C-CE22-E512-C0E5-F2CA0269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B47DBE-D701-69F4-8057-E4DBDE28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4372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A17D3-E58B-9768-526D-B87BFFA87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6AD919-FEFB-D93D-1F53-64269E280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98A95E3-9446-FB40-38C1-E86E0A389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99BFDF-B91D-9B6D-7E6B-62BE67AD5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49DE-8DB2-40E1-86AD-38CA0C22F08F}" type="datetime1">
              <a:rPr lang="ru-RU" smtClean="0"/>
              <a:t>26.10.2025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D39BC-7DC1-8CB8-E696-F9FD5CBB1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762FB2-C954-1123-EE00-765B9970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0420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1706E-63A3-4F83-3623-3877B6324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EA49195-E379-73BD-621B-08863254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1A320B-EF1E-F1E1-3C2A-385AA501A0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D45B08-B1E1-D098-7B51-0415CFAF99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3AA6D63-D7F9-87F3-7556-6C33F785C5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1019B7F-20E8-452E-FBA5-2074C6F27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99CD5-3791-442E-8DBB-6494B5BA1F0F}" type="datetime1">
              <a:rPr lang="ru-RU" smtClean="0"/>
              <a:t>26.10.2025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A7CB13-D692-C6F5-5533-B4D07A9C2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9DAA57D-836E-9F69-7822-087448D1D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54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E836F-2F91-A3BF-49D8-D0FB9603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28AD97E-4494-F07C-4B3C-B26BB98D1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B92EC-48ED-4444-8796-A4F7D0BD3014}" type="datetime1">
              <a:rPr lang="ru-RU" smtClean="0"/>
              <a:t>26.10.2025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D4AFE3-83DE-F536-38EE-C5D6723D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E722C9-0D71-1C1C-4E45-2B8B2808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717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5D881AF-5A44-A17D-F739-7F9E2426F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58C09-64A3-4C9A-B355-8EB4A767B163}" type="datetime1">
              <a:rPr lang="ru-RU" smtClean="0"/>
              <a:t>26.10.2025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EA9C63F-6B04-AE67-B35F-9C100606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8A8EFF9-4D3D-1F07-3159-B7134CA0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091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AF6D0F-F08C-3776-74FD-0D0B89C0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E48A8E-4069-A628-7CAC-0DD3DA46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153B199-AEA2-154E-4AE9-170627134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047DE64-2B35-3036-308E-4F47B6537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3CB6-4531-457E-AB54-6542AD2A9F4C}" type="datetime1">
              <a:rPr lang="ru-RU" smtClean="0"/>
              <a:t>26.10.2025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3E059E-A084-B00C-B2FE-9CAE0870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3FE2F9-7E4F-08A8-8EC3-B8DA6991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91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EB764-5D7B-9BD1-EE48-6C997F35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54E49F-94DC-4D7A-6B42-6CB3D6688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16BDBD-8AB0-48B7-F6B2-C640C1C56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0962771-4D9D-A7E3-3BE3-6A41A05B3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5E8BF-5737-412E-99A9-CECAA6DB5EFF}" type="datetime1">
              <a:rPr lang="ru-RU" smtClean="0"/>
              <a:t>26.10.2025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34D876-9675-E726-25C5-FAD76F47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6433D70-A896-DCA2-259B-F5857DBCC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758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913027-87A2-674B-DF64-0DEA1C0F1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CEE97A-13DE-5348-88D0-93CD779E8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7B57F-2B6D-7D06-4E9F-ED04A3970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570BB9-4C47-4DF0-8990-A3EBACCB278C}" type="datetime1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360D6-DC2A-1139-B391-AC3D8CBDB8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07D5E85-D21E-6E69-6891-2204ECDDD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A34C6F-A464-4B1A-B6BE-98ECF32762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23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0EF94-4069-F589-C61F-649168743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7D4C82-8752-B185-6BEE-1C3573AE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1B311-FA68-8FDB-CBAC-508E3A4BA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A285A6-062D-4BE9-ACE1-0DCAFD12EAF9}" type="datetime1">
              <a:rPr lang="ru-RU" smtClean="0"/>
              <a:t>26.10.2025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7C1DEB-2345-1FD7-1CE7-37F0BB918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4CBF84-0A21-9ACE-9C6F-D5F670F03B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4B93A-14A5-4901-95B5-09F6ECF7E5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717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wDawnPRG/1580_10_CSharp_BASE_OO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CE1EDE8-F1A0-95AF-8036-85F76AEBF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62391C-8AA6-D199-5718-301F682B6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96" y="1717565"/>
            <a:ext cx="3035420" cy="3422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EE51F-EE1C-F112-902B-90EA3F6A9C26}"/>
              </a:ext>
            </a:extLst>
          </p:cNvPr>
          <p:cNvSpPr txBox="1"/>
          <p:nvPr/>
        </p:nvSpPr>
        <p:spPr>
          <a:xfrm>
            <a:off x="5257800" y="1317675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Типы данных, переменные и операции.</a:t>
            </a:r>
          </a:p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Говорим на языке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компьютера.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459876-D20D-9163-62F5-DEF2838E4829}"/>
              </a:ext>
            </a:extLst>
          </p:cNvPr>
          <p:cNvSpPr txBox="1"/>
          <p:nvPr/>
        </p:nvSpPr>
        <p:spPr>
          <a:xfrm>
            <a:off x="5257800" y="364236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Основы Программирования на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C#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algn="ctr"/>
            <a:r>
              <a:rPr lang="ru-RU" sz="24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Калмыков Александр Юрьевич</a:t>
            </a:r>
            <a:endParaRPr lang="en-US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algn="ctr"/>
            <a:endParaRPr lang="en-US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  <a:hlinkClick r:id="rId3"/>
              </a:rPr>
              <a:t>GitHub</a:t>
            </a:r>
            <a:endParaRPr lang="ru-RU" sz="24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1253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10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1973217" y="424522"/>
            <a:ext cx="82455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 что там по вещественным типам?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73E4A8-2D48-7517-4695-41595CDB3D12}"/>
              </a:ext>
            </a:extLst>
          </p:cNvPr>
          <p:cNvSpPr txBox="1"/>
          <p:nvPr/>
        </p:nvSpPr>
        <p:spPr>
          <a:xfrm>
            <a:off x="770936" y="1690061"/>
            <a:ext cx="441688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Научная нотация (вспомним из физики):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6.02 × 10²³ → очень большое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1.0 × 10⁻⁹ → очень маленькое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Три части числа: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Знак (+ или –)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Мантисса — значащие цифры (6.02, 1.0)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Экспонента — степень (23, –9)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8E0DA62-A2D9-357D-02C3-03292FABA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1769808"/>
            <a:ext cx="5867400" cy="331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86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11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Формат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IEE574</a:t>
            </a:r>
            <a:endParaRPr lang="ru-RU" sz="32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741680" y="1344634"/>
            <a:ext cx="10708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Представьте, что у нас есть число 5.25.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1. Переведем его в двоичный вид: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Целая часть (5) — это 101 в двоичной системе.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Дробная часть (0.25) — это 01 (потому что 0.25 = 1/4 = 1/2²).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Итого: 5.25 = 101.01₂ (где ₂ — обозначение двоичной системы).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2. Теперь применим "научную нотацию" к двоичному числу. Запятая должна стоять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после первой значащей единицы.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101.01 = 1.0101 × 2²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626EB58-6253-A9D9-772A-C020B8FBE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680" y="4359701"/>
            <a:ext cx="10734611" cy="16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28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12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Подводные камни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6096000" y="1858190"/>
            <a:ext cx="559872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Ограничения IEEE 754: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Точность ограничена → всего ~7 значащих цифр → 0.1 + 0.2 ≠ 0.3 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Особые значения: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0: экспонента = 0, мантисса =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±∞: экспонента = 255 (все 1), мантисса = 0 → например, при делении на 0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NaN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("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Not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a Number"): экспонента = 255, мантисса ≠ 0 → например, √(–1) или 0/0</a:t>
            </a:r>
            <a:endParaRPr lang="ru-RU" sz="2000" i="1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611243-8502-BA8E-B667-3F1EE9B13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59" y="1858190"/>
            <a:ext cx="5440102" cy="357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4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13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Вещественные числа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500723-8392-D7E9-01CB-460412EB5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1130674"/>
            <a:ext cx="8011643" cy="3924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2F30DE-302A-7CC7-FDDC-A6E01B0180D8}"/>
              </a:ext>
            </a:extLst>
          </p:cNvPr>
          <p:cNvSpPr txBox="1"/>
          <p:nvPr/>
        </p:nvSpPr>
        <p:spPr>
          <a:xfrm>
            <a:off x="2883279" y="5215473"/>
            <a:ext cx="613009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Для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float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и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decimal 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нужно добавлять суффиксы: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float gravity = 9.81f;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double pi = 3.14159;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decimal money = 100.5m;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223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14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Неявное преобразование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B717-0088-E1E5-C7B8-DA001E15CE9B}"/>
              </a:ext>
            </a:extLst>
          </p:cNvPr>
          <p:cNvSpPr txBox="1"/>
          <p:nvPr/>
        </p:nvSpPr>
        <p:spPr>
          <a:xfrm>
            <a:off x="466530" y="1493051"/>
            <a:ext cx="516294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Неявное преобразование типов (автоматическое преобразование типов) — это процесс, при котором компилятор автоматически изменяет тип данных одного выражения на другой без вмешательства программиста.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</p:txBody>
      </p:sp>
      <p:pic>
        <p:nvPicPr>
          <p:cNvPr id="6146" name="Picture 2" descr="r/ProgrammerHumor - 0.5f; value; float value int integer %3D C/C++ C# l'll allow it. Wait. That's illegal.">
            <a:extLst>
              <a:ext uri="{FF2B5EF4-FFF2-40B4-BE49-F238E27FC236}">
                <a16:creationId xmlns:a16="http://schemas.microsoft.com/office/drawing/2014/main" id="{2AE878D0-7D46-5944-A2EA-8E05527D9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894" y="1893920"/>
            <a:ext cx="6096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1D52D61-4219-FE72-A75C-F4A26A8AA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11" y="3633433"/>
            <a:ext cx="4954632" cy="134124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2B4E507-5AF9-936C-23AF-80D0204BE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111" y="5281930"/>
            <a:ext cx="6164580" cy="10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22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15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Логический тип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C085004-69A4-3191-36EB-DC27127C2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67" y="1921684"/>
            <a:ext cx="2936256" cy="325938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010521-8B5A-A6C2-1BB2-1C6A83691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093" y="1378426"/>
            <a:ext cx="8625140" cy="18651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83E783-7BE0-06FE-9750-C15D17F2ADF2}"/>
              </a:ext>
            </a:extLst>
          </p:cNvPr>
          <p:cNvSpPr txBox="1"/>
          <p:nvPr/>
        </p:nvSpPr>
        <p:spPr>
          <a:xfrm>
            <a:off x="3326094" y="3429000"/>
            <a:ext cx="862513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Почему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bool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, а не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byte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для логики в C#?</a:t>
            </a:r>
          </a:p>
          <a:p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Память: Оба — 1 байт, но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bool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семантически ограничен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true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/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false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Оптимизации: JIT может эффективнее обрабатывать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bool</a:t>
            </a:r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Читаемость и безопасность: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bool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исключает недопустимые значения Производительность: Логические операции (&amp;&amp;, ||) компилируются в оптимальные IL-инструкции (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brtrue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,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brfalse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).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👉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bool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= ясность + безопасность + оптимизация.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byte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— избыточен и опасен для логики.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2553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16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Символьный тип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306124-824A-D8EB-F517-80719D292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20" y="2012072"/>
            <a:ext cx="7973538" cy="169568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80232DD-3533-BE40-171C-8D12B729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2835" y="3898717"/>
            <a:ext cx="7806330" cy="145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6732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17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568960" y="474395"/>
            <a:ext cx="114198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Объявление и инициализация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6F6486-5B7D-4101-C5CF-E9EE95EC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81" y="1521822"/>
            <a:ext cx="8385437" cy="4477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860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18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Арифметические операции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877223-8C6F-DF6D-D4FF-E81D27C46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603" y="1342082"/>
            <a:ext cx="7622793" cy="360697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890E3DD-88CE-D871-50F0-3095A1993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8044" y="5115492"/>
            <a:ext cx="7275911" cy="1268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3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19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Операторы присваивания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40E4393-3833-569D-0236-4C5CC302D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1645309"/>
            <a:ext cx="7649643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43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BB009EB-C9C1-14CA-96FB-F60AE8CE0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2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458E8E-A3F9-C124-A9C4-206515E683F0}"/>
              </a:ext>
            </a:extLst>
          </p:cNvPr>
          <p:cNvSpPr txBox="1"/>
          <p:nvPr/>
        </p:nvSpPr>
        <p:spPr>
          <a:xfrm>
            <a:off x="3048000" y="43375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План лекции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043139-79D9-2A14-2C68-26E4BC21D7E3}"/>
              </a:ext>
            </a:extLst>
          </p:cNvPr>
          <p:cNvSpPr txBox="1"/>
          <p:nvPr/>
        </p:nvSpPr>
        <p:spPr>
          <a:xfrm>
            <a:off x="440404" y="1054550"/>
            <a:ext cx="77798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1. Введение.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2. Понятие типов данных и строгой статической типизации.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3. Представление данных в памяти.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4. Целочисленные типы.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5. Вещественные типы.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6. Логический тип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bool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7. Символьный тип </a:t>
            </a:r>
            <a:r>
              <a:rPr lang="ru-RU" sz="200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char</a:t>
            </a:r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8. Объявление и инициализация переменных, правила именования.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9. Арифметические операции.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10. Операции присваивания.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11. Операции сравнения.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12. Логические операции.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13. Унарные операции.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14. Тернарная операция как сокращённая форма условия.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15. Приоритет операций и использование скобок для управления порядком вычислений.</a:t>
            </a:r>
          </a:p>
          <a:p>
            <a:r>
              <a:rPr lang="ru-RU" sz="20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16. Неявная типизация.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B22783-947D-C407-6AC5-D600BD5FA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3431" y="1252505"/>
            <a:ext cx="3419012" cy="510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444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20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Операторы сравнения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6A10060-6F51-798F-752E-D416584B9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20" y="1433692"/>
            <a:ext cx="8030696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7742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21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Логические операции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E7BFFF7-24B5-D8D3-79C5-AB57B9987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00" y="1192808"/>
            <a:ext cx="7916380" cy="25149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053393F-74D7-8310-F813-2B0178844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814" y="3819071"/>
            <a:ext cx="4530186" cy="167724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59FCDA9-0800-AB62-80D3-0E19891086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2556" y="3841397"/>
            <a:ext cx="4530187" cy="163259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C6A2DBA-00D7-84B3-5C46-639E18117E44}"/>
              </a:ext>
            </a:extLst>
          </p:cNvPr>
          <p:cNvSpPr txBox="1"/>
          <p:nvPr/>
        </p:nvSpPr>
        <p:spPr>
          <a:xfrm>
            <a:off x="2880688" y="5607630"/>
            <a:ext cx="190043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Логическое И</a:t>
            </a:r>
            <a:endParaRPr lang="ru-RU" sz="20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091055-B429-191F-C9C6-CE3ADD3A68AD}"/>
              </a:ext>
            </a:extLst>
          </p:cNvPr>
          <p:cNvSpPr txBox="1"/>
          <p:nvPr/>
        </p:nvSpPr>
        <p:spPr>
          <a:xfrm>
            <a:off x="7491566" y="5607630"/>
            <a:ext cx="24906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Логическое ИЛИ</a:t>
            </a:r>
            <a:endParaRPr lang="ru-RU" sz="20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698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22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Унарные операции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646A32-F36C-ABFF-F901-73ED414F8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520" y="1245707"/>
            <a:ext cx="7954485" cy="3172268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34356A68-5059-08E3-9E20-02E748752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1424" y="4604512"/>
            <a:ext cx="7750776" cy="138494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76176" rIns="91440" bIns="7617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a = 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b = a++; // b = 5, a = 6 (постфиксная: сначала присвоение, потом инкремент)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c = 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int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Times New Roman" panose="02020603050405020304" pitchFamily="18" charset="0"/>
                <a:cs typeface="Courier New" panose="02070309020205020404" pitchFamily="49" charset="0"/>
              </a:rPr>
              <a:t> d = ++c; // d = 6, c = 6 (префиксная: сначала инкремент, потом присвоение)</a:t>
            </a: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38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23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Тернарная операция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592D6A-3704-6417-E205-4C9322E88858}"/>
              </a:ext>
            </a:extLst>
          </p:cNvPr>
          <p:cNvSpPr txBox="1"/>
          <p:nvPr/>
        </p:nvSpPr>
        <p:spPr>
          <a:xfrm>
            <a:off x="1551887" y="2613392"/>
            <a:ext cx="99247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Синтаксис: условие ?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выражение_если_истина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: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выражение_если_ложь</a:t>
            </a:r>
            <a:endParaRPr lang="ru-RU" sz="2000" b="1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endParaRPr lang="ru-RU" sz="2000" b="1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int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age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= 17;</a:t>
            </a:r>
          </a:p>
          <a:p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string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status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= (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age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&gt;= 18) ? "Совершеннолетний" : "Несовершеннолетний";</a:t>
            </a:r>
          </a:p>
          <a:p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Console.WriteLine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(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status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); // Выведет: "Несовершеннолетний"</a:t>
            </a:r>
            <a:endParaRPr lang="ru-RU" sz="20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962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24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Приоритет операций</a:t>
            </a:r>
          </a:p>
        </p:txBody>
      </p:sp>
      <p:pic>
        <p:nvPicPr>
          <p:cNvPr id="5" name="Рисунок 4" descr="Изображение выглядит как текст, Человеческое лицо, человек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835E3CAE-B420-1FFC-01F4-B19033425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522" y="1668948"/>
            <a:ext cx="4774359" cy="38185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2F7B17-D1EB-35AD-2BCD-ACC2A7D30111}"/>
              </a:ext>
            </a:extLst>
          </p:cNvPr>
          <p:cNvSpPr txBox="1"/>
          <p:nvPr/>
        </p:nvSpPr>
        <p:spPr>
          <a:xfrm>
            <a:off x="609495" y="1531499"/>
            <a:ext cx="658567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Как в математике: умножение и деление выполняются раньше сложения и вычитания.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Чтобы изменить порядок, используют скобки () .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1. () (скобки)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2. ++ , -- (постфиксные/префиксные), ! , + , - (унарные)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3. * , / , %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4. + , - (бинарные)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5. &lt; , &gt; , &lt;= , &gt;=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6. == , !=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7. &amp;&amp;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8. ||</a:t>
            </a: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9. = , += , -= , *= и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т.д</a:t>
            </a:r>
            <a:endParaRPr lang="ru-RU" sz="20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30B0EB3-5A4E-06AD-D6D3-155A87483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710" y="5624927"/>
            <a:ext cx="6164580" cy="85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969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25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Бонус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: </a:t>
            </a:r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Неявная типизация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C9822-065A-7642-B16D-4C8B64741A65}"/>
              </a:ext>
            </a:extLst>
          </p:cNvPr>
          <p:cNvSpPr txBox="1"/>
          <p:nvPr/>
        </p:nvSpPr>
        <p:spPr>
          <a:xfrm>
            <a:off x="1348221" y="1507157"/>
            <a:ext cx="992476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Иногда компилятор может сам "догадаться" о типе переменной по присваиваемому значению. Для этого используется ключевое слово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var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.</a:t>
            </a:r>
          </a:p>
          <a:p>
            <a:endParaRPr lang="ru-RU" sz="2000" b="1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var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number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= 42;        // компилятор видит 42 и понимает, что это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int</a:t>
            </a:r>
            <a:endParaRPr lang="ru-RU" sz="2000" b="1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var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greeting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= "Hello"; // компилятор видит строку и понимает, что это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string</a:t>
            </a:r>
            <a:endParaRPr lang="ru-RU" sz="2000" b="1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var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flag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=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true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;        // компилятор понимает, что это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bool</a:t>
            </a:r>
            <a:endParaRPr lang="ru-RU" sz="2000" b="1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endParaRPr lang="ru-RU" sz="2000" b="1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//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var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error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; // ОШИБКА! Компилятор не может определить тип без значения.</a:t>
            </a:r>
          </a:p>
          <a:p>
            <a:endParaRPr lang="ru-RU" sz="2000" b="1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Важно!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var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— это не "тип без типа". Это указание компилятору самому вывести тип на этапе компиляции. После этого переменная становится строго типизированной, как если бы вы объявили её через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int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, </a:t>
            </a:r>
            <a:r>
              <a:rPr lang="ru-RU" sz="2000" b="1" i="0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string</a:t>
            </a:r>
            <a:r>
              <a:rPr lang="ru-RU" sz="20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и т.д.</a:t>
            </a:r>
          </a:p>
          <a:p>
            <a:endParaRPr lang="ru-RU" sz="2000" b="1" i="0" u="none" strike="noStrike" baseline="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r>
              <a:rPr lang="ru-RU" sz="1600" b="1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«Программы должны быть написаны так, чтобы люди их читали, и лишь во вторую очередь — чтобы машины их исполняли.» — Джеральд </a:t>
            </a:r>
            <a:r>
              <a:rPr lang="ru-RU" sz="1600" b="1" i="1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Сассман</a:t>
            </a:r>
            <a:r>
              <a:rPr lang="ru-RU" sz="1600" b="1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и Гарольд </a:t>
            </a:r>
            <a:r>
              <a:rPr lang="ru-RU" sz="1600" b="1" i="1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Абельсон</a:t>
            </a:r>
            <a:r>
              <a:rPr lang="ru-RU" sz="1600" b="1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, авторы “</a:t>
            </a:r>
            <a:r>
              <a:rPr lang="ru-RU" sz="1600" b="1" i="1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Structure</a:t>
            </a:r>
            <a:r>
              <a:rPr lang="ru-RU" sz="1600" b="1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1600" b="1" i="1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and</a:t>
            </a:r>
            <a:r>
              <a:rPr lang="ru-RU" sz="1600" b="1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1600" b="1" i="1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Interpretation</a:t>
            </a:r>
            <a:r>
              <a:rPr lang="ru-RU" sz="1600" b="1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</a:t>
            </a:r>
            <a:r>
              <a:rPr lang="ru-RU" sz="1600" b="1" i="1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of</a:t>
            </a:r>
            <a:r>
              <a:rPr lang="ru-RU" sz="1600" b="1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 Computer </a:t>
            </a:r>
            <a:r>
              <a:rPr lang="ru-RU" sz="1600" b="1" i="1" u="none" strike="noStrike" baseline="0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Programs</a:t>
            </a:r>
            <a:r>
              <a:rPr lang="ru-RU" sz="1600" b="1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0441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B11D815-4925-6E2C-B55F-4629DD538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26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BFFE0-B12E-ADC9-A92E-6C82C0781BD2}"/>
              </a:ext>
            </a:extLst>
          </p:cNvPr>
          <p:cNvSpPr txBox="1"/>
          <p:nvPr/>
        </p:nvSpPr>
        <p:spPr>
          <a:xfrm>
            <a:off x="2128520" y="474395"/>
            <a:ext cx="7934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А что теперь?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5C24F-5F42-57D4-3121-709E8B018B85}"/>
              </a:ext>
            </a:extLst>
          </p:cNvPr>
          <p:cNvSpPr txBox="1"/>
          <p:nvPr/>
        </p:nvSpPr>
        <p:spPr>
          <a:xfrm>
            <a:off x="2710180" y="2151727"/>
            <a:ext cx="677164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i="0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А теперь займемся кодом. Много кода.</a:t>
            </a:r>
          </a:p>
          <a:p>
            <a:endParaRPr lang="ru-RU" sz="3200" b="1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  <a:p>
            <a:r>
              <a:rPr lang="ru-RU" sz="3200" b="1" i="1" u="none" strike="noStrike" baseline="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Ну и там же посмотрим на ввод данных по типу.</a:t>
            </a:r>
            <a:endParaRPr lang="ru-RU" sz="3200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053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41237A-7B59-6AFA-0526-97FDC8F9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3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BBF5C0-C9BE-5F91-7A63-6AD4005B49CE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Что такое переменные?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B977E9-91C8-7046-B9DA-1235B06442FE}"/>
              </a:ext>
            </a:extLst>
          </p:cNvPr>
          <p:cNvSpPr txBox="1"/>
          <p:nvPr/>
        </p:nvSpPr>
        <p:spPr>
          <a:xfrm>
            <a:off x="5449077" y="1789261"/>
            <a:ext cx="62981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Переменная — именованная область памяти, которая хранит информацию, которую можно изменять в процессе выполнения программы.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Данные могут быть разных типов, а соответственно, требовать разные способы хранения. Поэтому существуют типы переменных.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  <a:ea typeface="Noto Serif JP Light" panose="02020200000000000000" pitchFamily="18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В C# тип задаётся один раз и нельзя менять: Например, если переменная объявлена как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int</a:t>
            </a:r>
            <a:r>
              <a:rPr lang="ru-RU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 — в ней только целые числа.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ED9D309-F65C-9FDB-461D-6912EFE2B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45" y="1418254"/>
            <a:ext cx="4840228" cy="444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26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0A6FA-F06B-9909-DB5E-33C998D5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4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8AF66-B6E3-7EC5-CDF3-C7531622C4C7}"/>
              </a:ext>
            </a:extLst>
          </p:cNvPr>
          <p:cNvSpPr txBox="1"/>
          <p:nvPr/>
        </p:nvSpPr>
        <p:spPr>
          <a:xfrm>
            <a:off x="924560" y="393115"/>
            <a:ext cx="10342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Как это работает?</a:t>
            </a:r>
          </a:p>
        </p:txBody>
      </p:sp>
      <p:pic>
        <p:nvPicPr>
          <p:cNvPr id="8" name="Рисунок 7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236E138-CBA2-339C-2115-2B1B3D767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40" y="1067269"/>
            <a:ext cx="9294119" cy="491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58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29A8323C-6E93-68D4-02B7-A6F4DCD98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40" y="1067268"/>
            <a:ext cx="9294119" cy="491585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0A6FA-F06B-9909-DB5E-33C998D5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5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8AF66-B6E3-7EC5-CDF3-C7531622C4C7}"/>
              </a:ext>
            </a:extLst>
          </p:cNvPr>
          <p:cNvSpPr txBox="1"/>
          <p:nvPr/>
        </p:nvSpPr>
        <p:spPr>
          <a:xfrm>
            <a:off x="924560" y="393115"/>
            <a:ext cx="10342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Как это 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2902327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 descr="Изображение выглядит как линия, диаграмма, График, снимок экрана">
            <a:extLst>
              <a:ext uri="{FF2B5EF4-FFF2-40B4-BE49-F238E27FC236}">
                <a16:creationId xmlns:a16="http://schemas.microsoft.com/office/drawing/2014/main" id="{FF4C7EA1-4CDD-750F-E97F-15B083A72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39" y="1067267"/>
            <a:ext cx="9294119" cy="4915857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0A6FA-F06B-9909-DB5E-33C998D5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6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8AF66-B6E3-7EC5-CDF3-C7531622C4C7}"/>
              </a:ext>
            </a:extLst>
          </p:cNvPr>
          <p:cNvSpPr txBox="1"/>
          <p:nvPr/>
        </p:nvSpPr>
        <p:spPr>
          <a:xfrm>
            <a:off x="924560" y="393115"/>
            <a:ext cx="10342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Как это 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243084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диаграмма, линия, Шрифт, текст">
            <a:extLst>
              <a:ext uri="{FF2B5EF4-FFF2-40B4-BE49-F238E27FC236}">
                <a16:creationId xmlns:a16="http://schemas.microsoft.com/office/drawing/2014/main" id="{DC5DE81C-A71B-48BB-2C00-6275832C5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38" y="1067267"/>
            <a:ext cx="9294120" cy="491585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0A6FA-F06B-9909-DB5E-33C998D5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7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8AF66-B6E3-7EC5-CDF3-C7531622C4C7}"/>
              </a:ext>
            </a:extLst>
          </p:cNvPr>
          <p:cNvSpPr txBox="1"/>
          <p:nvPr/>
        </p:nvSpPr>
        <p:spPr>
          <a:xfrm>
            <a:off x="924560" y="393115"/>
            <a:ext cx="10342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Как это 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665119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линия, Шрифт, диаграмма">
            <a:extLst>
              <a:ext uri="{FF2B5EF4-FFF2-40B4-BE49-F238E27FC236}">
                <a16:creationId xmlns:a16="http://schemas.microsoft.com/office/drawing/2014/main" id="{251D8FF2-6519-A468-EFB9-66D3E84D9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938" y="1067267"/>
            <a:ext cx="9294120" cy="4915858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60A6FA-F06B-9909-DB5E-33C998D5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8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8AF66-B6E3-7EC5-CDF3-C7531622C4C7}"/>
              </a:ext>
            </a:extLst>
          </p:cNvPr>
          <p:cNvSpPr txBox="1"/>
          <p:nvPr/>
        </p:nvSpPr>
        <p:spPr>
          <a:xfrm>
            <a:off x="924560" y="393115"/>
            <a:ext cx="103428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Как это работает?</a:t>
            </a:r>
          </a:p>
        </p:txBody>
      </p:sp>
    </p:spTree>
    <p:extLst>
      <p:ext uri="{BB962C8B-B14F-4D97-AF65-F5344CB8AC3E}">
        <p14:creationId xmlns:p14="http://schemas.microsoft.com/office/powerpoint/2010/main" val="3276369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F459AD-B501-8146-B6CD-37C591A7B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4C6F-A464-4B1A-B6BE-98ECF327620C}" type="slidenum">
              <a:rPr lang="ru-RU" sz="2000" smtClean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</a:rPr>
              <a:t>9</a:t>
            </a:fld>
            <a:endParaRPr lang="ru-RU" sz="2000" dirty="0">
              <a:solidFill>
                <a:schemeClr val="accent1">
                  <a:lumMod val="75000"/>
                </a:schemeClr>
              </a:solidFill>
              <a:latin typeface="Sitka Subheading Semibold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395A93-1644-834D-A881-FCD59289D65A}"/>
              </a:ext>
            </a:extLst>
          </p:cNvPr>
          <p:cNvSpPr txBox="1"/>
          <p:nvPr/>
        </p:nvSpPr>
        <p:spPr>
          <a:xfrm>
            <a:off x="2661920" y="433755"/>
            <a:ext cx="68681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solidFill>
                  <a:schemeClr val="accent1">
                    <a:lumMod val="75000"/>
                  </a:schemeClr>
                </a:solidFill>
                <a:latin typeface="Sitka Subheading Semibold" pitchFamily="2" charset="0"/>
                <a:ea typeface="Noto Serif JP Light" panose="02020200000000000000" pitchFamily="18" charset="-128"/>
              </a:rPr>
              <a:t>Целочисленные типы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BC038E-A153-95EA-1825-251A33106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178" y="1166440"/>
            <a:ext cx="6067644" cy="53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28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932</TotalTime>
  <Words>991</Words>
  <Application>Microsoft Office PowerPoint</Application>
  <PresentationFormat>Широкоэкранный</PresentationFormat>
  <Paragraphs>153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34" baseType="lpstr">
      <vt:lpstr>Arial Unicode MS</vt:lpstr>
      <vt:lpstr>Aptos</vt:lpstr>
      <vt:lpstr>Aptos Display</vt:lpstr>
      <vt:lpstr>Arial</vt:lpstr>
      <vt:lpstr>Sitka Subheading Semibold</vt:lpstr>
      <vt:lpstr>Times New Roman</vt:lpstr>
      <vt:lpstr>Тема Office</vt:lpstr>
      <vt:lpstr>Специальное оформление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Александр Калмыков</dc:creator>
  <cp:lastModifiedBy>Александр Калмыков</cp:lastModifiedBy>
  <cp:revision>8</cp:revision>
  <dcterms:created xsi:type="dcterms:W3CDTF">2025-10-22T21:40:23Z</dcterms:created>
  <dcterms:modified xsi:type="dcterms:W3CDTF">2025-10-26T23:36:58Z</dcterms:modified>
</cp:coreProperties>
</file>