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205200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081" y="608049"/>
            <a:ext cx="14602714" cy="3192251"/>
          </a:xfrm>
        </p:spPr>
        <p:txBody>
          <a:bodyPr anchor="b">
            <a:normAutofit/>
          </a:bodyPr>
          <a:lstStyle>
            <a:lvl1pPr algn="ctr">
              <a:defRPr sz="4788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7081" y="3876305"/>
            <a:ext cx="14602714" cy="1900149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6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81" y="4720814"/>
            <a:ext cx="16672520" cy="565295"/>
          </a:xfrm>
        </p:spPr>
        <p:txBody>
          <a:bodyPr anchor="b">
            <a:normAutofit/>
          </a:bodyPr>
          <a:lstStyle>
            <a:lvl1pPr algn="l">
              <a:defRPr sz="2394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31831" y="929739"/>
            <a:ext cx="13844864" cy="31569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6"/>
            </a:lvl1pPr>
            <a:lvl2pPr marL="456057" indent="0">
              <a:buNone/>
              <a:defRPr sz="1596"/>
            </a:lvl2pPr>
            <a:lvl3pPr marL="912114" indent="0">
              <a:buNone/>
              <a:defRPr sz="1596"/>
            </a:lvl3pPr>
            <a:lvl4pPr marL="1368171" indent="0">
              <a:buNone/>
              <a:defRPr sz="1596"/>
            </a:lvl4pPr>
            <a:lvl5pPr marL="1824228" indent="0">
              <a:buNone/>
              <a:defRPr sz="1596"/>
            </a:lvl5pPr>
            <a:lvl6pPr marL="2280285" indent="0">
              <a:buNone/>
              <a:defRPr sz="1596"/>
            </a:lvl6pPr>
            <a:lvl7pPr marL="2736342" indent="0">
              <a:buNone/>
              <a:defRPr sz="1596"/>
            </a:lvl7pPr>
            <a:lvl8pPr marL="3192399" indent="0">
              <a:buNone/>
              <a:defRPr sz="1596"/>
            </a:lvl8pPr>
            <a:lvl9pPr marL="3648456" indent="0">
              <a:buNone/>
              <a:defRPr sz="159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1081" y="5286109"/>
            <a:ext cx="16672520" cy="492455"/>
          </a:xfrm>
        </p:spPr>
        <p:txBody>
          <a:bodyPr>
            <a:normAutofit/>
          </a:bodyPr>
          <a:lstStyle>
            <a:lvl1pPr marL="0" indent="0">
              <a:buNone/>
              <a:defRPr sz="1397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80" y="608049"/>
            <a:ext cx="16672519" cy="3116244"/>
          </a:xfrm>
        </p:spPr>
        <p:txBody>
          <a:bodyPr anchor="ctr">
            <a:normAutofit/>
          </a:bodyPr>
          <a:lstStyle>
            <a:lvl1pPr algn="l">
              <a:defRPr sz="3192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078" y="4332341"/>
            <a:ext cx="16672520" cy="1444114"/>
          </a:xfrm>
        </p:spPr>
        <p:txBody>
          <a:bodyPr anchor="ctr">
            <a:normAutofit/>
          </a:bodyPr>
          <a:lstStyle>
            <a:lvl1pPr marL="0" indent="0" algn="l">
              <a:buNone/>
              <a:defRPr sz="19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886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8079" y="784821"/>
            <a:ext cx="102600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8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67599" y="2736215"/>
            <a:ext cx="102600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082" y="608049"/>
            <a:ext cx="15646516" cy="2736214"/>
          </a:xfrm>
        </p:spPr>
        <p:txBody>
          <a:bodyPr anchor="ctr">
            <a:normAutofit/>
          </a:bodyPr>
          <a:lstStyle>
            <a:lvl1pPr algn="l">
              <a:defRPr sz="3192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18831" y="3344263"/>
            <a:ext cx="14877021" cy="38003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6057" indent="0">
              <a:buFontTx/>
              <a:buNone/>
              <a:defRPr/>
            </a:lvl2pPr>
            <a:lvl3pPr marL="912114" indent="0">
              <a:buFontTx/>
              <a:buNone/>
              <a:defRPr/>
            </a:lvl3pPr>
            <a:lvl4pPr marL="1368171" indent="0">
              <a:buFontTx/>
              <a:buNone/>
              <a:defRPr/>
            </a:lvl4pPr>
            <a:lvl5pPr marL="1824228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078" y="4332341"/>
            <a:ext cx="16672520" cy="144411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9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95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80" y="3300157"/>
            <a:ext cx="16672520" cy="1465060"/>
          </a:xfrm>
        </p:spPr>
        <p:txBody>
          <a:bodyPr anchor="b">
            <a:normAutofit/>
          </a:bodyPr>
          <a:lstStyle>
            <a:lvl1pPr algn="l">
              <a:defRPr sz="3192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077" y="4765217"/>
            <a:ext cx="16672522" cy="85820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9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482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8079" y="784821"/>
            <a:ext cx="102600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8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67599" y="2736215"/>
            <a:ext cx="1026001" cy="583287"/>
          </a:xfrm>
          <a:prstGeom prst="rect">
            <a:avLst/>
          </a:prstGeom>
        </p:spPr>
        <p:txBody>
          <a:bodyPr vert="horz" lIns="91207" tIns="45604" rIns="91207" bIns="4560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8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082" y="608049"/>
            <a:ext cx="15646516" cy="2736214"/>
          </a:xfrm>
        </p:spPr>
        <p:txBody>
          <a:bodyPr anchor="ctr">
            <a:normAutofit/>
          </a:bodyPr>
          <a:lstStyle>
            <a:lvl1pPr algn="l">
              <a:defRPr sz="3192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21080" y="3876305"/>
            <a:ext cx="16672520" cy="8867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4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078" y="4763041"/>
            <a:ext cx="16672520" cy="1013413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393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80" y="608049"/>
            <a:ext cx="16672519" cy="273621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21080" y="3496275"/>
            <a:ext cx="16672520" cy="8360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3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078" y="4332341"/>
            <a:ext cx="16672520" cy="1444114"/>
          </a:xfrm>
        </p:spPr>
        <p:txBody>
          <a:bodyPr anchor="t">
            <a:normAutofit/>
          </a:bodyPr>
          <a:lstStyle>
            <a:lvl1pPr marL="0" indent="0" algn="l">
              <a:buNone/>
              <a:defRPr sz="17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46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21081" y="608048"/>
            <a:ext cx="16672517" cy="190014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3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73144" y="608048"/>
            <a:ext cx="3720456" cy="51684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1080" y="608048"/>
            <a:ext cx="12696765" cy="5168406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7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082" y="3300157"/>
            <a:ext cx="14620518" cy="1465060"/>
          </a:xfrm>
        </p:spPr>
        <p:txBody>
          <a:bodyPr anchor="b"/>
          <a:lstStyle>
            <a:lvl1pPr algn="r">
              <a:defRPr sz="399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080" y="4765217"/>
            <a:ext cx="14620519" cy="858209"/>
          </a:xfrm>
        </p:spPr>
        <p:txBody>
          <a:bodyPr anchor="t">
            <a:normAutofit/>
          </a:bodyPr>
          <a:lstStyle>
            <a:lvl1pPr marL="0" indent="0" algn="r">
              <a:buNone/>
              <a:defRPr sz="199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1080" y="2660209"/>
            <a:ext cx="8208010" cy="3116246"/>
          </a:xfrm>
        </p:spPr>
        <p:txBody>
          <a:bodyPr>
            <a:normAutofit/>
          </a:bodyPr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5590" y="2660209"/>
            <a:ext cx="8208010" cy="3116245"/>
          </a:xfrm>
        </p:spPr>
        <p:txBody>
          <a:bodyPr>
            <a:normAutofit/>
          </a:bodyPr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0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5584" y="2651764"/>
            <a:ext cx="7723505" cy="574795"/>
          </a:xfrm>
        </p:spPr>
        <p:txBody>
          <a:bodyPr anchor="b">
            <a:noAutofit/>
          </a:bodyPr>
          <a:lstStyle>
            <a:lvl1pPr marL="0" indent="0">
              <a:buNone/>
              <a:defRPr sz="2793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080" y="3235005"/>
            <a:ext cx="8208010" cy="2541449"/>
          </a:xfrm>
        </p:spPr>
        <p:txBody>
          <a:bodyPr anchor="t">
            <a:normAutofit/>
          </a:bodyPr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44263" y="2660209"/>
            <a:ext cx="7749339" cy="574795"/>
          </a:xfrm>
        </p:spPr>
        <p:txBody>
          <a:bodyPr anchor="b">
            <a:noAutofit/>
          </a:bodyPr>
          <a:lstStyle>
            <a:lvl1pPr marL="0" indent="0">
              <a:buNone/>
              <a:defRPr sz="2793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85591" y="3235005"/>
            <a:ext cx="8208012" cy="2541449"/>
          </a:xfrm>
        </p:spPr>
        <p:txBody>
          <a:bodyPr anchor="t">
            <a:normAutofit/>
          </a:bodyPr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19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79" y="1596125"/>
            <a:ext cx="5973429" cy="1368108"/>
          </a:xfrm>
        </p:spPr>
        <p:txBody>
          <a:bodyPr anchor="b">
            <a:normAutofit/>
          </a:bodyPr>
          <a:lstStyle>
            <a:lvl1pPr algn="l">
              <a:defRPr sz="2394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0089" y="608049"/>
            <a:ext cx="10003514" cy="5168406"/>
          </a:xfrm>
        </p:spPr>
        <p:txBody>
          <a:bodyPr anchor="ctr">
            <a:normAutofit/>
          </a:bodyPr>
          <a:lstStyle>
            <a:lvl1pPr>
              <a:defRPr sz="1995"/>
            </a:lvl1pPr>
            <a:lvl2pPr>
              <a:defRPr sz="1795"/>
            </a:lvl2pPr>
            <a:lvl3pPr>
              <a:defRPr sz="1596"/>
            </a:lvl3pPr>
            <a:lvl4pPr>
              <a:defRPr sz="1397"/>
            </a:lvl4pPr>
            <a:lvl5pPr>
              <a:defRPr sz="1397"/>
            </a:lvl5pPr>
            <a:lvl6pPr>
              <a:defRPr sz="1397"/>
            </a:lvl6pPr>
            <a:lvl7pPr>
              <a:defRPr sz="1397"/>
            </a:lvl7pPr>
            <a:lvl8pPr>
              <a:defRPr sz="1397"/>
            </a:lvl8pPr>
            <a:lvl9pPr>
              <a:defRPr sz="139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1079" y="2964233"/>
            <a:ext cx="5973429" cy="1824143"/>
          </a:xfrm>
        </p:spPr>
        <p:txBody>
          <a:bodyPr>
            <a:normAutofit/>
          </a:bodyPr>
          <a:lstStyle>
            <a:lvl1pPr marL="0" indent="0">
              <a:buNone/>
              <a:defRPr sz="1596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79" y="1596125"/>
            <a:ext cx="8977513" cy="1368108"/>
          </a:xfrm>
        </p:spPr>
        <p:txBody>
          <a:bodyPr anchor="b">
            <a:normAutofit/>
          </a:bodyPr>
          <a:lstStyle>
            <a:lvl1pPr algn="l">
              <a:defRPr sz="2793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11516" y="-18242"/>
            <a:ext cx="5514755" cy="6886142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96"/>
            </a:lvl1pPr>
            <a:lvl2pPr marL="456057" indent="0">
              <a:buNone/>
              <a:defRPr sz="1596"/>
            </a:lvl2pPr>
            <a:lvl3pPr marL="912114" indent="0">
              <a:buNone/>
              <a:defRPr sz="1596"/>
            </a:lvl3pPr>
            <a:lvl4pPr marL="1368171" indent="0">
              <a:buNone/>
              <a:defRPr sz="1596"/>
            </a:lvl4pPr>
            <a:lvl5pPr marL="1824228" indent="0">
              <a:buNone/>
              <a:defRPr sz="1596"/>
            </a:lvl5pPr>
            <a:lvl6pPr marL="2280285" indent="0">
              <a:buNone/>
              <a:defRPr sz="1596"/>
            </a:lvl6pPr>
            <a:lvl7pPr marL="2736342" indent="0">
              <a:buNone/>
              <a:defRPr sz="1596"/>
            </a:lvl7pPr>
            <a:lvl8pPr marL="3192399" indent="0">
              <a:buNone/>
              <a:defRPr sz="1596"/>
            </a:lvl8pPr>
            <a:lvl9pPr marL="3648456" indent="0">
              <a:buNone/>
              <a:defRPr sz="1596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1079" y="2964233"/>
            <a:ext cx="8977513" cy="1824143"/>
          </a:xfrm>
        </p:spPr>
        <p:txBody>
          <a:bodyPr>
            <a:normAutofit/>
          </a:bodyPr>
          <a:lstStyle>
            <a:lvl1pPr marL="0" indent="0">
              <a:buNone/>
              <a:defRPr sz="1795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0340" y="5868296"/>
            <a:ext cx="1539002" cy="364195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1080" y="5868296"/>
            <a:ext cx="8592760" cy="36419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080600" y="5868296"/>
            <a:ext cx="542904" cy="36419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1081" y="608048"/>
            <a:ext cx="16672517" cy="190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1081" y="2660209"/>
            <a:ext cx="16672517" cy="3116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74346" y="5868296"/>
            <a:ext cx="269325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1080" y="5868296"/>
            <a:ext cx="126967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95850" y="5868296"/>
            <a:ext cx="92765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8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hf sldNum="0" hdr="0" ftr="0" dt="0"/>
  <p:txStyles>
    <p:titleStyle>
      <a:lvl1pPr algn="l" defTabSz="456057" rtl="0" eaLnBrk="1" latinLnBrk="0" hangingPunct="1">
        <a:spcBef>
          <a:spcPct val="0"/>
        </a:spcBef>
        <a:buNone/>
        <a:defRPr sz="3192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036" indent="-285036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99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1093" indent="-285036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79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197150" indent="-285036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596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39192" indent="-171021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39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995249" indent="-171021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39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08314" indent="-228029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19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64371" indent="-228029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19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0428" indent="-228029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19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76485" indent="-228029" algn="l" defTabSz="456057" rtl="0" eaLnBrk="1" latinLnBrk="0" hangingPunct="1">
        <a:spcBef>
          <a:spcPct val="20000"/>
        </a:spcBef>
        <a:spcAft>
          <a:spcPts val="599"/>
        </a:spcAft>
        <a:buClr>
          <a:schemeClr val="tx1"/>
        </a:buClr>
        <a:buSzPct val="100000"/>
        <a:buFont typeface="Arial"/>
        <a:buChar char="•"/>
        <a:defRPr sz="119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456057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EconoLab/neo-gui-nel" TargetMode="External"/><Relationship Id="rId2" Type="http://schemas.openxmlformats.org/officeDocument/2006/relationships/hyperlink" Target="https://github.com/NewEconoLab/neondebu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NNS</a:t>
            </a:r>
            <a:r>
              <a:rPr lang="zh-CN" altLang="en-US" sz="7200" dirty="0" smtClean="0"/>
              <a:t>中的智能合约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 smtClean="0"/>
              <a:t>NEO</a:t>
            </a:r>
            <a:r>
              <a:rPr lang="zh-CN" altLang="en-US" sz="3600" dirty="0" smtClean="0"/>
              <a:t>智能合约开发案例分析</a:t>
            </a:r>
            <a:endParaRPr lang="en-US" altLang="zh-CN" sz="3600" dirty="0" smtClean="0"/>
          </a:p>
          <a:p>
            <a:endParaRPr lang="en-US" altLang="zh-CN" dirty="0"/>
          </a:p>
          <a:p>
            <a:r>
              <a:rPr lang="zh-CN" altLang="en-US" sz="2400" dirty="0" smtClean="0"/>
              <a:t>李剑英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118" y="829535"/>
            <a:ext cx="1374639" cy="13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合约</a:t>
            </a:r>
            <a:r>
              <a:rPr lang="zh-CN" altLang="en-US" sz="3600" dirty="0" smtClean="0"/>
              <a:t>分析：</a:t>
            </a:r>
            <a:r>
              <a:rPr lang="en-US" altLang="zh-CN" sz="3600" dirty="0" smtClean="0"/>
              <a:t>SGAS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081" y="2660209"/>
            <a:ext cx="8545807" cy="3116246"/>
          </a:xfrm>
        </p:spPr>
        <p:txBody>
          <a:bodyPr anchor="t">
            <a:normAutofit/>
          </a:bodyPr>
          <a:lstStyle/>
          <a:p>
            <a:r>
              <a:rPr lang="zh-CN" altLang="en-US" sz="2800" dirty="0" smtClean="0"/>
              <a:t>重点：符合</a:t>
            </a:r>
            <a:r>
              <a:rPr lang="en-US" altLang="zh-CN" sz="2800" dirty="0" smtClean="0"/>
              <a:t>NEP5</a:t>
            </a:r>
            <a:r>
              <a:rPr lang="zh-CN" altLang="en-US" sz="2800" dirty="0" smtClean="0"/>
              <a:t>标准，并扩展</a:t>
            </a:r>
            <a:r>
              <a:rPr lang="en-US" altLang="zh-CN" sz="2800" dirty="0" smtClean="0"/>
              <a:t>NEP5</a:t>
            </a:r>
            <a:r>
              <a:rPr lang="zh-CN" altLang="en-US" sz="2800" dirty="0" smtClean="0"/>
              <a:t>标准，支持智能合约管理</a:t>
            </a:r>
            <a:r>
              <a:rPr lang="en-US" altLang="zh-CN" sz="2800" dirty="0" smtClean="0"/>
              <a:t>NEP5</a:t>
            </a:r>
            <a:r>
              <a:rPr lang="zh-CN" altLang="en-US" sz="2800" dirty="0" smtClean="0"/>
              <a:t>资金</a:t>
            </a:r>
            <a:endParaRPr lang="en-US" altLang="zh-CN" sz="2800" dirty="0" smtClean="0"/>
          </a:p>
          <a:p>
            <a:r>
              <a:rPr lang="zh-CN" altLang="en-US" sz="2800" dirty="0" smtClean="0"/>
              <a:t>重点：支持管理</a:t>
            </a:r>
            <a:r>
              <a:rPr lang="en-US" altLang="zh-CN" sz="2800" dirty="0" smtClean="0"/>
              <a:t>UTXO</a:t>
            </a:r>
            <a:r>
              <a:rPr lang="zh-CN" altLang="en-US" sz="2800" dirty="0" smtClean="0"/>
              <a:t>资产，支持和</a:t>
            </a:r>
            <a:r>
              <a:rPr lang="en-US" altLang="zh-CN" sz="2800" dirty="0" smtClean="0"/>
              <a:t>GAS </a:t>
            </a:r>
            <a:r>
              <a:rPr lang="zh-CN" altLang="en-US" sz="2800" dirty="0" smtClean="0"/>
              <a:t>一比一绑定</a:t>
            </a:r>
            <a:endParaRPr lang="en-US" altLang="zh-CN" sz="2800" dirty="0" smtClean="0"/>
          </a:p>
          <a:p>
            <a:r>
              <a:rPr lang="zh-CN" altLang="en-US" sz="2800" dirty="0" smtClean="0"/>
              <a:t>实现原理：执行栈信息分析、</a:t>
            </a:r>
            <a:r>
              <a:rPr lang="en-US" altLang="zh-CN" sz="2800" dirty="0" smtClean="0"/>
              <a:t>UTXO</a:t>
            </a:r>
            <a:r>
              <a:rPr lang="zh-CN" altLang="en-US" sz="2800" dirty="0" smtClean="0"/>
              <a:t>信息分析、</a:t>
            </a:r>
            <a:r>
              <a:rPr lang="en-US" altLang="zh-CN" sz="2800" dirty="0" smtClean="0"/>
              <a:t>UTXO</a:t>
            </a:r>
            <a:r>
              <a:rPr lang="zh-CN" altLang="en-US" sz="2800" dirty="0" smtClean="0"/>
              <a:t>本身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888" y="1334083"/>
            <a:ext cx="7889225" cy="44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87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合约</a:t>
            </a:r>
            <a:r>
              <a:rPr lang="zh-CN" altLang="en-US" sz="3600" dirty="0" smtClean="0"/>
              <a:t>分析：资金池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重点：实现将池内</a:t>
            </a:r>
            <a:r>
              <a:rPr lang="en-US" altLang="zh-CN" sz="2800" dirty="0" smtClean="0"/>
              <a:t>NEP5</a:t>
            </a:r>
            <a:r>
              <a:rPr lang="zh-CN" altLang="en-US" sz="2800" dirty="0" smtClean="0"/>
              <a:t>资产分给</a:t>
            </a:r>
            <a:r>
              <a:rPr lang="en-US" altLang="zh-CN" sz="2800" dirty="0" smtClean="0"/>
              <a:t>NNC</a:t>
            </a:r>
            <a:r>
              <a:rPr lang="zh-CN" altLang="en-US" sz="2800" dirty="0" smtClean="0"/>
              <a:t>持有者，类似拿</a:t>
            </a:r>
            <a:r>
              <a:rPr lang="en-US" altLang="zh-CN" sz="2800" dirty="0" smtClean="0"/>
              <a:t>NEO</a:t>
            </a:r>
            <a:r>
              <a:rPr lang="zh-CN" altLang="en-US" sz="2800" dirty="0" smtClean="0"/>
              <a:t>分</a:t>
            </a:r>
            <a:r>
              <a:rPr lang="en-US" altLang="zh-CN" sz="2800" dirty="0" smtClean="0"/>
              <a:t>GAS</a:t>
            </a:r>
          </a:p>
          <a:p>
            <a:pPr marL="0" indent="0">
              <a:buNone/>
            </a:pPr>
            <a:r>
              <a:rPr lang="zh-CN" altLang="en-US" sz="2800" dirty="0" smtClean="0"/>
              <a:t>原理：</a:t>
            </a:r>
            <a:r>
              <a:rPr lang="en-US" altLang="zh-CN" sz="2800" dirty="0" smtClean="0"/>
              <a:t>UTXO</a:t>
            </a:r>
            <a:r>
              <a:rPr lang="zh-CN" altLang="en-US" sz="2800" dirty="0" smtClean="0"/>
              <a:t>信息分析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0356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合约开发调测方法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altLang="zh-CN" sz="2800" dirty="0" err="1">
                <a:effectLst/>
              </a:rPr>
              <a:t>NeonDebug</a:t>
            </a:r>
            <a:r>
              <a:rPr lang="en-US" altLang="zh-CN" sz="2800" dirty="0">
                <a:effectLst/>
              </a:rPr>
              <a:t> </a:t>
            </a:r>
            <a:r>
              <a:rPr lang="zh-CN" altLang="en-US" sz="2800" dirty="0">
                <a:effectLst/>
              </a:rPr>
              <a:t>替换的</a:t>
            </a:r>
            <a:r>
              <a:rPr lang="en-US" altLang="zh-CN" sz="2800" dirty="0" err="1">
                <a:effectLst/>
              </a:rPr>
              <a:t>c#</a:t>
            </a:r>
            <a:r>
              <a:rPr lang="zh-CN" altLang="en-US" sz="2800" dirty="0">
                <a:effectLst/>
              </a:rPr>
              <a:t>智能合约编译器</a:t>
            </a:r>
          </a:p>
          <a:p>
            <a:r>
              <a:rPr lang="en-US" altLang="zh-CN" sz="2800" dirty="0" err="1">
                <a:effectLst/>
              </a:rPr>
              <a:t>NeoGUI</a:t>
            </a:r>
            <a:r>
              <a:rPr lang="en-US" altLang="zh-CN" sz="2800" dirty="0">
                <a:effectLst/>
              </a:rPr>
              <a:t>-NEL </a:t>
            </a:r>
            <a:r>
              <a:rPr lang="zh-CN" altLang="en-US" sz="2800" dirty="0">
                <a:effectLst/>
              </a:rPr>
              <a:t>定制版</a:t>
            </a:r>
            <a:r>
              <a:rPr lang="en-US" altLang="zh-CN" sz="2800" dirty="0" err="1">
                <a:effectLst/>
              </a:rPr>
              <a:t>NeoGUI</a:t>
            </a:r>
            <a:r>
              <a:rPr lang="en-US" altLang="zh-CN" sz="2800" dirty="0">
                <a:effectLst/>
              </a:rPr>
              <a:t> </a:t>
            </a:r>
            <a:r>
              <a:rPr lang="zh-CN" altLang="en-US" sz="2800" dirty="0">
                <a:effectLst/>
              </a:rPr>
              <a:t>或者 </a:t>
            </a:r>
            <a:r>
              <a:rPr lang="en-US" altLang="zh-CN" sz="2800" dirty="0" err="1">
                <a:effectLst/>
              </a:rPr>
              <a:t>NeoCli-NEl</a:t>
            </a:r>
            <a:r>
              <a:rPr lang="en-US" altLang="zh-CN" sz="2800" dirty="0">
                <a:effectLst/>
              </a:rPr>
              <a:t> </a:t>
            </a:r>
            <a:r>
              <a:rPr lang="zh-CN" altLang="en-US" sz="2800" dirty="0">
                <a:effectLst/>
              </a:rPr>
              <a:t>定制版的</a:t>
            </a:r>
            <a:r>
              <a:rPr lang="en-US" altLang="zh-CN" sz="2800" dirty="0" err="1">
                <a:effectLst/>
              </a:rPr>
              <a:t>NeoCli</a:t>
            </a:r>
            <a:endParaRPr lang="en-US" altLang="zh-CN" sz="2800" dirty="0">
              <a:effectLst/>
            </a:endParaRPr>
          </a:p>
          <a:p>
            <a:r>
              <a:rPr lang="en-US" altLang="zh-CN" sz="2800" dirty="0" err="1">
                <a:effectLst/>
              </a:rPr>
              <a:t>NeonDebugGUI</a:t>
            </a:r>
            <a:r>
              <a:rPr lang="zh-CN" altLang="en-US" sz="2800" dirty="0">
                <a:effectLst/>
              </a:rPr>
              <a:t>，智能合约执行情况观测工具</a:t>
            </a:r>
          </a:p>
          <a:p>
            <a:endParaRPr lang="en-US" altLang="zh-CN" sz="2800" dirty="0">
              <a:effectLst/>
              <a:hlinkClick r:id="rId2"/>
            </a:endParaRPr>
          </a:p>
          <a:p>
            <a:r>
              <a:rPr lang="en-US" altLang="zh-CN" sz="2800" dirty="0" smtClean="0">
                <a:effectLst/>
                <a:hlinkClick r:id="rId2"/>
              </a:rPr>
              <a:t>https</a:t>
            </a:r>
            <a:r>
              <a:rPr lang="en-US" altLang="zh-CN" sz="2800" dirty="0">
                <a:effectLst/>
                <a:hlinkClick r:id="rId2"/>
              </a:rPr>
              <a:t>://github.com/NewEconoLab/neondebug</a:t>
            </a:r>
            <a:endParaRPr lang="en-US" altLang="zh-CN" sz="2800" dirty="0">
              <a:effectLst/>
            </a:endParaRPr>
          </a:p>
          <a:p>
            <a:r>
              <a:rPr lang="en-US" altLang="zh-CN" sz="2800" dirty="0">
                <a:effectLst/>
                <a:hlinkClick r:id="rId3"/>
              </a:rPr>
              <a:t>https://github.com/NewEconoLab/neo-gui-nel</a:t>
            </a:r>
            <a:endParaRPr lang="en-US" altLang="zh-CN" sz="2800" dirty="0">
              <a:effectLst/>
            </a:endParaRPr>
          </a:p>
          <a:p>
            <a:endParaRPr lang="zh-CN" altLang="en-US" sz="2800" dirty="0"/>
          </a:p>
        </p:txBody>
      </p:sp>
      <p:pic>
        <p:nvPicPr>
          <p:cNvPr id="1026" name="Picture 2" descr="https://images2018.cnblogs.com/blog/184642/201804/184642-20180427141325248-14989479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825" y="569948"/>
            <a:ext cx="50863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2018.cnblogs.com/blog/184642/201804/184642-20180427141328823-49342442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575" y="2988911"/>
            <a:ext cx="52768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3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NEL</a:t>
            </a:r>
            <a:r>
              <a:rPr lang="zh-CN" altLang="en-US" sz="3600" dirty="0" smtClean="0"/>
              <a:t>社区你的开发助力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081" y="2660209"/>
            <a:ext cx="7946819" cy="3116246"/>
          </a:xfrm>
        </p:spPr>
        <p:txBody>
          <a:bodyPr anchor="t">
            <a:normAutofit/>
          </a:bodyPr>
          <a:lstStyle/>
          <a:p>
            <a:r>
              <a:rPr lang="en-US" altLang="zh-CN" sz="2800" dirty="0" smtClean="0"/>
              <a:t>NEO</a:t>
            </a:r>
            <a:r>
              <a:rPr lang="zh-CN" altLang="en-US" sz="2800" dirty="0" smtClean="0"/>
              <a:t>最大最热情的中文开发者社区</a:t>
            </a:r>
            <a:endParaRPr lang="en-US" altLang="zh-CN" sz="2800" dirty="0" smtClean="0"/>
          </a:p>
          <a:p>
            <a:r>
              <a:rPr lang="zh-CN" altLang="en-US" sz="2800" dirty="0" smtClean="0"/>
              <a:t>持续不停歇的线上线下活动以及奖励</a:t>
            </a:r>
            <a:endParaRPr lang="en-US" altLang="zh-CN" sz="2800" dirty="0" smtClean="0"/>
          </a:p>
          <a:p>
            <a:r>
              <a:rPr lang="zh-CN" altLang="en-US" sz="2800" dirty="0" smtClean="0"/>
              <a:t>技术支持、团队组建、项目外包、项目融资，只要是</a:t>
            </a:r>
            <a:r>
              <a:rPr lang="en-US" altLang="zh-CN" sz="2800" dirty="0" smtClean="0"/>
              <a:t>NEO</a:t>
            </a:r>
            <a:r>
              <a:rPr lang="zh-CN" altLang="en-US" sz="2800" dirty="0" smtClean="0"/>
              <a:t>项目方的需求，都可以找我们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39" y="2714174"/>
            <a:ext cx="3008313" cy="3008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956" y="2714174"/>
            <a:ext cx="2968334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43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timgsa.baidu.com/timg?image&amp;quality=80&amp;size=b9999_10000&amp;sec=1512071566914&amp;di=e240ae9d5f609e33b965719c53a2cced&amp;imgtype=jpg&amp;src=http%3A%2F%2Fimg3.imgtn.bdimg.com%2Fit%2Fu%3D228902873%2C3116690132%26fm%3D214%26gp%3D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710" y="1947268"/>
            <a:ext cx="21050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166" y="2654772"/>
            <a:ext cx="2101239" cy="22833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836" y="1929805"/>
            <a:ext cx="3008313" cy="30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6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NNS</a:t>
            </a:r>
            <a:r>
              <a:rPr lang="zh-CN" altLang="en-US" sz="3600" dirty="0" smtClean="0"/>
              <a:t>项目介绍</a:t>
            </a:r>
            <a:endParaRPr lang="zh-CN" altLang="en-US" sz="3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70994" y="2508197"/>
            <a:ext cx="11222902" cy="3116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036" indent="-285036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99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1093" indent="-285036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795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97150" indent="-285036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596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39192" indent="-171021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397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995249" indent="-171021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397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08314" indent="-228029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197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64371" indent="-228029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197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0428" indent="-228029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197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76485" indent="-228029" algn="l" defTabSz="456057" rtl="0" eaLnBrk="1" latinLnBrk="0" hangingPunct="1">
              <a:spcBef>
                <a:spcPct val="20000"/>
              </a:spcBef>
              <a:spcAft>
                <a:spcPts val="599"/>
              </a:spcAft>
              <a:buClr>
                <a:schemeClr val="tx1"/>
              </a:buClr>
              <a:buSzPct val="100000"/>
              <a:buFont typeface="Arial"/>
              <a:buChar char="•"/>
              <a:defRPr sz="1197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NNS 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NEO</a:t>
            </a:r>
            <a:r>
              <a:rPr lang="zh-CN" altLang="en-US" sz="2800" dirty="0" smtClean="0"/>
              <a:t>域名服务，</a:t>
            </a:r>
            <a:r>
              <a:rPr lang="en-US" altLang="zh-CN" sz="2800" dirty="0" smtClean="0"/>
              <a:t>Neo Name Service</a:t>
            </a:r>
          </a:p>
          <a:p>
            <a:r>
              <a:rPr lang="en-US" altLang="zh-CN" sz="2800" dirty="0" smtClean="0"/>
              <a:t>NNS </a:t>
            </a:r>
            <a:r>
              <a:rPr lang="zh-CN" altLang="en-US" sz="2800" dirty="0" smtClean="0"/>
              <a:t>由 </a:t>
            </a:r>
            <a:r>
              <a:rPr lang="en-US" altLang="zh-CN" sz="2800" dirty="0" smtClean="0"/>
              <a:t>NEO</a:t>
            </a:r>
            <a:r>
              <a:rPr lang="zh-CN" altLang="en-US" sz="2800" dirty="0" smtClean="0"/>
              <a:t>中文开发者社区</a:t>
            </a:r>
            <a:r>
              <a:rPr lang="en-US" altLang="zh-CN" sz="2800" dirty="0" smtClean="0"/>
              <a:t>NEL </a:t>
            </a:r>
            <a:r>
              <a:rPr lang="zh-CN" altLang="en-US" sz="2800" dirty="0" smtClean="0"/>
              <a:t>开发</a:t>
            </a:r>
            <a:endParaRPr lang="en-US" altLang="zh-CN" sz="2800" dirty="0" smtClean="0"/>
          </a:p>
          <a:p>
            <a:r>
              <a:rPr lang="en-US" altLang="zh-CN" sz="2800" dirty="0" smtClean="0"/>
              <a:t>NNS </a:t>
            </a:r>
            <a:r>
              <a:rPr lang="zh-CN" altLang="en-US" sz="2800" dirty="0" smtClean="0"/>
              <a:t>基于</a:t>
            </a:r>
            <a:r>
              <a:rPr lang="en-US" altLang="zh-CN" sz="2800" dirty="0" smtClean="0"/>
              <a:t>NEO</a:t>
            </a:r>
            <a:r>
              <a:rPr lang="zh-CN" altLang="en-US" sz="2800" dirty="0" smtClean="0"/>
              <a:t>技术开发，服务于</a:t>
            </a:r>
            <a:r>
              <a:rPr lang="en-US" altLang="zh-CN" sz="2800" dirty="0" smtClean="0"/>
              <a:t>NEO</a:t>
            </a:r>
            <a:r>
              <a:rPr lang="zh-CN" altLang="en-US" sz="2800" dirty="0" smtClean="0"/>
              <a:t>生态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48" y="608048"/>
            <a:ext cx="3800046" cy="1289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48" y="2452105"/>
            <a:ext cx="4021271" cy="10030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865" y="4009960"/>
            <a:ext cx="1548101" cy="15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0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NNS</a:t>
            </a:r>
            <a:r>
              <a:rPr lang="zh-CN" altLang="en-US" sz="3600" dirty="0" smtClean="0"/>
              <a:t>项目构成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1765" y="2365242"/>
            <a:ext cx="16672517" cy="3116246"/>
          </a:xfrm>
        </p:spPr>
        <p:txBody>
          <a:bodyPr anchor="t">
            <a:normAutofit/>
          </a:bodyPr>
          <a:lstStyle/>
          <a:p>
            <a:r>
              <a:rPr lang="zh-CN" altLang="en-US" sz="2800" dirty="0" smtClean="0"/>
              <a:t>支持</a:t>
            </a:r>
            <a:r>
              <a:rPr lang="en-US" altLang="zh-CN" sz="2800" dirty="0" smtClean="0"/>
              <a:t>NNS</a:t>
            </a:r>
            <a:r>
              <a:rPr lang="zh-CN" altLang="en-US" sz="2800" dirty="0" smtClean="0"/>
              <a:t>查询、拍卖的钱包</a:t>
            </a:r>
            <a:r>
              <a:rPr lang="en-US" altLang="zh-CN" sz="2800" dirty="0" smtClean="0"/>
              <a:t> </a:t>
            </a:r>
          </a:p>
          <a:p>
            <a:r>
              <a:rPr lang="zh-CN" altLang="en-US" sz="2800" dirty="0" smtClean="0"/>
              <a:t>兼容使用</a:t>
            </a:r>
            <a:r>
              <a:rPr lang="en-US" altLang="zh-CN" sz="2800" dirty="0" smtClean="0"/>
              <a:t>NNS</a:t>
            </a:r>
            <a:r>
              <a:rPr lang="zh-CN" altLang="en-US" sz="2800" dirty="0" smtClean="0"/>
              <a:t>协议的</a:t>
            </a:r>
            <a:r>
              <a:rPr lang="en-US" altLang="zh-CN" sz="2800" dirty="0" smtClean="0"/>
              <a:t>DAPP</a:t>
            </a:r>
          </a:p>
          <a:p>
            <a:r>
              <a:rPr lang="en-US" altLang="zh-CN" sz="2800" dirty="0" smtClean="0"/>
              <a:t>NNS</a:t>
            </a:r>
            <a:r>
              <a:rPr lang="zh-CN" altLang="en-US" sz="2800" dirty="0" smtClean="0"/>
              <a:t>智能合约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3495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NNS</a:t>
            </a:r>
            <a:r>
              <a:rPr lang="zh-CN" altLang="en-US" sz="3600" dirty="0" smtClean="0"/>
              <a:t>中的智能合约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081" y="2660209"/>
            <a:ext cx="7108619" cy="3116246"/>
          </a:xfrm>
        </p:spPr>
        <p:txBody>
          <a:bodyPr anchor="t">
            <a:noAutofit/>
          </a:bodyPr>
          <a:lstStyle/>
          <a:p>
            <a:r>
              <a:rPr lang="en-US" altLang="zh-CN" sz="2800" dirty="0" smtClean="0"/>
              <a:t>NNS</a:t>
            </a:r>
            <a:r>
              <a:rPr lang="zh-CN" altLang="en-US" sz="2800" dirty="0" smtClean="0"/>
              <a:t>由一个智能合约集群组成</a:t>
            </a:r>
            <a:endParaRPr lang="en-US" altLang="zh-CN" sz="2800" dirty="0" smtClean="0"/>
          </a:p>
          <a:p>
            <a:r>
              <a:rPr lang="zh-CN" altLang="en-US" sz="2800" dirty="0" smtClean="0"/>
              <a:t>以域名中心跳板为核心，共计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个官方合约</a:t>
            </a:r>
            <a:endParaRPr lang="en-US" altLang="zh-CN" sz="2800" dirty="0" smtClean="0"/>
          </a:p>
          <a:p>
            <a:r>
              <a:rPr lang="zh-CN" altLang="en-US" sz="2800" dirty="0"/>
              <a:t>解析</a:t>
            </a:r>
            <a:r>
              <a:rPr lang="zh-CN" altLang="en-US" sz="2800" dirty="0" smtClean="0"/>
              <a:t>器和注册器为虚类型，可以有不同的实现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任何人均可扩展</a:t>
            </a:r>
            <a:endParaRPr lang="en-US" altLang="zh-CN" sz="2800" dirty="0" smtClean="0"/>
          </a:p>
          <a:p>
            <a:r>
              <a:rPr lang="en-US" altLang="zh-CN" sz="2800" dirty="0" smtClean="0"/>
              <a:t>NNS</a:t>
            </a:r>
            <a:r>
              <a:rPr lang="zh-CN" altLang="en-US" sz="2800" dirty="0" smtClean="0"/>
              <a:t>包含了很多的智能合约开发实践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094" y="802235"/>
            <a:ext cx="9562469" cy="54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8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合约分析：域名中心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800" dirty="0" smtClean="0"/>
              <a:t>重点：保证</a:t>
            </a:r>
            <a:r>
              <a:rPr lang="en-US" altLang="zh-CN" sz="2800" dirty="0" smtClean="0"/>
              <a:t>NNS</a:t>
            </a:r>
            <a:r>
              <a:rPr lang="zh-CN" altLang="en-US" sz="2800" dirty="0" smtClean="0"/>
              <a:t>服务的入口合约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长期稳定</a:t>
            </a:r>
            <a:endParaRPr lang="en-US" altLang="zh-CN" sz="2800" dirty="0" smtClean="0"/>
          </a:p>
          <a:p>
            <a:r>
              <a:rPr lang="zh-CN" altLang="en-US" sz="2800" dirty="0" smtClean="0"/>
              <a:t>实现原理：</a:t>
            </a:r>
            <a:r>
              <a:rPr lang="en-US" altLang="zh-CN" sz="2800" dirty="0" smtClean="0"/>
              <a:t>NEP4</a:t>
            </a:r>
          </a:p>
          <a:p>
            <a:pPr marL="456057" lvl="1" indent="0">
              <a:buNone/>
            </a:pPr>
            <a:r>
              <a:rPr lang="en-US" altLang="zh-CN" sz="2600" dirty="0" smtClean="0"/>
              <a:t>NEP4</a:t>
            </a:r>
            <a:r>
              <a:rPr lang="zh-CN" altLang="en-US" sz="2600" dirty="0" smtClean="0"/>
              <a:t>可以将一个</a:t>
            </a:r>
            <a:r>
              <a:rPr lang="en-US" altLang="zh-CN" sz="2600" dirty="0" smtClean="0"/>
              <a:t>Byte[] </a:t>
            </a:r>
            <a:r>
              <a:rPr lang="zh-CN" altLang="en-US" sz="2600" dirty="0" smtClean="0"/>
              <a:t>作为一个函数地址调用</a:t>
            </a:r>
            <a:endParaRPr lang="en-US" altLang="zh-CN" sz="2600" dirty="0" smtClean="0"/>
          </a:p>
          <a:p>
            <a:pPr marL="456057" lvl="1" indent="0">
              <a:buNone/>
            </a:pPr>
            <a:r>
              <a:rPr lang="zh-CN" altLang="en-US" sz="2600" dirty="0"/>
              <a:t>可</a:t>
            </a:r>
            <a:r>
              <a:rPr lang="zh-CN" altLang="en-US" sz="2600" dirty="0" smtClean="0"/>
              <a:t>实现由存储控制的调用可变的合约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823" y="953408"/>
            <a:ext cx="6047459" cy="51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0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合约</a:t>
            </a:r>
            <a:r>
              <a:rPr lang="zh-CN" altLang="en-US" sz="3600" dirty="0" smtClean="0"/>
              <a:t>分析：域名中心合约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800" dirty="0" smtClean="0"/>
              <a:t>重点：管理所有域名的所有者和解析器，作为域名解析的入口</a:t>
            </a:r>
            <a:endParaRPr lang="en-US" altLang="zh-CN" sz="2800" dirty="0" smtClean="0"/>
          </a:p>
          <a:p>
            <a:r>
              <a:rPr lang="zh-CN" altLang="en-US" sz="2800" dirty="0" smtClean="0"/>
              <a:t>原理：</a:t>
            </a:r>
            <a:r>
              <a:rPr lang="en-US" altLang="zh-CN" sz="2800" dirty="0" smtClean="0"/>
              <a:t>Name Hash </a:t>
            </a:r>
            <a:r>
              <a:rPr lang="zh-CN" altLang="en-US" sz="2800" dirty="0" smtClean="0"/>
              <a:t>系统、</a:t>
            </a:r>
            <a:r>
              <a:rPr lang="en-US" altLang="zh-CN" sz="2800" dirty="0" smtClean="0"/>
              <a:t>NEP4</a:t>
            </a:r>
          </a:p>
        </p:txBody>
      </p:sp>
    </p:spTree>
    <p:extLst>
      <p:ext uri="{BB962C8B-B14F-4D97-AF65-F5344CB8AC3E}">
        <p14:creationId xmlns:p14="http://schemas.microsoft.com/office/powerpoint/2010/main" val="2628306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合约</a:t>
            </a:r>
            <a:r>
              <a:rPr lang="zh-CN" altLang="en-US" sz="3600" dirty="0" smtClean="0"/>
              <a:t>分析：解析器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800" dirty="0" smtClean="0"/>
              <a:t>重点：解析器是一个虚类型</a:t>
            </a:r>
            <a:endParaRPr lang="en-US" altLang="zh-CN" sz="2800" dirty="0" smtClean="0"/>
          </a:p>
          <a:p>
            <a:r>
              <a:rPr lang="zh-CN" altLang="en-US" sz="2800" dirty="0" smtClean="0"/>
              <a:t>重点：由用户配置指向标准解析器，还是第三方解析器</a:t>
            </a:r>
            <a:endParaRPr lang="en-US" altLang="zh-CN" sz="2800" dirty="0" smtClean="0"/>
          </a:p>
          <a:p>
            <a:r>
              <a:rPr lang="zh-CN" altLang="en-US" sz="2800" dirty="0" smtClean="0"/>
              <a:t>实现原理：</a:t>
            </a:r>
            <a:r>
              <a:rPr lang="en-US" altLang="zh-CN" sz="2800" dirty="0" smtClean="0"/>
              <a:t>NEP4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795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合约</a:t>
            </a:r>
            <a:r>
              <a:rPr lang="zh-CN" altLang="en-US" sz="3600" dirty="0" smtClean="0"/>
              <a:t>分析：注册器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800" dirty="0"/>
              <a:t>重点：解析器是一个虚类型</a:t>
            </a:r>
            <a:endParaRPr lang="en-US" altLang="zh-CN" sz="2800" dirty="0"/>
          </a:p>
          <a:p>
            <a:r>
              <a:rPr lang="zh-CN" altLang="en-US" sz="2800" dirty="0"/>
              <a:t>重点：由用户配置指向标准解析器，还是第三方解析器</a:t>
            </a:r>
            <a:endParaRPr lang="en-US" altLang="zh-CN" sz="2800" dirty="0"/>
          </a:p>
          <a:p>
            <a:r>
              <a:rPr lang="zh-CN" altLang="en-US" sz="2800" dirty="0" smtClean="0"/>
              <a:t>重点：注册下级域名的权限管理</a:t>
            </a:r>
            <a:endParaRPr lang="en-US" altLang="zh-CN" sz="2800" dirty="0" smtClean="0"/>
          </a:p>
          <a:p>
            <a:r>
              <a:rPr lang="zh-CN" altLang="en-US" sz="2800" dirty="0" smtClean="0"/>
              <a:t>实现原理：</a:t>
            </a:r>
            <a:r>
              <a:rPr lang="en-US" altLang="zh-CN" sz="2800" dirty="0" smtClean="0"/>
              <a:t>NEP4</a:t>
            </a:r>
            <a:r>
              <a:rPr lang="zh-CN" altLang="en-US" sz="2800" dirty="0" smtClean="0"/>
              <a:t>、执行栈信息分析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057" y="844783"/>
            <a:ext cx="6684491" cy="51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4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合约</a:t>
            </a:r>
            <a:r>
              <a:rPr lang="zh-CN" altLang="en-US" sz="3600" dirty="0" smtClean="0"/>
              <a:t>分析：拍卖注册器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zh-CN" altLang="en-US" sz="2800" dirty="0" smtClean="0"/>
              <a:t>重点：流程长，逻辑复杂</a:t>
            </a:r>
            <a:endParaRPr lang="en-US" altLang="zh-CN" sz="2800" dirty="0" smtClean="0"/>
          </a:p>
          <a:p>
            <a:r>
              <a:rPr lang="zh-CN" altLang="en-US" sz="2800" dirty="0" smtClean="0"/>
              <a:t>解决办法：调试机制</a:t>
            </a:r>
            <a:endParaRPr lang="en-US" altLang="zh-CN" sz="2800" dirty="0" smtClean="0"/>
          </a:p>
          <a:p>
            <a:r>
              <a:rPr lang="zh-CN" altLang="en-US" sz="2800" dirty="0" smtClean="0"/>
              <a:t>重点：拍卖收费、拍卖费退回，拍卖所得重新分配</a:t>
            </a:r>
            <a:endParaRPr lang="en-US" altLang="zh-CN" sz="2800" dirty="0" smtClean="0"/>
          </a:p>
          <a:p>
            <a:r>
              <a:rPr lang="zh-CN" altLang="en-US" sz="2800" dirty="0" smtClean="0"/>
              <a:t>原理：调用</a:t>
            </a:r>
            <a:r>
              <a:rPr lang="en-US" altLang="zh-CN" sz="2800" dirty="0" smtClean="0"/>
              <a:t>SGAS</a:t>
            </a:r>
            <a:r>
              <a:rPr lang="zh-CN" altLang="en-US" sz="2800" dirty="0"/>
              <a:t>合约</a:t>
            </a:r>
            <a:r>
              <a:rPr lang="zh-CN" altLang="en-US" sz="2800" dirty="0" smtClean="0"/>
              <a:t>，调用资金池合约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348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142</TotalTime>
  <Words>468</Words>
  <Application>Microsoft Office PowerPoint</Application>
  <PresentationFormat>自定义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Century Gothic</vt:lpstr>
      <vt:lpstr>网状</vt:lpstr>
      <vt:lpstr>NNS中的智能合约</vt:lpstr>
      <vt:lpstr>NNS项目介绍</vt:lpstr>
      <vt:lpstr>NNS项目构成</vt:lpstr>
      <vt:lpstr>NNS中的智能合约</vt:lpstr>
      <vt:lpstr>合约分析：域名中心</vt:lpstr>
      <vt:lpstr>合约分析：域名中心合约</vt:lpstr>
      <vt:lpstr>合约分析：解析器</vt:lpstr>
      <vt:lpstr>合约分析：注册器</vt:lpstr>
      <vt:lpstr>合约分析：拍卖注册器</vt:lpstr>
      <vt:lpstr>合约分析：SGAS</vt:lpstr>
      <vt:lpstr>合约分析：资金池</vt:lpstr>
      <vt:lpstr>合约开发调测方法</vt:lpstr>
      <vt:lpstr>NEL社区你的开发助力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NNS中的智能合约</dc:title>
  <dc:creator>li lights</dc:creator>
  <cp:lastModifiedBy>li lights</cp:lastModifiedBy>
  <cp:revision>13</cp:revision>
  <dcterms:created xsi:type="dcterms:W3CDTF">2018-05-20T04:25:01Z</dcterms:created>
  <dcterms:modified xsi:type="dcterms:W3CDTF">2018-05-20T06:49:31Z</dcterms:modified>
</cp:coreProperties>
</file>