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93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78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1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18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5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51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99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8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65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55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B46F-7929-4FEB-9B94-57C72ACA3978}" type="datetimeFigureOut">
              <a:rPr lang="zh-CN" altLang="en-US" smtClean="0"/>
              <a:t>2018-1-8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39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B46F-7929-4FEB-9B94-57C72ACA3978}" type="datetimeFigureOut">
              <a:rPr lang="zh-CN" altLang="en-US" smtClean="0"/>
              <a:t>2018-1-8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87265-6925-4249-855F-9E59B46AB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6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CityOfZion/neo-debugger-too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381650"/>
              </p:ext>
            </p:extLst>
          </p:nvPr>
        </p:nvGraphicFramePr>
        <p:xfrm>
          <a:off x="0" y="0"/>
          <a:ext cx="12192000" cy="6854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3" imgW="9193320" imgH="5168160" progId="">
                  <p:embed/>
                </p:oleObj>
              </mc:Choice>
              <mc:Fallback>
                <p:oleObj r:id="rId3" imgW="9193320" imgH="5168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4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02699" y="3314641"/>
            <a:ext cx="10498251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Worse English</a:t>
            </a:r>
          </a:p>
          <a:p>
            <a:r>
              <a:rPr lang="en-US" altLang="zh-CN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Neo compiler </a:t>
            </a:r>
            <a:r>
              <a:rPr lang="zh-CN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开发者</a:t>
            </a:r>
            <a:endParaRPr lang="en-US" altLang="zh-CN" sz="60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你们有很多</a:t>
            </a:r>
            <a:r>
              <a:rPr lang="en-US" altLang="zh-CN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WTF</a:t>
            </a:r>
            <a:r>
              <a:rPr lang="zh-CN" altLang="en-US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想对我说</a:t>
            </a:r>
            <a:endParaRPr lang="zh-CN" altLang="en-US" sz="6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485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neo-</a:t>
            </a:r>
            <a:r>
              <a:rPr lang="en-US" altLang="zh-CN" dirty="0" err="1" smtClean="0"/>
              <a:t>gui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nel</a:t>
            </a:r>
            <a:r>
              <a:rPr lang="zh-CN" altLang="en-US" dirty="0" smtClean="0"/>
              <a:t>，每当遇到一个交易，就会生成一个</a:t>
            </a:r>
            <a:r>
              <a:rPr lang="en-US" altLang="zh-CN" dirty="0" err="1" smtClean="0"/>
              <a:t>fulllog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然后用这个查看工具，</a:t>
            </a:r>
            <a:r>
              <a:rPr lang="en-US" altLang="zh-CN" dirty="0" smtClean="0"/>
              <a:t>WOW</a:t>
            </a:r>
          </a:p>
          <a:p>
            <a:endParaRPr lang="en-US" altLang="zh-CN" dirty="0"/>
          </a:p>
          <a:p>
            <a:r>
              <a:rPr lang="zh-CN" altLang="en-US" dirty="0" smtClean="0"/>
              <a:t>这还不够，让我们再补上源代码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WOW</a:t>
            </a:r>
            <a:r>
              <a:rPr lang="zh-CN" altLang="en-US" dirty="0" smtClean="0"/>
              <a:t>，</a:t>
            </a:r>
            <a:r>
              <a:rPr lang="en-US" altLang="zh-CN" smtClean="0"/>
              <a:t>is That </a:t>
            </a:r>
            <a:r>
              <a:rPr lang="en-US" altLang="zh-CN" dirty="0" smtClean="0"/>
              <a:t>cool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08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WOW </a:t>
            </a:r>
            <a:r>
              <a:rPr lang="en-US" altLang="zh-CN" dirty="0" smtClean="0"/>
              <a:t>x2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我们提供了一个简单的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，每个人可以方便的共享智能合约源码。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我们提供了一个简单的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，你不需要运行这个特殊的</a:t>
            </a:r>
            <a:r>
              <a:rPr lang="en-US" altLang="zh-CN" dirty="0" smtClean="0"/>
              <a:t>NEL NEO GUI</a:t>
            </a:r>
          </a:p>
          <a:p>
            <a:endParaRPr lang="en-US" altLang="zh-CN" dirty="0"/>
          </a:p>
          <a:p>
            <a:r>
              <a:rPr lang="zh-CN" altLang="en-US" dirty="0" smtClean="0"/>
              <a:t>我们还会提供全套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版本的工具（在未来）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4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如何得到这些工具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428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NEL 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93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559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79373" y="6493168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（给点爆炸型）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80362" y="2720365"/>
            <a:ext cx="5550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How to debug </a:t>
            </a:r>
            <a:r>
              <a:rPr lang="en-US" altLang="zh-CN" sz="3600" dirty="0" err="1" smtClean="0"/>
              <a:t>smartcontract</a:t>
            </a:r>
            <a:endParaRPr lang="zh-CN" altLang="en-US" sz="3600" dirty="0"/>
          </a:p>
        </p:txBody>
      </p:sp>
      <p:pic>
        <p:nvPicPr>
          <p:cNvPr id="5122" name="Picture 2" descr="https://timgsa.baidu.com/timg?image&amp;quality=80&amp;size=b9999_10000&amp;sec=1515337133498&amp;di=f33b819dd5d7ffc3f01db7c0270adcae&amp;imgtype=0&amp;src=http%3A%2F%2Ffile06.16sucai.com%2F2016%2F0702%2F95c717471b6576d474025e92b6fc84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2078073" y="3615119"/>
            <a:ext cx="803585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HOW TO DEBUG</a:t>
            </a:r>
          </a:p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SMARTCONTRACT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（</a:t>
            </a:r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NEO</a:t>
            </a:r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）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647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debug</a:t>
            </a:r>
            <a:endParaRPr lang="zh-CN" altLang="en-US" dirty="0"/>
          </a:p>
        </p:txBody>
      </p:sp>
      <p:pic>
        <p:nvPicPr>
          <p:cNvPr id="4" name="内容占位符 3" descr="https://timgsa.baidu.com/timg?image&amp;quality=80&amp;size=b9999_10000&amp;sec=1515922590&amp;di=74a560785b49ac0e45aa96a9966995b9&amp;imgtype=jpg&amp;er=1&amp;src=http%3A%2F%2Fimg1.gtimg.com%2Fgamezone%2Fpics%2Fhv1%2F98%2F178%2F1021%2F66436013.jpg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656" y="1690688"/>
            <a:ext cx="3529921" cy="28239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38200" y="4729908"/>
            <a:ext cx="4364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In English</a:t>
            </a:r>
            <a:r>
              <a:rPr lang="zh-CN" altLang="en-US" sz="4000" dirty="0" smtClean="0"/>
              <a:t>：</a:t>
            </a:r>
            <a:endParaRPr lang="en-US" altLang="zh-CN" sz="4000" dirty="0" smtClean="0"/>
          </a:p>
          <a:p>
            <a:r>
              <a:rPr lang="en-US" altLang="zh-CN" sz="4000" dirty="0" smtClean="0"/>
              <a:t>Move the bug away.</a:t>
            </a:r>
            <a:endParaRPr lang="zh-CN" altLang="en-US" sz="4000" dirty="0"/>
          </a:p>
        </p:txBody>
      </p:sp>
      <p:sp>
        <p:nvSpPr>
          <p:cNvPr id="10" name="文本框 9"/>
          <p:cNvSpPr txBox="1"/>
          <p:nvPr/>
        </p:nvSpPr>
        <p:spPr>
          <a:xfrm>
            <a:off x="6502676" y="4729907"/>
            <a:ext cx="32061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In Chinese</a:t>
            </a:r>
            <a:r>
              <a:rPr lang="zh-CN" altLang="en-US" sz="4000" dirty="0" smtClean="0"/>
              <a:t>：</a:t>
            </a:r>
            <a:endParaRPr lang="en-US" altLang="zh-CN" sz="4000" dirty="0" smtClean="0"/>
          </a:p>
          <a:p>
            <a:r>
              <a:rPr lang="en-US" altLang="zh-CN" sz="4000" dirty="0" smtClean="0"/>
              <a:t>Adjust and try.</a:t>
            </a:r>
            <a:endParaRPr lang="zh-CN" altLang="en-US" sz="40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980072"/>
              </p:ext>
            </p:extLst>
          </p:nvPr>
        </p:nvGraphicFramePr>
        <p:xfrm>
          <a:off x="6344838" y="1690687"/>
          <a:ext cx="3603699" cy="28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4" imgW="5041080" imgH="3949200" progId="">
                  <p:embed/>
                </p:oleObj>
              </mc:Choice>
              <mc:Fallback>
                <p:oleObj r:id="rId4" imgW="5041080" imgH="3949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4838" y="1690687"/>
                        <a:ext cx="3603699" cy="2823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440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智能合约时的心理活动</a:t>
            </a:r>
            <a:endParaRPr lang="zh-CN" altLang="en-US" dirty="0"/>
          </a:p>
        </p:txBody>
      </p:sp>
      <p:pic>
        <p:nvPicPr>
          <p:cNvPr id="4" name="图片 3" descr="https://timgsa.baidu.com/timg?image&amp;quality=80&amp;size=b9999_10000&amp;sec=1515329450349&amp;di=349fdc02575a918bda0bd29a54f6ac5a&amp;imgtype=0&amp;src=http%3A%2F%2Fwenwen.soso.com%2Fp%2F20101023%2F20101023132425-100918427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5" y="1773796"/>
            <a:ext cx="4619625" cy="40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05931" y="39100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54" name="Picture 6" descr="https://timgsa.baidu.com/timg?image&amp;quality=80&amp;size=b9999_10000&amp;sec=1515335989710&amp;di=edc53ea177fa6cfca1720093d2e07f6d&amp;imgtype=0&amp;src=http%3A%2F%2Fbangimg1.dahe.cn%2Fforum%2F201510%2F06%2F184638t8vz897s9w1387b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205" y="2558256"/>
            <a:ext cx="28575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调试</a:t>
            </a:r>
            <a:r>
              <a:rPr lang="en-US" altLang="zh-CN" dirty="0" smtClean="0"/>
              <a:t>NEO</a:t>
            </a:r>
            <a:r>
              <a:rPr lang="zh-CN" altLang="en-US" dirty="0" smtClean="0"/>
              <a:t>智能合约时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你</a:t>
            </a:r>
            <a:r>
              <a:rPr lang="zh-CN" altLang="en-US" dirty="0" smtClean="0"/>
              <a:t>的内心是怎样的？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32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问题出在哪儿了？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475288"/>
              </p:ext>
            </p:extLst>
          </p:nvPr>
        </p:nvGraphicFramePr>
        <p:xfrm>
          <a:off x="838200" y="1787632"/>
          <a:ext cx="10515600" cy="4512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3" imgW="6170031" imgH="2648207" progId="Unknown">
                  <p:embed/>
                </p:oleObj>
              </mc:Choice>
              <mc:Fallback>
                <p:oleObj r:id="rId3" imgW="6170031" imgH="2648207" progId="Unknown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87632"/>
                        <a:ext cx="10515600" cy="45124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72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回顾一下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71037"/>
            <a:ext cx="5850924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Adjust and try</a:t>
            </a:r>
          </a:p>
          <a:p>
            <a:pPr lvl="1"/>
            <a:r>
              <a:rPr lang="en-US" altLang="zh-CN" dirty="0" smtClean="0"/>
              <a:t>1.Fix code</a:t>
            </a:r>
          </a:p>
          <a:p>
            <a:pPr lvl="1"/>
            <a:r>
              <a:rPr lang="en-US" altLang="zh-CN" dirty="0" smtClean="0"/>
              <a:t>2.Compile 2 </a:t>
            </a:r>
            <a:r>
              <a:rPr lang="en-US" altLang="zh-CN" dirty="0" err="1" smtClean="0"/>
              <a:t>dotnet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dll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3.Compile 2 AVM</a:t>
            </a:r>
          </a:p>
          <a:p>
            <a:pPr lvl="1"/>
            <a:r>
              <a:rPr lang="en-US" altLang="zh-CN" dirty="0" smtClean="0"/>
              <a:t>4.Depoly a contract</a:t>
            </a:r>
          </a:p>
          <a:p>
            <a:pPr lvl="1"/>
            <a:r>
              <a:rPr lang="en-US" altLang="zh-CN" dirty="0" smtClean="0"/>
              <a:t>5.Send Invok</a:t>
            </a:r>
            <a:r>
              <a:rPr lang="en-US" altLang="zh-CN" dirty="0" smtClean="0"/>
              <a:t>e Transaction</a:t>
            </a:r>
          </a:p>
          <a:p>
            <a:pPr lvl="1"/>
            <a:r>
              <a:rPr lang="en-US" altLang="zh-CN" dirty="0" smtClean="0"/>
              <a:t>6.And? We got A </a:t>
            </a:r>
            <a:r>
              <a:rPr lang="en-US" altLang="zh-CN" dirty="0" err="1" smtClean="0"/>
              <a:t>BlackHole</a:t>
            </a:r>
            <a:endParaRPr lang="en-US" altLang="zh-CN" dirty="0" smtClean="0"/>
          </a:p>
        </p:txBody>
      </p:sp>
      <p:grpSp>
        <p:nvGrpSpPr>
          <p:cNvPr id="24" name="组合 23"/>
          <p:cNvGrpSpPr/>
          <p:nvPr/>
        </p:nvGrpSpPr>
        <p:grpSpPr>
          <a:xfrm>
            <a:off x="6494599" y="1446656"/>
            <a:ext cx="4099527" cy="4342972"/>
            <a:chOff x="6494599" y="1446656"/>
            <a:chExt cx="4099527" cy="4342972"/>
          </a:xfrm>
        </p:grpSpPr>
        <p:pic>
          <p:nvPicPr>
            <p:cNvPr id="6" name="图片 5" descr="https://timgsa.baidu.com/timg?image&amp;quality=80&amp;size=b9999_10000&amp;sec=1515330505370&amp;di=395663ae44b58152aad8bf1fcdc24591&amp;imgtype=0&amp;src=http%3A%2F%2Fimg1.gtimg.com%2Fhebei%2Fpics%2Fhv1%2F239%2F164%2F2188%2F142316759.jpg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4599" y="2479087"/>
              <a:ext cx="1471484" cy="9809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任意多边形 7"/>
            <p:cNvSpPr/>
            <p:nvPr/>
          </p:nvSpPr>
          <p:spPr>
            <a:xfrm>
              <a:off x="8099093" y="1446656"/>
              <a:ext cx="1083749" cy="1083749"/>
            </a:xfrm>
            <a:custGeom>
              <a:avLst/>
              <a:gdLst>
                <a:gd name="connsiteX0" fmla="*/ 0 w 1083749"/>
                <a:gd name="connsiteY0" fmla="*/ 541875 h 1083749"/>
                <a:gd name="connsiteX1" fmla="*/ 541875 w 1083749"/>
                <a:gd name="connsiteY1" fmla="*/ 0 h 1083749"/>
                <a:gd name="connsiteX2" fmla="*/ 1083750 w 1083749"/>
                <a:gd name="connsiteY2" fmla="*/ 541875 h 1083749"/>
                <a:gd name="connsiteX3" fmla="*/ 541875 w 1083749"/>
                <a:gd name="connsiteY3" fmla="*/ 1083750 h 1083749"/>
                <a:gd name="connsiteX4" fmla="*/ 0 w 1083749"/>
                <a:gd name="connsiteY4" fmla="*/ 541875 h 10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749" h="1083749">
                  <a:moveTo>
                    <a:pt x="0" y="541875"/>
                  </a:moveTo>
                  <a:cubicBezTo>
                    <a:pt x="0" y="242606"/>
                    <a:pt x="242606" y="0"/>
                    <a:pt x="541875" y="0"/>
                  </a:cubicBezTo>
                  <a:cubicBezTo>
                    <a:pt x="841144" y="0"/>
                    <a:pt x="1083750" y="242606"/>
                    <a:pt x="1083750" y="541875"/>
                  </a:cubicBezTo>
                  <a:cubicBezTo>
                    <a:pt x="1083750" y="841144"/>
                    <a:pt x="841144" y="1083750"/>
                    <a:pt x="541875" y="1083750"/>
                  </a:cubicBezTo>
                  <a:cubicBezTo>
                    <a:pt x="242606" y="1083750"/>
                    <a:pt x="0" y="841144"/>
                    <a:pt x="0" y="541875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951" tIns="173951" rIns="173951" bIns="173951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SC </a:t>
              </a:r>
              <a:r>
                <a:rPr lang="en-US" altLang="zh-CN" sz="1200" kern="1200" dirty="0"/>
                <a:t>source code</a:t>
              </a:r>
              <a:endParaRPr lang="zh-CN" altLang="en-US" sz="1200" kern="1200" dirty="0"/>
            </a:p>
          </p:txBody>
        </p:sp>
        <p:sp>
          <p:nvSpPr>
            <p:cNvPr id="9" name="任意多边形 8"/>
            <p:cNvSpPr/>
            <p:nvPr/>
          </p:nvSpPr>
          <p:spPr>
            <a:xfrm rot="1800000">
              <a:off x="9194866" y="2208957"/>
              <a:ext cx="289306" cy="365765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0" y="73153"/>
                  </a:moveTo>
                  <a:lnTo>
                    <a:pt x="144653" y="73153"/>
                  </a:lnTo>
                  <a:lnTo>
                    <a:pt x="144653" y="0"/>
                  </a:lnTo>
                  <a:lnTo>
                    <a:pt x="289306" y="182883"/>
                  </a:lnTo>
                  <a:lnTo>
                    <a:pt x="144653" y="365765"/>
                  </a:lnTo>
                  <a:lnTo>
                    <a:pt x="144653" y="292612"/>
                  </a:lnTo>
                  <a:lnTo>
                    <a:pt x="0" y="292612"/>
                  </a:lnTo>
                  <a:lnTo>
                    <a:pt x="0" y="73153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9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3152" rIns="86791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9510377" y="2261462"/>
              <a:ext cx="1083749" cy="1083749"/>
            </a:xfrm>
            <a:custGeom>
              <a:avLst/>
              <a:gdLst>
                <a:gd name="connsiteX0" fmla="*/ 0 w 1083749"/>
                <a:gd name="connsiteY0" fmla="*/ 541875 h 1083749"/>
                <a:gd name="connsiteX1" fmla="*/ 541875 w 1083749"/>
                <a:gd name="connsiteY1" fmla="*/ 0 h 1083749"/>
                <a:gd name="connsiteX2" fmla="*/ 1083750 w 1083749"/>
                <a:gd name="connsiteY2" fmla="*/ 541875 h 1083749"/>
                <a:gd name="connsiteX3" fmla="*/ 541875 w 1083749"/>
                <a:gd name="connsiteY3" fmla="*/ 1083750 h 1083749"/>
                <a:gd name="connsiteX4" fmla="*/ 0 w 1083749"/>
                <a:gd name="connsiteY4" fmla="*/ 541875 h 10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749" h="1083749">
                  <a:moveTo>
                    <a:pt x="0" y="541875"/>
                  </a:moveTo>
                  <a:cubicBezTo>
                    <a:pt x="0" y="242606"/>
                    <a:pt x="242606" y="0"/>
                    <a:pt x="541875" y="0"/>
                  </a:cubicBezTo>
                  <a:cubicBezTo>
                    <a:pt x="841144" y="0"/>
                    <a:pt x="1083750" y="242606"/>
                    <a:pt x="1083750" y="541875"/>
                  </a:cubicBezTo>
                  <a:cubicBezTo>
                    <a:pt x="1083750" y="841144"/>
                    <a:pt x="841144" y="1083750"/>
                    <a:pt x="541875" y="1083750"/>
                  </a:cubicBezTo>
                  <a:cubicBezTo>
                    <a:pt x="242606" y="1083750"/>
                    <a:pt x="0" y="841144"/>
                    <a:pt x="0" y="541875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alpha val="90000"/>
                <a:hueOff val="0"/>
                <a:satOff val="0"/>
                <a:lumOff val="0"/>
                <a:alphaOff val="-8000"/>
              </a:schemeClr>
            </a:fillRef>
            <a:effectRef idx="3">
              <a:schemeClr val="accent6">
                <a:alpha val="90000"/>
                <a:hueOff val="0"/>
                <a:satOff val="0"/>
                <a:lumOff val="0"/>
                <a:alphaOff val="-8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951" tIns="173951" rIns="173951" bIns="173951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Compile to </a:t>
              </a:r>
              <a:r>
                <a:rPr lang="en-US" altLang="zh-CN" sz="1200" kern="1200" dirty="0" err="1" smtClean="0"/>
                <a:t>Dotnet</a:t>
              </a:r>
              <a:r>
                <a:rPr lang="en-US" altLang="zh-CN" sz="1200" kern="1200" dirty="0" smtClean="0"/>
                <a:t> DLL</a:t>
              </a:r>
              <a:endParaRPr lang="zh-CN" altLang="en-US" sz="1200" kern="1200" dirty="0"/>
            </a:p>
          </p:txBody>
        </p:sp>
        <p:sp>
          <p:nvSpPr>
            <p:cNvPr id="11" name="任意多边形 10"/>
            <p:cNvSpPr/>
            <p:nvPr/>
          </p:nvSpPr>
          <p:spPr>
            <a:xfrm rot="5400000">
              <a:off x="9907599" y="3427072"/>
              <a:ext cx="289306" cy="365765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0" y="73153"/>
                  </a:moveTo>
                  <a:lnTo>
                    <a:pt x="144653" y="73153"/>
                  </a:lnTo>
                  <a:lnTo>
                    <a:pt x="144653" y="0"/>
                  </a:lnTo>
                  <a:lnTo>
                    <a:pt x="289306" y="182883"/>
                  </a:lnTo>
                  <a:lnTo>
                    <a:pt x="144653" y="365765"/>
                  </a:lnTo>
                  <a:lnTo>
                    <a:pt x="144653" y="292612"/>
                  </a:lnTo>
                  <a:lnTo>
                    <a:pt x="0" y="292612"/>
                  </a:lnTo>
                  <a:lnTo>
                    <a:pt x="0" y="73153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75974"/>
                <a:satOff val="-3035"/>
                <a:lumOff val="7038"/>
                <a:alphaOff val="0"/>
              </a:schemeClr>
            </a:lnRef>
            <a:fillRef idx="3">
              <a:schemeClr val="accent6">
                <a:shade val="90000"/>
                <a:hueOff val="75974"/>
                <a:satOff val="-3035"/>
                <a:lumOff val="7038"/>
                <a:alphaOff val="0"/>
              </a:schemeClr>
            </a:fillRef>
            <a:effectRef idx="3">
              <a:schemeClr val="accent6">
                <a:shade val="90000"/>
                <a:hueOff val="75974"/>
                <a:satOff val="-3035"/>
                <a:lumOff val="703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3152" rIns="86791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9510377" y="3891073"/>
              <a:ext cx="1083749" cy="1083749"/>
            </a:xfrm>
            <a:custGeom>
              <a:avLst/>
              <a:gdLst>
                <a:gd name="connsiteX0" fmla="*/ 0 w 1083749"/>
                <a:gd name="connsiteY0" fmla="*/ 541875 h 1083749"/>
                <a:gd name="connsiteX1" fmla="*/ 541875 w 1083749"/>
                <a:gd name="connsiteY1" fmla="*/ 0 h 1083749"/>
                <a:gd name="connsiteX2" fmla="*/ 1083750 w 1083749"/>
                <a:gd name="connsiteY2" fmla="*/ 541875 h 1083749"/>
                <a:gd name="connsiteX3" fmla="*/ 541875 w 1083749"/>
                <a:gd name="connsiteY3" fmla="*/ 1083750 h 1083749"/>
                <a:gd name="connsiteX4" fmla="*/ 0 w 1083749"/>
                <a:gd name="connsiteY4" fmla="*/ 541875 h 10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749" h="1083749">
                  <a:moveTo>
                    <a:pt x="0" y="541875"/>
                  </a:moveTo>
                  <a:cubicBezTo>
                    <a:pt x="0" y="242606"/>
                    <a:pt x="242606" y="0"/>
                    <a:pt x="541875" y="0"/>
                  </a:cubicBezTo>
                  <a:cubicBezTo>
                    <a:pt x="841144" y="0"/>
                    <a:pt x="1083750" y="242606"/>
                    <a:pt x="1083750" y="541875"/>
                  </a:cubicBezTo>
                  <a:cubicBezTo>
                    <a:pt x="1083750" y="841144"/>
                    <a:pt x="841144" y="1083750"/>
                    <a:pt x="541875" y="1083750"/>
                  </a:cubicBezTo>
                  <a:cubicBezTo>
                    <a:pt x="242606" y="1083750"/>
                    <a:pt x="0" y="841144"/>
                    <a:pt x="0" y="541875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alpha val="90000"/>
                <a:hueOff val="0"/>
                <a:satOff val="0"/>
                <a:lumOff val="0"/>
                <a:alphaOff val="-16000"/>
              </a:schemeClr>
            </a:fillRef>
            <a:effectRef idx="3">
              <a:schemeClr val="accent6">
                <a:alpha val="90000"/>
                <a:hueOff val="0"/>
                <a:satOff val="0"/>
                <a:lumOff val="0"/>
                <a:alphaOff val="-16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951" tIns="173951" rIns="173951" bIns="173951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Compile to AVM</a:t>
              </a:r>
              <a:endParaRPr lang="zh-CN" altLang="en-US" sz="1200" kern="1200" dirty="0"/>
            </a:p>
          </p:txBody>
        </p:sp>
        <p:sp>
          <p:nvSpPr>
            <p:cNvPr id="13" name="任意多边形 12"/>
            <p:cNvSpPr/>
            <p:nvPr/>
          </p:nvSpPr>
          <p:spPr>
            <a:xfrm rot="19800000">
              <a:off x="9209048" y="4653373"/>
              <a:ext cx="289306" cy="365766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289306" y="292612"/>
                  </a:moveTo>
                  <a:lnTo>
                    <a:pt x="144653" y="292612"/>
                  </a:lnTo>
                  <a:lnTo>
                    <a:pt x="144653" y="365765"/>
                  </a:lnTo>
                  <a:lnTo>
                    <a:pt x="0" y="182882"/>
                  </a:lnTo>
                  <a:lnTo>
                    <a:pt x="144653" y="0"/>
                  </a:lnTo>
                  <a:lnTo>
                    <a:pt x="144653" y="73153"/>
                  </a:lnTo>
                  <a:lnTo>
                    <a:pt x="289306" y="73153"/>
                  </a:lnTo>
                  <a:lnTo>
                    <a:pt x="289306" y="292612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151948"/>
                <a:satOff val="-6069"/>
                <a:lumOff val="14076"/>
                <a:alphaOff val="0"/>
              </a:schemeClr>
            </a:lnRef>
            <a:fillRef idx="3">
              <a:schemeClr val="accent6">
                <a:shade val="90000"/>
                <a:hueOff val="151948"/>
                <a:satOff val="-6069"/>
                <a:lumOff val="14076"/>
                <a:alphaOff val="0"/>
              </a:schemeClr>
            </a:fillRef>
            <a:effectRef idx="3">
              <a:schemeClr val="accent6">
                <a:shade val="90000"/>
                <a:hueOff val="151948"/>
                <a:satOff val="-6069"/>
                <a:lumOff val="1407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791" tIns="73153" rIns="0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8099093" y="4705879"/>
              <a:ext cx="1083749" cy="1083749"/>
            </a:xfrm>
            <a:custGeom>
              <a:avLst/>
              <a:gdLst>
                <a:gd name="connsiteX0" fmla="*/ 0 w 1083749"/>
                <a:gd name="connsiteY0" fmla="*/ 541875 h 1083749"/>
                <a:gd name="connsiteX1" fmla="*/ 541875 w 1083749"/>
                <a:gd name="connsiteY1" fmla="*/ 0 h 1083749"/>
                <a:gd name="connsiteX2" fmla="*/ 1083750 w 1083749"/>
                <a:gd name="connsiteY2" fmla="*/ 541875 h 1083749"/>
                <a:gd name="connsiteX3" fmla="*/ 541875 w 1083749"/>
                <a:gd name="connsiteY3" fmla="*/ 1083750 h 1083749"/>
                <a:gd name="connsiteX4" fmla="*/ 0 w 1083749"/>
                <a:gd name="connsiteY4" fmla="*/ 541875 h 10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749" h="1083749">
                  <a:moveTo>
                    <a:pt x="0" y="541875"/>
                  </a:moveTo>
                  <a:cubicBezTo>
                    <a:pt x="0" y="242606"/>
                    <a:pt x="242606" y="0"/>
                    <a:pt x="541875" y="0"/>
                  </a:cubicBezTo>
                  <a:cubicBezTo>
                    <a:pt x="841144" y="0"/>
                    <a:pt x="1083750" y="242606"/>
                    <a:pt x="1083750" y="541875"/>
                  </a:cubicBezTo>
                  <a:cubicBezTo>
                    <a:pt x="1083750" y="841144"/>
                    <a:pt x="841144" y="1083750"/>
                    <a:pt x="541875" y="1083750"/>
                  </a:cubicBezTo>
                  <a:cubicBezTo>
                    <a:pt x="242606" y="1083750"/>
                    <a:pt x="0" y="841144"/>
                    <a:pt x="0" y="541875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alpha val="90000"/>
                <a:hueOff val="0"/>
                <a:satOff val="0"/>
                <a:lumOff val="0"/>
                <a:alphaOff val="-24000"/>
              </a:schemeClr>
            </a:fillRef>
            <a:effectRef idx="3">
              <a:schemeClr val="accent6">
                <a:alpha val="90000"/>
                <a:hueOff val="0"/>
                <a:satOff val="0"/>
                <a:lumOff val="0"/>
                <a:alphaOff val="-24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951" tIns="173951" rIns="173951" bIns="173951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err="1" smtClean="0"/>
                <a:t>Depoly</a:t>
              </a:r>
              <a:r>
                <a:rPr lang="en-US" altLang="zh-CN" sz="1200" kern="1200" dirty="0" smtClean="0"/>
                <a:t> 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Contract</a:t>
              </a:r>
              <a:endParaRPr lang="zh-CN" altLang="en-US" sz="1200" kern="1200" dirty="0"/>
            </a:p>
          </p:txBody>
        </p:sp>
        <p:sp>
          <p:nvSpPr>
            <p:cNvPr id="15" name="任意多边形 14"/>
            <p:cNvSpPr/>
            <p:nvPr/>
          </p:nvSpPr>
          <p:spPr>
            <a:xfrm rot="1800000">
              <a:off x="7797763" y="4661561"/>
              <a:ext cx="289307" cy="365766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289306" y="292612"/>
                  </a:moveTo>
                  <a:lnTo>
                    <a:pt x="144653" y="292612"/>
                  </a:lnTo>
                  <a:lnTo>
                    <a:pt x="144653" y="365765"/>
                  </a:lnTo>
                  <a:lnTo>
                    <a:pt x="0" y="182882"/>
                  </a:lnTo>
                  <a:lnTo>
                    <a:pt x="144653" y="0"/>
                  </a:lnTo>
                  <a:lnTo>
                    <a:pt x="144653" y="73153"/>
                  </a:lnTo>
                  <a:lnTo>
                    <a:pt x="289306" y="73153"/>
                  </a:lnTo>
                  <a:lnTo>
                    <a:pt x="289306" y="292612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227922"/>
                <a:satOff val="-9104"/>
                <a:lumOff val="21115"/>
                <a:alphaOff val="0"/>
              </a:schemeClr>
            </a:lnRef>
            <a:fillRef idx="3">
              <a:schemeClr val="accent6">
                <a:shade val="90000"/>
                <a:hueOff val="227922"/>
                <a:satOff val="-9104"/>
                <a:lumOff val="21115"/>
                <a:alphaOff val="0"/>
              </a:schemeClr>
            </a:fillRef>
            <a:effectRef idx="3">
              <a:schemeClr val="accent6">
                <a:shade val="90000"/>
                <a:hueOff val="227922"/>
                <a:satOff val="-9104"/>
                <a:lumOff val="211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792" tIns="73153" rIns="0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6687808" y="3891073"/>
              <a:ext cx="1083749" cy="1083749"/>
            </a:xfrm>
            <a:custGeom>
              <a:avLst/>
              <a:gdLst>
                <a:gd name="connsiteX0" fmla="*/ 0 w 1083749"/>
                <a:gd name="connsiteY0" fmla="*/ 541875 h 1083749"/>
                <a:gd name="connsiteX1" fmla="*/ 541875 w 1083749"/>
                <a:gd name="connsiteY1" fmla="*/ 0 h 1083749"/>
                <a:gd name="connsiteX2" fmla="*/ 1083750 w 1083749"/>
                <a:gd name="connsiteY2" fmla="*/ 541875 h 1083749"/>
                <a:gd name="connsiteX3" fmla="*/ 541875 w 1083749"/>
                <a:gd name="connsiteY3" fmla="*/ 1083750 h 1083749"/>
                <a:gd name="connsiteX4" fmla="*/ 0 w 1083749"/>
                <a:gd name="connsiteY4" fmla="*/ 541875 h 10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749" h="1083749">
                  <a:moveTo>
                    <a:pt x="0" y="541875"/>
                  </a:moveTo>
                  <a:cubicBezTo>
                    <a:pt x="0" y="242606"/>
                    <a:pt x="242606" y="0"/>
                    <a:pt x="541875" y="0"/>
                  </a:cubicBezTo>
                  <a:cubicBezTo>
                    <a:pt x="841144" y="0"/>
                    <a:pt x="1083750" y="242606"/>
                    <a:pt x="1083750" y="541875"/>
                  </a:cubicBezTo>
                  <a:cubicBezTo>
                    <a:pt x="1083750" y="841144"/>
                    <a:pt x="841144" y="1083750"/>
                    <a:pt x="541875" y="1083750"/>
                  </a:cubicBezTo>
                  <a:cubicBezTo>
                    <a:pt x="242606" y="1083750"/>
                    <a:pt x="0" y="841144"/>
                    <a:pt x="0" y="541875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alpha val="90000"/>
                <a:hueOff val="0"/>
                <a:satOff val="0"/>
                <a:lumOff val="0"/>
                <a:alphaOff val="-32000"/>
              </a:schemeClr>
            </a:fillRef>
            <a:effectRef idx="3">
              <a:schemeClr val="accent6">
                <a:alpha val="90000"/>
                <a:hueOff val="0"/>
                <a:satOff val="0"/>
                <a:lumOff val="0"/>
                <a:alphaOff val="-32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951" tIns="173951" rIns="173951" bIns="173951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/>
                <a:t>Invoke Transaction</a:t>
              </a:r>
              <a:endParaRPr lang="zh-CN" altLang="en-US" sz="1200" kern="1200" dirty="0"/>
            </a:p>
          </p:txBody>
        </p:sp>
        <p:sp>
          <p:nvSpPr>
            <p:cNvPr id="17" name="任意多边形 16"/>
            <p:cNvSpPr/>
            <p:nvPr/>
          </p:nvSpPr>
          <p:spPr>
            <a:xfrm rot="16200000">
              <a:off x="7085029" y="3443448"/>
              <a:ext cx="289306" cy="365765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0" y="73153"/>
                  </a:moveTo>
                  <a:lnTo>
                    <a:pt x="144653" y="73153"/>
                  </a:lnTo>
                  <a:lnTo>
                    <a:pt x="144653" y="0"/>
                  </a:lnTo>
                  <a:lnTo>
                    <a:pt x="289306" y="182883"/>
                  </a:lnTo>
                  <a:lnTo>
                    <a:pt x="144653" y="365765"/>
                  </a:lnTo>
                  <a:lnTo>
                    <a:pt x="144653" y="292612"/>
                  </a:lnTo>
                  <a:lnTo>
                    <a:pt x="0" y="292612"/>
                  </a:lnTo>
                  <a:lnTo>
                    <a:pt x="0" y="73153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303896"/>
                <a:satOff val="-12138"/>
                <a:lumOff val="28153"/>
                <a:alphaOff val="0"/>
              </a:schemeClr>
            </a:lnRef>
            <a:fillRef idx="3">
              <a:schemeClr val="accent6">
                <a:shade val="90000"/>
                <a:hueOff val="303896"/>
                <a:satOff val="-12138"/>
                <a:lumOff val="28153"/>
                <a:alphaOff val="0"/>
              </a:schemeClr>
            </a:fillRef>
            <a:effectRef idx="3">
              <a:schemeClr val="accent6">
                <a:shade val="90000"/>
                <a:hueOff val="303896"/>
                <a:satOff val="-12138"/>
                <a:lumOff val="2815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73152" rIns="86792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19" name="任意多边形 18"/>
            <p:cNvSpPr/>
            <p:nvPr/>
          </p:nvSpPr>
          <p:spPr>
            <a:xfrm rot="19800000">
              <a:off x="7783581" y="2217145"/>
              <a:ext cx="289306" cy="365765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0" y="73153"/>
                  </a:moveTo>
                  <a:lnTo>
                    <a:pt x="144653" y="73153"/>
                  </a:lnTo>
                  <a:lnTo>
                    <a:pt x="144653" y="0"/>
                  </a:lnTo>
                  <a:lnTo>
                    <a:pt x="289306" y="182883"/>
                  </a:lnTo>
                  <a:lnTo>
                    <a:pt x="144653" y="365765"/>
                  </a:lnTo>
                  <a:lnTo>
                    <a:pt x="144653" y="292612"/>
                  </a:lnTo>
                  <a:lnTo>
                    <a:pt x="0" y="292612"/>
                  </a:lnTo>
                  <a:lnTo>
                    <a:pt x="0" y="73153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0">
              <a:schemeClr val="accent6">
                <a:shade val="90000"/>
                <a:hueOff val="379870"/>
                <a:satOff val="-15173"/>
                <a:lumOff val="35191"/>
                <a:alphaOff val="0"/>
              </a:schemeClr>
            </a:lnRef>
            <a:fillRef idx="3">
              <a:scrgbClr r="0" g="0" b="0"/>
            </a:fillRef>
            <a:effectRef idx="3">
              <a:schemeClr val="accent6">
                <a:shade val="90000"/>
                <a:hueOff val="379870"/>
                <a:satOff val="-15173"/>
                <a:lumOff val="3519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73152" rIns="86792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8099092" y="4189617"/>
              <a:ext cx="1277011" cy="365765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0" y="73153"/>
                  </a:moveTo>
                  <a:lnTo>
                    <a:pt x="144653" y="73153"/>
                  </a:lnTo>
                  <a:lnTo>
                    <a:pt x="144653" y="0"/>
                  </a:lnTo>
                  <a:lnTo>
                    <a:pt x="289306" y="182883"/>
                  </a:lnTo>
                  <a:lnTo>
                    <a:pt x="144653" y="365765"/>
                  </a:lnTo>
                  <a:lnTo>
                    <a:pt x="144653" y="292612"/>
                  </a:lnTo>
                  <a:lnTo>
                    <a:pt x="0" y="292612"/>
                  </a:lnTo>
                  <a:lnTo>
                    <a:pt x="0" y="73153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0">
              <a:schemeClr val="accent6">
                <a:shade val="90000"/>
                <a:hueOff val="379870"/>
                <a:satOff val="-15173"/>
                <a:lumOff val="35191"/>
                <a:alphaOff val="0"/>
              </a:schemeClr>
            </a:lnRef>
            <a:fillRef idx="3">
              <a:scrgbClr r="0" g="0" b="0"/>
            </a:fillRef>
            <a:effectRef idx="3">
              <a:schemeClr val="accent6">
                <a:shade val="90000"/>
                <a:hueOff val="379870"/>
                <a:satOff val="-15173"/>
                <a:lumOff val="3519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73152" rIns="86792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23" name="任意多边形 22"/>
            <p:cNvSpPr/>
            <p:nvPr/>
          </p:nvSpPr>
          <p:spPr>
            <a:xfrm rot="14225127">
              <a:off x="8620577" y="3115689"/>
              <a:ext cx="1277011" cy="365765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0" y="73153"/>
                  </a:moveTo>
                  <a:lnTo>
                    <a:pt x="144653" y="73153"/>
                  </a:lnTo>
                  <a:lnTo>
                    <a:pt x="144653" y="0"/>
                  </a:lnTo>
                  <a:lnTo>
                    <a:pt x="289306" y="182883"/>
                  </a:lnTo>
                  <a:lnTo>
                    <a:pt x="144653" y="365765"/>
                  </a:lnTo>
                  <a:lnTo>
                    <a:pt x="144653" y="292612"/>
                  </a:lnTo>
                  <a:lnTo>
                    <a:pt x="0" y="292612"/>
                  </a:lnTo>
                  <a:lnTo>
                    <a:pt x="0" y="73153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0">
              <a:schemeClr val="accent6">
                <a:shade val="90000"/>
                <a:hueOff val="379870"/>
                <a:satOff val="-15173"/>
                <a:lumOff val="35191"/>
                <a:alphaOff val="0"/>
              </a:schemeClr>
            </a:lnRef>
            <a:fillRef idx="3">
              <a:scrgbClr r="0" g="0" b="0"/>
            </a:fillRef>
            <a:effectRef idx="3">
              <a:schemeClr val="accent6">
                <a:shade val="90000"/>
                <a:hueOff val="379870"/>
                <a:satOff val="-15173"/>
                <a:lumOff val="3519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73152" rIns="86792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64619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我们有一些工具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949" y="1483573"/>
            <a:ext cx="4972626" cy="4351338"/>
          </a:xfrm>
        </p:spPr>
        <p:txBody>
          <a:bodyPr/>
          <a:lstStyle/>
          <a:p>
            <a:r>
              <a:rPr lang="en-US" altLang="zh-CN" dirty="0" smtClean="0"/>
              <a:t>In Chinese </a:t>
            </a:r>
            <a:r>
              <a:rPr lang="en-US" altLang="zh-CN" dirty="0" err="1" smtClean="0"/>
              <a:t>goodjob</a:t>
            </a:r>
            <a:r>
              <a:rPr lang="en-US" altLang="zh-CN" dirty="0" smtClean="0"/>
              <a:t> or cool 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you can say “New bee”</a:t>
            </a:r>
          </a:p>
          <a:p>
            <a:r>
              <a:rPr lang="en-US" altLang="zh-CN" dirty="0" smtClean="0">
                <a:hlinkClick r:id="rId2"/>
              </a:rPr>
              <a:t>https://github.com/CityOfZion/</a:t>
            </a:r>
          </a:p>
          <a:p>
            <a:pPr marL="457200" lvl="1" indent="0">
              <a:buNone/>
            </a:pPr>
            <a:r>
              <a:rPr lang="en-US" altLang="zh-CN" dirty="0" smtClean="0">
                <a:hlinkClick r:id="rId2"/>
              </a:rPr>
              <a:t>neo-debugger-tools</a:t>
            </a:r>
            <a:endParaRPr lang="en-US" altLang="zh-CN" dirty="0" smtClean="0"/>
          </a:p>
          <a:p>
            <a:r>
              <a:rPr lang="en-US" altLang="zh-CN" dirty="0" smtClean="0"/>
              <a:t>Neo-debugger is New Bee.</a:t>
            </a:r>
          </a:p>
          <a:p>
            <a:r>
              <a:rPr lang="zh-CN" altLang="en-US" dirty="0"/>
              <a:t>他</a:t>
            </a:r>
            <a:r>
              <a:rPr lang="zh-CN" altLang="en-US" dirty="0" smtClean="0"/>
              <a:t>能用</a:t>
            </a:r>
            <a:r>
              <a:rPr lang="en-US" altLang="zh-CN" dirty="0" err="1" smtClean="0"/>
              <a:t>neovm</a:t>
            </a:r>
            <a:r>
              <a:rPr lang="zh-CN" altLang="en-US" dirty="0" smtClean="0"/>
              <a:t>模拟执行</a:t>
            </a:r>
            <a:r>
              <a:rPr lang="zh-CN" altLang="en-US" dirty="0" smtClean="0"/>
              <a:t>一下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Better,But</a:t>
            </a:r>
            <a:r>
              <a:rPr lang="en-US" altLang="zh-CN" dirty="0" smtClean="0"/>
              <a:t> not good enough.</a:t>
            </a:r>
            <a:endParaRPr lang="en-US" altLang="zh-CN" dirty="0" smtClean="0"/>
          </a:p>
        </p:txBody>
      </p:sp>
      <p:pic>
        <p:nvPicPr>
          <p:cNvPr id="6146" name="Picture 2" descr="IntroductionVide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157" y="1127593"/>
            <a:ext cx="5483808" cy="424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组合 50"/>
          <p:cNvGrpSpPr/>
          <p:nvPr/>
        </p:nvGrpSpPr>
        <p:grpSpPr>
          <a:xfrm>
            <a:off x="6538986" y="1027906"/>
            <a:ext cx="3906318" cy="4342972"/>
            <a:chOff x="6687808" y="1446656"/>
            <a:chExt cx="3906318" cy="4342972"/>
          </a:xfrm>
        </p:grpSpPr>
        <p:sp>
          <p:nvSpPr>
            <p:cNvPr id="53" name="任意多边形 52"/>
            <p:cNvSpPr/>
            <p:nvPr/>
          </p:nvSpPr>
          <p:spPr>
            <a:xfrm>
              <a:off x="8099093" y="1446656"/>
              <a:ext cx="1083749" cy="1083749"/>
            </a:xfrm>
            <a:custGeom>
              <a:avLst/>
              <a:gdLst>
                <a:gd name="connsiteX0" fmla="*/ 0 w 1083749"/>
                <a:gd name="connsiteY0" fmla="*/ 541875 h 1083749"/>
                <a:gd name="connsiteX1" fmla="*/ 541875 w 1083749"/>
                <a:gd name="connsiteY1" fmla="*/ 0 h 1083749"/>
                <a:gd name="connsiteX2" fmla="*/ 1083750 w 1083749"/>
                <a:gd name="connsiteY2" fmla="*/ 541875 h 1083749"/>
                <a:gd name="connsiteX3" fmla="*/ 541875 w 1083749"/>
                <a:gd name="connsiteY3" fmla="*/ 1083750 h 1083749"/>
                <a:gd name="connsiteX4" fmla="*/ 0 w 1083749"/>
                <a:gd name="connsiteY4" fmla="*/ 541875 h 10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749" h="1083749">
                  <a:moveTo>
                    <a:pt x="0" y="541875"/>
                  </a:moveTo>
                  <a:cubicBezTo>
                    <a:pt x="0" y="242606"/>
                    <a:pt x="242606" y="0"/>
                    <a:pt x="541875" y="0"/>
                  </a:cubicBezTo>
                  <a:cubicBezTo>
                    <a:pt x="841144" y="0"/>
                    <a:pt x="1083750" y="242606"/>
                    <a:pt x="1083750" y="541875"/>
                  </a:cubicBezTo>
                  <a:cubicBezTo>
                    <a:pt x="1083750" y="841144"/>
                    <a:pt x="841144" y="1083750"/>
                    <a:pt x="541875" y="1083750"/>
                  </a:cubicBezTo>
                  <a:cubicBezTo>
                    <a:pt x="242606" y="1083750"/>
                    <a:pt x="0" y="841144"/>
                    <a:pt x="0" y="541875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951" tIns="173951" rIns="173951" bIns="173951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SC </a:t>
              </a:r>
              <a:r>
                <a:rPr lang="en-US" altLang="zh-CN" sz="1200" kern="1200" dirty="0"/>
                <a:t>source code</a:t>
              </a:r>
              <a:endParaRPr lang="zh-CN" altLang="en-US" sz="1200" kern="1200" dirty="0"/>
            </a:p>
          </p:txBody>
        </p:sp>
        <p:sp>
          <p:nvSpPr>
            <p:cNvPr id="54" name="任意多边形 53"/>
            <p:cNvSpPr/>
            <p:nvPr/>
          </p:nvSpPr>
          <p:spPr>
            <a:xfrm rot="1800000">
              <a:off x="9194866" y="2208957"/>
              <a:ext cx="289306" cy="365765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0" y="73153"/>
                  </a:moveTo>
                  <a:lnTo>
                    <a:pt x="144653" y="73153"/>
                  </a:lnTo>
                  <a:lnTo>
                    <a:pt x="144653" y="0"/>
                  </a:lnTo>
                  <a:lnTo>
                    <a:pt x="289306" y="182883"/>
                  </a:lnTo>
                  <a:lnTo>
                    <a:pt x="144653" y="365765"/>
                  </a:lnTo>
                  <a:lnTo>
                    <a:pt x="144653" y="292612"/>
                  </a:lnTo>
                  <a:lnTo>
                    <a:pt x="0" y="292612"/>
                  </a:lnTo>
                  <a:lnTo>
                    <a:pt x="0" y="73153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9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3152" rIns="86791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9510377" y="2261462"/>
              <a:ext cx="1083749" cy="1083749"/>
            </a:xfrm>
            <a:custGeom>
              <a:avLst/>
              <a:gdLst>
                <a:gd name="connsiteX0" fmla="*/ 0 w 1083749"/>
                <a:gd name="connsiteY0" fmla="*/ 541875 h 1083749"/>
                <a:gd name="connsiteX1" fmla="*/ 541875 w 1083749"/>
                <a:gd name="connsiteY1" fmla="*/ 0 h 1083749"/>
                <a:gd name="connsiteX2" fmla="*/ 1083750 w 1083749"/>
                <a:gd name="connsiteY2" fmla="*/ 541875 h 1083749"/>
                <a:gd name="connsiteX3" fmla="*/ 541875 w 1083749"/>
                <a:gd name="connsiteY3" fmla="*/ 1083750 h 1083749"/>
                <a:gd name="connsiteX4" fmla="*/ 0 w 1083749"/>
                <a:gd name="connsiteY4" fmla="*/ 541875 h 10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749" h="1083749">
                  <a:moveTo>
                    <a:pt x="0" y="541875"/>
                  </a:moveTo>
                  <a:cubicBezTo>
                    <a:pt x="0" y="242606"/>
                    <a:pt x="242606" y="0"/>
                    <a:pt x="541875" y="0"/>
                  </a:cubicBezTo>
                  <a:cubicBezTo>
                    <a:pt x="841144" y="0"/>
                    <a:pt x="1083750" y="242606"/>
                    <a:pt x="1083750" y="541875"/>
                  </a:cubicBezTo>
                  <a:cubicBezTo>
                    <a:pt x="1083750" y="841144"/>
                    <a:pt x="841144" y="1083750"/>
                    <a:pt x="541875" y="1083750"/>
                  </a:cubicBezTo>
                  <a:cubicBezTo>
                    <a:pt x="242606" y="1083750"/>
                    <a:pt x="0" y="841144"/>
                    <a:pt x="0" y="541875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alpha val="90000"/>
                <a:hueOff val="0"/>
                <a:satOff val="0"/>
                <a:lumOff val="0"/>
                <a:alphaOff val="-8000"/>
              </a:schemeClr>
            </a:fillRef>
            <a:effectRef idx="3">
              <a:schemeClr val="accent6">
                <a:alpha val="90000"/>
                <a:hueOff val="0"/>
                <a:satOff val="0"/>
                <a:lumOff val="0"/>
                <a:alphaOff val="-8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951" tIns="173951" rIns="173951" bIns="173951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Compile to </a:t>
              </a:r>
              <a:r>
                <a:rPr lang="en-US" altLang="zh-CN" sz="1200" kern="1200" dirty="0" err="1" smtClean="0"/>
                <a:t>Dotnet</a:t>
              </a:r>
              <a:r>
                <a:rPr lang="en-US" altLang="zh-CN" sz="1200" kern="1200" dirty="0" smtClean="0"/>
                <a:t> DLL</a:t>
              </a:r>
              <a:endParaRPr lang="zh-CN" altLang="en-US" sz="1200" kern="1200" dirty="0"/>
            </a:p>
          </p:txBody>
        </p:sp>
        <p:sp>
          <p:nvSpPr>
            <p:cNvPr id="56" name="任意多边形 55"/>
            <p:cNvSpPr/>
            <p:nvPr/>
          </p:nvSpPr>
          <p:spPr>
            <a:xfrm rot="5400000">
              <a:off x="9907599" y="3427072"/>
              <a:ext cx="289306" cy="365765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0" y="73153"/>
                  </a:moveTo>
                  <a:lnTo>
                    <a:pt x="144653" y="73153"/>
                  </a:lnTo>
                  <a:lnTo>
                    <a:pt x="144653" y="0"/>
                  </a:lnTo>
                  <a:lnTo>
                    <a:pt x="289306" y="182883"/>
                  </a:lnTo>
                  <a:lnTo>
                    <a:pt x="144653" y="365765"/>
                  </a:lnTo>
                  <a:lnTo>
                    <a:pt x="144653" y="292612"/>
                  </a:lnTo>
                  <a:lnTo>
                    <a:pt x="0" y="292612"/>
                  </a:lnTo>
                  <a:lnTo>
                    <a:pt x="0" y="73153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75974"/>
                <a:satOff val="-3035"/>
                <a:lumOff val="7038"/>
                <a:alphaOff val="0"/>
              </a:schemeClr>
            </a:lnRef>
            <a:fillRef idx="3">
              <a:schemeClr val="accent6">
                <a:shade val="90000"/>
                <a:hueOff val="75974"/>
                <a:satOff val="-3035"/>
                <a:lumOff val="7038"/>
                <a:alphaOff val="0"/>
              </a:schemeClr>
            </a:fillRef>
            <a:effectRef idx="3">
              <a:schemeClr val="accent6">
                <a:shade val="90000"/>
                <a:hueOff val="75974"/>
                <a:satOff val="-3035"/>
                <a:lumOff val="703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3152" rIns="86791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9510377" y="3891073"/>
              <a:ext cx="1083749" cy="1083749"/>
            </a:xfrm>
            <a:custGeom>
              <a:avLst/>
              <a:gdLst>
                <a:gd name="connsiteX0" fmla="*/ 0 w 1083749"/>
                <a:gd name="connsiteY0" fmla="*/ 541875 h 1083749"/>
                <a:gd name="connsiteX1" fmla="*/ 541875 w 1083749"/>
                <a:gd name="connsiteY1" fmla="*/ 0 h 1083749"/>
                <a:gd name="connsiteX2" fmla="*/ 1083750 w 1083749"/>
                <a:gd name="connsiteY2" fmla="*/ 541875 h 1083749"/>
                <a:gd name="connsiteX3" fmla="*/ 541875 w 1083749"/>
                <a:gd name="connsiteY3" fmla="*/ 1083750 h 1083749"/>
                <a:gd name="connsiteX4" fmla="*/ 0 w 1083749"/>
                <a:gd name="connsiteY4" fmla="*/ 541875 h 10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749" h="1083749">
                  <a:moveTo>
                    <a:pt x="0" y="541875"/>
                  </a:moveTo>
                  <a:cubicBezTo>
                    <a:pt x="0" y="242606"/>
                    <a:pt x="242606" y="0"/>
                    <a:pt x="541875" y="0"/>
                  </a:cubicBezTo>
                  <a:cubicBezTo>
                    <a:pt x="841144" y="0"/>
                    <a:pt x="1083750" y="242606"/>
                    <a:pt x="1083750" y="541875"/>
                  </a:cubicBezTo>
                  <a:cubicBezTo>
                    <a:pt x="1083750" y="841144"/>
                    <a:pt x="841144" y="1083750"/>
                    <a:pt x="541875" y="1083750"/>
                  </a:cubicBezTo>
                  <a:cubicBezTo>
                    <a:pt x="242606" y="1083750"/>
                    <a:pt x="0" y="841144"/>
                    <a:pt x="0" y="541875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alpha val="90000"/>
                <a:hueOff val="0"/>
                <a:satOff val="0"/>
                <a:lumOff val="0"/>
                <a:alphaOff val="-16000"/>
              </a:schemeClr>
            </a:fillRef>
            <a:effectRef idx="3">
              <a:schemeClr val="accent6">
                <a:alpha val="90000"/>
                <a:hueOff val="0"/>
                <a:satOff val="0"/>
                <a:lumOff val="0"/>
                <a:alphaOff val="-16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951" tIns="173951" rIns="173951" bIns="173951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Compile to AVM</a:t>
              </a:r>
              <a:endParaRPr lang="zh-CN" altLang="en-US" sz="1200" kern="1200" dirty="0"/>
            </a:p>
          </p:txBody>
        </p:sp>
        <p:sp>
          <p:nvSpPr>
            <p:cNvPr id="58" name="任意多边形 57"/>
            <p:cNvSpPr/>
            <p:nvPr/>
          </p:nvSpPr>
          <p:spPr>
            <a:xfrm rot="19800000">
              <a:off x="9209048" y="4653373"/>
              <a:ext cx="289306" cy="365766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289306" y="292612"/>
                  </a:moveTo>
                  <a:lnTo>
                    <a:pt x="144653" y="292612"/>
                  </a:lnTo>
                  <a:lnTo>
                    <a:pt x="144653" y="365765"/>
                  </a:lnTo>
                  <a:lnTo>
                    <a:pt x="0" y="182882"/>
                  </a:lnTo>
                  <a:lnTo>
                    <a:pt x="144653" y="0"/>
                  </a:lnTo>
                  <a:lnTo>
                    <a:pt x="144653" y="73153"/>
                  </a:lnTo>
                  <a:lnTo>
                    <a:pt x="289306" y="73153"/>
                  </a:lnTo>
                  <a:lnTo>
                    <a:pt x="289306" y="292612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151948"/>
                <a:satOff val="-6069"/>
                <a:lumOff val="14076"/>
                <a:alphaOff val="0"/>
              </a:schemeClr>
            </a:lnRef>
            <a:fillRef idx="3">
              <a:schemeClr val="accent6">
                <a:shade val="90000"/>
                <a:hueOff val="151948"/>
                <a:satOff val="-6069"/>
                <a:lumOff val="14076"/>
                <a:alphaOff val="0"/>
              </a:schemeClr>
            </a:fillRef>
            <a:effectRef idx="3">
              <a:schemeClr val="accent6">
                <a:shade val="90000"/>
                <a:hueOff val="151948"/>
                <a:satOff val="-6069"/>
                <a:lumOff val="1407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791" tIns="73153" rIns="0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8099093" y="4705879"/>
              <a:ext cx="1083749" cy="1083749"/>
            </a:xfrm>
            <a:custGeom>
              <a:avLst/>
              <a:gdLst>
                <a:gd name="connsiteX0" fmla="*/ 0 w 1083749"/>
                <a:gd name="connsiteY0" fmla="*/ 541875 h 1083749"/>
                <a:gd name="connsiteX1" fmla="*/ 541875 w 1083749"/>
                <a:gd name="connsiteY1" fmla="*/ 0 h 1083749"/>
                <a:gd name="connsiteX2" fmla="*/ 1083750 w 1083749"/>
                <a:gd name="connsiteY2" fmla="*/ 541875 h 1083749"/>
                <a:gd name="connsiteX3" fmla="*/ 541875 w 1083749"/>
                <a:gd name="connsiteY3" fmla="*/ 1083750 h 1083749"/>
                <a:gd name="connsiteX4" fmla="*/ 0 w 1083749"/>
                <a:gd name="connsiteY4" fmla="*/ 541875 h 10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749" h="1083749">
                  <a:moveTo>
                    <a:pt x="0" y="541875"/>
                  </a:moveTo>
                  <a:cubicBezTo>
                    <a:pt x="0" y="242606"/>
                    <a:pt x="242606" y="0"/>
                    <a:pt x="541875" y="0"/>
                  </a:cubicBezTo>
                  <a:cubicBezTo>
                    <a:pt x="841144" y="0"/>
                    <a:pt x="1083750" y="242606"/>
                    <a:pt x="1083750" y="541875"/>
                  </a:cubicBezTo>
                  <a:cubicBezTo>
                    <a:pt x="1083750" y="841144"/>
                    <a:pt x="841144" y="1083750"/>
                    <a:pt x="541875" y="1083750"/>
                  </a:cubicBezTo>
                  <a:cubicBezTo>
                    <a:pt x="242606" y="1083750"/>
                    <a:pt x="0" y="841144"/>
                    <a:pt x="0" y="541875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alpha val="90000"/>
                <a:hueOff val="0"/>
                <a:satOff val="0"/>
                <a:lumOff val="0"/>
                <a:alphaOff val="-24000"/>
              </a:schemeClr>
            </a:fillRef>
            <a:effectRef idx="3">
              <a:schemeClr val="accent6">
                <a:alpha val="90000"/>
                <a:hueOff val="0"/>
                <a:satOff val="0"/>
                <a:lumOff val="0"/>
                <a:alphaOff val="-24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951" tIns="173951" rIns="173951" bIns="173951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err="1" smtClean="0"/>
                <a:t>Depoly</a:t>
              </a:r>
              <a:r>
                <a:rPr lang="en-US" altLang="zh-CN" sz="1200" kern="1200" dirty="0" smtClean="0"/>
                <a:t> 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Contract</a:t>
              </a:r>
              <a:endParaRPr lang="zh-CN" altLang="en-US" sz="1200" kern="1200" dirty="0"/>
            </a:p>
          </p:txBody>
        </p:sp>
        <p:sp>
          <p:nvSpPr>
            <p:cNvPr id="60" name="任意多边形 59"/>
            <p:cNvSpPr/>
            <p:nvPr/>
          </p:nvSpPr>
          <p:spPr>
            <a:xfrm rot="1800000">
              <a:off x="7797763" y="4661561"/>
              <a:ext cx="289307" cy="365766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289306" y="292612"/>
                  </a:moveTo>
                  <a:lnTo>
                    <a:pt x="144653" y="292612"/>
                  </a:lnTo>
                  <a:lnTo>
                    <a:pt x="144653" y="365765"/>
                  </a:lnTo>
                  <a:lnTo>
                    <a:pt x="0" y="182882"/>
                  </a:lnTo>
                  <a:lnTo>
                    <a:pt x="144653" y="0"/>
                  </a:lnTo>
                  <a:lnTo>
                    <a:pt x="144653" y="73153"/>
                  </a:lnTo>
                  <a:lnTo>
                    <a:pt x="289306" y="73153"/>
                  </a:lnTo>
                  <a:lnTo>
                    <a:pt x="289306" y="292612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227922"/>
                <a:satOff val="-9104"/>
                <a:lumOff val="21115"/>
                <a:alphaOff val="0"/>
              </a:schemeClr>
            </a:lnRef>
            <a:fillRef idx="3">
              <a:schemeClr val="accent6">
                <a:shade val="90000"/>
                <a:hueOff val="227922"/>
                <a:satOff val="-9104"/>
                <a:lumOff val="21115"/>
                <a:alphaOff val="0"/>
              </a:schemeClr>
            </a:fillRef>
            <a:effectRef idx="3">
              <a:schemeClr val="accent6">
                <a:shade val="90000"/>
                <a:hueOff val="227922"/>
                <a:satOff val="-9104"/>
                <a:lumOff val="211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792" tIns="73153" rIns="0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6687808" y="3891073"/>
              <a:ext cx="1083749" cy="1083749"/>
            </a:xfrm>
            <a:custGeom>
              <a:avLst/>
              <a:gdLst>
                <a:gd name="connsiteX0" fmla="*/ 0 w 1083749"/>
                <a:gd name="connsiteY0" fmla="*/ 541875 h 1083749"/>
                <a:gd name="connsiteX1" fmla="*/ 541875 w 1083749"/>
                <a:gd name="connsiteY1" fmla="*/ 0 h 1083749"/>
                <a:gd name="connsiteX2" fmla="*/ 1083750 w 1083749"/>
                <a:gd name="connsiteY2" fmla="*/ 541875 h 1083749"/>
                <a:gd name="connsiteX3" fmla="*/ 541875 w 1083749"/>
                <a:gd name="connsiteY3" fmla="*/ 1083750 h 1083749"/>
                <a:gd name="connsiteX4" fmla="*/ 0 w 1083749"/>
                <a:gd name="connsiteY4" fmla="*/ 541875 h 10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749" h="1083749">
                  <a:moveTo>
                    <a:pt x="0" y="541875"/>
                  </a:moveTo>
                  <a:cubicBezTo>
                    <a:pt x="0" y="242606"/>
                    <a:pt x="242606" y="0"/>
                    <a:pt x="541875" y="0"/>
                  </a:cubicBezTo>
                  <a:cubicBezTo>
                    <a:pt x="841144" y="0"/>
                    <a:pt x="1083750" y="242606"/>
                    <a:pt x="1083750" y="541875"/>
                  </a:cubicBezTo>
                  <a:cubicBezTo>
                    <a:pt x="1083750" y="841144"/>
                    <a:pt x="841144" y="1083750"/>
                    <a:pt x="541875" y="1083750"/>
                  </a:cubicBezTo>
                  <a:cubicBezTo>
                    <a:pt x="242606" y="1083750"/>
                    <a:pt x="0" y="841144"/>
                    <a:pt x="0" y="541875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alpha val="90000"/>
                <a:hueOff val="0"/>
                <a:satOff val="0"/>
                <a:lumOff val="0"/>
                <a:alphaOff val="-32000"/>
              </a:schemeClr>
            </a:fillRef>
            <a:effectRef idx="3">
              <a:schemeClr val="accent6">
                <a:alpha val="90000"/>
                <a:hueOff val="0"/>
                <a:satOff val="0"/>
                <a:lumOff val="0"/>
                <a:alphaOff val="-32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951" tIns="173951" rIns="173951" bIns="173951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/>
                <a:t>Invoke Transaction</a:t>
              </a:r>
              <a:endParaRPr lang="zh-CN" altLang="en-US" sz="1200" kern="1200" dirty="0"/>
            </a:p>
          </p:txBody>
        </p:sp>
        <p:sp>
          <p:nvSpPr>
            <p:cNvPr id="64" name="任意多边形 63"/>
            <p:cNvSpPr/>
            <p:nvPr/>
          </p:nvSpPr>
          <p:spPr>
            <a:xfrm>
              <a:off x="8099092" y="4189617"/>
              <a:ext cx="1277011" cy="365765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0" y="73153"/>
                  </a:moveTo>
                  <a:lnTo>
                    <a:pt x="144653" y="73153"/>
                  </a:lnTo>
                  <a:lnTo>
                    <a:pt x="144653" y="0"/>
                  </a:lnTo>
                  <a:lnTo>
                    <a:pt x="289306" y="182883"/>
                  </a:lnTo>
                  <a:lnTo>
                    <a:pt x="144653" y="365765"/>
                  </a:lnTo>
                  <a:lnTo>
                    <a:pt x="144653" y="292612"/>
                  </a:lnTo>
                  <a:lnTo>
                    <a:pt x="0" y="292612"/>
                  </a:lnTo>
                  <a:lnTo>
                    <a:pt x="0" y="73153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0">
              <a:schemeClr val="accent6">
                <a:shade val="90000"/>
                <a:hueOff val="379870"/>
                <a:satOff val="-15173"/>
                <a:lumOff val="35191"/>
                <a:alphaOff val="0"/>
              </a:schemeClr>
            </a:lnRef>
            <a:fillRef idx="3">
              <a:scrgbClr r="0" g="0" b="0"/>
            </a:fillRef>
            <a:effectRef idx="3">
              <a:schemeClr val="accent6">
                <a:shade val="90000"/>
                <a:hueOff val="379870"/>
                <a:satOff val="-15173"/>
                <a:lumOff val="3519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73152" rIns="86792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65" name="任意多边形 64"/>
            <p:cNvSpPr/>
            <p:nvPr/>
          </p:nvSpPr>
          <p:spPr>
            <a:xfrm rot="14225127">
              <a:off x="8620577" y="3115689"/>
              <a:ext cx="1277011" cy="365765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0" y="73153"/>
                  </a:moveTo>
                  <a:lnTo>
                    <a:pt x="144653" y="73153"/>
                  </a:lnTo>
                  <a:lnTo>
                    <a:pt x="144653" y="0"/>
                  </a:lnTo>
                  <a:lnTo>
                    <a:pt x="289306" y="182883"/>
                  </a:lnTo>
                  <a:lnTo>
                    <a:pt x="144653" y="365765"/>
                  </a:lnTo>
                  <a:lnTo>
                    <a:pt x="144653" y="292612"/>
                  </a:lnTo>
                  <a:lnTo>
                    <a:pt x="0" y="292612"/>
                  </a:lnTo>
                  <a:lnTo>
                    <a:pt x="0" y="7315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0">
              <a:schemeClr val="accent6">
                <a:shade val="90000"/>
                <a:hueOff val="379870"/>
                <a:satOff val="-15173"/>
                <a:lumOff val="35191"/>
                <a:alphaOff val="0"/>
              </a:schemeClr>
            </a:lnRef>
            <a:fillRef idx="3">
              <a:scrgbClr r="0" g="0" b="0"/>
            </a:fillRef>
            <a:effectRef idx="3">
              <a:schemeClr val="accent6">
                <a:shade val="90000"/>
                <a:hueOff val="379870"/>
                <a:satOff val="-15173"/>
                <a:lumOff val="3519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73152" rIns="86792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24213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93143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It </a:t>
            </a:r>
            <a:r>
              <a:rPr lang="en-US" altLang="zh-CN" dirty="0"/>
              <a:t>is time to make a change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 descr="https://timgsa.baidu.com/timg?image&amp;quality=80&amp;size=b9999_10000&amp;sec=1515331006140&amp;di=d22d2cf34975c230bc646ef9da6d6e13&amp;imgtype=0&amp;src=http%3A%2F%2Fimgsrc.baidu.com%2Fimgad%2Fpic%2Fitem%2F3c6d55fbb2fb4316bc5014412ba4462309f7d3b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343" y="735828"/>
            <a:ext cx="5274310" cy="5268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04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补上这个圈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89935" cy="4351338"/>
          </a:xfrm>
        </p:spPr>
        <p:txBody>
          <a:bodyPr/>
          <a:lstStyle/>
          <a:p>
            <a:r>
              <a:rPr lang="en-US" altLang="zh-CN" dirty="0" smtClean="0"/>
              <a:t>Finish the loop</a:t>
            </a:r>
          </a:p>
          <a:p>
            <a:endParaRPr lang="en-US" altLang="zh-CN" dirty="0"/>
          </a:p>
          <a:p>
            <a:r>
              <a:rPr lang="en-US" altLang="zh-CN" dirty="0" smtClean="0"/>
              <a:t>Log every step on </a:t>
            </a:r>
            <a:r>
              <a:rPr lang="en-US" altLang="zh-CN" dirty="0" err="1" smtClean="0"/>
              <a:t>NeoVM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We got a Debug loop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687808" y="1446656"/>
            <a:ext cx="3906318" cy="4342972"/>
            <a:chOff x="6687808" y="1446656"/>
            <a:chExt cx="3906318" cy="4342972"/>
          </a:xfrm>
        </p:grpSpPr>
        <p:sp>
          <p:nvSpPr>
            <p:cNvPr id="6" name="任意多边形 5"/>
            <p:cNvSpPr/>
            <p:nvPr/>
          </p:nvSpPr>
          <p:spPr>
            <a:xfrm>
              <a:off x="8099093" y="1446656"/>
              <a:ext cx="1083749" cy="1083749"/>
            </a:xfrm>
            <a:custGeom>
              <a:avLst/>
              <a:gdLst>
                <a:gd name="connsiteX0" fmla="*/ 0 w 1083749"/>
                <a:gd name="connsiteY0" fmla="*/ 541875 h 1083749"/>
                <a:gd name="connsiteX1" fmla="*/ 541875 w 1083749"/>
                <a:gd name="connsiteY1" fmla="*/ 0 h 1083749"/>
                <a:gd name="connsiteX2" fmla="*/ 1083750 w 1083749"/>
                <a:gd name="connsiteY2" fmla="*/ 541875 h 1083749"/>
                <a:gd name="connsiteX3" fmla="*/ 541875 w 1083749"/>
                <a:gd name="connsiteY3" fmla="*/ 1083750 h 1083749"/>
                <a:gd name="connsiteX4" fmla="*/ 0 w 1083749"/>
                <a:gd name="connsiteY4" fmla="*/ 541875 h 10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749" h="1083749">
                  <a:moveTo>
                    <a:pt x="0" y="541875"/>
                  </a:moveTo>
                  <a:cubicBezTo>
                    <a:pt x="0" y="242606"/>
                    <a:pt x="242606" y="0"/>
                    <a:pt x="541875" y="0"/>
                  </a:cubicBezTo>
                  <a:cubicBezTo>
                    <a:pt x="841144" y="0"/>
                    <a:pt x="1083750" y="242606"/>
                    <a:pt x="1083750" y="541875"/>
                  </a:cubicBezTo>
                  <a:cubicBezTo>
                    <a:pt x="1083750" y="841144"/>
                    <a:pt x="841144" y="1083750"/>
                    <a:pt x="541875" y="1083750"/>
                  </a:cubicBezTo>
                  <a:cubicBezTo>
                    <a:pt x="242606" y="1083750"/>
                    <a:pt x="0" y="841144"/>
                    <a:pt x="0" y="541875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951" tIns="173951" rIns="173951" bIns="173951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SC </a:t>
              </a:r>
              <a:r>
                <a:rPr lang="en-US" altLang="zh-CN" sz="1200" kern="1200" dirty="0"/>
                <a:t>source code</a:t>
              </a:r>
              <a:endParaRPr lang="zh-CN" altLang="en-US" sz="1200" kern="1200" dirty="0"/>
            </a:p>
          </p:txBody>
        </p:sp>
        <p:sp>
          <p:nvSpPr>
            <p:cNvPr id="7" name="任意多边形 6"/>
            <p:cNvSpPr/>
            <p:nvPr/>
          </p:nvSpPr>
          <p:spPr>
            <a:xfrm rot="1800000">
              <a:off x="9194866" y="2208957"/>
              <a:ext cx="289306" cy="365765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0" y="73153"/>
                  </a:moveTo>
                  <a:lnTo>
                    <a:pt x="144653" y="73153"/>
                  </a:lnTo>
                  <a:lnTo>
                    <a:pt x="144653" y="0"/>
                  </a:lnTo>
                  <a:lnTo>
                    <a:pt x="289306" y="182883"/>
                  </a:lnTo>
                  <a:lnTo>
                    <a:pt x="144653" y="365765"/>
                  </a:lnTo>
                  <a:lnTo>
                    <a:pt x="144653" y="292612"/>
                  </a:lnTo>
                  <a:lnTo>
                    <a:pt x="0" y="292612"/>
                  </a:lnTo>
                  <a:lnTo>
                    <a:pt x="0" y="73153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90000"/>
                <a:hueOff val="0"/>
                <a:satOff val="0"/>
                <a:lumOff val="0"/>
                <a:alphaOff val="0"/>
              </a:schemeClr>
            </a:fillRef>
            <a:effectRef idx="3">
              <a:schemeClr val="accent6">
                <a:shade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3152" rIns="86791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9510377" y="2261462"/>
              <a:ext cx="1083749" cy="1083749"/>
            </a:xfrm>
            <a:custGeom>
              <a:avLst/>
              <a:gdLst>
                <a:gd name="connsiteX0" fmla="*/ 0 w 1083749"/>
                <a:gd name="connsiteY0" fmla="*/ 541875 h 1083749"/>
                <a:gd name="connsiteX1" fmla="*/ 541875 w 1083749"/>
                <a:gd name="connsiteY1" fmla="*/ 0 h 1083749"/>
                <a:gd name="connsiteX2" fmla="*/ 1083750 w 1083749"/>
                <a:gd name="connsiteY2" fmla="*/ 541875 h 1083749"/>
                <a:gd name="connsiteX3" fmla="*/ 541875 w 1083749"/>
                <a:gd name="connsiteY3" fmla="*/ 1083750 h 1083749"/>
                <a:gd name="connsiteX4" fmla="*/ 0 w 1083749"/>
                <a:gd name="connsiteY4" fmla="*/ 541875 h 10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749" h="1083749">
                  <a:moveTo>
                    <a:pt x="0" y="541875"/>
                  </a:moveTo>
                  <a:cubicBezTo>
                    <a:pt x="0" y="242606"/>
                    <a:pt x="242606" y="0"/>
                    <a:pt x="541875" y="0"/>
                  </a:cubicBezTo>
                  <a:cubicBezTo>
                    <a:pt x="841144" y="0"/>
                    <a:pt x="1083750" y="242606"/>
                    <a:pt x="1083750" y="541875"/>
                  </a:cubicBezTo>
                  <a:cubicBezTo>
                    <a:pt x="1083750" y="841144"/>
                    <a:pt x="841144" y="1083750"/>
                    <a:pt x="541875" y="1083750"/>
                  </a:cubicBezTo>
                  <a:cubicBezTo>
                    <a:pt x="242606" y="1083750"/>
                    <a:pt x="0" y="841144"/>
                    <a:pt x="0" y="541875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alpha val="90000"/>
                <a:hueOff val="0"/>
                <a:satOff val="0"/>
                <a:lumOff val="0"/>
                <a:alphaOff val="-8000"/>
              </a:schemeClr>
            </a:fillRef>
            <a:effectRef idx="3">
              <a:schemeClr val="accent6">
                <a:alpha val="90000"/>
                <a:hueOff val="0"/>
                <a:satOff val="0"/>
                <a:lumOff val="0"/>
                <a:alphaOff val="-8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951" tIns="173951" rIns="173951" bIns="173951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Compile to </a:t>
              </a:r>
              <a:r>
                <a:rPr lang="en-US" altLang="zh-CN" sz="1200" kern="1200" dirty="0" err="1" smtClean="0"/>
                <a:t>Dotnet</a:t>
              </a:r>
              <a:r>
                <a:rPr lang="en-US" altLang="zh-CN" sz="1200" kern="1200" dirty="0" smtClean="0"/>
                <a:t> DLL</a:t>
              </a:r>
              <a:endParaRPr lang="zh-CN" altLang="en-US" sz="1200" kern="1200" dirty="0"/>
            </a:p>
          </p:txBody>
        </p:sp>
        <p:sp>
          <p:nvSpPr>
            <p:cNvPr id="9" name="任意多边形 8"/>
            <p:cNvSpPr/>
            <p:nvPr/>
          </p:nvSpPr>
          <p:spPr>
            <a:xfrm rot="5400000">
              <a:off x="9907599" y="3427072"/>
              <a:ext cx="289306" cy="365765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0" y="73153"/>
                  </a:moveTo>
                  <a:lnTo>
                    <a:pt x="144653" y="73153"/>
                  </a:lnTo>
                  <a:lnTo>
                    <a:pt x="144653" y="0"/>
                  </a:lnTo>
                  <a:lnTo>
                    <a:pt x="289306" y="182883"/>
                  </a:lnTo>
                  <a:lnTo>
                    <a:pt x="144653" y="365765"/>
                  </a:lnTo>
                  <a:lnTo>
                    <a:pt x="144653" y="292612"/>
                  </a:lnTo>
                  <a:lnTo>
                    <a:pt x="0" y="292612"/>
                  </a:lnTo>
                  <a:lnTo>
                    <a:pt x="0" y="73153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75974"/>
                <a:satOff val="-3035"/>
                <a:lumOff val="7038"/>
                <a:alphaOff val="0"/>
              </a:schemeClr>
            </a:lnRef>
            <a:fillRef idx="3">
              <a:schemeClr val="accent6">
                <a:shade val="90000"/>
                <a:hueOff val="75974"/>
                <a:satOff val="-3035"/>
                <a:lumOff val="7038"/>
                <a:alphaOff val="0"/>
              </a:schemeClr>
            </a:fillRef>
            <a:effectRef idx="3">
              <a:schemeClr val="accent6">
                <a:shade val="90000"/>
                <a:hueOff val="75974"/>
                <a:satOff val="-3035"/>
                <a:lumOff val="703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73152" rIns="86791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9510377" y="3891073"/>
              <a:ext cx="1083749" cy="1083749"/>
            </a:xfrm>
            <a:custGeom>
              <a:avLst/>
              <a:gdLst>
                <a:gd name="connsiteX0" fmla="*/ 0 w 1083749"/>
                <a:gd name="connsiteY0" fmla="*/ 541875 h 1083749"/>
                <a:gd name="connsiteX1" fmla="*/ 541875 w 1083749"/>
                <a:gd name="connsiteY1" fmla="*/ 0 h 1083749"/>
                <a:gd name="connsiteX2" fmla="*/ 1083750 w 1083749"/>
                <a:gd name="connsiteY2" fmla="*/ 541875 h 1083749"/>
                <a:gd name="connsiteX3" fmla="*/ 541875 w 1083749"/>
                <a:gd name="connsiteY3" fmla="*/ 1083750 h 1083749"/>
                <a:gd name="connsiteX4" fmla="*/ 0 w 1083749"/>
                <a:gd name="connsiteY4" fmla="*/ 541875 h 10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749" h="1083749">
                  <a:moveTo>
                    <a:pt x="0" y="541875"/>
                  </a:moveTo>
                  <a:cubicBezTo>
                    <a:pt x="0" y="242606"/>
                    <a:pt x="242606" y="0"/>
                    <a:pt x="541875" y="0"/>
                  </a:cubicBezTo>
                  <a:cubicBezTo>
                    <a:pt x="841144" y="0"/>
                    <a:pt x="1083750" y="242606"/>
                    <a:pt x="1083750" y="541875"/>
                  </a:cubicBezTo>
                  <a:cubicBezTo>
                    <a:pt x="1083750" y="841144"/>
                    <a:pt x="841144" y="1083750"/>
                    <a:pt x="541875" y="1083750"/>
                  </a:cubicBezTo>
                  <a:cubicBezTo>
                    <a:pt x="242606" y="1083750"/>
                    <a:pt x="0" y="841144"/>
                    <a:pt x="0" y="541875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alpha val="90000"/>
                <a:hueOff val="0"/>
                <a:satOff val="0"/>
                <a:lumOff val="0"/>
                <a:alphaOff val="-16000"/>
              </a:schemeClr>
            </a:fillRef>
            <a:effectRef idx="3">
              <a:schemeClr val="accent6">
                <a:alpha val="90000"/>
                <a:hueOff val="0"/>
                <a:satOff val="0"/>
                <a:lumOff val="0"/>
                <a:alphaOff val="-16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951" tIns="173951" rIns="173951" bIns="173951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Compile to AVM</a:t>
              </a:r>
              <a:endParaRPr lang="zh-CN" altLang="en-US" sz="1200" kern="1200" dirty="0"/>
            </a:p>
          </p:txBody>
        </p:sp>
        <p:sp>
          <p:nvSpPr>
            <p:cNvPr id="11" name="任意多边形 10"/>
            <p:cNvSpPr/>
            <p:nvPr/>
          </p:nvSpPr>
          <p:spPr>
            <a:xfrm rot="19800000">
              <a:off x="9209048" y="4653373"/>
              <a:ext cx="289306" cy="365766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289306" y="292612"/>
                  </a:moveTo>
                  <a:lnTo>
                    <a:pt x="144653" y="292612"/>
                  </a:lnTo>
                  <a:lnTo>
                    <a:pt x="144653" y="365765"/>
                  </a:lnTo>
                  <a:lnTo>
                    <a:pt x="0" y="182882"/>
                  </a:lnTo>
                  <a:lnTo>
                    <a:pt x="144653" y="0"/>
                  </a:lnTo>
                  <a:lnTo>
                    <a:pt x="144653" y="73153"/>
                  </a:lnTo>
                  <a:lnTo>
                    <a:pt x="289306" y="73153"/>
                  </a:lnTo>
                  <a:lnTo>
                    <a:pt x="289306" y="292612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151948"/>
                <a:satOff val="-6069"/>
                <a:lumOff val="14076"/>
                <a:alphaOff val="0"/>
              </a:schemeClr>
            </a:lnRef>
            <a:fillRef idx="3">
              <a:schemeClr val="accent6">
                <a:shade val="90000"/>
                <a:hueOff val="151948"/>
                <a:satOff val="-6069"/>
                <a:lumOff val="14076"/>
                <a:alphaOff val="0"/>
              </a:schemeClr>
            </a:fillRef>
            <a:effectRef idx="3">
              <a:schemeClr val="accent6">
                <a:shade val="90000"/>
                <a:hueOff val="151948"/>
                <a:satOff val="-6069"/>
                <a:lumOff val="1407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791" tIns="73153" rIns="0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8099093" y="4705879"/>
              <a:ext cx="1083749" cy="1083749"/>
            </a:xfrm>
            <a:custGeom>
              <a:avLst/>
              <a:gdLst>
                <a:gd name="connsiteX0" fmla="*/ 0 w 1083749"/>
                <a:gd name="connsiteY0" fmla="*/ 541875 h 1083749"/>
                <a:gd name="connsiteX1" fmla="*/ 541875 w 1083749"/>
                <a:gd name="connsiteY1" fmla="*/ 0 h 1083749"/>
                <a:gd name="connsiteX2" fmla="*/ 1083750 w 1083749"/>
                <a:gd name="connsiteY2" fmla="*/ 541875 h 1083749"/>
                <a:gd name="connsiteX3" fmla="*/ 541875 w 1083749"/>
                <a:gd name="connsiteY3" fmla="*/ 1083750 h 1083749"/>
                <a:gd name="connsiteX4" fmla="*/ 0 w 1083749"/>
                <a:gd name="connsiteY4" fmla="*/ 541875 h 10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749" h="1083749">
                  <a:moveTo>
                    <a:pt x="0" y="541875"/>
                  </a:moveTo>
                  <a:cubicBezTo>
                    <a:pt x="0" y="242606"/>
                    <a:pt x="242606" y="0"/>
                    <a:pt x="541875" y="0"/>
                  </a:cubicBezTo>
                  <a:cubicBezTo>
                    <a:pt x="841144" y="0"/>
                    <a:pt x="1083750" y="242606"/>
                    <a:pt x="1083750" y="541875"/>
                  </a:cubicBezTo>
                  <a:cubicBezTo>
                    <a:pt x="1083750" y="841144"/>
                    <a:pt x="841144" y="1083750"/>
                    <a:pt x="541875" y="1083750"/>
                  </a:cubicBezTo>
                  <a:cubicBezTo>
                    <a:pt x="242606" y="1083750"/>
                    <a:pt x="0" y="841144"/>
                    <a:pt x="0" y="541875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alpha val="90000"/>
                <a:hueOff val="0"/>
                <a:satOff val="0"/>
                <a:lumOff val="0"/>
                <a:alphaOff val="-24000"/>
              </a:schemeClr>
            </a:fillRef>
            <a:effectRef idx="3">
              <a:schemeClr val="accent6">
                <a:alpha val="90000"/>
                <a:hueOff val="0"/>
                <a:satOff val="0"/>
                <a:lumOff val="0"/>
                <a:alphaOff val="-24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951" tIns="173951" rIns="173951" bIns="173951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err="1" smtClean="0"/>
                <a:t>Depoly</a:t>
              </a:r>
              <a:r>
                <a:rPr lang="en-US" altLang="zh-CN" sz="1200" kern="1200" dirty="0" smtClean="0"/>
                <a:t> 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Contract</a:t>
              </a:r>
              <a:endParaRPr lang="zh-CN" altLang="en-US" sz="1200" kern="1200" dirty="0"/>
            </a:p>
          </p:txBody>
        </p:sp>
        <p:sp>
          <p:nvSpPr>
            <p:cNvPr id="13" name="任意多边形 12"/>
            <p:cNvSpPr/>
            <p:nvPr/>
          </p:nvSpPr>
          <p:spPr>
            <a:xfrm rot="1800000">
              <a:off x="7797763" y="4661561"/>
              <a:ext cx="289307" cy="365766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289306" y="292612"/>
                  </a:moveTo>
                  <a:lnTo>
                    <a:pt x="144653" y="292612"/>
                  </a:lnTo>
                  <a:lnTo>
                    <a:pt x="144653" y="365765"/>
                  </a:lnTo>
                  <a:lnTo>
                    <a:pt x="0" y="182882"/>
                  </a:lnTo>
                  <a:lnTo>
                    <a:pt x="144653" y="0"/>
                  </a:lnTo>
                  <a:lnTo>
                    <a:pt x="144653" y="73153"/>
                  </a:lnTo>
                  <a:lnTo>
                    <a:pt x="289306" y="73153"/>
                  </a:lnTo>
                  <a:lnTo>
                    <a:pt x="289306" y="292612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227922"/>
                <a:satOff val="-9104"/>
                <a:lumOff val="21115"/>
                <a:alphaOff val="0"/>
              </a:schemeClr>
            </a:lnRef>
            <a:fillRef idx="3">
              <a:schemeClr val="accent6">
                <a:shade val="90000"/>
                <a:hueOff val="227922"/>
                <a:satOff val="-9104"/>
                <a:lumOff val="21115"/>
                <a:alphaOff val="0"/>
              </a:schemeClr>
            </a:fillRef>
            <a:effectRef idx="3">
              <a:schemeClr val="accent6">
                <a:shade val="90000"/>
                <a:hueOff val="227922"/>
                <a:satOff val="-9104"/>
                <a:lumOff val="211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6792" tIns="73153" rIns="0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6687808" y="3891073"/>
              <a:ext cx="1083749" cy="1083749"/>
            </a:xfrm>
            <a:custGeom>
              <a:avLst/>
              <a:gdLst>
                <a:gd name="connsiteX0" fmla="*/ 0 w 1083749"/>
                <a:gd name="connsiteY0" fmla="*/ 541875 h 1083749"/>
                <a:gd name="connsiteX1" fmla="*/ 541875 w 1083749"/>
                <a:gd name="connsiteY1" fmla="*/ 0 h 1083749"/>
                <a:gd name="connsiteX2" fmla="*/ 1083750 w 1083749"/>
                <a:gd name="connsiteY2" fmla="*/ 541875 h 1083749"/>
                <a:gd name="connsiteX3" fmla="*/ 541875 w 1083749"/>
                <a:gd name="connsiteY3" fmla="*/ 1083750 h 1083749"/>
                <a:gd name="connsiteX4" fmla="*/ 0 w 1083749"/>
                <a:gd name="connsiteY4" fmla="*/ 541875 h 108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3749" h="1083749">
                  <a:moveTo>
                    <a:pt x="0" y="541875"/>
                  </a:moveTo>
                  <a:cubicBezTo>
                    <a:pt x="0" y="242606"/>
                    <a:pt x="242606" y="0"/>
                    <a:pt x="541875" y="0"/>
                  </a:cubicBezTo>
                  <a:cubicBezTo>
                    <a:pt x="841144" y="0"/>
                    <a:pt x="1083750" y="242606"/>
                    <a:pt x="1083750" y="541875"/>
                  </a:cubicBezTo>
                  <a:cubicBezTo>
                    <a:pt x="1083750" y="841144"/>
                    <a:pt x="841144" y="1083750"/>
                    <a:pt x="541875" y="1083750"/>
                  </a:cubicBezTo>
                  <a:cubicBezTo>
                    <a:pt x="242606" y="1083750"/>
                    <a:pt x="0" y="841144"/>
                    <a:pt x="0" y="541875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alpha val="90000"/>
                <a:hueOff val="0"/>
                <a:satOff val="0"/>
                <a:lumOff val="0"/>
                <a:alphaOff val="-32000"/>
              </a:schemeClr>
            </a:fillRef>
            <a:effectRef idx="3">
              <a:schemeClr val="accent6">
                <a:alpha val="90000"/>
                <a:hueOff val="0"/>
                <a:satOff val="0"/>
                <a:lumOff val="0"/>
                <a:alphaOff val="-3200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3951" tIns="173951" rIns="173951" bIns="173951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/>
                <a:t>Invoke Transaction</a:t>
              </a:r>
              <a:endParaRPr lang="zh-CN" altLang="en-US" sz="1200" kern="1200" dirty="0"/>
            </a:p>
          </p:txBody>
        </p:sp>
        <p:sp>
          <p:nvSpPr>
            <p:cNvPr id="15" name="任意多边形 14"/>
            <p:cNvSpPr/>
            <p:nvPr/>
          </p:nvSpPr>
          <p:spPr>
            <a:xfrm rot="16200000">
              <a:off x="7085029" y="3443448"/>
              <a:ext cx="289306" cy="365765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0" y="73153"/>
                  </a:moveTo>
                  <a:lnTo>
                    <a:pt x="144653" y="73153"/>
                  </a:lnTo>
                  <a:lnTo>
                    <a:pt x="144653" y="0"/>
                  </a:lnTo>
                  <a:lnTo>
                    <a:pt x="289306" y="182883"/>
                  </a:lnTo>
                  <a:lnTo>
                    <a:pt x="144653" y="365765"/>
                  </a:lnTo>
                  <a:lnTo>
                    <a:pt x="144653" y="292612"/>
                  </a:lnTo>
                  <a:lnTo>
                    <a:pt x="0" y="292612"/>
                  </a:lnTo>
                  <a:lnTo>
                    <a:pt x="0" y="73153"/>
                  </a:lnTo>
                  <a:close/>
                </a:path>
              </a:pathLst>
            </a:custGeom>
          </p:spPr>
          <p:style>
            <a:lnRef idx="0">
              <a:schemeClr val="accent6">
                <a:shade val="90000"/>
                <a:hueOff val="303896"/>
                <a:satOff val="-12138"/>
                <a:lumOff val="28153"/>
                <a:alphaOff val="0"/>
              </a:schemeClr>
            </a:lnRef>
            <a:fillRef idx="3">
              <a:schemeClr val="accent6">
                <a:shade val="90000"/>
                <a:hueOff val="303896"/>
                <a:satOff val="-12138"/>
                <a:lumOff val="28153"/>
                <a:alphaOff val="0"/>
              </a:schemeClr>
            </a:fillRef>
            <a:effectRef idx="3">
              <a:schemeClr val="accent6">
                <a:shade val="90000"/>
                <a:hueOff val="303896"/>
                <a:satOff val="-12138"/>
                <a:lumOff val="2815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73152" rIns="86792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16" name="任意多边形 15"/>
            <p:cNvSpPr/>
            <p:nvPr/>
          </p:nvSpPr>
          <p:spPr>
            <a:xfrm rot="19800000">
              <a:off x="7783581" y="2217145"/>
              <a:ext cx="289306" cy="365765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0" y="73153"/>
                  </a:moveTo>
                  <a:lnTo>
                    <a:pt x="144653" y="73153"/>
                  </a:lnTo>
                  <a:lnTo>
                    <a:pt x="144653" y="0"/>
                  </a:lnTo>
                  <a:lnTo>
                    <a:pt x="289306" y="182883"/>
                  </a:lnTo>
                  <a:lnTo>
                    <a:pt x="144653" y="365765"/>
                  </a:lnTo>
                  <a:lnTo>
                    <a:pt x="144653" y="292612"/>
                  </a:lnTo>
                  <a:lnTo>
                    <a:pt x="0" y="292612"/>
                  </a:lnTo>
                  <a:lnTo>
                    <a:pt x="0" y="7315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0">
              <a:schemeClr val="accent6">
                <a:shade val="90000"/>
                <a:hueOff val="379870"/>
                <a:satOff val="-15173"/>
                <a:lumOff val="35191"/>
                <a:alphaOff val="0"/>
              </a:schemeClr>
            </a:lnRef>
            <a:fillRef idx="3">
              <a:scrgbClr r="0" g="0" b="0"/>
            </a:fillRef>
            <a:effectRef idx="3">
              <a:schemeClr val="accent6">
                <a:shade val="90000"/>
                <a:hueOff val="379870"/>
                <a:satOff val="-15173"/>
                <a:lumOff val="3519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73152" rIns="86792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17" name="任意多边形 16"/>
            <p:cNvSpPr/>
            <p:nvPr/>
          </p:nvSpPr>
          <p:spPr>
            <a:xfrm rot="2126741">
              <a:off x="7794912" y="3513158"/>
              <a:ext cx="1692109" cy="365765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0" y="73153"/>
                  </a:moveTo>
                  <a:lnTo>
                    <a:pt x="144653" y="73153"/>
                  </a:lnTo>
                  <a:lnTo>
                    <a:pt x="144653" y="0"/>
                  </a:lnTo>
                  <a:lnTo>
                    <a:pt x="289306" y="182883"/>
                  </a:lnTo>
                  <a:lnTo>
                    <a:pt x="144653" y="365765"/>
                  </a:lnTo>
                  <a:lnTo>
                    <a:pt x="144653" y="292612"/>
                  </a:lnTo>
                  <a:lnTo>
                    <a:pt x="0" y="292612"/>
                  </a:lnTo>
                  <a:lnTo>
                    <a:pt x="0" y="7315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0">
              <a:schemeClr val="accent6">
                <a:shade val="90000"/>
                <a:hueOff val="379870"/>
                <a:satOff val="-15173"/>
                <a:lumOff val="35191"/>
                <a:alphaOff val="0"/>
              </a:schemeClr>
            </a:lnRef>
            <a:fillRef idx="3">
              <a:scrgbClr r="0" g="0" b="0"/>
            </a:fillRef>
            <a:effectRef idx="3">
              <a:schemeClr val="accent6">
                <a:shade val="90000"/>
                <a:hueOff val="379870"/>
                <a:satOff val="-15173"/>
                <a:lumOff val="3519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73152" rIns="86792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  <p:sp>
          <p:nvSpPr>
            <p:cNvPr id="18" name="任意多边形 17"/>
            <p:cNvSpPr/>
            <p:nvPr/>
          </p:nvSpPr>
          <p:spPr>
            <a:xfrm rot="14225127">
              <a:off x="8620577" y="3115689"/>
              <a:ext cx="1277011" cy="365765"/>
            </a:xfrm>
            <a:custGeom>
              <a:avLst/>
              <a:gdLst>
                <a:gd name="connsiteX0" fmla="*/ 0 w 289306"/>
                <a:gd name="connsiteY0" fmla="*/ 73153 h 365765"/>
                <a:gd name="connsiteX1" fmla="*/ 144653 w 289306"/>
                <a:gd name="connsiteY1" fmla="*/ 73153 h 365765"/>
                <a:gd name="connsiteX2" fmla="*/ 144653 w 289306"/>
                <a:gd name="connsiteY2" fmla="*/ 0 h 365765"/>
                <a:gd name="connsiteX3" fmla="*/ 289306 w 289306"/>
                <a:gd name="connsiteY3" fmla="*/ 182883 h 365765"/>
                <a:gd name="connsiteX4" fmla="*/ 144653 w 289306"/>
                <a:gd name="connsiteY4" fmla="*/ 365765 h 365765"/>
                <a:gd name="connsiteX5" fmla="*/ 144653 w 289306"/>
                <a:gd name="connsiteY5" fmla="*/ 292612 h 365765"/>
                <a:gd name="connsiteX6" fmla="*/ 0 w 289306"/>
                <a:gd name="connsiteY6" fmla="*/ 292612 h 365765"/>
                <a:gd name="connsiteX7" fmla="*/ 0 w 289306"/>
                <a:gd name="connsiteY7" fmla="*/ 73153 h 365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306" h="365765">
                  <a:moveTo>
                    <a:pt x="0" y="73153"/>
                  </a:moveTo>
                  <a:lnTo>
                    <a:pt x="144653" y="73153"/>
                  </a:lnTo>
                  <a:lnTo>
                    <a:pt x="144653" y="0"/>
                  </a:lnTo>
                  <a:lnTo>
                    <a:pt x="289306" y="182883"/>
                  </a:lnTo>
                  <a:lnTo>
                    <a:pt x="144653" y="365765"/>
                  </a:lnTo>
                  <a:lnTo>
                    <a:pt x="144653" y="292612"/>
                  </a:lnTo>
                  <a:lnTo>
                    <a:pt x="0" y="292612"/>
                  </a:lnTo>
                  <a:lnTo>
                    <a:pt x="0" y="7315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0">
              <a:schemeClr val="accent6">
                <a:shade val="90000"/>
                <a:hueOff val="379870"/>
                <a:satOff val="-15173"/>
                <a:lumOff val="35191"/>
                <a:alphaOff val="0"/>
              </a:schemeClr>
            </a:lnRef>
            <a:fillRef idx="3">
              <a:scrgbClr r="0" g="0" b="0"/>
            </a:fillRef>
            <a:effectRef idx="3">
              <a:schemeClr val="accent6">
                <a:shade val="90000"/>
                <a:hueOff val="379870"/>
                <a:satOff val="-15173"/>
                <a:lumOff val="3519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73152" rIns="86792" bIns="73153" numCol="1" spcCol="1270" anchor="ctr" anchorCtr="0">
              <a:noAutofit/>
            </a:bodyPr>
            <a:lstStyle/>
            <a:p>
              <a:pPr lvl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100" kern="1200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6687808" y="2261461"/>
            <a:ext cx="1083749" cy="1083749"/>
          </a:xfrm>
          <a:custGeom>
            <a:avLst/>
            <a:gdLst>
              <a:gd name="connsiteX0" fmla="*/ 0 w 1083749"/>
              <a:gd name="connsiteY0" fmla="*/ 541875 h 1083749"/>
              <a:gd name="connsiteX1" fmla="*/ 541875 w 1083749"/>
              <a:gd name="connsiteY1" fmla="*/ 0 h 1083749"/>
              <a:gd name="connsiteX2" fmla="*/ 1083750 w 1083749"/>
              <a:gd name="connsiteY2" fmla="*/ 541875 h 1083749"/>
              <a:gd name="connsiteX3" fmla="*/ 541875 w 1083749"/>
              <a:gd name="connsiteY3" fmla="*/ 1083750 h 1083749"/>
              <a:gd name="connsiteX4" fmla="*/ 0 w 1083749"/>
              <a:gd name="connsiteY4" fmla="*/ 541875 h 1083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3749" h="1083749">
                <a:moveTo>
                  <a:pt x="0" y="541875"/>
                </a:moveTo>
                <a:cubicBezTo>
                  <a:pt x="0" y="242606"/>
                  <a:pt x="242606" y="0"/>
                  <a:pt x="541875" y="0"/>
                </a:cubicBezTo>
                <a:cubicBezTo>
                  <a:pt x="841144" y="0"/>
                  <a:pt x="1083750" y="242606"/>
                  <a:pt x="1083750" y="541875"/>
                </a:cubicBezTo>
                <a:cubicBezTo>
                  <a:pt x="1083750" y="841144"/>
                  <a:pt x="841144" y="1083750"/>
                  <a:pt x="541875" y="1083750"/>
                </a:cubicBezTo>
                <a:cubicBezTo>
                  <a:pt x="242606" y="1083750"/>
                  <a:pt x="0" y="841144"/>
                  <a:pt x="0" y="541875"/>
                </a:cubicBez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alpha val="90000"/>
              <a:hueOff val="0"/>
              <a:satOff val="0"/>
              <a:lumOff val="0"/>
              <a:alphaOff val="0"/>
            </a:schemeClr>
          </a:fillRef>
          <a:effectRef idx="3">
            <a:schemeClr val="accent6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3951" tIns="173951" rIns="173951" bIns="173951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200" kern="1200" dirty="0" err="1" smtClean="0"/>
              <a:t>Fulllog</a:t>
            </a:r>
            <a:endParaRPr lang="zh-CN" altLang="en-US" sz="1200" kern="1200" dirty="0"/>
          </a:p>
        </p:txBody>
      </p:sp>
    </p:spTree>
    <p:extLst>
      <p:ext uri="{BB962C8B-B14F-4D97-AF65-F5344CB8AC3E}">
        <p14:creationId xmlns:p14="http://schemas.microsoft.com/office/powerpoint/2010/main" val="360843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275</Words>
  <Application>Microsoft Office PowerPoint</Application>
  <PresentationFormat>宽屏</PresentationFormat>
  <Paragraphs>77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Unknown</vt:lpstr>
      <vt:lpstr>PowerPoint 演示文稿</vt:lpstr>
      <vt:lpstr>PowerPoint 演示文稿</vt:lpstr>
      <vt:lpstr>What is debug</vt:lpstr>
      <vt:lpstr>调试NEO智能合约时的心理活动</vt:lpstr>
      <vt:lpstr>问题出在哪儿了？</vt:lpstr>
      <vt:lpstr>回顾一下</vt:lpstr>
      <vt:lpstr>我们有一些工具1</vt:lpstr>
      <vt:lpstr>PowerPoint 演示文稿</vt:lpstr>
      <vt:lpstr>补上这个圈</vt:lpstr>
      <vt:lpstr>WOW</vt:lpstr>
      <vt:lpstr>WOW x2</vt:lpstr>
      <vt:lpstr>如何得到这些工具</vt:lpstr>
      <vt:lpstr>NEL 介绍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lights li</dc:creator>
  <cp:lastModifiedBy>lights li</cp:lastModifiedBy>
  <cp:revision>14</cp:revision>
  <dcterms:created xsi:type="dcterms:W3CDTF">2018-01-07T09:37:02Z</dcterms:created>
  <dcterms:modified xsi:type="dcterms:W3CDTF">2018-01-08T12:23:40Z</dcterms:modified>
</cp:coreProperties>
</file>