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rts/chart1.xml" ContentType="application/vnd.openxmlformats-officedocument.drawingml.chart+xml"/>
  <Override PartName="/ppt/charts/style3.xml" ContentType="application/vnd.ms-office.chartstyle+xml"/>
  <Override PartName="/ppt/charts/colors3.xml" ContentType="application/vnd.ms-office.chartcolorstyl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hade val="53000"/>
                </a:schemeClr>
              </a:solidFill>
              <a:ln w="19050">
                <a:solidFill>
                  <a:schemeClr val="lt1"/>
                </a:solidFill>
              </a:ln>
              <a:effectLst/>
            </c:spPr>
            <c:extLst>
              <c:ext xmlns:c16="http://schemas.microsoft.com/office/drawing/2014/chart" uri="{C3380CC4-5D6E-409C-BE32-E72D297353CC}">
                <c16:uniqueId val="{00000001-686F-42D3-95E4-BF225E1FCDE4}"/>
              </c:ext>
            </c:extLst>
          </c:dPt>
          <c:dPt>
            <c:idx val="1"/>
            <c:bubble3D val="0"/>
            <c:spPr>
              <a:solidFill>
                <a:schemeClr val="accent1">
                  <a:shade val="76000"/>
                </a:schemeClr>
              </a:solidFill>
              <a:ln w="19050">
                <a:solidFill>
                  <a:schemeClr val="lt1"/>
                </a:solidFill>
              </a:ln>
              <a:effectLst/>
            </c:spPr>
            <c:extLst>
              <c:ext xmlns:c16="http://schemas.microsoft.com/office/drawing/2014/chart" uri="{C3380CC4-5D6E-409C-BE32-E72D297353CC}">
                <c16:uniqueId val="{00000003-686F-42D3-95E4-BF225E1FCDE4}"/>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686F-42D3-95E4-BF225E1FCDE4}"/>
              </c:ext>
            </c:extLst>
          </c:dPt>
          <c:dPt>
            <c:idx val="3"/>
            <c:bubble3D val="0"/>
            <c:spPr>
              <a:solidFill>
                <a:schemeClr val="accent1">
                  <a:tint val="77000"/>
                </a:schemeClr>
              </a:solidFill>
              <a:ln w="19050">
                <a:solidFill>
                  <a:schemeClr val="lt1"/>
                </a:solidFill>
              </a:ln>
              <a:effectLst/>
            </c:spPr>
            <c:extLst>
              <c:ext xmlns:c16="http://schemas.microsoft.com/office/drawing/2014/chart" uri="{C3380CC4-5D6E-409C-BE32-E72D297353CC}">
                <c16:uniqueId val="{00000007-686F-42D3-95E4-BF225E1FCDE4}"/>
              </c:ext>
            </c:extLst>
          </c:dPt>
          <c:dPt>
            <c:idx val="4"/>
            <c:bubble3D val="0"/>
            <c:spPr>
              <a:solidFill>
                <a:schemeClr val="accent1">
                  <a:tint val="54000"/>
                </a:schemeClr>
              </a:solidFill>
              <a:ln w="19050">
                <a:solidFill>
                  <a:schemeClr val="lt1"/>
                </a:solidFill>
              </a:ln>
              <a:effectLst/>
            </c:spPr>
            <c:extLst>
              <c:ext xmlns:c16="http://schemas.microsoft.com/office/drawing/2014/chart" uri="{C3380CC4-5D6E-409C-BE32-E72D297353CC}">
                <c16:uniqueId val="{00000009-686F-42D3-95E4-BF225E1FCDE4}"/>
              </c:ext>
            </c:extLst>
          </c:dPt>
          <c:cat>
            <c:numRef>
              <c:f>Sheet1!$A$2:$A$6</c:f>
              <c:numCache>
                <c:formatCode>General</c:formatCode>
                <c:ptCount val="5"/>
                <c:pt idx="0">
                  <c:v>1864</c:v>
                </c:pt>
                <c:pt idx="1">
                  <c:v>1865</c:v>
                </c:pt>
                <c:pt idx="2">
                  <c:v>1866</c:v>
                </c:pt>
                <c:pt idx="3">
                  <c:v>1863</c:v>
                </c:pt>
                <c:pt idx="4">
                  <c:v>1850</c:v>
                </c:pt>
              </c:numCache>
            </c:numRef>
          </c:cat>
          <c:val>
            <c:numRef>
              <c:f>Sheet1!$B$2:$B$6</c:f>
              <c:numCache>
                <c:formatCode>#,##0</c:formatCode>
                <c:ptCount val="5"/>
                <c:pt idx="0" formatCode="General">
                  <c:v>1372</c:v>
                </c:pt>
                <c:pt idx="1">
                  <c:v>1366</c:v>
                </c:pt>
                <c:pt idx="2">
                  <c:v>1354</c:v>
                </c:pt>
                <c:pt idx="3" formatCode="General">
                  <c:v>836</c:v>
                </c:pt>
                <c:pt idx="4" formatCode="General">
                  <c:v>809</c:v>
                </c:pt>
              </c:numCache>
            </c:numRef>
          </c:val>
          <c:extLst>
            <c:ext xmlns:c16="http://schemas.microsoft.com/office/drawing/2014/chart" uri="{C3380CC4-5D6E-409C-BE32-E72D297353CC}">
              <c16:uniqueId val="{00000000-E242-4F44-A159-B8B29050AB1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Unknown/Not known</cx:pt>
          <cx:pt idx="1">Consumption</cx:pt>
          <cx:pt idx="2">Cholera</cx:pt>
          <cx:pt idx="3">Still Born</cx:pt>
          <cx:pt idx="4">Old Age</cx:pt>
        </cx:lvl>
      </cx:strDim>
      <cx:numDim type="val">
        <cx:f>Sheet1!$B$2:$B$6</cx:f>
        <cx:lvl ptCount="5" formatCode="General">
          <cx:pt idx="0">1864</cx:pt>
          <cx:pt idx="1">1767</cx:pt>
          <cx:pt idx="2">1242</cx:pt>
          <cx:pt idx="3">841</cx:pt>
          <cx:pt idx="4">604</cx:pt>
        </cx:lvl>
      </cx:numDim>
    </cx:data>
  </cx:chartData>
  <cx:chart>
    <cx:plotArea>
      <cx:plotAreaRegion>
        <cx:series layoutId="funnel" uniqueId="{F36927DE-21A7-4F40-B727-22DB65377D55}">
          <cx:tx>
            <cx:txData>
              <cx:f>Sheet1!$B$1</cx:f>
              <cx:v/>
            </cx:txData>
          </cx:tx>
          <cx:dataLabels>
            <cx:visibility seriesName="0" categoryName="0" value="1"/>
          </cx:dataLabels>
          <cx:dataId val="0"/>
        </cx:series>
      </cx:plotAreaRegion>
      <cx:axis id="0">
        <cx:catScaling gapWidth="0.0599999987"/>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Sheet1!$A$2:$A$6</cx:f>
        <cx:lvl ptCount="5">
          <cx:pt idx="0">Pneumonia</cx:pt>
          <cx:pt idx="1">Flux</cx:pt>
          <cx:pt idx="2">Complication</cx:pt>
          <cx:pt idx="3">Cold</cx:pt>
        </cx:lvl>
      </cx:strDim>
      <cx:numDim type="val">
        <cx:f>Sheet1!$B$2:$B$6</cx:f>
        <cx:lvl ptCount="5" formatCode="General">
          <cx:pt idx="0">516</cx:pt>
          <cx:pt idx="1">469</cx:pt>
          <cx:pt idx="2">446</cx:pt>
          <cx:pt idx="3">421</cx:pt>
        </cx:lvl>
      </cx:numDim>
    </cx:data>
  </cx:chartData>
  <cx:chart>
    <cx:plotArea>
      <cx:plotAreaRegion>
        <cx:series layoutId="funnel" uniqueId="{C3197611-8EFC-42A2-ACCA-60B948570753}">
          <cx:tx>
            <cx:txData>
              <cx:f>Sheet1!$B$1</cx:f>
              <cx:v/>
            </cx:txData>
          </cx:tx>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style1.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8887E6-C0E2-4F26-AE6B-D395A60DDA4D}"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3FF9E04-8E66-4E09-BF69-7FC3590B5399}">
      <dgm:prSet/>
      <dgm:spPr/>
      <dgm:t>
        <a:bodyPr/>
        <a:lstStyle/>
        <a:p>
          <a:r>
            <a:rPr lang="en-US" b="1"/>
            <a:t>“Unknown”</a:t>
          </a:r>
          <a:r>
            <a:rPr lang="en-US"/>
            <a:t> = Cause of death wasn’t recorded at all.</a:t>
          </a:r>
        </a:p>
      </dgm:t>
    </dgm:pt>
    <dgm:pt modelId="{BEA7B9D1-84B4-469B-BEC2-16D57136D165}" type="parTrans" cxnId="{B226D7D7-1786-498C-8EC1-B0A108C40192}">
      <dgm:prSet/>
      <dgm:spPr/>
      <dgm:t>
        <a:bodyPr/>
        <a:lstStyle/>
        <a:p>
          <a:endParaRPr lang="en-US"/>
        </a:p>
      </dgm:t>
    </dgm:pt>
    <dgm:pt modelId="{197AE3CD-910A-4CCB-9FC1-8AC126F3B113}" type="sibTrans" cxnId="{B226D7D7-1786-498C-8EC1-B0A108C40192}">
      <dgm:prSet/>
      <dgm:spPr/>
      <dgm:t>
        <a:bodyPr/>
        <a:lstStyle/>
        <a:p>
          <a:endParaRPr lang="en-US"/>
        </a:p>
      </dgm:t>
    </dgm:pt>
    <dgm:pt modelId="{049EBF69-6477-4A88-B81C-95814D6E2D8B}">
      <dgm:prSet/>
      <dgm:spPr/>
      <dgm:t>
        <a:bodyPr/>
        <a:lstStyle/>
        <a:p>
          <a:r>
            <a:rPr lang="en-US" b="1"/>
            <a:t>“Not Known”</a:t>
          </a:r>
          <a:r>
            <a:rPr lang="en-US"/>
            <a:t> = Same idea; slightly different wording</a:t>
          </a:r>
        </a:p>
      </dgm:t>
    </dgm:pt>
    <dgm:pt modelId="{B47F42F5-425A-43EE-BAC2-AEB54A012681}" type="parTrans" cxnId="{0463A14F-1732-4635-97E5-501F9B821AA5}">
      <dgm:prSet/>
      <dgm:spPr/>
      <dgm:t>
        <a:bodyPr/>
        <a:lstStyle/>
        <a:p>
          <a:endParaRPr lang="en-US"/>
        </a:p>
      </dgm:t>
    </dgm:pt>
    <dgm:pt modelId="{5A916706-6F0A-4BCD-BC36-B575A200EB51}" type="sibTrans" cxnId="{0463A14F-1732-4635-97E5-501F9B821AA5}">
      <dgm:prSet/>
      <dgm:spPr/>
      <dgm:t>
        <a:bodyPr/>
        <a:lstStyle/>
        <a:p>
          <a:endParaRPr lang="en-US"/>
        </a:p>
      </dgm:t>
    </dgm:pt>
    <dgm:pt modelId="{FDD1AD16-BDA6-463C-A275-54EA145DBFD8}">
      <dgm:prSet/>
      <dgm:spPr/>
      <dgm:t>
        <a:bodyPr/>
        <a:lstStyle/>
        <a:p>
          <a:r>
            <a:rPr lang="en-US"/>
            <a:t>I combined the two in the dataset</a:t>
          </a:r>
          <a:r>
            <a:rPr lang="en-US" b="1"/>
            <a:t>.</a:t>
          </a:r>
          <a:endParaRPr lang="en-US"/>
        </a:p>
      </dgm:t>
    </dgm:pt>
    <dgm:pt modelId="{AC83EA61-1071-4F9B-88B8-728167462E81}" type="parTrans" cxnId="{0026CD96-102F-46E9-94AA-ADD6455770CE}">
      <dgm:prSet/>
      <dgm:spPr/>
      <dgm:t>
        <a:bodyPr/>
        <a:lstStyle/>
        <a:p>
          <a:endParaRPr lang="en-US"/>
        </a:p>
      </dgm:t>
    </dgm:pt>
    <dgm:pt modelId="{C83521FE-0918-4FAD-A659-A59C8E0F42DC}" type="sibTrans" cxnId="{0026CD96-102F-46E9-94AA-ADD6455770CE}">
      <dgm:prSet/>
      <dgm:spPr/>
      <dgm:t>
        <a:bodyPr/>
        <a:lstStyle/>
        <a:p>
          <a:endParaRPr lang="en-US"/>
        </a:p>
      </dgm:t>
    </dgm:pt>
    <dgm:pt modelId="{2BF3DC2A-120E-4B27-A2F3-BA541B174AEA}">
      <dgm:prSet/>
      <dgm:spPr/>
      <dgm:t>
        <a:bodyPr/>
        <a:lstStyle/>
        <a:p>
          <a:r>
            <a:rPr lang="en-US" b="1"/>
            <a:t>Poor medical knowledge and limited diagnostics </a:t>
          </a:r>
          <a:r>
            <a:rPr lang="en-US"/>
            <a:t>attributed to much of the unknown-not known data. Although medicine advanced during and after the civil war many physicians lacked the knowledge, tools and technology to accurately diagnose. </a:t>
          </a:r>
        </a:p>
      </dgm:t>
    </dgm:pt>
    <dgm:pt modelId="{49531FC8-F11D-4469-BAFC-1386B12E1473}" type="parTrans" cxnId="{0D57D72E-D03A-4374-B95F-6BA87AF6E620}">
      <dgm:prSet/>
      <dgm:spPr/>
      <dgm:t>
        <a:bodyPr/>
        <a:lstStyle/>
        <a:p>
          <a:endParaRPr lang="en-US"/>
        </a:p>
      </dgm:t>
    </dgm:pt>
    <dgm:pt modelId="{B4F5432A-54A4-4000-B808-B602323BCD6D}" type="sibTrans" cxnId="{0D57D72E-D03A-4374-B95F-6BA87AF6E620}">
      <dgm:prSet/>
      <dgm:spPr/>
      <dgm:t>
        <a:bodyPr/>
        <a:lstStyle/>
        <a:p>
          <a:endParaRPr lang="en-US"/>
        </a:p>
      </dgm:t>
    </dgm:pt>
    <dgm:pt modelId="{7D520CB7-E61F-427D-AAF9-E66A59028EEE}">
      <dgm:prSet/>
      <dgm:spPr/>
      <dgm:t>
        <a:bodyPr/>
        <a:lstStyle/>
        <a:p>
          <a:r>
            <a:rPr lang="en-US" b="1" dirty="0"/>
            <a:t>Incomplete or informal records </a:t>
          </a:r>
          <a:r>
            <a:rPr lang="en-US" dirty="0"/>
            <a:t>also played a big role. Those impoverished, enslaved individuals/those under Black Codes and Jim Crow attributed greatly. Infant mortality with investigation must also be considered. </a:t>
          </a:r>
        </a:p>
      </dgm:t>
    </dgm:pt>
    <dgm:pt modelId="{8485B551-16B5-44CC-88E1-189A4ADE7567}" type="parTrans" cxnId="{C87C38CC-B06B-4A49-B898-B15FD6314F78}">
      <dgm:prSet/>
      <dgm:spPr/>
      <dgm:t>
        <a:bodyPr/>
        <a:lstStyle/>
        <a:p>
          <a:endParaRPr lang="en-US"/>
        </a:p>
      </dgm:t>
    </dgm:pt>
    <dgm:pt modelId="{5561CD85-EAFE-44F4-9D56-6243A12817D9}" type="sibTrans" cxnId="{C87C38CC-B06B-4A49-B898-B15FD6314F78}">
      <dgm:prSet/>
      <dgm:spPr/>
      <dgm:t>
        <a:bodyPr/>
        <a:lstStyle/>
        <a:p>
          <a:endParaRPr lang="en-US"/>
        </a:p>
      </dgm:t>
    </dgm:pt>
    <dgm:pt modelId="{D542487E-300F-421E-BB1A-0A5085A5E44F}" type="pres">
      <dgm:prSet presAssocID="{9D8887E6-C0E2-4F26-AE6B-D395A60DDA4D}" presName="linear" presStyleCnt="0">
        <dgm:presLayoutVars>
          <dgm:animLvl val="lvl"/>
          <dgm:resizeHandles val="exact"/>
        </dgm:presLayoutVars>
      </dgm:prSet>
      <dgm:spPr/>
    </dgm:pt>
    <dgm:pt modelId="{65A3F023-DCD1-4010-9F2A-A9F3FD6B477C}" type="pres">
      <dgm:prSet presAssocID="{B3FF9E04-8E66-4E09-BF69-7FC3590B5399}" presName="parentText" presStyleLbl="node1" presStyleIdx="0" presStyleCnt="5">
        <dgm:presLayoutVars>
          <dgm:chMax val="0"/>
          <dgm:bulletEnabled val="1"/>
        </dgm:presLayoutVars>
      </dgm:prSet>
      <dgm:spPr/>
    </dgm:pt>
    <dgm:pt modelId="{2FFB3FE7-AA34-4850-B076-2FBF564323C8}" type="pres">
      <dgm:prSet presAssocID="{197AE3CD-910A-4CCB-9FC1-8AC126F3B113}" presName="spacer" presStyleCnt="0"/>
      <dgm:spPr/>
    </dgm:pt>
    <dgm:pt modelId="{05B3A78C-69CC-4A8D-A6C9-76D57C123C65}" type="pres">
      <dgm:prSet presAssocID="{049EBF69-6477-4A88-B81C-95814D6E2D8B}" presName="parentText" presStyleLbl="node1" presStyleIdx="1" presStyleCnt="5">
        <dgm:presLayoutVars>
          <dgm:chMax val="0"/>
          <dgm:bulletEnabled val="1"/>
        </dgm:presLayoutVars>
      </dgm:prSet>
      <dgm:spPr/>
    </dgm:pt>
    <dgm:pt modelId="{90EE6C62-651D-40AB-8FEF-B7F47138AEB8}" type="pres">
      <dgm:prSet presAssocID="{5A916706-6F0A-4BCD-BC36-B575A200EB51}" presName="spacer" presStyleCnt="0"/>
      <dgm:spPr/>
    </dgm:pt>
    <dgm:pt modelId="{ECC75BFA-CD87-4C35-BDB3-5132681CC5C8}" type="pres">
      <dgm:prSet presAssocID="{FDD1AD16-BDA6-463C-A275-54EA145DBFD8}" presName="parentText" presStyleLbl="node1" presStyleIdx="2" presStyleCnt="5">
        <dgm:presLayoutVars>
          <dgm:chMax val="0"/>
          <dgm:bulletEnabled val="1"/>
        </dgm:presLayoutVars>
      </dgm:prSet>
      <dgm:spPr/>
    </dgm:pt>
    <dgm:pt modelId="{803BDB3F-50DF-4540-846D-7C4DB459E9D4}" type="pres">
      <dgm:prSet presAssocID="{C83521FE-0918-4FAD-A659-A59C8E0F42DC}" presName="spacer" presStyleCnt="0"/>
      <dgm:spPr/>
    </dgm:pt>
    <dgm:pt modelId="{3622A041-1290-48B0-9F02-67C43FAB9DDE}" type="pres">
      <dgm:prSet presAssocID="{2BF3DC2A-120E-4B27-A2F3-BA541B174AEA}" presName="parentText" presStyleLbl="node1" presStyleIdx="3" presStyleCnt="5">
        <dgm:presLayoutVars>
          <dgm:chMax val="0"/>
          <dgm:bulletEnabled val="1"/>
        </dgm:presLayoutVars>
      </dgm:prSet>
      <dgm:spPr/>
    </dgm:pt>
    <dgm:pt modelId="{2BAA76D9-864B-47C4-BC98-5A293AF94B05}" type="pres">
      <dgm:prSet presAssocID="{B4F5432A-54A4-4000-B808-B602323BCD6D}" presName="spacer" presStyleCnt="0"/>
      <dgm:spPr/>
    </dgm:pt>
    <dgm:pt modelId="{0D7B6773-D7ED-488D-B8D3-9F7FF03D74D4}" type="pres">
      <dgm:prSet presAssocID="{7D520CB7-E61F-427D-AAF9-E66A59028EEE}" presName="parentText" presStyleLbl="node1" presStyleIdx="4" presStyleCnt="5">
        <dgm:presLayoutVars>
          <dgm:chMax val="0"/>
          <dgm:bulletEnabled val="1"/>
        </dgm:presLayoutVars>
      </dgm:prSet>
      <dgm:spPr/>
    </dgm:pt>
  </dgm:ptLst>
  <dgm:cxnLst>
    <dgm:cxn modelId="{B51D8906-7F0F-4E2A-B09E-2A6EC28E9FD7}" type="presOf" srcId="{9D8887E6-C0E2-4F26-AE6B-D395A60DDA4D}" destId="{D542487E-300F-421E-BB1A-0A5085A5E44F}" srcOrd="0" destOrd="0" presId="urn:microsoft.com/office/officeart/2005/8/layout/vList2"/>
    <dgm:cxn modelId="{7ECEBE1A-6411-455A-9F7E-BCB2874BC570}" type="presOf" srcId="{B3FF9E04-8E66-4E09-BF69-7FC3590B5399}" destId="{65A3F023-DCD1-4010-9F2A-A9F3FD6B477C}" srcOrd="0" destOrd="0" presId="urn:microsoft.com/office/officeart/2005/8/layout/vList2"/>
    <dgm:cxn modelId="{637AAF27-EC87-4DF1-BB75-65F6DFD32801}" type="presOf" srcId="{2BF3DC2A-120E-4B27-A2F3-BA541B174AEA}" destId="{3622A041-1290-48B0-9F02-67C43FAB9DDE}" srcOrd="0" destOrd="0" presId="urn:microsoft.com/office/officeart/2005/8/layout/vList2"/>
    <dgm:cxn modelId="{CA64372C-99EB-403C-9E2A-C655E76B59DE}" type="presOf" srcId="{7D520CB7-E61F-427D-AAF9-E66A59028EEE}" destId="{0D7B6773-D7ED-488D-B8D3-9F7FF03D74D4}" srcOrd="0" destOrd="0" presId="urn:microsoft.com/office/officeart/2005/8/layout/vList2"/>
    <dgm:cxn modelId="{0D57D72E-D03A-4374-B95F-6BA87AF6E620}" srcId="{9D8887E6-C0E2-4F26-AE6B-D395A60DDA4D}" destId="{2BF3DC2A-120E-4B27-A2F3-BA541B174AEA}" srcOrd="3" destOrd="0" parTransId="{49531FC8-F11D-4469-BAFC-1386B12E1473}" sibTransId="{B4F5432A-54A4-4000-B808-B602323BCD6D}"/>
    <dgm:cxn modelId="{0463A14F-1732-4635-97E5-501F9B821AA5}" srcId="{9D8887E6-C0E2-4F26-AE6B-D395A60DDA4D}" destId="{049EBF69-6477-4A88-B81C-95814D6E2D8B}" srcOrd="1" destOrd="0" parTransId="{B47F42F5-425A-43EE-BAC2-AEB54A012681}" sibTransId="{5A916706-6F0A-4BCD-BC36-B575A200EB51}"/>
    <dgm:cxn modelId="{8EAB9E91-472D-4FDB-9C51-ECAAC539E77A}" type="presOf" srcId="{FDD1AD16-BDA6-463C-A275-54EA145DBFD8}" destId="{ECC75BFA-CD87-4C35-BDB3-5132681CC5C8}" srcOrd="0" destOrd="0" presId="urn:microsoft.com/office/officeart/2005/8/layout/vList2"/>
    <dgm:cxn modelId="{0026CD96-102F-46E9-94AA-ADD6455770CE}" srcId="{9D8887E6-C0E2-4F26-AE6B-D395A60DDA4D}" destId="{FDD1AD16-BDA6-463C-A275-54EA145DBFD8}" srcOrd="2" destOrd="0" parTransId="{AC83EA61-1071-4F9B-88B8-728167462E81}" sibTransId="{C83521FE-0918-4FAD-A659-A59C8E0F42DC}"/>
    <dgm:cxn modelId="{C87C38CC-B06B-4A49-B898-B15FD6314F78}" srcId="{9D8887E6-C0E2-4F26-AE6B-D395A60DDA4D}" destId="{7D520CB7-E61F-427D-AAF9-E66A59028EEE}" srcOrd="4" destOrd="0" parTransId="{8485B551-16B5-44CC-88E1-189A4ADE7567}" sibTransId="{5561CD85-EAFE-44F4-9D56-6243A12817D9}"/>
    <dgm:cxn modelId="{B226D7D7-1786-498C-8EC1-B0A108C40192}" srcId="{9D8887E6-C0E2-4F26-AE6B-D395A60DDA4D}" destId="{B3FF9E04-8E66-4E09-BF69-7FC3590B5399}" srcOrd="0" destOrd="0" parTransId="{BEA7B9D1-84B4-469B-BEC2-16D57136D165}" sibTransId="{197AE3CD-910A-4CCB-9FC1-8AC126F3B113}"/>
    <dgm:cxn modelId="{0C892AF3-45A8-4E48-8745-9B504D7F3BBB}" type="presOf" srcId="{049EBF69-6477-4A88-B81C-95814D6E2D8B}" destId="{05B3A78C-69CC-4A8D-A6C9-76D57C123C65}" srcOrd="0" destOrd="0" presId="urn:microsoft.com/office/officeart/2005/8/layout/vList2"/>
    <dgm:cxn modelId="{947E0589-EA35-44EA-A29F-740C64F0D155}" type="presParOf" srcId="{D542487E-300F-421E-BB1A-0A5085A5E44F}" destId="{65A3F023-DCD1-4010-9F2A-A9F3FD6B477C}" srcOrd="0" destOrd="0" presId="urn:microsoft.com/office/officeart/2005/8/layout/vList2"/>
    <dgm:cxn modelId="{5965C787-4C12-456D-AB39-B958F4ECBC8D}" type="presParOf" srcId="{D542487E-300F-421E-BB1A-0A5085A5E44F}" destId="{2FFB3FE7-AA34-4850-B076-2FBF564323C8}" srcOrd="1" destOrd="0" presId="urn:microsoft.com/office/officeart/2005/8/layout/vList2"/>
    <dgm:cxn modelId="{52279926-A31D-4DD4-9EAC-3F1D343EDABE}" type="presParOf" srcId="{D542487E-300F-421E-BB1A-0A5085A5E44F}" destId="{05B3A78C-69CC-4A8D-A6C9-76D57C123C65}" srcOrd="2" destOrd="0" presId="urn:microsoft.com/office/officeart/2005/8/layout/vList2"/>
    <dgm:cxn modelId="{FB129797-5025-4537-ABFB-973ED1B30BA0}" type="presParOf" srcId="{D542487E-300F-421E-BB1A-0A5085A5E44F}" destId="{90EE6C62-651D-40AB-8FEF-B7F47138AEB8}" srcOrd="3" destOrd="0" presId="urn:microsoft.com/office/officeart/2005/8/layout/vList2"/>
    <dgm:cxn modelId="{38B58684-CD5E-4D8A-9E25-2388362E2FBF}" type="presParOf" srcId="{D542487E-300F-421E-BB1A-0A5085A5E44F}" destId="{ECC75BFA-CD87-4C35-BDB3-5132681CC5C8}" srcOrd="4" destOrd="0" presId="urn:microsoft.com/office/officeart/2005/8/layout/vList2"/>
    <dgm:cxn modelId="{ABA81FFC-6AA0-42B9-9E61-1435E342BD5A}" type="presParOf" srcId="{D542487E-300F-421E-BB1A-0A5085A5E44F}" destId="{803BDB3F-50DF-4540-846D-7C4DB459E9D4}" srcOrd="5" destOrd="0" presId="urn:microsoft.com/office/officeart/2005/8/layout/vList2"/>
    <dgm:cxn modelId="{BE000015-16BB-442E-BEAE-41A776B739B7}" type="presParOf" srcId="{D542487E-300F-421E-BB1A-0A5085A5E44F}" destId="{3622A041-1290-48B0-9F02-67C43FAB9DDE}" srcOrd="6" destOrd="0" presId="urn:microsoft.com/office/officeart/2005/8/layout/vList2"/>
    <dgm:cxn modelId="{61316BA4-0331-41BA-A425-F2DFC60A9A3D}" type="presParOf" srcId="{D542487E-300F-421E-BB1A-0A5085A5E44F}" destId="{2BAA76D9-864B-47C4-BC98-5A293AF94B05}" srcOrd="7" destOrd="0" presId="urn:microsoft.com/office/officeart/2005/8/layout/vList2"/>
    <dgm:cxn modelId="{C2BCE014-61F1-4858-AEF6-2AE97254F117}" type="presParOf" srcId="{D542487E-300F-421E-BB1A-0A5085A5E44F}" destId="{0D7B6773-D7ED-488D-B8D3-9F7FF03D74D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0B2693-E0FC-4C0B-BEBA-676F03A3CB4C}" type="doc">
      <dgm:prSet loTypeId="urn:microsoft.com/office/officeart/2005/8/layout/vProcess5" loCatId="process" qsTypeId="urn:microsoft.com/office/officeart/2005/8/quickstyle/simple1" qsCatId="simple" csTypeId="urn:microsoft.com/office/officeart/2005/8/colors/colorful5" csCatId="colorful" phldr="1"/>
      <dgm:spPr/>
      <dgm:t>
        <a:bodyPr/>
        <a:lstStyle/>
        <a:p>
          <a:endParaRPr lang="en-US"/>
        </a:p>
      </dgm:t>
    </dgm:pt>
    <dgm:pt modelId="{2186AB54-E7FF-497E-BF70-8C69073DC56B}">
      <dgm:prSet/>
      <dgm:spPr/>
      <dgm:t>
        <a:bodyPr/>
        <a:lstStyle/>
        <a:p>
          <a:r>
            <a:rPr lang="en-US" b="1"/>
            <a:t>Social and cultural factors </a:t>
          </a:r>
          <a:r>
            <a:rPr lang="en-US"/>
            <a:t>were also at play along with </a:t>
          </a:r>
          <a:r>
            <a:rPr lang="en-US" b="1"/>
            <a:t>Stigma</a:t>
          </a:r>
          <a:r>
            <a:rPr lang="en-US"/>
            <a:t>.</a:t>
          </a:r>
        </a:p>
      </dgm:t>
    </dgm:pt>
    <dgm:pt modelId="{30B8350E-9DE4-4CDA-910B-423F2A6CF633}" type="parTrans" cxnId="{620FCF2A-308C-4E82-BD3E-A53345B52CD7}">
      <dgm:prSet/>
      <dgm:spPr/>
      <dgm:t>
        <a:bodyPr/>
        <a:lstStyle/>
        <a:p>
          <a:endParaRPr lang="en-US"/>
        </a:p>
      </dgm:t>
    </dgm:pt>
    <dgm:pt modelId="{852564A8-440C-4115-B011-86A74C05186A}" type="sibTrans" cxnId="{620FCF2A-308C-4E82-BD3E-A53345B52CD7}">
      <dgm:prSet/>
      <dgm:spPr/>
      <dgm:t>
        <a:bodyPr/>
        <a:lstStyle/>
        <a:p>
          <a:endParaRPr lang="en-US"/>
        </a:p>
      </dgm:t>
    </dgm:pt>
    <dgm:pt modelId="{5D2B126C-8734-4705-84CE-0EB3BAEB456A}">
      <dgm:prSet/>
      <dgm:spPr/>
      <dgm:t>
        <a:bodyPr/>
        <a:lstStyle/>
        <a:p>
          <a:r>
            <a:rPr lang="en-US"/>
            <a:t>For causes of death considered “shameful” at the time (e.g., venereal diseases), families or officials might have intentionally left the cause blank or entered “Unknown” to avoid scandal.</a:t>
          </a:r>
        </a:p>
      </dgm:t>
    </dgm:pt>
    <dgm:pt modelId="{F159AF39-D96E-4BBB-9C31-BB2E00677FDC}" type="parTrans" cxnId="{F979483A-333B-4DAF-ABE2-B73D7CF2D6F0}">
      <dgm:prSet/>
      <dgm:spPr/>
      <dgm:t>
        <a:bodyPr/>
        <a:lstStyle/>
        <a:p>
          <a:endParaRPr lang="en-US"/>
        </a:p>
      </dgm:t>
    </dgm:pt>
    <dgm:pt modelId="{D8B38261-585D-4E70-8FA3-1D5629E9C495}" type="sibTrans" cxnId="{F979483A-333B-4DAF-ABE2-B73D7CF2D6F0}">
      <dgm:prSet/>
      <dgm:spPr/>
      <dgm:t>
        <a:bodyPr/>
        <a:lstStyle/>
        <a:p>
          <a:endParaRPr lang="en-US"/>
        </a:p>
      </dgm:t>
    </dgm:pt>
    <dgm:pt modelId="{A33F630F-6082-4F24-9AF3-F2DECADCC394}">
      <dgm:prSet/>
      <dgm:spPr/>
      <dgm:t>
        <a:bodyPr/>
        <a:lstStyle/>
        <a:p>
          <a:r>
            <a:rPr lang="en-US" dirty="0"/>
            <a:t>The </a:t>
          </a:r>
          <a:r>
            <a:rPr lang="en-US" b="1" dirty="0"/>
            <a:t>inability to accurately track Epidemics. </a:t>
          </a:r>
          <a:r>
            <a:rPr lang="en-US" dirty="0"/>
            <a:t>In times of outbreaks such as HIV/AIDS, there were simply too many deaths for officials to determine individual causes. Some deaths might just be marked “Unknown” in the rush or because they couldn't readily identify.</a:t>
          </a:r>
        </a:p>
      </dgm:t>
    </dgm:pt>
    <dgm:pt modelId="{682609C1-995E-42AD-ACAD-2AF50585E382}" type="parTrans" cxnId="{C5593FAA-5FE0-4307-8A8A-1D4ED889582C}">
      <dgm:prSet/>
      <dgm:spPr/>
      <dgm:t>
        <a:bodyPr/>
        <a:lstStyle/>
        <a:p>
          <a:endParaRPr lang="en-US"/>
        </a:p>
      </dgm:t>
    </dgm:pt>
    <dgm:pt modelId="{9ACE5376-C540-4069-9926-2157975F9CD5}" type="sibTrans" cxnId="{C5593FAA-5FE0-4307-8A8A-1D4ED889582C}">
      <dgm:prSet/>
      <dgm:spPr/>
      <dgm:t>
        <a:bodyPr/>
        <a:lstStyle/>
        <a:p>
          <a:endParaRPr lang="en-US"/>
        </a:p>
      </dgm:t>
    </dgm:pt>
    <dgm:pt modelId="{A2D72D87-0327-42FE-9185-62D21C1DF811}" type="pres">
      <dgm:prSet presAssocID="{9B0B2693-E0FC-4C0B-BEBA-676F03A3CB4C}" presName="outerComposite" presStyleCnt="0">
        <dgm:presLayoutVars>
          <dgm:chMax val="5"/>
          <dgm:dir/>
          <dgm:resizeHandles val="exact"/>
        </dgm:presLayoutVars>
      </dgm:prSet>
      <dgm:spPr/>
    </dgm:pt>
    <dgm:pt modelId="{EA6D42EC-7065-4C73-876F-655C480291BD}" type="pres">
      <dgm:prSet presAssocID="{9B0B2693-E0FC-4C0B-BEBA-676F03A3CB4C}" presName="dummyMaxCanvas" presStyleCnt="0">
        <dgm:presLayoutVars/>
      </dgm:prSet>
      <dgm:spPr/>
    </dgm:pt>
    <dgm:pt modelId="{7FDD0127-32D9-4868-A143-603A24901CFC}" type="pres">
      <dgm:prSet presAssocID="{9B0B2693-E0FC-4C0B-BEBA-676F03A3CB4C}" presName="ThreeNodes_1" presStyleLbl="node1" presStyleIdx="0" presStyleCnt="3">
        <dgm:presLayoutVars>
          <dgm:bulletEnabled val="1"/>
        </dgm:presLayoutVars>
      </dgm:prSet>
      <dgm:spPr/>
    </dgm:pt>
    <dgm:pt modelId="{71952388-DF1B-47B8-B297-CBCDC27CF3CD}" type="pres">
      <dgm:prSet presAssocID="{9B0B2693-E0FC-4C0B-BEBA-676F03A3CB4C}" presName="ThreeNodes_2" presStyleLbl="node1" presStyleIdx="1" presStyleCnt="3">
        <dgm:presLayoutVars>
          <dgm:bulletEnabled val="1"/>
        </dgm:presLayoutVars>
      </dgm:prSet>
      <dgm:spPr/>
    </dgm:pt>
    <dgm:pt modelId="{F5040B0F-2B74-4FDC-9592-A605E511239D}" type="pres">
      <dgm:prSet presAssocID="{9B0B2693-E0FC-4C0B-BEBA-676F03A3CB4C}" presName="ThreeNodes_3" presStyleLbl="node1" presStyleIdx="2" presStyleCnt="3">
        <dgm:presLayoutVars>
          <dgm:bulletEnabled val="1"/>
        </dgm:presLayoutVars>
      </dgm:prSet>
      <dgm:spPr/>
    </dgm:pt>
    <dgm:pt modelId="{7D107EC9-351F-4944-AED4-C1B2B5A21F9E}" type="pres">
      <dgm:prSet presAssocID="{9B0B2693-E0FC-4C0B-BEBA-676F03A3CB4C}" presName="ThreeConn_1-2" presStyleLbl="fgAccFollowNode1" presStyleIdx="0" presStyleCnt="2">
        <dgm:presLayoutVars>
          <dgm:bulletEnabled val="1"/>
        </dgm:presLayoutVars>
      </dgm:prSet>
      <dgm:spPr/>
    </dgm:pt>
    <dgm:pt modelId="{17549E55-431A-408F-8ED2-AF269F622881}" type="pres">
      <dgm:prSet presAssocID="{9B0B2693-E0FC-4C0B-BEBA-676F03A3CB4C}" presName="ThreeConn_2-3" presStyleLbl="fgAccFollowNode1" presStyleIdx="1" presStyleCnt="2">
        <dgm:presLayoutVars>
          <dgm:bulletEnabled val="1"/>
        </dgm:presLayoutVars>
      </dgm:prSet>
      <dgm:spPr/>
    </dgm:pt>
    <dgm:pt modelId="{3F7E2A0E-44F0-4550-9DEB-ACD4A5EC0AA3}" type="pres">
      <dgm:prSet presAssocID="{9B0B2693-E0FC-4C0B-BEBA-676F03A3CB4C}" presName="ThreeNodes_1_text" presStyleLbl="node1" presStyleIdx="2" presStyleCnt="3">
        <dgm:presLayoutVars>
          <dgm:bulletEnabled val="1"/>
        </dgm:presLayoutVars>
      </dgm:prSet>
      <dgm:spPr/>
    </dgm:pt>
    <dgm:pt modelId="{FEB96027-87AB-4E19-B063-A3FE914F31A9}" type="pres">
      <dgm:prSet presAssocID="{9B0B2693-E0FC-4C0B-BEBA-676F03A3CB4C}" presName="ThreeNodes_2_text" presStyleLbl="node1" presStyleIdx="2" presStyleCnt="3">
        <dgm:presLayoutVars>
          <dgm:bulletEnabled val="1"/>
        </dgm:presLayoutVars>
      </dgm:prSet>
      <dgm:spPr/>
    </dgm:pt>
    <dgm:pt modelId="{2E87FFCD-4302-45ED-BB1E-BAFFE7B37E66}" type="pres">
      <dgm:prSet presAssocID="{9B0B2693-E0FC-4C0B-BEBA-676F03A3CB4C}" presName="ThreeNodes_3_text" presStyleLbl="node1" presStyleIdx="2" presStyleCnt="3">
        <dgm:presLayoutVars>
          <dgm:bulletEnabled val="1"/>
        </dgm:presLayoutVars>
      </dgm:prSet>
      <dgm:spPr/>
    </dgm:pt>
  </dgm:ptLst>
  <dgm:cxnLst>
    <dgm:cxn modelId="{B886B508-9379-44A2-AAF1-2572DEB7C1DD}" type="presOf" srcId="{9B0B2693-E0FC-4C0B-BEBA-676F03A3CB4C}" destId="{A2D72D87-0327-42FE-9185-62D21C1DF811}" srcOrd="0" destOrd="0" presId="urn:microsoft.com/office/officeart/2005/8/layout/vProcess5"/>
    <dgm:cxn modelId="{B382D529-E539-4383-B33D-78F3DA6C4D65}" type="presOf" srcId="{852564A8-440C-4115-B011-86A74C05186A}" destId="{7D107EC9-351F-4944-AED4-C1B2B5A21F9E}" srcOrd="0" destOrd="0" presId="urn:microsoft.com/office/officeart/2005/8/layout/vProcess5"/>
    <dgm:cxn modelId="{620FCF2A-308C-4E82-BD3E-A53345B52CD7}" srcId="{9B0B2693-E0FC-4C0B-BEBA-676F03A3CB4C}" destId="{2186AB54-E7FF-497E-BF70-8C69073DC56B}" srcOrd="0" destOrd="0" parTransId="{30B8350E-9DE4-4CDA-910B-423F2A6CF633}" sibTransId="{852564A8-440C-4115-B011-86A74C05186A}"/>
    <dgm:cxn modelId="{F8FB213A-53B0-46B7-8C27-4A2F68106A88}" type="presOf" srcId="{5D2B126C-8734-4705-84CE-0EB3BAEB456A}" destId="{71952388-DF1B-47B8-B297-CBCDC27CF3CD}" srcOrd="0" destOrd="0" presId="urn:microsoft.com/office/officeart/2005/8/layout/vProcess5"/>
    <dgm:cxn modelId="{F979483A-333B-4DAF-ABE2-B73D7CF2D6F0}" srcId="{9B0B2693-E0FC-4C0B-BEBA-676F03A3CB4C}" destId="{5D2B126C-8734-4705-84CE-0EB3BAEB456A}" srcOrd="1" destOrd="0" parTransId="{F159AF39-D96E-4BBB-9C31-BB2E00677FDC}" sibTransId="{D8B38261-585D-4E70-8FA3-1D5629E9C495}"/>
    <dgm:cxn modelId="{07D0E13C-9416-4E66-BFCB-D7F94B651AA8}" type="presOf" srcId="{5D2B126C-8734-4705-84CE-0EB3BAEB456A}" destId="{FEB96027-87AB-4E19-B063-A3FE914F31A9}" srcOrd="1" destOrd="0" presId="urn:microsoft.com/office/officeart/2005/8/layout/vProcess5"/>
    <dgm:cxn modelId="{310D4D6B-E469-48BC-B728-EB827091A598}" type="presOf" srcId="{2186AB54-E7FF-497E-BF70-8C69073DC56B}" destId="{7FDD0127-32D9-4868-A143-603A24901CFC}" srcOrd="0" destOrd="0" presId="urn:microsoft.com/office/officeart/2005/8/layout/vProcess5"/>
    <dgm:cxn modelId="{2B377D58-CB0D-431A-927A-E11B25A9E16E}" type="presOf" srcId="{A33F630F-6082-4F24-9AF3-F2DECADCC394}" destId="{F5040B0F-2B74-4FDC-9592-A605E511239D}" srcOrd="0" destOrd="0" presId="urn:microsoft.com/office/officeart/2005/8/layout/vProcess5"/>
    <dgm:cxn modelId="{94899A59-06FE-43BE-AE23-889AEF0FDDF2}" type="presOf" srcId="{2186AB54-E7FF-497E-BF70-8C69073DC56B}" destId="{3F7E2A0E-44F0-4550-9DEB-ACD4A5EC0AA3}" srcOrd="1" destOrd="0" presId="urn:microsoft.com/office/officeart/2005/8/layout/vProcess5"/>
    <dgm:cxn modelId="{62E01090-0490-43C6-B322-DC832718F228}" type="presOf" srcId="{D8B38261-585D-4E70-8FA3-1D5629E9C495}" destId="{17549E55-431A-408F-8ED2-AF269F622881}" srcOrd="0" destOrd="0" presId="urn:microsoft.com/office/officeart/2005/8/layout/vProcess5"/>
    <dgm:cxn modelId="{0A5B86A9-BA33-4967-8727-15205A464FE2}" type="presOf" srcId="{A33F630F-6082-4F24-9AF3-F2DECADCC394}" destId="{2E87FFCD-4302-45ED-BB1E-BAFFE7B37E66}" srcOrd="1" destOrd="0" presId="urn:microsoft.com/office/officeart/2005/8/layout/vProcess5"/>
    <dgm:cxn modelId="{C5593FAA-5FE0-4307-8A8A-1D4ED889582C}" srcId="{9B0B2693-E0FC-4C0B-BEBA-676F03A3CB4C}" destId="{A33F630F-6082-4F24-9AF3-F2DECADCC394}" srcOrd="2" destOrd="0" parTransId="{682609C1-995E-42AD-ACAD-2AF50585E382}" sibTransId="{9ACE5376-C540-4069-9926-2157975F9CD5}"/>
    <dgm:cxn modelId="{66C5D93F-5A1D-40AA-9445-B67D02A7ED6D}" type="presParOf" srcId="{A2D72D87-0327-42FE-9185-62D21C1DF811}" destId="{EA6D42EC-7065-4C73-876F-655C480291BD}" srcOrd="0" destOrd="0" presId="urn:microsoft.com/office/officeart/2005/8/layout/vProcess5"/>
    <dgm:cxn modelId="{AC5AAFB9-E84C-4798-838B-A32C070797FF}" type="presParOf" srcId="{A2D72D87-0327-42FE-9185-62D21C1DF811}" destId="{7FDD0127-32D9-4868-A143-603A24901CFC}" srcOrd="1" destOrd="0" presId="urn:microsoft.com/office/officeart/2005/8/layout/vProcess5"/>
    <dgm:cxn modelId="{D6EDB825-0244-4711-8DB2-DD5D96706C4B}" type="presParOf" srcId="{A2D72D87-0327-42FE-9185-62D21C1DF811}" destId="{71952388-DF1B-47B8-B297-CBCDC27CF3CD}" srcOrd="2" destOrd="0" presId="urn:microsoft.com/office/officeart/2005/8/layout/vProcess5"/>
    <dgm:cxn modelId="{1053D94F-2383-4F76-B8DD-33BA9B785CC5}" type="presParOf" srcId="{A2D72D87-0327-42FE-9185-62D21C1DF811}" destId="{F5040B0F-2B74-4FDC-9592-A605E511239D}" srcOrd="3" destOrd="0" presId="urn:microsoft.com/office/officeart/2005/8/layout/vProcess5"/>
    <dgm:cxn modelId="{30811715-4EB9-49B4-8196-31D2BAAFCD6B}" type="presParOf" srcId="{A2D72D87-0327-42FE-9185-62D21C1DF811}" destId="{7D107EC9-351F-4944-AED4-C1B2B5A21F9E}" srcOrd="4" destOrd="0" presId="urn:microsoft.com/office/officeart/2005/8/layout/vProcess5"/>
    <dgm:cxn modelId="{830FAEDA-6B90-4929-9029-4AC904683017}" type="presParOf" srcId="{A2D72D87-0327-42FE-9185-62D21C1DF811}" destId="{17549E55-431A-408F-8ED2-AF269F622881}" srcOrd="5" destOrd="0" presId="urn:microsoft.com/office/officeart/2005/8/layout/vProcess5"/>
    <dgm:cxn modelId="{C8F2C52E-12EB-4032-A59E-618991527AE5}" type="presParOf" srcId="{A2D72D87-0327-42FE-9185-62D21C1DF811}" destId="{3F7E2A0E-44F0-4550-9DEB-ACD4A5EC0AA3}" srcOrd="6" destOrd="0" presId="urn:microsoft.com/office/officeart/2005/8/layout/vProcess5"/>
    <dgm:cxn modelId="{9FCB1E97-8D98-4618-8F14-1E6407A03A06}" type="presParOf" srcId="{A2D72D87-0327-42FE-9185-62D21C1DF811}" destId="{FEB96027-87AB-4E19-B063-A3FE914F31A9}" srcOrd="7" destOrd="0" presId="urn:microsoft.com/office/officeart/2005/8/layout/vProcess5"/>
    <dgm:cxn modelId="{E9BA4F9F-1207-4D20-ABA2-210DDD377351}" type="presParOf" srcId="{A2D72D87-0327-42FE-9185-62D21C1DF811}" destId="{2E87FFCD-4302-45ED-BB1E-BAFFE7B37E6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DF79C1-2144-45E5-805A-2757202DD739}" type="doc">
      <dgm:prSet loTypeId="urn:microsoft.com/office/officeart/2005/8/layout/chevron1" loCatId="process" qsTypeId="urn:microsoft.com/office/officeart/2005/8/quickstyle/simple1" qsCatId="simple" csTypeId="urn:microsoft.com/office/officeart/2005/8/colors/colorful5" csCatId="colorful"/>
      <dgm:spPr/>
      <dgm:t>
        <a:bodyPr/>
        <a:lstStyle/>
        <a:p>
          <a:endParaRPr lang="en-US"/>
        </a:p>
      </dgm:t>
    </dgm:pt>
    <dgm:pt modelId="{888601CE-435E-4994-8ECC-939D9611081F}">
      <dgm:prSet/>
      <dgm:spPr/>
      <dgm:t>
        <a:bodyPr/>
        <a:lstStyle/>
        <a:p>
          <a:r>
            <a:rPr lang="en-US" b="1"/>
            <a:t>September 1866</a:t>
          </a:r>
          <a:r>
            <a:rPr lang="en-US"/>
            <a:t> stands out as a </a:t>
          </a:r>
          <a:r>
            <a:rPr lang="en-US" b="1"/>
            <a:t>massive spike at 441 deaths</a:t>
          </a:r>
          <a:r>
            <a:rPr lang="en-US"/>
            <a:t>. This is likely tied to a </a:t>
          </a:r>
          <a:r>
            <a:rPr lang="en-US" b="1"/>
            <a:t>cholera outbreak</a:t>
          </a:r>
          <a:r>
            <a:rPr lang="en-US"/>
            <a:t>, hit Nashville hard in </a:t>
          </a:r>
          <a:r>
            <a:rPr lang="en-US" b="1"/>
            <a:t>1866</a:t>
          </a:r>
          <a:r>
            <a:rPr lang="en-US"/>
            <a:t>.</a:t>
          </a:r>
        </a:p>
      </dgm:t>
    </dgm:pt>
    <dgm:pt modelId="{B15CA8F7-12FC-4302-9BF1-B00636FF0780}" type="parTrans" cxnId="{B5FBAF0D-8923-46B8-AE2E-52416B122AD3}">
      <dgm:prSet/>
      <dgm:spPr/>
      <dgm:t>
        <a:bodyPr/>
        <a:lstStyle/>
        <a:p>
          <a:endParaRPr lang="en-US"/>
        </a:p>
      </dgm:t>
    </dgm:pt>
    <dgm:pt modelId="{B831DE74-8FB4-43E4-B2E1-6D3D14EB0FB9}" type="sibTrans" cxnId="{B5FBAF0D-8923-46B8-AE2E-52416B122AD3}">
      <dgm:prSet/>
      <dgm:spPr/>
      <dgm:t>
        <a:bodyPr/>
        <a:lstStyle/>
        <a:p>
          <a:endParaRPr lang="en-US"/>
        </a:p>
      </dgm:t>
    </dgm:pt>
    <dgm:pt modelId="{1C5D97BF-29F7-4043-9DC9-7B7752567D17}">
      <dgm:prSet/>
      <dgm:spPr/>
      <dgm:t>
        <a:bodyPr/>
        <a:lstStyle/>
        <a:p>
          <a:r>
            <a:rPr lang="en-US" b="1"/>
            <a:t>July 1850</a:t>
          </a:r>
          <a:r>
            <a:rPr lang="en-US"/>
            <a:t> was </a:t>
          </a:r>
          <a:r>
            <a:rPr lang="en-US" b="1"/>
            <a:t>also a deadly month with 370 deaths</a:t>
          </a:r>
          <a:r>
            <a:rPr lang="en-US"/>
            <a:t>. This aligns with one of the first recorded </a:t>
          </a:r>
          <a:r>
            <a:rPr lang="en-US" b="1"/>
            <a:t>cholera epidemics </a:t>
          </a:r>
          <a:r>
            <a:rPr lang="en-US"/>
            <a:t>that we have using this data. It swept Nashville the summer of 1850. That was a hot summer month, and we know that Cholera is water-born. </a:t>
          </a:r>
        </a:p>
      </dgm:t>
    </dgm:pt>
    <dgm:pt modelId="{14DF0801-555D-41A2-AD8F-27CECB763423}" type="parTrans" cxnId="{24267D53-D6AC-4A20-82BD-352833847542}">
      <dgm:prSet/>
      <dgm:spPr/>
      <dgm:t>
        <a:bodyPr/>
        <a:lstStyle/>
        <a:p>
          <a:endParaRPr lang="en-US"/>
        </a:p>
      </dgm:t>
    </dgm:pt>
    <dgm:pt modelId="{0F274CC9-129C-42C8-AE63-3D23314F887A}" type="sibTrans" cxnId="{24267D53-D6AC-4A20-82BD-352833847542}">
      <dgm:prSet/>
      <dgm:spPr/>
      <dgm:t>
        <a:bodyPr/>
        <a:lstStyle/>
        <a:p>
          <a:endParaRPr lang="en-US"/>
        </a:p>
      </dgm:t>
    </dgm:pt>
    <dgm:pt modelId="{0757B291-8E2B-45D8-8ED0-975E262E09F6}">
      <dgm:prSet/>
      <dgm:spPr/>
      <dgm:t>
        <a:bodyPr/>
        <a:lstStyle/>
        <a:p>
          <a:r>
            <a:rPr lang="en-US" b="1"/>
            <a:t>July 1864 &amp; July 1865 </a:t>
          </a:r>
          <a:r>
            <a:rPr lang="en-US"/>
            <a:t>were during the height of the Civil War. The </a:t>
          </a:r>
          <a:r>
            <a:rPr lang="en-US" b="1"/>
            <a:t>154 deaths </a:t>
          </a:r>
          <a:r>
            <a:rPr lang="en-US"/>
            <a:t>coincide with </a:t>
          </a:r>
          <a:r>
            <a:rPr lang="en-US" b="1"/>
            <a:t>battles, disease outbreaks in army camps</a:t>
          </a:r>
          <a:r>
            <a:rPr lang="en-US"/>
            <a:t>, and poor sanitary conditions.</a:t>
          </a:r>
        </a:p>
      </dgm:t>
    </dgm:pt>
    <dgm:pt modelId="{F46C741E-FADD-4021-A381-5CF7B8DF6C9B}" type="parTrans" cxnId="{AF97E087-9942-4598-A75A-7058AD72DDC0}">
      <dgm:prSet/>
      <dgm:spPr/>
      <dgm:t>
        <a:bodyPr/>
        <a:lstStyle/>
        <a:p>
          <a:endParaRPr lang="en-US"/>
        </a:p>
      </dgm:t>
    </dgm:pt>
    <dgm:pt modelId="{0E04E2DB-9D28-4A96-9FB5-AF0F4ED35D36}" type="sibTrans" cxnId="{AF97E087-9942-4598-A75A-7058AD72DDC0}">
      <dgm:prSet/>
      <dgm:spPr/>
      <dgm:t>
        <a:bodyPr/>
        <a:lstStyle/>
        <a:p>
          <a:endParaRPr lang="en-US"/>
        </a:p>
      </dgm:t>
    </dgm:pt>
    <dgm:pt modelId="{BF0A389A-1C45-48E3-96C6-F6C947D9A133}" type="pres">
      <dgm:prSet presAssocID="{27DF79C1-2144-45E5-805A-2757202DD739}" presName="Name0" presStyleCnt="0">
        <dgm:presLayoutVars>
          <dgm:dir/>
          <dgm:animLvl val="lvl"/>
          <dgm:resizeHandles val="exact"/>
        </dgm:presLayoutVars>
      </dgm:prSet>
      <dgm:spPr/>
    </dgm:pt>
    <dgm:pt modelId="{16B48004-DF47-483C-B3F5-967407F7D50B}" type="pres">
      <dgm:prSet presAssocID="{888601CE-435E-4994-8ECC-939D9611081F}" presName="parTxOnly" presStyleLbl="node1" presStyleIdx="0" presStyleCnt="3">
        <dgm:presLayoutVars>
          <dgm:chMax val="0"/>
          <dgm:chPref val="0"/>
          <dgm:bulletEnabled val="1"/>
        </dgm:presLayoutVars>
      </dgm:prSet>
      <dgm:spPr/>
    </dgm:pt>
    <dgm:pt modelId="{45F6F711-5095-4A5A-BAFB-D9EC3EE4AC6B}" type="pres">
      <dgm:prSet presAssocID="{B831DE74-8FB4-43E4-B2E1-6D3D14EB0FB9}" presName="parTxOnlySpace" presStyleCnt="0"/>
      <dgm:spPr/>
    </dgm:pt>
    <dgm:pt modelId="{AEE2AAD4-5FC7-4DE1-9BAE-06ED2904F12A}" type="pres">
      <dgm:prSet presAssocID="{1C5D97BF-29F7-4043-9DC9-7B7752567D17}" presName="parTxOnly" presStyleLbl="node1" presStyleIdx="1" presStyleCnt="3">
        <dgm:presLayoutVars>
          <dgm:chMax val="0"/>
          <dgm:chPref val="0"/>
          <dgm:bulletEnabled val="1"/>
        </dgm:presLayoutVars>
      </dgm:prSet>
      <dgm:spPr/>
    </dgm:pt>
    <dgm:pt modelId="{C2AAEEB4-0459-4039-BBCA-C7300FE7439F}" type="pres">
      <dgm:prSet presAssocID="{0F274CC9-129C-42C8-AE63-3D23314F887A}" presName="parTxOnlySpace" presStyleCnt="0"/>
      <dgm:spPr/>
    </dgm:pt>
    <dgm:pt modelId="{89DBFFF8-F510-4933-AD50-3129E580AC94}" type="pres">
      <dgm:prSet presAssocID="{0757B291-8E2B-45D8-8ED0-975E262E09F6}" presName="parTxOnly" presStyleLbl="node1" presStyleIdx="2" presStyleCnt="3">
        <dgm:presLayoutVars>
          <dgm:chMax val="0"/>
          <dgm:chPref val="0"/>
          <dgm:bulletEnabled val="1"/>
        </dgm:presLayoutVars>
      </dgm:prSet>
      <dgm:spPr/>
    </dgm:pt>
  </dgm:ptLst>
  <dgm:cxnLst>
    <dgm:cxn modelId="{B5FBAF0D-8923-46B8-AE2E-52416B122AD3}" srcId="{27DF79C1-2144-45E5-805A-2757202DD739}" destId="{888601CE-435E-4994-8ECC-939D9611081F}" srcOrd="0" destOrd="0" parTransId="{B15CA8F7-12FC-4302-9BF1-B00636FF0780}" sibTransId="{B831DE74-8FB4-43E4-B2E1-6D3D14EB0FB9}"/>
    <dgm:cxn modelId="{3D560C70-134A-48C5-8683-4B5D45657E9B}" type="presOf" srcId="{888601CE-435E-4994-8ECC-939D9611081F}" destId="{16B48004-DF47-483C-B3F5-967407F7D50B}" srcOrd="0" destOrd="0" presId="urn:microsoft.com/office/officeart/2005/8/layout/chevron1"/>
    <dgm:cxn modelId="{24267D53-D6AC-4A20-82BD-352833847542}" srcId="{27DF79C1-2144-45E5-805A-2757202DD739}" destId="{1C5D97BF-29F7-4043-9DC9-7B7752567D17}" srcOrd="1" destOrd="0" parTransId="{14DF0801-555D-41A2-AD8F-27CECB763423}" sibTransId="{0F274CC9-129C-42C8-AE63-3D23314F887A}"/>
    <dgm:cxn modelId="{1F05897F-CDAA-45FE-9137-5FD5F0D50AF8}" type="presOf" srcId="{1C5D97BF-29F7-4043-9DC9-7B7752567D17}" destId="{AEE2AAD4-5FC7-4DE1-9BAE-06ED2904F12A}" srcOrd="0" destOrd="0" presId="urn:microsoft.com/office/officeart/2005/8/layout/chevron1"/>
    <dgm:cxn modelId="{AF97E087-9942-4598-A75A-7058AD72DDC0}" srcId="{27DF79C1-2144-45E5-805A-2757202DD739}" destId="{0757B291-8E2B-45D8-8ED0-975E262E09F6}" srcOrd="2" destOrd="0" parTransId="{F46C741E-FADD-4021-A381-5CF7B8DF6C9B}" sibTransId="{0E04E2DB-9D28-4A96-9FB5-AF0F4ED35D36}"/>
    <dgm:cxn modelId="{0ACEBAE5-A5A0-4DAC-93A4-4C43DB10E196}" type="presOf" srcId="{0757B291-8E2B-45D8-8ED0-975E262E09F6}" destId="{89DBFFF8-F510-4933-AD50-3129E580AC94}" srcOrd="0" destOrd="0" presId="urn:microsoft.com/office/officeart/2005/8/layout/chevron1"/>
    <dgm:cxn modelId="{DD88B6F3-63EE-4144-93CF-CE7B561BE7CE}" type="presOf" srcId="{27DF79C1-2144-45E5-805A-2757202DD739}" destId="{BF0A389A-1C45-48E3-96C6-F6C947D9A133}" srcOrd="0" destOrd="0" presId="urn:microsoft.com/office/officeart/2005/8/layout/chevron1"/>
    <dgm:cxn modelId="{ED742F36-2DED-4F72-AD94-28825E2BAAAE}" type="presParOf" srcId="{BF0A389A-1C45-48E3-96C6-F6C947D9A133}" destId="{16B48004-DF47-483C-B3F5-967407F7D50B}" srcOrd="0" destOrd="0" presId="urn:microsoft.com/office/officeart/2005/8/layout/chevron1"/>
    <dgm:cxn modelId="{8304D3B2-571B-46DE-8715-DE08AE09254B}" type="presParOf" srcId="{BF0A389A-1C45-48E3-96C6-F6C947D9A133}" destId="{45F6F711-5095-4A5A-BAFB-D9EC3EE4AC6B}" srcOrd="1" destOrd="0" presId="urn:microsoft.com/office/officeart/2005/8/layout/chevron1"/>
    <dgm:cxn modelId="{68187D30-A5B7-4F4C-AEAF-5B9D7F9E502D}" type="presParOf" srcId="{BF0A389A-1C45-48E3-96C6-F6C947D9A133}" destId="{AEE2AAD4-5FC7-4DE1-9BAE-06ED2904F12A}" srcOrd="2" destOrd="0" presId="urn:microsoft.com/office/officeart/2005/8/layout/chevron1"/>
    <dgm:cxn modelId="{F0C92C84-FD1E-401A-BB4F-99368A06C8B3}" type="presParOf" srcId="{BF0A389A-1C45-48E3-96C6-F6C947D9A133}" destId="{C2AAEEB4-0459-4039-BBCA-C7300FE7439F}" srcOrd="3" destOrd="0" presId="urn:microsoft.com/office/officeart/2005/8/layout/chevron1"/>
    <dgm:cxn modelId="{C0411B9F-E35C-4439-982F-5AFC31E190F3}" type="presParOf" srcId="{BF0A389A-1C45-48E3-96C6-F6C947D9A133}" destId="{89DBFFF8-F510-4933-AD50-3129E580AC9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E32F05E-3BEF-4F7E-8EEF-B44F50ED3C12}" type="doc">
      <dgm:prSet loTypeId="urn:microsoft.com/office/officeart/2005/8/layout/process5" loCatId="process" qsTypeId="urn:microsoft.com/office/officeart/2005/8/quickstyle/simple1" qsCatId="simple" csTypeId="urn:microsoft.com/office/officeart/2005/8/colors/colorful5" csCatId="colorful"/>
      <dgm:spPr/>
      <dgm:t>
        <a:bodyPr/>
        <a:lstStyle/>
        <a:p>
          <a:endParaRPr lang="en-US"/>
        </a:p>
      </dgm:t>
    </dgm:pt>
    <dgm:pt modelId="{A6F700C9-D2E1-49C4-BD06-41FB24BF1B4D}">
      <dgm:prSet/>
      <dgm:spPr/>
      <dgm:t>
        <a:bodyPr/>
        <a:lstStyle/>
        <a:p>
          <a:r>
            <a:rPr lang="en-US" b="1"/>
            <a:t>Slightly more males</a:t>
          </a:r>
          <a:r>
            <a:rPr lang="en-US"/>
            <a:t> than females are buried in the dataset. </a:t>
          </a:r>
        </a:p>
      </dgm:t>
    </dgm:pt>
    <dgm:pt modelId="{CEBE3397-3E09-4187-BE3C-5BBAD0E3C499}" type="parTrans" cxnId="{FAC155D7-5FC7-4929-9AC6-A2AAB96F01CC}">
      <dgm:prSet/>
      <dgm:spPr/>
      <dgm:t>
        <a:bodyPr/>
        <a:lstStyle/>
        <a:p>
          <a:endParaRPr lang="en-US"/>
        </a:p>
      </dgm:t>
    </dgm:pt>
    <dgm:pt modelId="{BCDD6A7C-1C61-4A4E-8F57-F25CB39D014F}" type="sibTrans" cxnId="{FAC155D7-5FC7-4929-9AC6-A2AAB96F01CC}">
      <dgm:prSet/>
      <dgm:spPr/>
      <dgm:t>
        <a:bodyPr/>
        <a:lstStyle/>
        <a:p>
          <a:endParaRPr lang="en-US"/>
        </a:p>
      </dgm:t>
    </dgm:pt>
    <dgm:pt modelId="{1D79B9E7-7622-419E-99E0-7BD3A1328AA9}">
      <dgm:prSet/>
      <dgm:spPr/>
      <dgm:t>
        <a:bodyPr/>
        <a:lstStyle/>
        <a:p>
          <a:r>
            <a:rPr lang="en-US" b="1"/>
            <a:t>Male deaths:</a:t>
          </a:r>
          <a:r>
            <a:rPr lang="en-US"/>
            <a:t> 10,108 (</a:t>
          </a:r>
          <a:r>
            <a:rPr lang="en-US" b="1"/>
            <a:t>51.2%</a:t>
          </a:r>
          <a:r>
            <a:rPr lang="en-US"/>
            <a:t>)</a:t>
          </a:r>
        </a:p>
      </dgm:t>
    </dgm:pt>
    <dgm:pt modelId="{F18E02FA-9978-4BFB-AC48-7E457863FB12}" type="parTrans" cxnId="{B5C65F1F-0680-4140-A7BC-7E4587EFC727}">
      <dgm:prSet/>
      <dgm:spPr/>
      <dgm:t>
        <a:bodyPr/>
        <a:lstStyle/>
        <a:p>
          <a:endParaRPr lang="en-US"/>
        </a:p>
      </dgm:t>
    </dgm:pt>
    <dgm:pt modelId="{9852FCCB-7846-4FE5-B90F-E72715395A5F}" type="sibTrans" cxnId="{B5C65F1F-0680-4140-A7BC-7E4587EFC727}">
      <dgm:prSet/>
      <dgm:spPr/>
      <dgm:t>
        <a:bodyPr/>
        <a:lstStyle/>
        <a:p>
          <a:endParaRPr lang="en-US"/>
        </a:p>
      </dgm:t>
    </dgm:pt>
    <dgm:pt modelId="{B8FE2435-81C2-4F3F-820F-0B89C8E01DED}">
      <dgm:prSet/>
      <dgm:spPr/>
      <dgm:t>
        <a:bodyPr/>
        <a:lstStyle/>
        <a:p>
          <a:r>
            <a:rPr lang="en-US" b="1"/>
            <a:t>Female deaths:</a:t>
          </a:r>
          <a:r>
            <a:rPr lang="en-US"/>
            <a:t> 9,372 (</a:t>
          </a:r>
          <a:r>
            <a:rPr lang="en-US" b="1"/>
            <a:t>47.5%</a:t>
          </a:r>
          <a:r>
            <a:rPr lang="en-US"/>
            <a:t>)</a:t>
          </a:r>
        </a:p>
      </dgm:t>
    </dgm:pt>
    <dgm:pt modelId="{2E8F61FF-BF7D-4BEF-82B8-5340768172CA}" type="parTrans" cxnId="{D02E79F9-5121-4342-923A-32B893EED84F}">
      <dgm:prSet/>
      <dgm:spPr/>
      <dgm:t>
        <a:bodyPr/>
        <a:lstStyle/>
        <a:p>
          <a:endParaRPr lang="en-US"/>
        </a:p>
      </dgm:t>
    </dgm:pt>
    <dgm:pt modelId="{29C0491E-0E7E-480B-8F79-0C03EAA95F0B}" type="sibTrans" cxnId="{D02E79F9-5121-4342-923A-32B893EED84F}">
      <dgm:prSet/>
      <dgm:spPr/>
      <dgm:t>
        <a:bodyPr/>
        <a:lstStyle/>
        <a:p>
          <a:endParaRPr lang="en-US"/>
        </a:p>
      </dgm:t>
    </dgm:pt>
    <dgm:pt modelId="{B85B12B6-4B46-4C52-BA70-6B179A54E77B}">
      <dgm:prSet/>
      <dgm:spPr/>
      <dgm:t>
        <a:bodyPr/>
        <a:lstStyle/>
        <a:p>
          <a:r>
            <a:rPr lang="en-US"/>
            <a:t>This was most likely due to males fighting in the civil war, as well infectious/ venereal diseases and risky labor such as building sky scrappers. </a:t>
          </a:r>
        </a:p>
      </dgm:t>
    </dgm:pt>
    <dgm:pt modelId="{81648AE2-43D0-4B0D-863A-2C535E54E96E}" type="parTrans" cxnId="{177CC998-9E80-437B-8D26-87C85E7351EB}">
      <dgm:prSet/>
      <dgm:spPr/>
      <dgm:t>
        <a:bodyPr/>
        <a:lstStyle/>
        <a:p>
          <a:endParaRPr lang="en-US"/>
        </a:p>
      </dgm:t>
    </dgm:pt>
    <dgm:pt modelId="{0506543A-5AB6-4572-8091-B404BD3926C5}" type="sibTrans" cxnId="{177CC998-9E80-437B-8D26-87C85E7351EB}">
      <dgm:prSet/>
      <dgm:spPr/>
      <dgm:t>
        <a:bodyPr/>
        <a:lstStyle/>
        <a:p>
          <a:endParaRPr lang="en-US"/>
        </a:p>
      </dgm:t>
    </dgm:pt>
    <dgm:pt modelId="{7530765D-66DA-41DD-AFFC-29B903398E67}" type="pres">
      <dgm:prSet presAssocID="{3E32F05E-3BEF-4F7E-8EEF-B44F50ED3C12}" presName="diagram" presStyleCnt="0">
        <dgm:presLayoutVars>
          <dgm:dir/>
          <dgm:resizeHandles val="exact"/>
        </dgm:presLayoutVars>
      </dgm:prSet>
      <dgm:spPr/>
    </dgm:pt>
    <dgm:pt modelId="{CB7386B6-60E0-42D8-A32E-AE0A7DC9FA09}" type="pres">
      <dgm:prSet presAssocID="{A6F700C9-D2E1-49C4-BD06-41FB24BF1B4D}" presName="node" presStyleLbl="node1" presStyleIdx="0" presStyleCnt="4">
        <dgm:presLayoutVars>
          <dgm:bulletEnabled val="1"/>
        </dgm:presLayoutVars>
      </dgm:prSet>
      <dgm:spPr/>
    </dgm:pt>
    <dgm:pt modelId="{0C7F0A48-D051-45F4-A52D-55D52B9B0B87}" type="pres">
      <dgm:prSet presAssocID="{BCDD6A7C-1C61-4A4E-8F57-F25CB39D014F}" presName="sibTrans" presStyleLbl="sibTrans2D1" presStyleIdx="0" presStyleCnt="3"/>
      <dgm:spPr/>
    </dgm:pt>
    <dgm:pt modelId="{9DC63A0E-D4FF-4EF0-A67A-FFE5BB6C13CF}" type="pres">
      <dgm:prSet presAssocID="{BCDD6A7C-1C61-4A4E-8F57-F25CB39D014F}" presName="connectorText" presStyleLbl="sibTrans2D1" presStyleIdx="0" presStyleCnt="3"/>
      <dgm:spPr/>
    </dgm:pt>
    <dgm:pt modelId="{73D05FCC-909D-4C27-BA81-196AC24E772C}" type="pres">
      <dgm:prSet presAssocID="{1D79B9E7-7622-419E-99E0-7BD3A1328AA9}" presName="node" presStyleLbl="node1" presStyleIdx="1" presStyleCnt="4">
        <dgm:presLayoutVars>
          <dgm:bulletEnabled val="1"/>
        </dgm:presLayoutVars>
      </dgm:prSet>
      <dgm:spPr/>
    </dgm:pt>
    <dgm:pt modelId="{6A80D537-51C6-4EA1-843B-825DE76F81C8}" type="pres">
      <dgm:prSet presAssocID="{9852FCCB-7846-4FE5-B90F-E72715395A5F}" presName="sibTrans" presStyleLbl="sibTrans2D1" presStyleIdx="1" presStyleCnt="3"/>
      <dgm:spPr/>
    </dgm:pt>
    <dgm:pt modelId="{1190C356-09E2-4D5F-A154-2B756D9D0568}" type="pres">
      <dgm:prSet presAssocID="{9852FCCB-7846-4FE5-B90F-E72715395A5F}" presName="connectorText" presStyleLbl="sibTrans2D1" presStyleIdx="1" presStyleCnt="3"/>
      <dgm:spPr/>
    </dgm:pt>
    <dgm:pt modelId="{D39A1316-D157-4057-AD10-52944BF7AE5F}" type="pres">
      <dgm:prSet presAssocID="{B8FE2435-81C2-4F3F-820F-0B89C8E01DED}" presName="node" presStyleLbl="node1" presStyleIdx="2" presStyleCnt="4">
        <dgm:presLayoutVars>
          <dgm:bulletEnabled val="1"/>
        </dgm:presLayoutVars>
      </dgm:prSet>
      <dgm:spPr/>
    </dgm:pt>
    <dgm:pt modelId="{26822937-F92E-44B6-9B8F-39EB38972CAC}" type="pres">
      <dgm:prSet presAssocID="{29C0491E-0E7E-480B-8F79-0C03EAA95F0B}" presName="sibTrans" presStyleLbl="sibTrans2D1" presStyleIdx="2" presStyleCnt="3"/>
      <dgm:spPr/>
    </dgm:pt>
    <dgm:pt modelId="{8156C874-8F41-4D83-A763-0BD56E958B5B}" type="pres">
      <dgm:prSet presAssocID="{29C0491E-0E7E-480B-8F79-0C03EAA95F0B}" presName="connectorText" presStyleLbl="sibTrans2D1" presStyleIdx="2" presStyleCnt="3"/>
      <dgm:spPr/>
    </dgm:pt>
    <dgm:pt modelId="{06942FBB-642B-4164-AA33-1C85520BA45E}" type="pres">
      <dgm:prSet presAssocID="{B85B12B6-4B46-4C52-BA70-6B179A54E77B}" presName="node" presStyleLbl="node1" presStyleIdx="3" presStyleCnt="4">
        <dgm:presLayoutVars>
          <dgm:bulletEnabled val="1"/>
        </dgm:presLayoutVars>
      </dgm:prSet>
      <dgm:spPr/>
    </dgm:pt>
  </dgm:ptLst>
  <dgm:cxnLst>
    <dgm:cxn modelId="{F644BA1D-AA61-4CFF-B9E4-112F88A5A13B}" type="presOf" srcId="{29C0491E-0E7E-480B-8F79-0C03EAA95F0B}" destId="{8156C874-8F41-4D83-A763-0BD56E958B5B}" srcOrd="1" destOrd="0" presId="urn:microsoft.com/office/officeart/2005/8/layout/process5"/>
    <dgm:cxn modelId="{B5C65F1F-0680-4140-A7BC-7E4587EFC727}" srcId="{3E32F05E-3BEF-4F7E-8EEF-B44F50ED3C12}" destId="{1D79B9E7-7622-419E-99E0-7BD3A1328AA9}" srcOrd="1" destOrd="0" parTransId="{F18E02FA-9978-4BFB-AC48-7E457863FB12}" sibTransId="{9852FCCB-7846-4FE5-B90F-E72715395A5F}"/>
    <dgm:cxn modelId="{13806A21-006C-444D-B036-BFB8E6A6AAD5}" type="presOf" srcId="{B85B12B6-4B46-4C52-BA70-6B179A54E77B}" destId="{06942FBB-642B-4164-AA33-1C85520BA45E}" srcOrd="0" destOrd="0" presId="urn:microsoft.com/office/officeart/2005/8/layout/process5"/>
    <dgm:cxn modelId="{3E56FA39-380E-4C4A-9D09-6E385B6C0551}" type="presOf" srcId="{3E32F05E-3BEF-4F7E-8EEF-B44F50ED3C12}" destId="{7530765D-66DA-41DD-AFFC-29B903398E67}" srcOrd="0" destOrd="0" presId="urn:microsoft.com/office/officeart/2005/8/layout/process5"/>
    <dgm:cxn modelId="{8DA68C4A-5FFD-4C29-B09C-538332DD50F8}" type="presOf" srcId="{BCDD6A7C-1C61-4A4E-8F57-F25CB39D014F}" destId="{9DC63A0E-D4FF-4EF0-A67A-FFE5BB6C13CF}" srcOrd="1" destOrd="0" presId="urn:microsoft.com/office/officeart/2005/8/layout/process5"/>
    <dgm:cxn modelId="{4392758E-B90C-4940-BB0C-D2BB61A4651E}" type="presOf" srcId="{BCDD6A7C-1C61-4A4E-8F57-F25CB39D014F}" destId="{0C7F0A48-D051-45F4-A52D-55D52B9B0B87}" srcOrd="0" destOrd="0" presId="urn:microsoft.com/office/officeart/2005/8/layout/process5"/>
    <dgm:cxn modelId="{72A9758F-6A87-4380-8256-5A3EDE68F8F5}" type="presOf" srcId="{29C0491E-0E7E-480B-8F79-0C03EAA95F0B}" destId="{26822937-F92E-44B6-9B8F-39EB38972CAC}" srcOrd="0" destOrd="0" presId="urn:microsoft.com/office/officeart/2005/8/layout/process5"/>
    <dgm:cxn modelId="{177CC998-9E80-437B-8D26-87C85E7351EB}" srcId="{3E32F05E-3BEF-4F7E-8EEF-B44F50ED3C12}" destId="{B85B12B6-4B46-4C52-BA70-6B179A54E77B}" srcOrd="3" destOrd="0" parTransId="{81648AE2-43D0-4B0D-863A-2C535E54E96E}" sibTransId="{0506543A-5AB6-4572-8091-B404BD3926C5}"/>
    <dgm:cxn modelId="{94EEA5A8-2946-418B-9B17-0A5047428968}" type="presOf" srcId="{A6F700C9-D2E1-49C4-BD06-41FB24BF1B4D}" destId="{CB7386B6-60E0-42D8-A32E-AE0A7DC9FA09}" srcOrd="0" destOrd="0" presId="urn:microsoft.com/office/officeart/2005/8/layout/process5"/>
    <dgm:cxn modelId="{FC9E6FAB-9F2D-470B-8A31-F7AEA7EC2A5E}" type="presOf" srcId="{9852FCCB-7846-4FE5-B90F-E72715395A5F}" destId="{6A80D537-51C6-4EA1-843B-825DE76F81C8}" srcOrd="0" destOrd="0" presId="urn:microsoft.com/office/officeart/2005/8/layout/process5"/>
    <dgm:cxn modelId="{F4CAB3B3-A875-4838-92AE-02630B61C61F}" type="presOf" srcId="{9852FCCB-7846-4FE5-B90F-E72715395A5F}" destId="{1190C356-09E2-4D5F-A154-2B756D9D0568}" srcOrd="1" destOrd="0" presId="urn:microsoft.com/office/officeart/2005/8/layout/process5"/>
    <dgm:cxn modelId="{87F4E2D5-7677-447D-B9C4-D1A82EFC2384}" type="presOf" srcId="{B8FE2435-81C2-4F3F-820F-0B89C8E01DED}" destId="{D39A1316-D157-4057-AD10-52944BF7AE5F}" srcOrd="0" destOrd="0" presId="urn:microsoft.com/office/officeart/2005/8/layout/process5"/>
    <dgm:cxn modelId="{FAC155D7-5FC7-4929-9AC6-A2AAB96F01CC}" srcId="{3E32F05E-3BEF-4F7E-8EEF-B44F50ED3C12}" destId="{A6F700C9-D2E1-49C4-BD06-41FB24BF1B4D}" srcOrd="0" destOrd="0" parTransId="{CEBE3397-3E09-4187-BE3C-5BBAD0E3C499}" sibTransId="{BCDD6A7C-1C61-4A4E-8F57-F25CB39D014F}"/>
    <dgm:cxn modelId="{2FA017EC-D686-4CF8-ACEA-D5D90860D271}" type="presOf" srcId="{1D79B9E7-7622-419E-99E0-7BD3A1328AA9}" destId="{73D05FCC-909D-4C27-BA81-196AC24E772C}" srcOrd="0" destOrd="0" presId="urn:microsoft.com/office/officeart/2005/8/layout/process5"/>
    <dgm:cxn modelId="{D02E79F9-5121-4342-923A-32B893EED84F}" srcId="{3E32F05E-3BEF-4F7E-8EEF-B44F50ED3C12}" destId="{B8FE2435-81C2-4F3F-820F-0B89C8E01DED}" srcOrd="2" destOrd="0" parTransId="{2E8F61FF-BF7D-4BEF-82B8-5340768172CA}" sibTransId="{29C0491E-0E7E-480B-8F79-0C03EAA95F0B}"/>
    <dgm:cxn modelId="{7CCE2348-FEF5-4182-8D75-C13B0410BA2A}" type="presParOf" srcId="{7530765D-66DA-41DD-AFFC-29B903398E67}" destId="{CB7386B6-60E0-42D8-A32E-AE0A7DC9FA09}" srcOrd="0" destOrd="0" presId="urn:microsoft.com/office/officeart/2005/8/layout/process5"/>
    <dgm:cxn modelId="{8484DAAD-6ACF-4E2C-AC9F-2A0888A815B3}" type="presParOf" srcId="{7530765D-66DA-41DD-AFFC-29B903398E67}" destId="{0C7F0A48-D051-45F4-A52D-55D52B9B0B87}" srcOrd="1" destOrd="0" presId="urn:microsoft.com/office/officeart/2005/8/layout/process5"/>
    <dgm:cxn modelId="{AFA36B83-747B-4003-A8D7-AA1D00AFC958}" type="presParOf" srcId="{0C7F0A48-D051-45F4-A52D-55D52B9B0B87}" destId="{9DC63A0E-D4FF-4EF0-A67A-FFE5BB6C13CF}" srcOrd="0" destOrd="0" presId="urn:microsoft.com/office/officeart/2005/8/layout/process5"/>
    <dgm:cxn modelId="{44E80931-70B0-4A26-962E-6D1B138B4C78}" type="presParOf" srcId="{7530765D-66DA-41DD-AFFC-29B903398E67}" destId="{73D05FCC-909D-4C27-BA81-196AC24E772C}" srcOrd="2" destOrd="0" presId="urn:microsoft.com/office/officeart/2005/8/layout/process5"/>
    <dgm:cxn modelId="{3551049C-659D-4D0D-AA8A-128C2A5DA15E}" type="presParOf" srcId="{7530765D-66DA-41DD-AFFC-29B903398E67}" destId="{6A80D537-51C6-4EA1-843B-825DE76F81C8}" srcOrd="3" destOrd="0" presId="urn:microsoft.com/office/officeart/2005/8/layout/process5"/>
    <dgm:cxn modelId="{ECB1F84A-BB5E-4E3E-9C46-73C796F3B8CD}" type="presParOf" srcId="{6A80D537-51C6-4EA1-843B-825DE76F81C8}" destId="{1190C356-09E2-4D5F-A154-2B756D9D0568}" srcOrd="0" destOrd="0" presId="urn:microsoft.com/office/officeart/2005/8/layout/process5"/>
    <dgm:cxn modelId="{CA405D4A-3410-48E2-892E-4AC7D97D9CFB}" type="presParOf" srcId="{7530765D-66DA-41DD-AFFC-29B903398E67}" destId="{D39A1316-D157-4057-AD10-52944BF7AE5F}" srcOrd="4" destOrd="0" presId="urn:microsoft.com/office/officeart/2005/8/layout/process5"/>
    <dgm:cxn modelId="{4C0D57D8-8A69-429A-B339-3D0E1932D02E}" type="presParOf" srcId="{7530765D-66DA-41DD-AFFC-29B903398E67}" destId="{26822937-F92E-44B6-9B8F-39EB38972CAC}" srcOrd="5" destOrd="0" presId="urn:microsoft.com/office/officeart/2005/8/layout/process5"/>
    <dgm:cxn modelId="{19A727AE-0360-483B-A3CF-00B5ED6D500D}" type="presParOf" srcId="{26822937-F92E-44B6-9B8F-39EB38972CAC}" destId="{8156C874-8F41-4D83-A763-0BD56E958B5B}" srcOrd="0" destOrd="0" presId="urn:microsoft.com/office/officeart/2005/8/layout/process5"/>
    <dgm:cxn modelId="{A32AA800-F213-478B-BDFA-3C9A83A27808}" type="presParOf" srcId="{7530765D-66DA-41DD-AFFC-29B903398E67}" destId="{06942FBB-642B-4164-AA33-1C85520BA45E}" srcOrd="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3C2972-FF9A-4268-BC48-A04A53FE068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661D7B2-25FE-42EB-9115-4CE4366EE0DF}">
      <dgm:prSet/>
      <dgm:spPr/>
      <dgm:t>
        <a:bodyPr/>
        <a:lstStyle/>
        <a:p>
          <a:r>
            <a:rPr lang="en-US" b="1"/>
            <a:t>Infant/child deaths (0–10)</a:t>
          </a:r>
          <a:r>
            <a:rPr lang="en-US"/>
            <a:t> were </a:t>
          </a:r>
          <a:r>
            <a:rPr lang="en-US" b="1"/>
            <a:t>much higher</a:t>
          </a:r>
          <a:r>
            <a:rPr lang="en-US"/>
            <a:t> before the 1900s.</a:t>
          </a:r>
        </a:p>
      </dgm:t>
    </dgm:pt>
    <dgm:pt modelId="{50417BFB-B33C-4956-AD09-22E8ECB0D2E8}" type="parTrans" cxnId="{0594C57C-CF5C-46A3-B9BF-389CF1ADD556}">
      <dgm:prSet/>
      <dgm:spPr/>
      <dgm:t>
        <a:bodyPr/>
        <a:lstStyle/>
        <a:p>
          <a:endParaRPr lang="en-US"/>
        </a:p>
      </dgm:t>
    </dgm:pt>
    <dgm:pt modelId="{DDCAB7E5-63F3-4DEB-A456-EC3BE3461F9E}" type="sibTrans" cxnId="{0594C57C-CF5C-46A3-B9BF-389CF1ADD556}">
      <dgm:prSet/>
      <dgm:spPr/>
      <dgm:t>
        <a:bodyPr/>
        <a:lstStyle/>
        <a:p>
          <a:endParaRPr lang="en-US"/>
        </a:p>
      </dgm:t>
    </dgm:pt>
    <dgm:pt modelId="{8E65FD77-F96D-461F-B5FD-ED0096DA5044}">
      <dgm:prSet/>
      <dgm:spPr/>
      <dgm:t>
        <a:bodyPr/>
        <a:lstStyle/>
        <a:p>
          <a:r>
            <a:rPr lang="en-US" b="1"/>
            <a:t>Ages 60+</a:t>
          </a:r>
          <a:r>
            <a:rPr lang="en-US"/>
            <a:t> (especially  ages 71–90) increased significantly between the </a:t>
          </a:r>
          <a:r>
            <a:rPr lang="en-US" b="1"/>
            <a:t>1930’s- 1960’s.     </a:t>
          </a:r>
          <a:endParaRPr lang="en-US"/>
        </a:p>
      </dgm:t>
    </dgm:pt>
    <dgm:pt modelId="{A7CF7890-0690-49BF-935B-029A7D5246C8}" type="parTrans" cxnId="{FBA1CEA6-BF72-420A-AF48-3BB5AE7E10A0}">
      <dgm:prSet/>
      <dgm:spPr/>
      <dgm:t>
        <a:bodyPr/>
        <a:lstStyle/>
        <a:p>
          <a:endParaRPr lang="en-US"/>
        </a:p>
      </dgm:t>
    </dgm:pt>
    <dgm:pt modelId="{EE3D8A8A-ADE8-4021-8EAD-BE6CD128E255}" type="sibTrans" cxnId="{FBA1CEA6-BF72-420A-AF48-3BB5AE7E10A0}">
      <dgm:prSet/>
      <dgm:spPr/>
      <dgm:t>
        <a:bodyPr/>
        <a:lstStyle/>
        <a:p>
          <a:endParaRPr lang="en-US"/>
        </a:p>
      </dgm:t>
    </dgm:pt>
    <dgm:pt modelId="{2AB3220C-7DA2-4552-AFD4-27DBC4899503}">
      <dgm:prSet/>
      <dgm:spPr/>
      <dgm:t>
        <a:bodyPr/>
        <a:lstStyle/>
        <a:p>
          <a:r>
            <a:rPr lang="en-US" b="1"/>
            <a:t>Very old age (91–100+)</a:t>
          </a:r>
          <a:r>
            <a:rPr lang="en-US"/>
            <a:t> remained rare but slowly grew by the 1970s.</a:t>
          </a:r>
        </a:p>
      </dgm:t>
    </dgm:pt>
    <dgm:pt modelId="{85F370AA-2B0B-468E-9419-6368390C085C}" type="parTrans" cxnId="{66F77306-8D79-4533-AA4B-380A350E3D1C}">
      <dgm:prSet/>
      <dgm:spPr/>
      <dgm:t>
        <a:bodyPr/>
        <a:lstStyle/>
        <a:p>
          <a:endParaRPr lang="en-US"/>
        </a:p>
      </dgm:t>
    </dgm:pt>
    <dgm:pt modelId="{B02749B7-78FF-467E-8724-AD5DDA5A5D88}" type="sibTrans" cxnId="{66F77306-8D79-4533-AA4B-380A350E3D1C}">
      <dgm:prSet/>
      <dgm:spPr/>
      <dgm:t>
        <a:bodyPr/>
        <a:lstStyle/>
        <a:p>
          <a:endParaRPr lang="en-US"/>
        </a:p>
      </dgm:t>
    </dgm:pt>
    <dgm:pt modelId="{73734E41-EF1B-4C34-8EE1-CE5A6C5CB90B}">
      <dgm:prSet/>
      <dgm:spPr/>
      <dgm:t>
        <a:bodyPr/>
        <a:lstStyle/>
        <a:p>
          <a:r>
            <a:rPr lang="en-US"/>
            <a:t>The </a:t>
          </a:r>
          <a:r>
            <a:rPr lang="en-US" b="1"/>
            <a:t>middle-age groups (41–60)</a:t>
          </a:r>
          <a:r>
            <a:rPr lang="en-US"/>
            <a:t>  just remained stable through the years. </a:t>
          </a:r>
        </a:p>
      </dgm:t>
    </dgm:pt>
    <dgm:pt modelId="{E47F0F45-3246-4BDF-9942-397535494E40}" type="parTrans" cxnId="{92DF67A3-77A7-4454-B4D1-A889D6757C15}">
      <dgm:prSet/>
      <dgm:spPr/>
      <dgm:t>
        <a:bodyPr/>
        <a:lstStyle/>
        <a:p>
          <a:endParaRPr lang="en-US"/>
        </a:p>
      </dgm:t>
    </dgm:pt>
    <dgm:pt modelId="{56BA9254-EE08-4C28-8ED9-48B805C1DD2C}" type="sibTrans" cxnId="{92DF67A3-77A7-4454-B4D1-A889D6757C15}">
      <dgm:prSet/>
      <dgm:spPr/>
      <dgm:t>
        <a:bodyPr/>
        <a:lstStyle/>
        <a:p>
          <a:endParaRPr lang="en-US"/>
        </a:p>
      </dgm:t>
    </dgm:pt>
    <dgm:pt modelId="{E1BA6A8D-7169-4A2E-AACC-01ED21944065}" type="pres">
      <dgm:prSet presAssocID="{D23C2972-FF9A-4268-BC48-A04A53FE068C}" presName="matrix" presStyleCnt="0">
        <dgm:presLayoutVars>
          <dgm:chMax val="1"/>
          <dgm:dir/>
          <dgm:resizeHandles val="exact"/>
        </dgm:presLayoutVars>
      </dgm:prSet>
      <dgm:spPr/>
    </dgm:pt>
    <dgm:pt modelId="{BB3DFA7D-0546-4DDC-8FF7-23CD001EB7EF}" type="pres">
      <dgm:prSet presAssocID="{D23C2972-FF9A-4268-BC48-A04A53FE068C}" presName="diamond" presStyleLbl="bgShp" presStyleIdx="0" presStyleCnt="1"/>
      <dgm:spPr/>
    </dgm:pt>
    <dgm:pt modelId="{8897D9ED-DC9C-46AF-A414-44837021ED71}" type="pres">
      <dgm:prSet presAssocID="{D23C2972-FF9A-4268-BC48-A04A53FE068C}" presName="quad1" presStyleLbl="node1" presStyleIdx="0" presStyleCnt="4">
        <dgm:presLayoutVars>
          <dgm:chMax val="0"/>
          <dgm:chPref val="0"/>
          <dgm:bulletEnabled val="1"/>
        </dgm:presLayoutVars>
      </dgm:prSet>
      <dgm:spPr/>
    </dgm:pt>
    <dgm:pt modelId="{64A05BBF-9031-4C3A-A49F-3A4926E740C5}" type="pres">
      <dgm:prSet presAssocID="{D23C2972-FF9A-4268-BC48-A04A53FE068C}" presName="quad2" presStyleLbl="node1" presStyleIdx="1" presStyleCnt="4">
        <dgm:presLayoutVars>
          <dgm:chMax val="0"/>
          <dgm:chPref val="0"/>
          <dgm:bulletEnabled val="1"/>
        </dgm:presLayoutVars>
      </dgm:prSet>
      <dgm:spPr/>
    </dgm:pt>
    <dgm:pt modelId="{C8478535-4722-445F-ABD4-1F5A7900A73C}" type="pres">
      <dgm:prSet presAssocID="{D23C2972-FF9A-4268-BC48-A04A53FE068C}" presName="quad3" presStyleLbl="node1" presStyleIdx="2" presStyleCnt="4">
        <dgm:presLayoutVars>
          <dgm:chMax val="0"/>
          <dgm:chPref val="0"/>
          <dgm:bulletEnabled val="1"/>
        </dgm:presLayoutVars>
      </dgm:prSet>
      <dgm:spPr/>
    </dgm:pt>
    <dgm:pt modelId="{1FCC346D-9641-4FD1-9C43-2222F5C47AC7}" type="pres">
      <dgm:prSet presAssocID="{D23C2972-FF9A-4268-BC48-A04A53FE068C}" presName="quad4" presStyleLbl="node1" presStyleIdx="3" presStyleCnt="4">
        <dgm:presLayoutVars>
          <dgm:chMax val="0"/>
          <dgm:chPref val="0"/>
          <dgm:bulletEnabled val="1"/>
        </dgm:presLayoutVars>
      </dgm:prSet>
      <dgm:spPr/>
    </dgm:pt>
  </dgm:ptLst>
  <dgm:cxnLst>
    <dgm:cxn modelId="{66F77306-8D79-4533-AA4B-380A350E3D1C}" srcId="{D23C2972-FF9A-4268-BC48-A04A53FE068C}" destId="{2AB3220C-7DA2-4552-AFD4-27DBC4899503}" srcOrd="2" destOrd="0" parTransId="{85F370AA-2B0B-468E-9419-6368390C085C}" sibTransId="{B02749B7-78FF-467E-8724-AD5DDA5A5D88}"/>
    <dgm:cxn modelId="{1D0F9C0C-2903-4897-8F9D-4B27B5C63774}" type="presOf" srcId="{D23C2972-FF9A-4268-BC48-A04A53FE068C}" destId="{E1BA6A8D-7169-4A2E-AACC-01ED21944065}" srcOrd="0" destOrd="0" presId="urn:microsoft.com/office/officeart/2005/8/layout/matrix3"/>
    <dgm:cxn modelId="{0594C57C-CF5C-46A3-B9BF-389CF1ADD556}" srcId="{D23C2972-FF9A-4268-BC48-A04A53FE068C}" destId="{E661D7B2-25FE-42EB-9115-4CE4366EE0DF}" srcOrd="0" destOrd="0" parTransId="{50417BFB-B33C-4956-AD09-22E8ECB0D2E8}" sibTransId="{DDCAB7E5-63F3-4DEB-A456-EC3BE3461F9E}"/>
    <dgm:cxn modelId="{A19E6E7F-D715-448D-99A6-B6042639BF9B}" type="presOf" srcId="{73734E41-EF1B-4C34-8EE1-CE5A6C5CB90B}" destId="{1FCC346D-9641-4FD1-9C43-2222F5C47AC7}" srcOrd="0" destOrd="0" presId="urn:microsoft.com/office/officeart/2005/8/layout/matrix3"/>
    <dgm:cxn modelId="{92DF67A3-77A7-4454-B4D1-A889D6757C15}" srcId="{D23C2972-FF9A-4268-BC48-A04A53FE068C}" destId="{73734E41-EF1B-4C34-8EE1-CE5A6C5CB90B}" srcOrd="3" destOrd="0" parTransId="{E47F0F45-3246-4BDF-9942-397535494E40}" sibTransId="{56BA9254-EE08-4C28-8ED9-48B805C1DD2C}"/>
    <dgm:cxn modelId="{FBA1CEA6-BF72-420A-AF48-3BB5AE7E10A0}" srcId="{D23C2972-FF9A-4268-BC48-A04A53FE068C}" destId="{8E65FD77-F96D-461F-B5FD-ED0096DA5044}" srcOrd="1" destOrd="0" parTransId="{A7CF7890-0690-49BF-935B-029A7D5246C8}" sibTransId="{EE3D8A8A-ADE8-4021-8EAD-BE6CD128E255}"/>
    <dgm:cxn modelId="{DF65D1C3-F74E-4599-9612-F6DBED779F5F}" type="presOf" srcId="{E661D7B2-25FE-42EB-9115-4CE4366EE0DF}" destId="{8897D9ED-DC9C-46AF-A414-44837021ED71}" srcOrd="0" destOrd="0" presId="urn:microsoft.com/office/officeart/2005/8/layout/matrix3"/>
    <dgm:cxn modelId="{599E25CF-3752-4C4C-BCFC-E0593D14815E}" type="presOf" srcId="{8E65FD77-F96D-461F-B5FD-ED0096DA5044}" destId="{64A05BBF-9031-4C3A-A49F-3A4926E740C5}" srcOrd="0" destOrd="0" presId="urn:microsoft.com/office/officeart/2005/8/layout/matrix3"/>
    <dgm:cxn modelId="{542D5EF7-F4B1-44F3-84AF-810FEEC96250}" type="presOf" srcId="{2AB3220C-7DA2-4552-AFD4-27DBC4899503}" destId="{C8478535-4722-445F-ABD4-1F5A7900A73C}" srcOrd="0" destOrd="0" presId="urn:microsoft.com/office/officeart/2005/8/layout/matrix3"/>
    <dgm:cxn modelId="{7FC45560-66FB-4FD4-B045-65CF4D13F1F7}" type="presParOf" srcId="{E1BA6A8D-7169-4A2E-AACC-01ED21944065}" destId="{BB3DFA7D-0546-4DDC-8FF7-23CD001EB7EF}" srcOrd="0" destOrd="0" presId="urn:microsoft.com/office/officeart/2005/8/layout/matrix3"/>
    <dgm:cxn modelId="{39D7316C-086B-4B1C-9ADB-16FA9563128A}" type="presParOf" srcId="{E1BA6A8D-7169-4A2E-AACC-01ED21944065}" destId="{8897D9ED-DC9C-46AF-A414-44837021ED71}" srcOrd="1" destOrd="0" presId="urn:microsoft.com/office/officeart/2005/8/layout/matrix3"/>
    <dgm:cxn modelId="{D2E8B49A-9D40-4CEE-9263-5E85327E7702}" type="presParOf" srcId="{E1BA6A8D-7169-4A2E-AACC-01ED21944065}" destId="{64A05BBF-9031-4C3A-A49F-3A4926E740C5}" srcOrd="2" destOrd="0" presId="urn:microsoft.com/office/officeart/2005/8/layout/matrix3"/>
    <dgm:cxn modelId="{C1BDAFB7-6C19-4C20-AD0C-564DE03B2E68}" type="presParOf" srcId="{E1BA6A8D-7169-4A2E-AACC-01ED21944065}" destId="{C8478535-4722-445F-ABD4-1F5A7900A73C}" srcOrd="3" destOrd="0" presId="urn:microsoft.com/office/officeart/2005/8/layout/matrix3"/>
    <dgm:cxn modelId="{5B9F54DE-D07E-4424-8337-2B922A6D480A}" type="presParOf" srcId="{E1BA6A8D-7169-4A2E-AACC-01ED21944065}" destId="{1FCC346D-9641-4FD1-9C43-2222F5C47AC7}"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63C5EFE-46C3-4F2A-86AF-0D5D3631B92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6A4643A-75FD-4FA5-95DD-049132EE3C14}">
      <dgm:prSet/>
      <dgm:spPr/>
      <dgm:t>
        <a:bodyPr/>
        <a:lstStyle/>
        <a:p>
          <a:r>
            <a:rPr lang="en-US" b="1" dirty="0"/>
            <a:t>President James K. Polk</a:t>
          </a:r>
          <a:r>
            <a:rPr lang="en-US" dirty="0"/>
            <a:t> (11th President of the U.S.)</a:t>
          </a:r>
        </a:p>
      </dgm:t>
    </dgm:pt>
    <dgm:pt modelId="{DA644398-177C-485B-BA76-4603B2031E46}" type="parTrans" cxnId="{CE3CB0F7-46D5-4161-A672-D30F20EDDD2A}">
      <dgm:prSet/>
      <dgm:spPr/>
      <dgm:t>
        <a:bodyPr/>
        <a:lstStyle/>
        <a:p>
          <a:endParaRPr lang="en-US"/>
        </a:p>
      </dgm:t>
    </dgm:pt>
    <dgm:pt modelId="{A0B7C8DF-BCE0-489A-A6FE-6829246988F7}" type="sibTrans" cxnId="{CE3CB0F7-46D5-4161-A672-D30F20EDDD2A}">
      <dgm:prSet/>
      <dgm:spPr/>
      <dgm:t>
        <a:bodyPr/>
        <a:lstStyle/>
        <a:p>
          <a:endParaRPr lang="en-US"/>
        </a:p>
      </dgm:t>
    </dgm:pt>
    <dgm:pt modelId="{3CC82F52-ED12-4850-86FA-1276E5E896C4}">
      <dgm:prSet/>
      <dgm:spPr/>
      <dgm:t>
        <a:bodyPr/>
        <a:lstStyle/>
        <a:p>
          <a:r>
            <a:rPr lang="en-US"/>
            <a:t>Died In 1849</a:t>
          </a:r>
        </a:p>
      </dgm:t>
    </dgm:pt>
    <dgm:pt modelId="{F103AE13-00CB-4912-A6A9-F296D736B6BD}" type="parTrans" cxnId="{85C04979-DEE5-4FF8-A678-86F34AB2EECB}">
      <dgm:prSet/>
      <dgm:spPr/>
      <dgm:t>
        <a:bodyPr/>
        <a:lstStyle/>
        <a:p>
          <a:endParaRPr lang="en-US"/>
        </a:p>
      </dgm:t>
    </dgm:pt>
    <dgm:pt modelId="{E80D265E-CD82-46E7-8198-C14DE56AD657}" type="sibTrans" cxnId="{85C04979-DEE5-4FF8-A678-86F34AB2EECB}">
      <dgm:prSet/>
      <dgm:spPr/>
      <dgm:t>
        <a:bodyPr/>
        <a:lstStyle/>
        <a:p>
          <a:endParaRPr lang="en-US"/>
        </a:p>
      </dgm:t>
    </dgm:pt>
    <dgm:pt modelId="{BACE302C-47A8-48E9-BBE9-6788A1DA509B}" type="pres">
      <dgm:prSet presAssocID="{C63C5EFE-46C3-4F2A-86AF-0D5D3631B92B}" presName="linear" presStyleCnt="0">
        <dgm:presLayoutVars>
          <dgm:animLvl val="lvl"/>
          <dgm:resizeHandles val="exact"/>
        </dgm:presLayoutVars>
      </dgm:prSet>
      <dgm:spPr/>
    </dgm:pt>
    <dgm:pt modelId="{3C11A9DB-4B6E-49BB-A73D-5AF8C0FE3A9B}" type="pres">
      <dgm:prSet presAssocID="{D6A4643A-75FD-4FA5-95DD-049132EE3C14}" presName="parentText" presStyleLbl="node1" presStyleIdx="0" presStyleCnt="2">
        <dgm:presLayoutVars>
          <dgm:chMax val="0"/>
          <dgm:bulletEnabled val="1"/>
        </dgm:presLayoutVars>
      </dgm:prSet>
      <dgm:spPr/>
    </dgm:pt>
    <dgm:pt modelId="{E45E5E54-F6E3-40AE-9636-01F2BD529378}" type="pres">
      <dgm:prSet presAssocID="{A0B7C8DF-BCE0-489A-A6FE-6829246988F7}" presName="spacer" presStyleCnt="0"/>
      <dgm:spPr/>
    </dgm:pt>
    <dgm:pt modelId="{81F0CDEC-B472-467C-BE0D-6AF31936BA8E}" type="pres">
      <dgm:prSet presAssocID="{3CC82F52-ED12-4850-86FA-1276E5E896C4}" presName="parentText" presStyleLbl="node1" presStyleIdx="1" presStyleCnt="2">
        <dgm:presLayoutVars>
          <dgm:chMax val="0"/>
          <dgm:bulletEnabled val="1"/>
        </dgm:presLayoutVars>
      </dgm:prSet>
      <dgm:spPr/>
    </dgm:pt>
  </dgm:ptLst>
  <dgm:cxnLst>
    <dgm:cxn modelId="{74434648-15E7-49A8-9EDF-14B71D17DD8F}" type="presOf" srcId="{3CC82F52-ED12-4850-86FA-1276E5E896C4}" destId="{81F0CDEC-B472-467C-BE0D-6AF31936BA8E}" srcOrd="0" destOrd="0" presId="urn:microsoft.com/office/officeart/2005/8/layout/vList2"/>
    <dgm:cxn modelId="{85C04979-DEE5-4FF8-A678-86F34AB2EECB}" srcId="{C63C5EFE-46C3-4F2A-86AF-0D5D3631B92B}" destId="{3CC82F52-ED12-4850-86FA-1276E5E896C4}" srcOrd="1" destOrd="0" parTransId="{F103AE13-00CB-4912-A6A9-F296D736B6BD}" sibTransId="{E80D265E-CD82-46E7-8198-C14DE56AD657}"/>
    <dgm:cxn modelId="{4C74C0DF-74B6-4BF0-A44D-ADDAB15BB18B}" type="presOf" srcId="{D6A4643A-75FD-4FA5-95DD-049132EE3C14}" destId="{3C11A9DB-4B6E-49BB-A73D-5AF8C0FE3A9B}" srcOrd="0" destOrd="0" presId="urn:microsoft.com/office/officeart/2005/8/layout/vList2"/>
    <dgm:cxn modelId="{C9130DF1-DF87-4DFF-BA6A-1132F4454DB3}" type="presOf" srcId="{C63C5EFE-46C3-4F2A-86AF-0D5D3631B92B}" destId="{BACE302C-47A8-48E9-BBE9-6788A1DA509B}" srcOrd="0" destOrd="0" presId="urn:microsoft.com/office/officeart/2005/8/layout/vList2"/>
    <dgm:cxn modelId="{CE3CB0F7-46D5-4161-A672-D30F20EDDD2A}" srcId="{C63C5EFE-46C3-4F2A-86AF-0D5D3631B92B}" destId="{D6A4643A-75FD-4FA5-95DD-049132EE3C14}" srcOrd="0" destOrd="0" parTransId="{DA644398-177C-485B-BA76-4603B2031E46}" sibTransId="{A0B7C8DF-BCE0-489A-A6FE-6829246988F7}"/>
    <dgm:cxn modelId="{3712D313-4E67-420F-A4D3-49E4E389D642}" type="presParOf" srcId="{BACE302C-47A8-48E9-BBE9-6788A1DA509B}" destId="{3C11A9DB-4B6E-49BB-A73D-5AF8C0FE3A9B}" srcOrd="0" destOrd="0" presId="urn:microsoft.com/office/officeart/2005/8/layout/vList2"/>
    <dgm:cxn modelId="{B6A3260D-9116-4EF0-8A18-2FBFF8D17B4F}" type="presParOf" srcId="{BACE302C-47A8-48E9-BBE9-6788A1DA509B}" destId="{E45E5E54-F6E3-40AE-9636-01F2BD529378}" srcOrd="1" destOrd="0" presId="urn:microsoft.com/office/officeart/2005/8/layout/vList2"/>
    <dgm:cxn modelId="{3D51E854-B124-46F8-A61C-05099775F09C}" type="presParOf" srcId="{BACE302C-47A8-48E9-BBE9-6788A1DA509B}" destId="{81F0CDEC-B472-467C-BE0D-6AF31936BA8E}"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A3F023-DCD1-4010-9F2A-A9F3FD6B477C}">
      <dsp:nvSpPr>
        <dsp:cNvPr id="0" name=""/>
        <dsp:cNvSpPr/>
      </dsp:nvSpPr>
      <dsp:spPr>
        <a:xfrm>
          <a:off x="0" y="267782"/>
          <a:ext cx="6541475" cy="9090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“Unknown”</a:t>
          </a:r>
          <a:r>
            <a:rPr lang="en-US" sz="1600" kern="1200"/>
            <a:t> = Cause of death wasn’t recorded at all.</a:t>
          </a:r>
        </a:p>
      </dsp:txBody>
      <dsp:txXfrm>
        <a:off x="44378" y="312160"/>
        <a:ext cx="6452719" cy="820334"/>
      </dsp:txXfrm>
    </dsp:sp>
    <dsp:sp modelId="{05B3A78C-69CC-4A8D-A6C9-76D57C123C65}">
      <dsp:nvSpPr>
        <dsp:cNvPr id="0" name=""/>
        <dsp:cNvSpPr/>
      </dsp:nvSpPr>
      <dsp:spPr>
        <a:xfrm>
          <a:off x="0" y="1222952"/>
          <a:ext cx="6541475" cy="90909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“Not Known”</a:t>
          </a:r>
          <a:r>
            <a:rPr lang="en-US" sz="1600" kern="1200"/>
            <a:t> = Same idea; slightly different wording</a:t>
          </a:r>
        </a:p>
      </dsp:txBody>
      <dsp:txXfrm>
        <a:off x="44378" y="1267330"/>
        <a:ext cx="6452719" cy="820334"/>
      </dsp:txXfrm>
    </dsp:sp>
    <dsp:sp modelId="{ECC75BFA-CD87-4C35-BDB3-5132681CC5C8}">
      <dsp:nvSpPr>
        <dsp:cNvPr id="0" name=""/>
        <dsp:cNvSpPr/>
      </dsp:nvSpPr>
      <dsp:spPr>
        <a:xfrm>
          <a:off x="0" y="2178122"/>
          <a:ext cx="6541475" cy="90909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 combined the two in the dataset</a:t>
          </a:r>
          <a:r>
            <a:rPr lang="en-US" sz="1600" b="1" kern="1200"/>
            <a:t>.</a:t>
          </a:r>
          <a:endParaRPr lang="en-US" sz="1600" kern="1200"/>
        </a:p>
      </dsp:txBody>
      <dsp:txXfrm>
        <a:off x="44378" y="2222500"/>
        <a:ext cx="6452719" cy="820334"/>
      </dsp:txXfrm>
    </dsp:sp>
    <dsp:sp modelId="{3622A041-1290-48B0-9F02-67C43FAB9DDE}">
      <dsp:nvSpPr>
        <dsp:cNvPr id="0" name=""/>
        <dsp:cNvSpPr/>
      </dsp:nvSpPr>
      <dsp:spPr>
        <a:xfrm>
          <a:off x="0" y="3133293"/>
          <a:ext cx="6541475" cy="9090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t>Poor medical knowledge and limited diagnostics </a:t>
          </a:r>
          <a:r>
            <a:rPr lang="en-US" sz="1600" kern="1200"/>
            <a:t>attributed to much of the unknown-not known data. Although medicine advanced during and after the civil war many physicians lacked the knowledge, tools and technology to accurately diagnose. </a:t>
          </a:r>
        </a:p>
      </dsp:txBody>
      <dsp:txXfrm>
        <a:off x="44378" y="3177671"/>
        <a:ext cx="6452719" cy="820334"/>
      </dsp:txXfrm>
    </dsp:sp>
    <dsp:sp modelId="{0D7B6773-D7ED-488D-B8D3-9F7FF03D74D4}">
      <dsp:nvSpPr>
        <dsp:cNvPr id="0" name=""/>
        <dsp:cNvSpPr/>
      </dsp:nvSpPr>
      <dsp:spPr>
        <a:xfrm>
          <a:off x="0" y="4088463"/>
          <a:ext cx="6541475" cy="90909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Incomplete or informal records </a:t>
          </a:r>
          <a:r>
            <a:rPr lang="en-US" sz="1600" kern="1200" dirty="0"/>
            <a:t>also played a big role. Those impoverished, enslaved individuals/those under Black Codes and Jim Crow attributed greatly. Infant mortality with investigation must also be considered. </a:t>
          </a:r>
        </a:p>
      </dsp:txBody>
      <dsp:txXfrm>
        <a:off x="44378" y="4132841"/>
        <a:ext cx="6452719" cy="8203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DD0127-32D9-4868-A143-603A24901CFC}">
      <dsp:nvSpPr>
        <dsp:cNvPr id="0" name=""/>
        <dsp:cNvSpPr/>
      </dsp:nvSpPr>
      <dsp:spPr>
        <a:xfrm>
          <a:off x="0" y="0"/>
          <a:ext cx="5346046" cy="154407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1" kern="1200"/>
            <a:t>Social and cultural factors </a:t>
          </a:r>
          <a:r>
            <a:rPr lang="en-US" sz="1500" kern="1200"/>
            <a:t>were also at play along with </a:t>
          </a:r>
          <a:r>
            <a:rPr lang="en-US" sz="1500" b="1" kern="1200"/>
            <a:t>Stigma</a:t>
          </a:r>
          <a:r>
            <a:rPr lang="en-US" sz="1500" kern="1200"/>
            <a:t>.</a:t>
          </a:r>
        </a:p>
      </dsp:txBody>
      <dsp:txXfrm>
        <a:off x="45224" y="45224"/>
        <a:ext cx="3679867" cy="1453628"/>
      </dsp:txXfrm>
    </dsp:sp>
    <dsp:sp modelId="{71952388-DF1B-47B8-B297-CBCDC27CF3CD}">
      <dsp:nvSpPr>
        <dsp:cNvPr id="0" name=""/>
        <dsp:cNvSpPr/>
      </dsp:nvSpPr>
      <dsp:spPr>
        <a:xfrm>
          <a:off x="471709" y="1801422"/>
          <a:ext cx="5346046" cy="1544076"/>
        </a:xfrm>
        <a:prstGeom prst="roundRect">
          <a:avLst>
            <a:gd name="adj" fmla="val 10000"/>
          </a:avLst>
        </a:prstGeom>
        <a:solidFill>
          <a:schemeClr val="accent5">
            <a:hueOff val="10130357"/>
            <a:satOff val="-18061"/>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For causes of death considered “shameful” at the time (e.g., venereal diseases), families or officials might have intentionally left the cause blank or entered “Unknown” to avoid scandal.</a:t>
          </a:r>
        </a:p>
      </dsp:txBody>
      <dsp:txXfrm>
        <a:off x="516933" y="1846646"/>
        <a:ext cx="3780238" cy="1453628"/>
      </dsp:txXfrm>
    </dsp:sp>
    <dsp:sp modelId="{F5040B0F-2B74-4FDC-9592-A605E511239D}">
      <dsp:nvSpPr>
        <dsp:cNvPr id="0" name=""/>
        <dsp:cNvSpPr/>
      </dsp:nvSpPr>
      <dsp:spPr>
        <a:xfrm>
          <a:off x="943419" y="3602845"/>
          <a:ext cx="5346046" cy="1544076"/>
        </a:xfrm>
        <a:prstGeom prst="roundRect">
          <a:avLst>
            <a:gd name="adj" fmla="val 10000"/>
          </a:avLst>
        </a:prstGeom>
        <a:solidFill>
          <a:schemeClr val="accent5">
            <a:hueOff val="20260714"/>
            <a:satOff val="-36122"/>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The </a:t>
          </a:r>
          <a:r>
            <a:rPr lang="en-US" sz="1500" b="1" kern="1200" dirty="0"/>
            <a:t>inability to accurately track Epidemics. </a:t>
          </a:r>
          <a:r>
            <a:rPr lang="en-US" sz="1500" kern="1200" dirty="0"/>
            <a:t>In times of outbreaks such as HIV/AIDS, there were simply too many deaths for officials to determine individual causes. Some deaths might just be marked “Unknown” in the rush or because they couldn't readily identify.</a:t>
          </a:r>
        </a:p>
      </dsp:txBody>
      <dsp:txXfrm>
        <a:off x="988643" y="3648069"/>
        <a:ext cx="3780238" cy="1453628"/>
      </dsp:txXfrm>
    </dsp:sp>
    <dsp:sp modelId="{7D107EC9-351F-4944-AED4-C1B2B5A21F9E}">
      <dsp:nvSpPr>
        <dsp:cNvPr id="0" name=""/>
        <dsp:cNvSpPr/>
      </dsp:nvSpPr>
      <dsp:spPr>
        <a:xfrm>
          <a:off x="4342396" y="1170924"/>
          <a:ext cx="1003649" cy="1003649"/>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568217" y="1170924"/>
        <a:ext cx="552007" cy="755246"/>
      </dsp:txXfrm>
    </dsp:sp>
    <dsp:sp modelId="{17549E55-431A-408F-8ED2-AF269F622881}">
      <dsp:nvSpPr>
        <dsp:cNvPr id="0" name=""/>
        <dsp:cNvSpPr/>
      </dsp:nvSpPr>
      <dsp:spPr>
        <a:xfrm>
          <a:off x="4814106" y="2962053"/>
          <a:ext cx="1003649" cy="1003649"/>
        </a:xfrm>
        <a:prstGeom prst="downArrow">
          <a:avLst>
            <a:gd name="adj1" fmla="val 55000"/>
            <a:gd name="adj2" fmla="val 45000"/>
          </a:avLst>
        </a:prstGeom>
        <a:solidFill>
          <a:schemeClr val="accent5">
            <a:tint val="40000"/>
            <a:alpha val="90000"/>
            <a:hueOff val="20516385"/>
            <a:satOff val="-30818"/>
            <a:lumOff val="-2895"/>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5039927" y="2962053"/>
        <a:ext cx="552007" cy="755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48004-DF47-483C-B3F5-967407F7D50B}">
      <dsp:nvSpPr>
        <dsp:cNvPr id="0" name=""/>
        <dsp:cNvSpPr/>
      </dsp:nvSpPr>
      <dsp:spPr>
        <a:xfrm>
          <a:off x="3092" y="1007625"/>
          <a:ext cx="3768028" cy="1507211"/>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September 1866</a:t>
          </a:r>
          <a:r>
            <a:rPr lang="en-US" sz="1200" kern="1200"/>
            <a:t> stands out as a </a:t>
          </a:r>
          <a:r>
            <a:rPr lang="en-US" sz="1200" b="1" kern="1200"/>
            <a:t>massive spike at 441 deaths</a:t>
          </a:r>
          <a:r>
            <a:rPr lang="en-US" sz="1200" kern="1200"/>
            <a:t>. This is likely tied to a </a:t>
          </a:r>
          <a:r>
            <a:rPr lang="en-US" sz="1200" b="1" kern="1200"/>
            <a:t>cholera outbreak</a:t>
          </a:r>
          <a:r>
            <a:rPr lang="en-US" sz="1200" kern="1200"/>
            <a:t>, hit Nashville hard in </a:t>
          </a:r>
          <a:r>
            <a:rPr lang="en-US" sz="1200" b="1" kern="1200"/>
            <a:t>1866</a:t>
          </a:r>
          <a:r>
            <a:rPr lang="en-US" sz="1200" kern="1200"/>
            <a:t>.</a:t>
          </a:r>
        </a:p>
      </dsp:txBody>
      <dsp:txXfrm>
        <a:off x="756698" y="1007625"/>
        <a:ext cx="2260817" cy="1507211"/>
      </dsp:txXfrm>
    </dsp:sp>
    <dsp:sp modelId="{AEE2AAD4-5FC7-4DE1-9BAE-06ED2904F12A}">
      <dsp:nvSpPr>
        <dsp:cNvPr id="0" name=""/>
        <dsp:cNvSpPr/>
      </dsp:nvSpPr>
      <dsp:spPr>
        <a:xfrm>
          <a:off x="3394318" y="1007625"/>
          <a:ext cx="3768028" cy="1507211"/>
        </a:xfrm>
        <a:prstGeom prst="chevron">
          <a:avLst/>
        </a:prstGeom>
        <a:solidFill>
          <a:schemeClr val="accent5">
            <a:hueOff val="10130357"/>
            <a:satOff val="-18061"/>
            <a:lumOff val="-4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July 1850</a:t>
          </a:r>
          <a:r>
            <a:rPr lang="en-US" sz="1200" kern="1200"/>
            <a:t> was </a:t>
          </a:r>
          <a:r>
            <a:rPr lang="en-US" sz="1200" b="1" kern="1200"/>
            <a:t>also a deadly month with 370 deaths</a:t>
          </a:r>
          <a:r>
            <a:rPr lang="en-US" sz="1200" kern="1200"/>
            <a:t>. This aligns with one of the first recorded </a:t>
          </a:r>
          <a:r>
            <a:rPr lang="en-US" sz="1200" b="1" kern="1200"/>
            <a:t>cholera epidemics </a:t>
          </a:r>
          <a:r>
            <a:rPr lang="en-US" sz="1200" kern="1200"/>
            <a:t>that we have using this data. It swept Nashville the summer of 1850. That was a hot summer month, and we know that Cholera is water-born. </a:t>
          </a:r>
        </a:p>
      </dsp:txBody>
      <dsp:txXfrm>
        <a:off x="4147924" y="1007625"/>
        <a:ext cx="2260817" cy="1507211"/>
      </dsp:txXfrm>
    </dsp:sp>
    <dsp:sp modelId="{89DBFFF8-F510-4933-AD50-3129E580AC94}">
      <dsp:nvSpPr>
        <dsp:cNvPr id="0" name=""/>
        <dsp:cNvSpPr/>
      </dsp:nvSpPr>
      <dsp:spPr>
        <a:xfrm>
          <a:off x="6785543" y="1007625"/>
          <a:ext cx="3768028" cy="1507211"/>
        </a:xfrm>
        <a:prstGeom prst="chevron">
          <a:avLst/>
        </a:prstGeom>
        <a:solidFill>
          <a:schemeClr val="accent5">
            <a:hueOff val="20260714"/>
            <a:satOff val="-36122"/>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sz="1200" b="1" kern="1200"/>
            <a:t>July 1864 &amp; July 1865 </a:t>
          </a:r>
          <a:r>
            <a:rPr lang="en-US" sz="1200" kern="1200"/>
            <a:t>were during the height of the Civil War. The </a:t>
          </a:r>
          <a:r>
            <a:rPr lang="en-US" sz="1200" b="1" kern="1200"/>
            <a:t>154 deaths </a:t>
          </a:r>
          <a:r>
            <a:rPr lang="en-US" sz="1200" kern="1200"/>
            <a:t>coincide with </a:t>
          </a:r>
          <a:r>
            <a:rPr lang="en-US" sz="1200" b="1" kern="1200"/>
            <a:t>battles, disease outbreaks in army camps</a:t>
          </a:r>
          <a:r>
            <a:rPr lang="en-US" sz="1200" kern="1200"/>
            <a:t>, and poor sanitary conditions.</a:t>
          </a:r>
        </a:p>
      </dsp:txBody>
      <dsp:txXfrm>
        <a:off x="7539149" y="1007625"/>
        <a:ext cx="2260817" cy="15072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7386B6-60E0-42D8-A32E-AE0A7DC9FA09}">
      <dsp:nvSpPr>
        <dsp:cNvPr id="0" name=""/>
        <dsp:cNvSpPr/>
      </dsp:nvSpPr>
      <dsp:spPr>
        <a:xfrm>
          <a:off x="714645" y="1482"/>
          <a:ext cx="2402777" cy="1441666"/>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Slightly more males</a:t>
          </a:r>
          <a:r>
            <a:rPr lang="en-US" sz="1500" kern="1200"/>
            <a:t> than females are buried in the dataset. </a:t>
          </a:r>
        </a:p>
      </dsp:txBody>
      <dsp:txXfrm>
        <a:off x="756870" y="43707"/>
        <a:ext cx="2318327" cy="1357216"/>
      </dsp:txXfrm>
    </dsp:sp>
    <dsp:sp modelId="{0C7F0A48-D051-45F4-A52D-55D52B9B0B87}">
      <dsp:nvSpPr>
        <dsp:cNvPr id="0" name=""/>
        <dsp:cNvSpPr/>
      </dsp:nvSpPr>
      <dsp:spPr>
        <a:xfrm>
          <a:off x="3328867" y="424371"/>
          <a:ext cx="509388" cy="595888"/>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28867" y="543549"/>
        <a:ext cx="356572" cy="357532"/>
      </dsp:txXfrm>
    </dsp:sp>
    <dsp:sp modelId="{73D05FCC-909D-4C27-BA81-196AC24E772C}">
      <dsp:nvSpPr>
        <dsp:cNvPr id="0" name=""/>
        <dsp:cNvSpPr/>
      </dsp:nvSpPr>
      <dsp:spPr>
        <a:xfrm>
          <a:off x="4078533" y="1482"/>
          <a:ext cx="2402777" cy="1441666"/>
        </a:xfrm>
        <a:prstGeom prst="roundRect">
          <a:avLst>
            <a:gd name="adj" fmla="val 10000"/>
          </a:avLst>
        </a:prstGeom>
        <a:solidFill>
          <a:schemeClr val="accent5">
            <a:hueOff val="6753571"/>
            <a:satOff val="-12041"/>
            <a:lumOff val="-320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Male deaths:</a:t>
          </a:r>
          <a:r>
            <a:rPr lang="en-US" sz="1500" kern="1200"/>
            <a:t> 10,108 (</a:t>
          </a:r>
          <a:r>
            <a:rPr lang="en-US" sz="1500" b="1" kern="1200"/>
            <a:t>51.2%</a:t>
          </a:r>
          <a:r>
            <a:rPr lang="en-US" sz="1500" kern="1200"/>
            <a:t>)</a:t>
          </a:r>
        </a:p>
      </dsp:txBody>
      <dsp:txXfrm>
        <a:off x="4120758" y="43707"/>
        <a:ext cx="2318327" cy="1357216"/>
      </dsp:txXfrm>
    </dsp:sp>
    <dsp:sp modelId="{6A80D537-51C6-4EA1-843B-825DE76F81C8}">
      <dsp:nvSpPr>
        <dsp:cNvPr id="0" name=""/>
        <dsp:cNvSpPr/>
      </dsp:nvSpPr>
      <dsp:spPr>
        <a:xfrm>
          <a:off x="6692755" y="424371"/>
          <a:ext cx="509388" cy="595888"/>
        </a:xfrm>
        <a:prstGeom prst="rightArrow">
          <a:avLst>
            <a:gd name="adj1" fmla="val 60000"/>
            <a:gd name="adj2" fmla="val 50000"/>
          </a:avLst>
        </a:prstGeom>
        <a:solidFill>
          <a:schemeClr val="accent5">
            <a:hueOff val="10130357"/>
            <a:satOff val="-18061"/>
            <a:lumOff val="-4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692755" y="543549"/>
        <a:ext cx="356572" cy="357532"/>
      </dsp:txXfrm>
    </dsp:sp>
    <dsp:sp modelId="{D39A1316-D157-4057-AD10-52944BF7AE5F}">
      <dsp:nvSpPr>
        <dsp:cNvPr id="0" name=""/>
        <dsp:cNvSpPr/>
      </dsp:nvSpPr>
      <dsp:spPr>
        <a:xfrm>
          <a:off x="7442422" y="1482"/>
          <a:ext cx="2402777" cy="1441666"/>
        </a:xfrm>
        <a:prstGeom prst="roundRect">
          <a:avLst>
            <a:gd name="adj" fmla="val 10000"/>
          </a:avLst>
        </a:prstGeom>
        <a:solidFill>
          <a:schemeClr val="accent5">
            <a:hueOff val="13507143"/>
            <a:satOff val="-24081"/>
            <a:lumOff val="-64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a:t>Female deaths:</a:t>
          </a:r>
          <a:r>
            <a:rPr lang="en-US" sz="1500" kern="1200"/>
            <a:t> 9,372 (</a:t>
          </a:r>
          <a:r>
            <a:rPr lang="en-US" sz="1500" b="1" kern="1200"/>
            <a:t>47.5%</a:t>
          </a:r>
          <a:r>
            <a:rPr lang="en-US" sz="1500" kern="1200"/>
            <a:t>)</a:t>
          </a:r>
        </a:p>
      </dsp:txBody>
      <dsp:txXfrm>
        <a:off x="7484647" y="43707"/>
        <a:ext cx="2318327" cy="1357216"/>
      </dsp:txXfrm>
    </dsp:sp>
    <dsp:sp modelId="{26822937-F92E-44B6-9B8F-39EB38972CAC}">
      <dsp:nvSpPr>
        <dsp:cNvPr id="0" name=""/>
        <dsp:cNvSpPr/>
      </dsp:nvSpPr>
      <dsp:spPr>
        <a:xfrm rot="5400000">
          <a:off x="8389116" y="1611342"/>
          <a:ext cx="509388" cy="595888"/>
        </a:xfrm>
        <a:prstGeom prst="rightArrow">
          <a:avLst>
            <a:gd name="adj1" fmla="val 60000"/>
            <a:gd name="adj2" fmla="val 50000"/>
          </a:avLst>
        </a:prstGeom>
        <a:solidFill>
          <a:schemeClr val="accent5">
            <a:hueOff val="20260714"/>
            <a:satOff val="-36122"/>
            <a:lumOff val="-9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5400000">
        <a:off x="8465044" y="1654592"/>
        <a:ext cx="357532" cy="356572"/>
      </dsp:txXfrm>
    </dsp:sp>
    <dsp:sp modelId="{06942FBB-642B-4164-AA33-1C85520BA45E}">
      <dsp:nvSpPr>
        <dsp:cNvPr id="0" name=""/>
        <dsp:cNvSpPr/>
      </dsp:nvSpPr>
      <dsp:spPr>
        <a:xfrm>
          <a:off x="7442422" y="2404259"/>
          <a:ext cx="2402777" cy="1441666"/>
        </a:xfrm>
        <a:prstGeom prst="roundRect">
          <a:avLst>
            <a:gd name="adj" fmla="val 10000"/>
          </a:avLst>
        </a:prstGeom>
        <a:solidFill>
          <a:schemeClr val="accent5">
            <a:hueOff val="20260714"/>
            <a:satOff val="-36122"/>
            <a:lumOff val="-96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This was most likely due to males fighting in the civil war, as well infectious/ venereal diseases and risky labor such as building sky scrappers. </a:t>
          </a:r>
        </a:p>
      </dsp:txBody>
      <dsp:txXfrm>
        <a:off x="7484647" y="2446484"/>
        <a:ext cx="2318327" cy="135721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3DFA7D-0546-4DDC-8FF7-23CD001EB7EF}">
      <dsp:nvSpPr>
        <dsp:cNvPr id="0" name=""/>
        <dsp:cNvSpPr/>
      </dsp:nvSpPr>
      <dsp:spPr>
        <a:xfrm>
          <a:off x="571272" y="0"/>
          <a:ext cx="5146922" cy="514692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97D9ED-DC9C-46AF-A414-44837021ED71}">
      <dsp:nvSpPr>
        <dsp:cNvPr id="0" name=""/>
        <dsp:cNvSpPr/>
      </dsp:nvSpPr>
      <dsp:spPr>
        <a:xfrm>
          <a:off x="1060229" y="488957"/>
          <a:ext cx="2007299" cy="200729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Infant/child deaths (0–10)</a:t>
          </a:r>
          <a:r>
            <a:rPr lang="en-US" sz="1900" kern="1200"/>
            <a:t> were </a:t>
          </a:r>
          <a:r>
            <a:rPr lang="en-US" sz="1900" b="1" kern="1200"/>
            <a:t>much higher</a:t>
          </a:r>
          <a:r>
            <a:rPr lang="en-US" sz="1900" kern="1200"/>
            <a:t> before the 1900s.</a:t>
          </a:r>
        </a:p>
      </dsp:txBody>
      <dsp:txXfrm>
        <a:off x="1158217" y="586945"/>
        <a:ext cx="1811323" cy="1811323"/>
      </dsp:txXfrm>
    </dsp:sp>
    <dsp:sp modelId="{64A05BBF-9031-4C3A-A49F-3A4926E740C5}">
      <dsp:nvSpPr>
        <dsp:cNvPr id="0" name=""/>
        <dsp:cNvSpPr/>
      </dsp:nvSpPr>
      <dsp:spPr>
        <a:xfrm>
          <a:off x="3221936" y="488957"/>
          <a:ext cx="2007299" cy="200729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Ages 60+</a:t>
          </a:r>
          <a:r>
            <a:rPr lang="en-US" sz="1900" kern="1200"/>
            <a:t> (especially  ages 71–90) increased significantly between the </a:t>
          </a:r>
          <a:r>
            <a:rPr lang="en-US" sz="1900" b="1" kern="1200"/>
            <a:t>1930’s- 1960’s.     </a:t>
          </a:r>
          <a:endParaRPr lang="en-US" sz="1900" kern="1200"/>
        </a:p>
      </dsp:txBody>
      <dsp:txXfrm>
        <a:off x="3319924" y="586945"/>
        <a:ext cx="1811323" cy="1811323"/>
      </dsp:txXfrm>
    </dsp:sp>
    <dsp:sp modelId="{C8478535-4722-445F-ABD4-1F5A7900A73C}">
      <dsp:nvSpPr>
        <dsp:cNvPr id="0" name=""/>
        <dsp:cNvSpPr/>
      </dsp:nvSpPr>
      <dsp:spPr>
        <a:xfrm>
          <a:off x="1060229" y="2650664"/>
          <a:ext cx="2007299" cy="200729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t>Very old age (91–100+)</a:t>
          </a:r>
          <a:r>
            <a:rPr lang="en-US" sz="1900" kern="1200"/>
            <a:t> remained rare but slowly grew by the 1970s.</a:t>
          </a:r>
        </a:p>
      </dsp:txBody>
      <dsp:txXfrm>
        <a:off x="1158217" y="2748652"/>
        <a:ext cx="1811323" cy="1811323"/>
      </dsp:txXfrm>
    </dsp:sp>
    <dsp:sp modelId="{1FCC346D-9641-4FD1-9C43-2222F5C47AC7}">
      <dsp:nvSpPr>
        <dsp:cNvPr id="0" name=""/>
        <dsp:cNvSpPr/>
      </dsp:nvSpPr>
      <dsp:spPr>
        <a:xfrm>
          <a:off x="3221936" y="2650664"/>
          <a:ext cx="2007299" cy="20072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The </a:t>
          </a:r>
          <a:r>
            <a:rPr lang="en-US" sz="1900" b="1" kern="1200"/>
            <a:t>middle-age groups (41–60)</a:t>
          </a:r>
          <a:r>
            <a:rPr lang="en-US" sz="1900" kern="1200"/>
            <a:t>  just remained stable through the years. </a:t>
          </a:r>
        </a:p>
      </dsp:txBody>
      <dsp:txXfrm>
        <a:off x="3319924" y="2748652"/>
        <a:ext cx="1811323" cy="181132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11A9DB-4B6E-49BB-A73D-5AF8C0FE3A9B}">
      <dsp:nvSpPr>
        <dsp:cNvPr id="0" name=""/>
        <dsp:cNvSpPr/>
      </dsp:nvSpPr>
      <dsp:spPr>
        <a:xfrm>
          <a:off x="0" y="61384"/>
          <a:ext cx="6238686"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b="1" kern="1200" dirty="0"/>
            <a:t>President James K. Polk</a:t>
          </a:r>
          <a:r>
            <a:rPr lang="en-US" sz="4600" kern="1200" dirty="0"/>
            <a:t> (11th President of the U.S.)</a:t>
          </a:r>
        </a:p>
      </dsp:txBody>
      <dsp:txXfrm>
        <a:off x="91955" y="153339"/>
        <a:ext cx="6054776" cy="1699790"/>
      </dsp:txXfrm>
    </dsp:sp>
    <dsp:sp modelId="{81F0CDEC-B472-467C-BE0D-6AF31936BA8E}">
      <dsp:nvSpPr>
        <dsp:cNvPr id="0" name=""/>
        <dsp:cNvSpPr/>
      </dsp:nvSpPr>
      <dsp:spPr>
        <a:xfrm>
          <a:off x="0" y="2077565"/>
          <a:ext cx="6238686" cy="18837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a:t>Died In 1849</a:t>
          </a:r>
        </a:p>
      </dsp:txBody>
      <dsp:txXfrm>
        <a:off x="91955" y="2169520"/>
        <a:ext cx="6054776" cy="16997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1DC46-80EE-4BB6-AFA9-E95E426BA050}"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631D96-E3F4-47D6-9149-36FFAA485BAF}" type="slidenum">
              <a:rPr lang="en-US" smtClean="0"/>
              <a:t>‹#›</a:t>
            </a:fld>
            <a:endParaRPr lang="en-US"/>
          </a:p>
        </p:txBody>
      </p:sp>
    </p:spTree>
    <p:extLst>
      <p:ext uri="{BB962C8B-B14F-4D97-AF65-F5344CB8AC3E}">
        <p14:creationId xmlns:p14="http://schemas.microsoft.com/office/powerpoint/2010/main" val="200939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#2</a:t>
            </a:r>
          </a:p>
        </p:txBody>
      </p:sp>
      <p:sp>
        <p:nvSpPr>
          <p:cNvPr id="4" name="Slide Number Placeholder 3"/>
          <p:cNvSpPr>
            <a:spLocks noGrp="1"/>
          </p:cNvSpPr>
          <p:nvPr>
            <p:ph type="sldNum" sz="quarter" idx="5"/>
          </p:nvPr>
        </p:nvSpPr>
        <p:spPr/>
        <p:txBody>
          <a:bodyPr/>
          <a:lstStyle/>
          <a:p>
            <a:fld id="{36631D96-E3F4-47D6-9149-36FFAA485BAF}" type="slidenum">
              <a:rPr lang="en-US" smtClean="0"/>
              <a:t>6</a:t>
            </a:fld>
            <a:endParaRPr lang="en-US"/>
          </a:p>
        </p:txBody>
      </p:sp>
    </p:spTree>
    <p:extLst>
      <p:ext uri="{BB962C8B-B14F-4D97-AF65-F5344CB8AC3E}">
        <p14:creationId xmlns:p14="http://schemas.microsoft.com/office/powerpoint/2010/main" val="360543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13773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00897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458308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7/16/2025</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654869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82025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656596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7551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18649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48937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543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7/16/2025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0258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7/16/2025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76875520"/>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27"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microsoft.com/office/2014/relationships/chartEx" Target="../charts/chartEx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4/relationships/chartEx" Target="../charts/chartEx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EC3EFA-B077-1765-D5C6-632EBD5FC47C}"/>
              </a:ext>
            </a:extLst>
          </p:cNvPr>
          <p:cNvSpPr>
            <a:spLocks noGrp="1"/>
          </p:cNvSpPr>
          <p:nvPr>
            <p:ph type="ctrTitle"/>
          </p:nvPr>
        </p:nvSpPr>
        <p:spPr>
          <a:xfrm>
            <a:off x="960350" y="541964"/>
            <a:ext cx="4768938" cy="3818667"/>
          </a:xfrm>
        </p:spPr>
        <p:txBody>
          <a:bodyPr>
            <a:normAutofit/>
          </a:bodyPr>
          <a:lstStyle/>
          <a:p>
            <a:pPr algn="l"/>
            <a:r>
              <a:rPr lang="en-US" sz="5400"/>
              <a:t>Nashville City Cemetery </a:t>
            </a:r>
          </a:p>
        </p:txBody>
      </p:sp>
      <p:sp>
        <p:nvSpPr>
          <p:cNvPr id="3" name="Subtitle 2">
            <a:extLst>
              <a:ext uri="{FF2B5EF4-FFF2-40B4-BE49-F238E27FC236}">
                <a16:creationId xmlns:a16="http://schemas.microsoft.com/office/drawing/2014/main" id="{74546839-14BB-FDE5-15A4-E1F572AD84EC}"/>
              </a:ext>
            </a:extLst>
          </p:cNvPr>
          <p:cNvSpPr>
            <a:spLocks noGrp="1"/>
          </p:cNvSpPr>
          <p:nvPr>
            <p:ph type="subTitle" idx="1"/>
          </p:nvPr>
        </p:nvSpPr>
        <p:spPr>
          <a:xfrm>
            <a:off x="960350" y="4700659"/>
            <a:ext cx="3834392" cy="1604222"/>
          </a:xfrm>
        </p:spPr>
        <p:txBody>
          <a:bodyPr>
            <a:normAutofit/>
          </a:bodyPr>
          <a:lstStyle/>
          <a:p>
            <a:pPr algn="l"/>
            <a:r>
              <a:rPr lang="en-US"/>
              <a:t>By The Numbers </a:t>
            </a:r>
          </a:p>
        </p:txBody>
      </p:sp>
      <p:cxnSp>
        <p:nvCxnSpPr>
          <p:cNvPr id="24" name="Straight Connector 23">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green and yellow dots&#10;&#10;AI-generated content may be incorrect.">
            <a:extLst>
              <a:ext uri="{FF2B5EF4-FFF2-40B4-BE49-F238E27FC236}">
                <a16:creationId xmlns:a16="http://schemas.microsoft.com/office/drawing/2014/main" id="{BBB92DC5-DA25-40AF-6A8F-F688C48F8389}"/>
              </a:ext>
            </a:extLst>
          </p:cNvPr>
          <p:cNvPicPr>
            <a:picLocks noChangeAspect="1"/>
          </p:cNvPicPr>
          <p:nvPr/>
        </p:nvPicPr>
        <p:blipFill>
          <a:blip r:embed="rId2"/>
          <a:srcRect l="47383"/>
          <a:stretch>
            <a:fillRect/>
          </a:stretch>
        </p:blipFill>
        <p:spPr>
          <a:xfrm>
            <a:off x="6848867" y="541964"/>
            <a:ext cx="4056866" cy="5782635"/>
          </a:xfrm>
          <a:prstGeom prst="rect">
            <a:avLst/>
          </a:prstGeom>
        </p:spPr>
      </p:pic>
    </p:spTree>
    <p:extLst>
      <p:ext uri="{BB962C8B-B14F-4D97-AF65-F5344CB8AC3E}">
        <p14:creationId xmlns:p14="http://schemas.microsoft.com/office/powerpoint/2010/main" val="113871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ed rose on top of a gravestone">
            <a:extLst>
              <a:ext uri="{FF2B5EF4-FFF2-40B4-BE49-F238E27FC236}">
                <a16:creationId xmlns:a16="http://schemas.microsoft.com/office/drawing/2014/main" id="{6B11753C-C379-6009-331D-5353DB6CC72A}"/>
              </a:ext>
            </a:extLst>
          </p:cNvPr>
          <p:cNvPicPr>
            <a:picLocks noChangeAspect="1"/>
          </p:cNvPicPr>
          <p:nvPr/>
        </p:nvPicPr>
        <p:blipFill>
          <a:blip r:embed="rId2"/>
          <a:srcRect l="36971" r="11897" b="-1"/>
          <a:stretch>
            <a:fillRect/>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F906B4F2-641E-FB22-C47C-6EE649B14CC0}"/>
              </a:ext>
            </a:extLst>
          </p:cNvPr>
          <p:cNvSpPr>
            <a:spLocks noGrp="1"/>
          </p:cNvSpPr>
          <p:nvPr>
            <p:ph type="title"/>
          </p:nvPr>
        </p:nvSpPr>
        <p:spPr>
          <a:xfrm>
            <a:off x="1104901" y="467834"/>
            <a:ext cx="6132605" cy="1738422"/>
          </a:xfrm>
        </p:spPr>
        <p:txBody>
          <a:bodyPr>
            <a:normAutofit/>
          </a:bodyPr>
          <a:lstStyle/>
          <a:p>
            <a:r>
              <a:rPr lang="en-US" sz="3400"/>
              <a:t>the most common last names of people buried in this cemetery</a:t>
            </a:r>
          </a:p>
        </p:txBody>
      </p:sp>
      <p:cxnSp>
        <p:nvCxnSpPr>
          <p:cNvPr id="11" name="Straight Connector 10">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AF9C55F0-5472-44F7-C87A-4C1FAA33F750}"/>
              </a:ext>
            </a:extLst>
          </p:cNvPr>
          <p:cNvSpPr>
            <a:spLocks noGrp="1"/>
          </p:cNvSpPr>
          <p:nvPr>
            <p:ph idx="1"/>
          </p:nvPr>
        </p:nvSpPr>
        <p:spPr>
          <a:xfrm>
            <a:off x="1104902" y="2206255"/>
            <a:ext cx="5487146" cy="4118345"/>
          </a:xfrm>
        </p:spPr>
        <p:txBody>
          <a:bodyPr>
            <a:normAutofit/>
          </a:bodyPr>
          <a:lstStyle/>
          <a:p>
            <a:r>
              <a:rPr lang="en-US" dirty="0"/>
              <a:t>Smith	             129</a:t>
            </a:r>
          </a:p>
          <a:p>
            <a:r>
              <a:rPr lang="en-US" dirty="0"/>
              <a:t>Brown	113</a:t>
            </a:r>
          </a:p>
          <a:p>
            <a:r>
              <a:rPr lang="en-US" dirty="0"/>
              <a:t>Johnson	98</a:t>
            </a:r>
          </a:p>
          <a:p>
            <a:r>
              <a:rPr lang="en-US" dirty="0"/>
              <a:t>Jones	             85</a:t>
            </a:r>
          </a:p>
          <a:p>
            <a:r>
              <a:rPr lang="en-US" dirty="0"/>
              <a:t>Williams	71</a:t>
            </a:r>
          </a:p>
        </p:txBody>
      </p:sp>
    </p:spTree>
    <p:extLst>
      <p:ext uri="{BB962C8B-B14F-4D97-AF65-F5344CB8AC3E}">
        <p14:creationId xmlns:p14="http://schemas.microsoft.com/office/powerpoint/2010/main" val="3865070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73DE0-8B5C-8081-BFEC-8376998CC42B}"/>
              </a:ext>
            </a:extLst>
          </p:cNvPr>
          <p:cNvSpPr>
            <a:spLocks noGrp="1"/>
          </p:cNvSpPr>
          <p:nvPr>
            <p:ph type="title"/>
          </p:nvPr>
        </p:nvSpPr>
        <p:spPr>
          <a:xfrm>
            <a:off x="5278239" y="645160"/>
            <a:ext cx="6238688" cy="1382233"/>
          </a:xfrm>
        </p:spPr>
        <p:txBody>
          <a:bodyPr>
            <a:normAutofit/>
          </a:bodyPr>
          <a:lstStyle/>
          <a:p>
            <a:r>
              <a:rPr lang="en-US" sz="3400" dirty="0"/>
              <a:t>Most Famous Person Buried In This Cemetery </a:t>
            </a:r>
          </a:p>
        </p:txBody>
      </p:sp>
      <p:pic>
        <p:nvPicPr>
          <p:cNvPr id="5" name="Picture 4" descr="Red rose on top of a gravestone">
            <a:extLst>
              <a:ext uri="{FF2B5EF4-FFF2-40B4-BE49-F238E27FC236}">
                <a16:creationId xmlns:a16="http://schemas.microsoft.com/office/drawing/2014/main" id="{E3ECB7B4-8AC4-DB31-24E4-363A3E11F9F7}"/>
              </a:ext>
            </a:extLst>
          </p:cNvPr>
          <p:cNvPicPr>
            <a:picLocks noChangeAspect="1"/>
          </p:cNvPicPr>
          <p:nvPr/>
        </p:nvPicPr>
        <p:blipFill>
          <a:blip r:embed="rId2"/>
          <a:srcRect l="38386" r="13391" b="2"/>
          <a:stretch>
            <a:fillRect/>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graphicFrame>
        <p:nvGraphicFramePr>
          <p:cNvPr id="20" name="Content Placeholder 2">
            <a:extLst>
              <a:ext uri="{FF2B5EF4-FFF2-40B4-BE49-F238E27FC236}">
                <a16:creationId xmlns:a16="http://schemas.microsoft.com/office/drawing/2014/main" id="{184C8963-3EBF-4ADF-4B44-0F13838C0097}"/>
              </a:ext>
            </a:extLst>
          </p:cNvPr>
          <p:cNvGraphicFramePr>
            <a:graphicFrameLocks noGrp="1"/>
          </p:cNvGraphicFramePr>
          <p:nvPr>
            <p:ph idx="1"/>
          </p:nvPr>
        </p:nvGraphicFramePr>
        <p:xfrm>
          <a:off x="5146158" y="2301949"/>
          <a:ext cx="6238687" cy="4022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8" name="Straight Connector 17">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673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26CC9C-91F9-23AA-7DC7-301A4F4C5DCF}"/>
              </a:ext>
            </a:extLst>
          </p:cNvPr>
          <p:cNvSpPr>
            <a:spLocks noGrp="1"/>
          </p:cNvSpPr>
          <p:nvPr>
            <p:ph type="title"/>
          </p:nvPr>
        </p:nvSpPr>
        <p:spPr>
          <a:xfrm>
            <a:off x="5029200" y="533400"/>
            <a:ext cx="6400800" cy="776785"/>
          </a:xfrm>
        </p:spPr>
        <p:txBody>
          <a:bodyPr>
            <a:normAutofit/>
          </a:bodyPr>
          <a:lstStyle/>
          <a:p>
            <a:pPr algn="r"/>
            <a:r>
              <a:rPr lang="en-US" sz="2000"/>
              <a:t>Other Notable Burials </a:t>
            </a:r>
          </a:p>
        </p:txBody>
      </p:sp>
      <p:cxnSp>
        <p:nvCxnSpPr>
          <p:cNvPr id="12" name="Straight Connector 11">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FAC3D1E-820E-2C5F-CAA2-872D2B9C9327}"/>
              </a:ext>
            </a:extLst>
          </p:cNvPr>
          <p:cNvSpPr>
            <a:spLocks noGrp="1"/>
          </p:cNvSpPr>
          <p:nvPr>
            <p:ph idx="1"/>
          </p:nvPr>
        </p:nvSpPr>
        <p:spPr>
          <a:xfrm>
            <a:off x="1129553" y="1699438"/>
            <a:ext cx="9919447" cy="4625162"/>
          </a:xfrm>
        </p:spPr>
        <p:txBody>
          <a:bodyPr anchor="ctr">
            <a:normAutofit/>
          </a:bodyPr>
          <a:lstStyle/>
          <a:p>
            <a:r>
              <a:rPr lang="en-US" sz="3200" dirty="0"/>
              <a:t>Elias Polk who was enslaved by former President Polk but who went onto become one of the first African American Democratic Political Activists. He is interesting because of his path after emancipation. The democratic party was known for white supremacy in the 1800’s. Polk’s alignment to them is seen as a contradiction during that time period. </a:t>
            </a:r>
          </a:p>
        </p:txBody>
      </p:sp>
      <p:cxnSp>
        <p:nvCxnSpPr>
          <p:cNvPr id="14" name="Straight Connector 13">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4154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AE0423-BDD0-446E-8E7E-AD39C661C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954"/>
            <a:ext cx="12192000" cy="68510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F4B48C8-2A0F-488D-AD2B-8302238506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477150" y="0"/>
            <a:ext cx="75549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DC4B10C-9A34-997A-F200-6BC8CD750C77}"/>
              </a:ext>
            </a:extLst>
          </p:cNvPr>
          <p:cNvSpPr>
            <a:spLocks noGrp="1"/>
          </p:cNvSpPr>
          <p:nvPr>
            <p:ph type="title"/>
          </p:nvPr>
        </p:nvSpPr>
        <p:spPr>
          <a:xfrm>
            <a:off x="664431" y="1102360"/>
            <a:ext cx="3812717" cy="4724400"/>
          </a:xfrm>
        </p:spPr>
        <p:txBody>
          <a:bodyPr anchor="ctr">
            <a:normAutofit/>
          </a:bodyPr>
          <a:lstStyle/>
          <a:p>
            <a:r>
              <a:rPr lang="en-US" dirty="0"/>
              <a:t>Last Infant Burial of 1864</a:t>
            </a:r>
          </a:p>
        </p:txBody>
      </p:sp>
      <p:cxnSp>
        <p:nvCxnSpPr>
          <p:cNvPr id="14" name="Straight Connector 13">
            <a:extLst>
              <a:ext uri="{FF2B5EF4-FFF2-40B4-BE49-F238E27FC236}">
                <a16:creationId xmlns:a16="http://schemas.microsoft.com/office/drawing/2014/main" id="{C6BEB5BD-6C08-40C8-8912-A7FAB7C45A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94040" y="0"/>
            <a:ext cx="322728"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F42D500-BD22-9739-E50C-5977DCAC042C}"/>
              </a:ext>
            </a:extLst>
          </p:cNvPr>
          <p:cNvSpPr>
            <a:spLocks noGrp="1"/>
          </p:cNvSpPr>
          <p:nvPr>
            <p:ph idx="1"/>
          </p:nvPr>
        </p:nvSpPr>
        <p:spPr>
          <a:xfrm>
            <a:off x="5797686" y="533399"/>
            <a:ext cx="5683114" cy="5771481"/>
          </a:xfrm>
        </p:spPr>
        <p:txBody>
          <a:bodyPr anchor="ctr">
            <a:normAutofit/>
          </a:bodyPr>
          <a:lstStyle/>
          <a:p>
            <a:r>
              <a:rPr lang="en-US" dirty="0"/>
              <a:t>The infant was nameless and there is no cause of death listed. This goes back to the first findings regarding “unknown / not known”.</a:t>
            </a:r>
          </a:p>
          <a:p>
            <a:r>
              <a:rPr lang="en-US" dirty="0"/>
              <a:t>The child’s father was Jack Curren, a free man of color. </a:t>
            </a:r>
          </a:p>
          <a:p>
            <a:r>
              <a:rPr lang="en-US" dirty="0"/>
              <a:t>Died December 29,1864</a:t>
            </a:r>
          </a:p>
        </p:txBody>
      </p:sp>
    </p:spTree>
    <p:extLst>
      <p:ext uri="{BB962C8B-B14F-4D97-AF65-F5344CB8AC3E}">
        <p14:creationId xmlns:p14="http://schemas.microsoft.com/office/powerpoint/2010/main" val="42083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F9DCEB-1D6B-0A60-C932-CF3A301A136D}"/>
              </a:ext>
            </a:extLst>
          </p:cNvPr>
          <p:cNvSpPr>
            <a:spLocks noGrp="1"/>
          </p:cNvSpPr>
          <p:nvPr>
            <p:ph type="title"/>
          </p:nvPr>
        </p:nvSpPr>
        <p:spPr>
          <a:xfrm>
            <a:off x="1129552" y="584791"/>
            <a:ext cx="9932896" cy="1148665"/>
          </a:xfrm>
        </p:spPr>
        <p:txBody>
          <a:bodyPr>
            <a:normAutofit fontScale="90000"/>
          </a:bodyPr>
          <a:lstStyle/>
          <a:p>
            <a:r>
              <a:rPr lang="en-US" dirty="0"/>
              <a:t>The Systemic Erasure of a People</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AEC393C-AC5A-82D4-ECD6-839D46A377BF}"/>
              </a:ext>
            </a:extLst>
          </p:cNvPr>
          <p:cNvSpPr>
            <a:spLocks noGrp="1"/>
          </p:cNvSpPr>
          <p:nvPr>
            <p:ph idx="1"/>
          </p:nvPr>
        </p:nvSpPr>
        <p:spPr>
          <a:xfrm>
            <a:off x="1129552" y="2623302"/>
            <a:ext cx="9932896" cy="3553660"/>
          </a:xfrm>
        </p:spPr>
        <p:txBody>
          <a:bodyPr anchor="ctr">
            <a:normAutofit/>
          </a:bodyPr>
          <a:lstStyle/>
          <a:p>
            <a:pPr>
              <a:lnSpc>
                <a:spcPct val="90000"/>
              </a:lnSpc>
            </a:pPr>
            <a:r>
              <a:rPr lang="en-US" sz="1900" b="1" dirty="0"/>
              <a:t>enslaved people</a:t>
            </a:r>
            <a:r>
              <a:rPr lang="en-US" sz="1900" dirty="0"/>
              <a:t> in 1860 — over 30% of the total population.</a:t>
            </a:r>
            <a:r>
              <a:rPr lang="en-US" sz="1900" b="1" dirty="0"/>
              <a:t> Davidson County</a:t>
            </a:r>
            <a:r>
              <a:rPr lang="en-US" sz="1900" dirty="0"/>
              <a:t> had nearly </a:t>
            </a:r>
            <a:r>
              <a:rPr lang="en-US" sz="1900" b="1" dirty="0"/>
              <a:t>14,800 enslaved people.</a:t>
            </a:r>
          </a:p>
          <a:p>
            <a:pPr>
              <a:lnSpc>
                <a:spcPct val="90000"/>
              </a:lnSpc>
            </a:pPr>
            <a:r>
              <a:rPr lang="en-US" sz="1900" dirty="0"/>
              <a:t>Slaveholders recorded births and deaths of enslaved people primarily as </a:t>
            </a:r>
            <a:r>
              <a:rPr lang="en-US" sz="1900" b="1" dirty="0"/>
              <a:t>economic data</a:t>
            </a:r>
            <a:r>
              <a:rPr lang="en-US" sz="1900" dirty="0"/>
              <a:t>, not as matters of identity or humanity.</a:t>
            </a:r>
          </a:p>
          <a:p>
            <a:pPr>
              <a:lnSpc>
                <a:spcPct val="90000"/>
              </a:lnSpc>
            </a:pPr>
            <a:r>
              <a:rPr lang="en-US" sz="1900" dirty="0"/>
              <a:t>Black Codes made Births and deaths of Black Nashvillians were seldom officially documented — reinforcing “Unknown” and informal entries</a:t>
            </a:r>
          </a:p>
          <a:p>
            <a:pPr>
              <a:lnSpc>
                <a:spcPct val="90000"/>
              </a:lnSpc>
            </a:pPr>
            <a:r>
              <a:rPr lang="en-US" sz="1900" dirty="0"/>
              <a:t>During Jim Crow Segregation laws expanded into </a:t>
            </a:r>
            <a:r>
              <a:rPr lang="en-US" sz="1900" b="1" dirty="0"/>
              <a:t>cemeteries, hospitals, and registries</a:t>
            </a:r>
            <a:r>
              <a:rPr lang="en-US" sz="1900" dirty="0"/>
              <a:t>, isolating Black lives and deaths</a:t>
            </a:r>
          </a:p>
          <a:p>
            <a:pPr>
              <a:lnSpc>
                <a:spcPct val="90000"/>
              </a:lnSpc>
            </a:pPr>
            <a:r>
              <a:rPr lang="en-US" sz="1900" dirty="0"/>
              <a:t>This data tells us that “Between enslavement, restrictive Black Codes, and entrenched Jim Crow segregation, Black Nashvillians were often erased from public records — including burial records. What we see as ‘Unknown’ in the data represents real human lives systematically omitted from history.”</a:t>
            </a:r>
          </a:p>
          <a:p>
            <a:pPr>
              <a:lnSpc>
                <a:spcPct val="90000"/>
              </a:lnSpc>
            </a:pPr>
            <a:endParaRPr lang="en-US" sz="1900" dirty="0"/>
          </a:p>
        </p:txBody>
      </p:sp>
    </p:spTree>
    <p:extLst>
      <p:ext uri="{BB962C8B-B14F-4D97-AF65-F5344CB8AC3E}">
        <p14:creationId xmlns:p14="http://schemas.microsoft.com/office/powerpoint/2010/main" val="3493202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775E6C-9FE7-4AE4-ABE7-2568D95DE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F1D8699-067D-4768-9F87-3E302B379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BC0ED-B828-016B-6A3E-B336EE41733C}"/>
              </a:ext>
            </a:extLst>
          </p:cNvPr>
          <p:cNvSpPr>
            <a:spLocks noGrp="1"/>
          </p:cNvSpPr>
          <p:nvPr>
            <p:ph type="title"/>
          </p:nvPr>
        </p:nvSpPr>
        <p:spPr>
          <a:xfrm>
            <a:off x="1129552" y="584791"/>
            <a:ext cx="9932896" cy="1148665"/>
          </a:xfrm>
        </p:spPr>
        <p:txBody>
          <a:bodyPr>
            <a:normAutofit/>
          </a:bodyPr>
          <a:lstStyle/>
          <a:p>
            <a:r>
              <a:rPr lang="en-US" sz="3700" dirty="0"/>
              <a:t>Children of the Shadows Museum/ Memorial</a:t>
            </a:r>
          </a:p>
        </p:txBody>
      </p:sp>
      <p:cxnSp>
        <p:nvCxnSpPr>
          <p:cNvPr id="12" name="Straight Connector 11">
            <a:extLst>
              <a:ext uri="{FF2B5EF4-FFF2-40B4-BE49-F238E27FC236}">
                <a16:creationId xmlns:a16="http://schemas.microsoft.com/office/drawing/2014/main" id="{E8A66062-E0FE-4EE7-9840-EC05B87ACF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A364443-B44B-44C9-B8C4-AED23CB621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49745"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4C179-2540-4304-9C9C-2AAAA53EFD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313983"/>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5950BAB-F521-4A52-A263-D105789771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85530"/>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3087726-EFA7-48B6-8527-80902BB55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14436"/>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E972B62-9819-493C-A305-2C04A2D43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0"/>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D9D3D8C-A0C5-288E-37E9-A7AE4554A0A9}"/>
              </a:ext>
            </a:extLst>
          </p:cNvPr>
          <p:cNvSpPr>
            <a:spLocks noGrp="1"/>
          </p:cNvSpPr>
          <p:nvPr>
            <p:ph idx="1"/>
          </p:nvPr>
        </p:nvSpPr>
        <p:spPr>
          <a:xfrm>
            <a:off x="1129552" y="2623302"/>
            <a:ext cx="9932896" cy="3553660"/>
          </a:xfrm>
        </p:spPr>
        <p:txBody>
          <a:bodyPr anchor="ctr">
            <a:normAutofit/>
          </a:bodyPr>
          <a:lstStyle/>
          <a:p>
            <a:r>
              <a:rPr lang="en-US" dirty="0"/>
              <a:t>installation of </a:t>
            </a:r>
            <a:r>
              <a:rPr lang="en-US" b="1" dirty="0"/>
              <a:t>empty cradles or shoes</a:t>
            </a:r>
            <a:r>
              <a:rPr lang="en-US" dirty="0"/>
              <a:t>, symbolizing the </a:t>
            </a:r>
            <a:r>
              <a:rPr lang="en-US" b="1" dirty="0"/>
              <a:t>thousands of Black children</a:t>
            </a:r>
            <a:r>
              <a:rPr lang="en-US" dirty="0"/>
              <a:t> lost to preventable disease, systemic racism and poverty.</a:t>
            </a:r>
          </a:p>
          <a:p>
            <a:r>
              <a:rPr lang="en-US" dirty="0"/>
              <a:t>Elias Polk Statue or Bust exhibit or install</a:t>
            </a:r>
          </a:p>
          <a:p>
            <a:r>
              <a:rPr lang="en-US" b="1" dirty="0"/>
              <a:t>“Say Their Names” Memorial Wall. </a:t>
            </a:r>
            <a:r>
              <a:rPr lang="en-US" dirty="0"/>
              <a:t>Visitors can add names of Black ancestors lost to history, creating a living memorial.</a:t>
            </a:r>
          </a:p>
          <a:p>
            <a:r>
              <a:rPr lang="en-US" dirty="0"/>
              <a:t>Black Death Under Jim Crow exhibit.</a:t>
            </a:r>
          </a:p>
          <a:p>
            <a:r>
              <a:rPr lang="en-US" dirty="0"/>
              <a:t>Enslaved and Erased exhibit. </a:t>
            </a:r>
          </a:p>
          <a:p>
            <a:endParaRPr lang="en-US" dirty="0"/>
          </a:p>
          <a:p>
            <a:endParaRPr lang="en-US" dirty="0"/>
          </a:p>
        </p:txBody>
      </p:sp>
    </p:spTree>
    <p:extLst>
      <p:ext uri="{BB962C8B-B14F-4D97-AF65-F5344CB8AC3E}">
        <p14:creationId xmlns:p14="http://schemas.microsoft.com/office/powerpoint/2010/main" val="1622959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8B1F97-A69C-71C5-E405-05D67547C97A}"/>
              </a:ext>
            </a:extLst>
          </p:cNvPr>
          <p:cNvSpPr>
            <a:spLocks noGrp="1"/>
          </p:cNvSpPr>
          <p:nvPr>
            <p:ph type="title"/>
          </p:nvPr>
        </p:nvSpPr>
        <p:spPr>
          <a:xfrm>
            <a:off x="668005" y="657225"/>
            <a:ext cx="3230515" cy="3569822"/>
          </a:xfrm>
        </p:spPr>
        <p:txBody>
          <a:bodyPr anchor="t">
            <a:normAutofit/>
          </a:bodyPr>
          <a:lstStyle/>
          <a:p>
            <a:r>
              <a:rPr lang="en-US" dirty="0"/>
              <a:t>     Top 10 Causes of Death </a:t>
            </a:r>
          </a:p>
        </p:txBody>
      </p:sp>
      <p:cxnSp>
        <p:nvCxnSpPr>
          <p:cNvPr id="22" name="Straight Connector 21">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cx2="http://schemas.microsoft.com/office/drawing/2015/10/21/chartex" Requires="cx2">
          <p:graphicFrame>
            <p:nvGraphicFramePr>
              <p:cNvPr id="13" name="Content Placeholder 12">
                <a:extLst>
                  <a:ext uri="{FF2B5EF4-FFF2-40B4-BE49-F238E27FC236}">
                    <a16:creationId xmlns:a16="http://schemas.microsoft.com/office/drawing/2014/main" id="{1022C53E-7418-C8A4-5902-30981E6E9759}"/>
                  </a:ext>
                </a:extLst>
              </p:cNvPr>
              <p:cNvGraphicFramePr>
                <a:graphicFrameLocks noGrp="1"/>
              </p:cNvGraphicFramePr>
              <p:nvPr>
                <p:ph idx="1"/>
                <p:extLst>
                  <p:ext uri="{D42A27DB-BD31-4B8C-83A1-F6EECF244321}">
                    <p14:modId xmlns:p14="http://schemas.microsoft.com/office/powerpoint/2010/main" val="1448677540"/>
                  </p:ext>
                </p:extLst>
              </p:nvPr>
            </p:nvGraphicFramePr>
            <p:xfrm>
              <a:off x="5146923" y="832268"/>
              <a:ext cx="6289466" cy="5146922"/>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13" name="Content Placeholder 12">
                <a:extLst>
                  <a:ext uri="{FF2B5EF4-FFF2-40B4-BE49-F238E27FC236}">
                    <a16:creationId xmlns:a16="http://schemas.microsoft.com/office/drawing/2014/main" id="{1022C53E-7418-C8A4-5902-30981E6E9759}"/>
                  </a:ext>
                </a:extLst>
              </p:cNvPr>
              <p:cNvPicPr>
                <a:picLocks noGrp="1" noRot="1" noChangeAspect="1" noMove="1" noResize="1" noEditPoints="1" noAdjustHandles="1" noChangeArrowheads="1" noChangeShapeType="1"/>
              </p:cNvPicPr>
              <p:nvPr/>
            </p:nvPicPr>
            <p:blipFill>
              <a:blip r:embed="rId3"/>
              <a:stretch>
                <a:fillRect/>
              </a:stretch>
            </p:blipFill>
            <p:spPr>
              <a:xfrm>
                <a:off x="5146923" y="832268"/>
                <a:ext cx="6289466" cy="5146922"/>
              </a:xfrm>
              <a:prstGeom prst="rect">
                <a:avLst/>
              </a:prstGeom>
            </p:spPr>
          </p:pic>
        </mc:Fallback>
      </mc:AlternateContent>
    </p:spTree>
    <p:extLst>
      <p:ext uri="{BB962C8B-B14F-4D97-AF65-F5344CB8AC3E}">
        <p14:creationId xmlns:p14="http://schemas.microsoft.com/office/powerpoint/2010/main" val="3028606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835D426-6736-060E-A07B-8466C3EF0968}"/>
              </a:ext>
            </a:extLst>
          </p:cNvPr>
          <p:cNvSpPr>
            <a:spLocks noGrp="1"/>
          </p:cNvSpPr>
          <p:nvPr>
            <p:ph type="title"/>
          </p:nvPr>
        </p:nvSpPr>
        <p:spPr>
          <a:xfrm>
            <a:off x="668908" y="657225"/>
            <a:ext cx="2965938" cy="2921385"/>
          </a:xfrm>
        </p:spPr>
        <p:txBody>
          <a:bodyPr anchor="t">
            <a:normAutofit/>
          </a:bodyPr>
          <a:lstStyle/>
          <a:p>
            <a:r>
              <a:rPr lang="en-US" sz="3600"/>
              <a:t>Top 10 Causes Of Death</a:t>
            </a:r>
          </a:p>
        </p:txBody>
      </p:sp>
      <p:cxnSp>
        <p:nvCxnSpPr>
          <p:cNvPr id="15" name="Straight Connector 14">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cx2="http://schemas.microsoft.com/office/drawing/2015/10/21/chartex" Requires="cx2">
          <p:graphicFrame>
            <p:nvGraphicFramePr>
              <p:cNvPr id="6" name="Content Placeholder 5">
                <a:extLst>
                  <a:ext uri="{FF2B5EF4-FFF2-40B4-BE49-F238E27FC236}">
                    <a16:creationId xmlns:a16="http://schemas.microsoft.com/office/drawing/2014/main" id="{BDD52A57-02F1-9C7C-B724-62C52EDF916F}"/>
                  </a:ext>
                </a:extLst>
              </p:cNvPr>
              <p:cNvGraphicFramePr>
                <a:graphicFrameLocks noGrp="1"/>
              </p:cNvGraphicFramePr>
              <p:nvPr>
                <p:ph idx="1"/>
                <p:extLst>
                  <p:ext uri="{D42A27DB-BD31-4B8C-83A1-F6EECF244321}">
                    <p14:modId xmlns:p14="http://schemas.microsoft.com/office/powerpoint/2010/main" val="3616465976"/>
                  </p:ext>
                </p:extLst>
              </p:nvPr>
            </p:nvGraphicFramePr>
            <p:xfrm>
              <a:off x="4788040" y="728505"/>
              <a:ext cx="6541475" cy="5265336"/>
            </p:xfrm>
            <a:graphic>
              <a:graphicData uri="http://schemas.microsoft.com/office/drawing/2014/chartex">
                <cx:chart xmlns:cx="http://schemas.microsoft.com/office/drawing/2014/chartex" xmlns:r="http://schemas.openxmlformats.org/officeDocument/2006/relationships" r:id="rId2"/>
              </a:graphicData>
            </a:graphic>
          </p:graphicFrame>
        </mc:Choice>
        <mc:Fallback>
          <p:pic>
            <p:nvPicPr>
              <p:cNvPr id="6" name="Content Placeholder 5">
                <a:extLst>
                  <a:ext uri="{FF2B5EF4-FFF2-40B4-BE49-F238E27FC236}">
                    <a16:creationId xmlns:a16="http://schemas.microsoft.com/office/drawing/2014/main" id="{BDD52A57-02F1-9C7C-B724-62C52EDF916F}"/>
                  </a:ext>
                </a:extLst>
              </p:cNvPr>
              <p:cNvPicPr>
                <a:picLocks noGrp="1" noRot="1" noChangeAspect="1" noMove="1" noResize="1" noEditPoints="1" noAdjustHandles="1" noChangeArrowheads="1" noChangeShapeType="1"/>
              </p:cNvPicPr>
              <p:nvPr/>
            </p:nvPicPr>
            <p:blipFill>
              <a:blip r:embed="rId3"/>
              <a:stretch>
                <a:fillRect/>
              </a:stretch>
            </p:blipFill>
            <p:spPr>
              <a:xfrm>
                <a:off x="4788040" y="728505"/>
                <a:ext cx="6541475" cy="5265336"/>
              </a:xfrm>
              <a:prstGeom prst="rect">
                <a:avLst/>
              </a:prstGeom>
            </p:spPr>
          </p:pic>
        </mc:Fallback>
      </mc:AlternateContent>
    </p:spTree>
    <p:extLst>
      <p:ext uri="{BB962C8B-B14F-4D97-AF65-F5344CB8AC3E}">
        <p14:creationId xmlns:p14="http://schemas.microsoft.com/office/powerpoint/2010/main" val="52847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5A5BB70-1673-4097-A7F8-BCF5F4F19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3">
            <a:extLst>
              <a:ext uri="{FF2B5EF4-FFF2-40B4-BE49-F238E27FC236}">
                <a16:creationId xmlns:a16="http://schemas.microsoft.com/office/drawing/2014/main" id="{7AA72C55-67D2-47FE-9C0B-01A954C8B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4307196"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9784" h="6857998">
                <a:moveTo>
                  <a:pt x="2034528" y="0"/>
                </a:moveTo>
                <a:lnTo>
                  <a:pt x="5839784" y="0"/>
                </a:lnTo>
                <a:lnTo>
                  <a:pt x="5839784" y="6857998"/>
                </a:lnTo>
                <a:lnTo>
                  <a:pt x="0" y="6856093"/>
                </a:lnTo>
                <a:lnTo>
                  <a:pt x="2034528"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7B3ED7-0794-67B8-1D10-4E4E41812356}"/>
              </a:ext>
            </a:extLst>
          </p:cNvPr>
          <p:cNvSpPr>
            <a:spLocks noGrp="1"/>
          </p:cNvSpPr>
          <p:nvPr>
            <p:ph type="title"/>
          </p:nvPr>
        </p:nvSpPr>
        <p:spPr>
          <a:xfrm>
            <a:off x="668908" y="657225"/>
            <a:ext cx="2965938" cy="2921385"/>
          </a:xfrm>
        </p:spPr>
        <p:txBody>
          <a:bodyPr anchor="t">
            <a:normAutofit/>
          </a:bodyPr>
          <a:lstStyle/>
          <a:p>
            <a:r>
              <a:rPr lang="en-US" sz="3600"/>
              <a:t>What do these numbers mean?</a:t>
            </a:r>
          </a:p>
        </p:txBody>
      </p:sp>
      <p:cxnSp>
        <p:nvCxnSpPr>
          <p:cNvPr id="29" name="Straight Connector 28">
            <a:extLst>
              <a:ext uri="{FF2B5EF4-FFF2-40B4-BE49-F238E27FC236}">
                <a16:creationId xmlns:a16="http://schemas.microsoft.com/office/drawing/2014/main" id="{CED23ACC-C318-4DEB-B776-570408C7FB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20896" y="4496637"/>
            <a:ext cx="3764149" cy="236136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D9BE15-6B66-4F4C-B41A-B2A4C304902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884066"/>
            <a:ext cx="3140110" cy="497393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30" name="Content Placeholder 2">
            <a:extLst>
              <a:ext uri="{FF2B5EF4-FFF2-40B4-BE49-F238E27FC236}">
                <a16:creationId xmlns:a16="http://schemas.microsoft.com/office/drawing/2014/main" id="{7676BC79-500B-EA52-AB62-5FC39A9959A9}"/>
              </a:ext>
            </a:extLst>
          </p:cNvPr>
          <p:cNvGraphicFramePr>
            <a:graphicFrameLocks noGrp="1"/>
          </p:cNvGraphicFramePr>
          <p:nvPr>
            <p:ph idx="1"/>
            <p:extLst>
              <p:ext uri="{D42A27DB-BD31-4B8C-83A1-F6EECF244321}">
                <p14:modId xmlns:p14="http://schemas.microsoft.com/office/powerpoint/2010/main" val="1321150567"/>
              </p:ext>
            </p:extLst>
          </p:nvPr>
        </p:nvGraphicFramePr>
        <p:xfrm>
          <a:off x="4788040" y="728505"/>
          <a:ext cx="6541475" cy="5265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9018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86E85B-CAB7-1874-CA3C-3246D32560FE}"/>
              </a:ext>
            </a:extLst>
          </p:cNvPr>
          <p:cNvSpPr>
            <a:spLocks noGrp="1"/>
          </p:cNvSpPr>
          <p:nvPr>
            <p:ph type="title"/>
          </p:nvPr>
        </p:nvSpPr>
        <p:spPr>
          <a:xfrm>
            <a:off x="668005" y="657225"/>
            <a:ext cx="3230515" cy="3569822"/>
          </a:xfrm>
        </p:spPr>
        <p:txBody>
          <a:bodyPr anchor="t">
            <a:normAutofit/>
          </a:bodyPr>
          <a:lstStyle/>
          <a:p>
            <a:r>
              <a:rPr lang="en-US" dirty="0"/>
              <a:t>What do these numbers Mean?</a:t>
            </a:r>
          </a:p>
        </p:txBody>
      </p:sp>
      <p:cxnSp>
        <p:nvCxnSpPr>
          <p:cNvPr id="23" name="Straight Connector 2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6E6E8262-9DFF-C374-B3A7-030546EDEDF1}"/>
              </a:ext>
            </a:extLst>
          </p:cNvPr>
          <p:cNvGraphicFramePr>
            <a:graphicFrameLocks noGrp="1"/>
          </p:cNvGraphicFramePr>
          <p:nvPr>
            <p:ph idx="1"/>
            <p:extLst>
              <p:ext uri="{D42A27DB-BD31-4B8C-83A1-F6EECF244321}">
                <p14:modId xmlns:p14="http://schemas.microsoft.com/office/powerpoint/2010/main" val="622920722"/>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8443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7177B6-64A2-800A-612B-787C1B447339}"/>
              </a:ext>
            </a:extLst>
          </p:cNvPr>
          <p:cNvSpPr>
            <a:spLocks noGrp="1"/>
          </p:cNvSpPr>
          <p:nvPr>
            <p:ph type="title"/>
          </p:nvPr>
        </p:nvSpPr>
        <p:spPr>
          <a:xfrm>
            <a:off x="668005" y="657225"/>
            <a:ext cx="3230515" cy="3569822"/>
          </a:xfrm>
        </p:spPr>
        <p:txBody>
          <a:bodyPr anchor="t">
            <a:normAutofit/>
          </a:bodyPr>
          <a:lstStyle/>
          <a:p>
            <a:r>
              <a:rPr lang="en-US" dirty="0"/>
              <a:t>Years With THE Most Burials </a:t>
            </a:r>
          </a:p>
        </p:txBody>
      </p:sp>
      <p:cxnSp>
        <p:nvCxnSpPr>
          <p:cNvPr id="16" name="Straight Connector 15">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6">
            <a:extLst>
              <a:ext uri="{FF2B5EF4-FFF2-40B4-BE49-F238E27FC236}">
                <a16:creationId xmlns:a16="http://schemas.microsoft.com/office/drawing/2014/main" id="{B2C97F6F-8F17-0B97-B881-51F5EE01389F}"/>
              </a:ext>
            </a:extLst>
          </p:cNvPr>
          <p:cNvGraphicFramePr>
            <a:graphicFrameLocks noGrp="1"/>
          </p:cNvGraphicFramePr>
          <p:nvPr>
            <p:ph idx="1"/>
            <p:extLst>
              <p:ext uri="{D42A27DB-BD31-4B8C-83A1-F6EECF244321}">
                <p14:modId xmlns:p14="http://schemas.microsoft.com/office/powerpoint/2010/main" val="3131477288"/>
              </p:ext>
            </p:extLst>
          </p:nvPr>
        </p:nvGraphicFramePr>
        <p:xfrm>
          <a:off x="5146923" y="832268"/>
          <a:ext cx="6289466" cy="51469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8477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F1FC93-1440-4B98-BEA3-8750A1949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C0988A-4C19-BE9E-0F55-1C7F8BFD7007}"/>
              </a:ext>
            </a:extLst>
          </p:cNvPr>
          <p:cNvSpPr>
            <a:spLocks noGrp="1"/>
          </p:cNvSpPr>
          <p:nvPr>
            <p:ph type="title"/>
          </p:nvPr>
        </p:nvSpPr>
        <p:spPr>
          <a:xfrm>
            <a:off x="821318" y="418913"/>
            <a:ext cx="8256978" cy="1004704"/>
          </a:xfrm>
        </p:spPr>
        <p:txBody>
          <a:bodyPr>
            <a:normAutofit/>
          </a:bodyPr>
          <a:lstStyle/>
          <a:p>
            <a:r>
              <a:rPr lang="en-US" sz="4000"/>
              <a:t>Spikes In Death By Months </a:t>
            </a:r>
          </a:p>
        </p:txBody>
      </p:sp>
      <p:cxnSp>
        <p:nvCxnSpPr>
          <p:cNvPr id="11" name="Straight Connector 10">
            <a:extLst>
              <a:ext uri="{FF2B5EF4-FFF2-40B4-BE49-F238E27FC236}">
                <a16:creationId xmlns:a16="http://schemas.microsoft.com/office/drawing/2014/main" id="{EE8097BD-3640-487B-BBD8-EE139DA0A6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340570" y="0"/>
            <a:ext cx="5851430" cy="18579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B72F05-10A2-4D83-96F2-5DDFC587FD9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7296" y="1006592"/>
            <a:ext cx="12246591" cy="9280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56D396F-B234-154E-5E37-40816D979F0F}"/>
              </a:ext>
            </a:extLst>
          </p:cNvPr>
          <p:cNvGraphicFramePr>
            <a:graphicFrameLocks noGrp="1"/>
          </p:cNvGraphicFramePr>
          <p:nvPr>
            <p:ph idx="1"/>
            <p:extLst>
              <p:ext uri="{D42A27DB-BD31-4B8C-83A1-F6EECF244321}">
                <p14:modId xmlns:p14="http://schemas.microsoft.com/office/powerpoint/2010/main" val="774057270"/>
              </p:ext>
            </p:extLst>
          </p:nvPr>
        </p:nvGraphicFramePr>
        <p:xfrm>
          <a:off x="821317" y="2442050"/>
          <a:ext cx="10556665" cy="35224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2467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122F7E-BE38-4ED6-B882-31F599E0D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3544226B-D7D2-40B5-9D20-C68AEA43AF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22EC542-85CF-4333-82BD-70DDC109C9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D9B922E-40A5-1191-6B06-A53CA6351B21}"/>
              </a:ext>
            </a:extLst>
          </p:cNvPr>
          <p:cNvSpPr>
            <a:spLocks noGrp="1"/>
          </p:cNvSpPr>
          <p:nvPr>
            <p:ph type="title"/>
          </p:nvPr>
        </p:nvSpPr>
        <p:spPr>
          <a:xfrm>
            <a:off x="5053013" y="427059"/>
            <a:ext cx="6337658" cy="806890"/>
          </a:xfrm>
        </p:spPr>
        <p:txBody>
          <a:bodyPr>
            <a:normAutofit/>
          </a:bodyPr>
          <a:lstStyle/>
          <a:p>
            <a:pPr algn="r"/>
            <a:r>
              <a:rPr lang="en-US" sz="2000"/>
              <a:t>Male To Female Deaths </a:t>
            </a:r>
          </a:p>
        </p:txBody>
      </p:sp>
      <p:graphicFrame>
        <p:nvGraphicFramePr>
          <p:cNvPr id="5" name="Content Placeholder 2">
            <a:extLst>
              <a:ext uri="{FF2B5EF4-FFF2-40B4-BE49-F238E27FC236}">
                <a16:creationId xmlns:a16="http://schemas.microsoft.com/office/drawing/2014/main" id="{E12B82C7-A313-2637-3A19-FDD5C6205AEC}"/>
              </a:ext>
            </a:extLst>
          </p:cNvPr>
          <p:cNvGraphicFramePr>
            <a:graphicFrameLocks noGrp="1"/>
          </p:cNvGraphicFramePr>
          <p:nvPr>
            <p:ph idx="1"/>
            <p:extLst>
              <p:ext uri="{D42A27DB-BD31-4B8C-83A1-F6EECF244321}">
                <p14:modId xmlns:p14="http://schemas.microsoft.com/office/powerpoint/2010/main" val="183490851"/>
              </p:ext>
            </p:extLst>
          </p:nvPr>
        </p:nvGraphicFramePr>
        <p:xfrm>
          <a:off x="830826" y="2099188"/>
          <a:ext cx="10559845" cy="38474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6428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2CF90A-2766-149F-CE62-FD8457E1F387}"/>
              </a:ext>
            </a:extLst>
          </p:cNvPr>
          <p:cNvSpPr>
            <a:spLocks noGrp="1"/>
          </p:cNvSpPr>
          <p:nvPr>
            <p:ph type="title"/>
          </p:nvPr>
        </p:nvSpPr>
        <p:spPr>
          <a:xfrm>
            <a:off x="668005" y="657225"/>
            <a:ext cx="3230515" cy="3569822"/>
          </a:xfrm>
        </p:spPr>
        <p:txBody>
          <a:bodyPr anchor="t">
            <a:normAutofit/>
          </a:bodyPr>
          <a:lstStyle/>
          <a:p>
            <a:r>
              <a:rPr lang="en-US"/>
              <a:t>Death By Age Over Time </a:t>
            </a:r>
            <a:endParaRPr lang="en-US" dirty="0"/>
          </a:p>
        </p:txBody>
      </p:sp>
      <p:cxnSp>
        <p:nvCxnSpPr>
          <p:cNvPr id="13" name="Straight Connector 12">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86D940F6-5651-A238-EBD1-590E83BAC58E}"/>
              </a:ext>
            </a:extLst>
          </p:cNvPr>
          <p:cNvGraphicFramePr>
            <a:graphicFrameLocks noGrp="1"/>
          </p:cNvGraphicFramePr>
          <p:nvPr>
            <p:ph idx="1"/>
            <p:extLst>
              <p:ext uri="{D42A27DB-BD31-4B8C-83A1-F6EECF244321}">
                <p14:modId xmlns:p14="http://schemas.microsoft.com/office/powerpoint/2010/main" val="1751833736"/>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86443145"/>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1456</TotalTime>
  <Words>850</Words>
  <Application>Microsoft Office PowerPoint</Application>
  <PresentationFormat>Widescreen</PresentationFormat>
  <Paragraphs>58</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Arial</vt:lpstr>
      <vt:lpstr>Univers Condensed Light</vt:lpstr>
      <vt:lpstr>Walbaum Display Light</vt:lpstr>
      <vt:lpstr>AngleLinesVTI</vt:lpstr>
      <vt:lpstr>Nashville City Cemetery </vt:lpstr>
      <vt:lpstr>     Top 10 Causes of Death </vt:lpstr>
      <vt:lpstr>Top 10 Causes Of Death</vt:lpstr>
      <vt:lpstr>What do these numbers mean?</vt:lpstr>
      <vt:lpstr>What do these numbers Mean?</vt:lpstr>
      <vt:lpstr>Years With THE Most Burials </vt:lpstr>
      <vt:lpstr>Spikes In Death By Months </vt:lpstr>
      <vt:lpstr>Male To Female Deaths </vt:lpstr>
      <vt:lpstr>Death By Age Over Time </vt:lpstr>
      <vt:lpstr>the most common last names of people buried in this cemetery</vt:lpstr>
      <vt:lpstr>Most Famous Person Buried In This Cemetery </vt:lpstr>
      <vt:lpstr>Other Notable Burials </vt:lpstr>
      <vt:lpstr>Last Infant Burial of 1864</vt:lpstr>
      <vt:lpstr>The Systemic Erasure of a People</vt:lpstr>
      <vt:lpstr>Children of the Shadows Museum/ Memorial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Walter  Lovett II</dc:creator>
  <cp:lastModifiedBy>Walter  Lovett II</cp:lastModifiedBy>
  <cp:revision>2</cp:revision>
  <dcterms:created xsi:type="dcterms:W3CDTF">2025-07-16T15:45:55Z</dcterms:created>
  <dcterms:modified xsi:type="dcterms:W3CDTF">2025-07-17T16:02:35Z</dcterms:modified>
</cp:coreProperties>
</file>