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884" autoAdjust="0"/>
  </p:normalViewPr>
  <p:slideViewPr>
    <p:cSldViewPr snapToGrid="0">
      <p:cViewPr varScale="1">
        <p:scale>
          <a:sx n="102" d="100"/>
          <a:sy n="102" d="100"/>
        </p:scale>
        <p:origin x="1092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icha\workspace\c11\Excel\projects\cemetaries-mclphlps\Project_Historic_Nashville_City_Cemetery_Interments__1846-1979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'MLB All Stars'!$D$1</c:f>
              <c:strCache>
                <c:ptCount val="1"/>
                <c:pt idx="0">
                  <c:v>Count of Last Names</c:v>
                </c:pt>
              </c:strCache>
            </c:strRef>
          </c:tx>
          <c:spPr>
            <a:pattFill prst="ltUpDiag">
              <a:fgClr>
                <a:schemeClr val="accent1"/>
              </a:fgClr>
              <a:bgClr>
                <a:schemeClr val="lt1"/>
              </a:bgClr>
            </a:pattFill>
            <a:ln>
              <a:noFill/>
            </a:ln>
            <a:effectLst/>
          </c:spPr>
          <c:invertIfNegative val="0"/>
          <c:cat>
            <c:strRef>
              <c:f>'MLB All Stars'!$A$2:$A$20</c:f>
              <c:strCache>
                <c:ptCount val="19"/>
                <c:pt idx="0">
                  <c:v>RHP: Shane Smith (CWS) and C: Will Smith (LAD)</c:v>
                </c:pt>
                <c:pt idx="1">
                  <c:v>RHP: Hunter Brown (HOU)</c:v>
                </c:pt>
                <c:pt idx="2">
                  <c:v>SS: Jacob Wilson (ATH)</c:v>
                </c:pt>
                <c:pt idx="3">
                  <c:v>1B: Freddie Freeman (LAD)</c:v>
                </c:pt>
                <c:pt idx="4">
                  <c:v>OF: James Wood (WSH)</c:v>
                </c:pt>
                <c:pt idx="5">
                  <c:v>LHP: Matthew Boyd (CHC)</c:v>
                </c:pt>
                <c:pt idx="6">
                  <c:v>OF: Corbin Carroll (AZ)</c:v>
                </c:pt>
                <c:pt idx="7">
                  <c:v>OF: Kyle Tucker (CHC)</c:v>
                </c:pt>
                <c:pt idx="8">
                  <c:v>RHP: Logan Webb (SF)</c:v>
                </c:pt>
                <c:pt idx="9">
                  <c:v>LHP: Robbie Ray (SF)</c:v>
                </c:pt>
                <c:pt idx="10">
                  <c:v>C: Alejandro Kirk (TOR)</c:v>
                </c:pt>
                <c:pt idx="11">
                  <c:v>LHP: Aroldis Chapman (BOS)</c:v>
                </c:pt>
                <c:pt idx="12">
                  <c:v>RHP: Joe Ryan (MIN)</c:v>
                </c:pt>
                <c:pt idx="13">
                  <c:v>INF: Bobby Witt Jr. (KC)</c:v>
                </c:pt>
                <c:pt idx="14">
                  <c:v>LHP: MacKenzie Gore (WSH)</c:v>
                </c:pt>
                <c:pt idx="15">
                  <c:v>INF: Brandon Lowe (TB)</c:v>
                </c:pt>
                <c:pt idx="16">
                  <c:v>LHP: Andrew Abbott (CIN)</c:v>
                </c:pt>
                <c:pt idx="17">
                  <c:v>OF: Kyle Stowers (MIA)</c:v>
                </c:pt>
                <c:pt idx="18">
                  <c:v>RHP: Zack Wheeler (PHI)</c:v>
                </c:pt>
              </c:strCache>
              <c:extLst/>
            </c:strRef>
          </c:cat>
          <c:val>
            <c:numRef>
              <c:f>'MLB All Stars'!$D$2:$D$20</c:f>
              <c:numCache>
                <c:formatCode>General</c:formatCode>
                <c:ptCount val="19"/>
                <c:pt idx="0">
                  <c:v>129</c:v>
                </c:pt>
                <c:pt idx="1">
                  <c:v>112</c:v>
                </c:pt>
                <c:pt idx="2">
                  <c:v>51</c:v>
                </c:pt>
                <c:pt idx="3">
                  <c:v>15</c:v>
                </c:pt>
                <c:pt idx="4">
                  <c:v>14</c:v>
                </c:pt>
                <c:pt idx="5">
                  <c:v>13</c:v>
                </c:pt>
                <c:pt idx="6">
                  <c:v>12</c:v>
                </c:pt>
                <c:pt idx="7">
                  <c:v>11</c:v>
                </c:pt>
                <c:pt idx="8">
                  <c:v>11</c:v>
                </c:pt>
                <c:pt idx="9">
                  <c:v>6</c:v>
                </c:pt>
                <c:pt idx="10">
                  <c:v>4</c:v>
                </c:pt>
                <c:pt idx="11">
                  <c:v>3</c:v>
                </c:pt>
                <c:pt idx="12">
                  <c:v>3</c:v>
                </c:pt>
                <c:pt idx="13">
                  <c:v>3</c:v>
                </c:pt>
                <c:pt idx="14">
                  <c:v>2</c:v>
                </c:pt>
                <c:pt idx="15">
                  <c:v>2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8FF-422C-B68A-7C8B69B2CF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9"/>
        <c:overlap val="-20"/>
        <c:axId val="1879467744"/>
        <c:axId val="1879469664"/>
      </c:barChart>
      <c:catAx>
        <c:axId val="187946774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accent1">
                <a:lumMod val="60000"/>
                <a:lumOff val="4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50" normalizeH="0" baseline="0">
                <a:solidFill>
                  <a:schemeClr val="lt1"/>
                </a:solidFill>
                <a:latin typeface="+mj-lt"/>
                <a:ea typeface="+mn-ea"/>
                <a:cs typeface="+mn-cs"/>
              </a:defRPr>
            </a:pPr>
            <a:endParaRPr lang="en-US"/>
          </a:p>
        </c:txPr>
        <c:crossAx val="1879469664"/>
        <c:crosses val="autoZero"/>
        <c:auto val="1"/>
        <c:lblAlgn val="ctr"/>
        <c:lblOffset val="100"/>
        <c:noMultiLvlLbl val="0"/>
      </c:catAx>
      <c:valAx>
        <c:axId val="18794696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alpha val="2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j-lt"/>
                    <a:ea typeface="+mn-ea"/>
                    <a:cs typeface="+mn-cs"/>
                  </a:defRPr>
                </a:pPr>
                <a:r>
                  <a:rPr lang="en-US" sz="1000" b="0" dirty="0">
                    <a:latin typeface="+mj-lt"/>
                  </a:rPr>
                  <a:t>NUMBER OF INTERRED WITH THE SAME LAST NAME AS THE ALL-STAR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j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794677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accent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6">
  <cs:axisTitle>
    <cs:lnRef idx="0"/>
    <cs:fillRef idx="0"/>
    <cs:effectRef idx="0"/>
    <cs:fontRef idx="minor">
      <a:schemeClr val="lt1"/>
    </cs:fontRef>
    <cs:defRPr sz="900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800" kern="1200" cap="all" spc="150" normalizeH="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000" kern="1200"/>
  </cs:chartArea>
  <cs:dataLabel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70000"/>
        </a:schemeClr>
      </a:solidFill>
    </cs:spPr>
    <cs:defRPr sz="900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900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900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500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900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D78C8-74BD-4301-9AE9-BD343A91FD78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935053-0FD0-4D45-A14D-6850DECB2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553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C789E-8074-4320-9B9F-AAEDD65CB997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9ECF5-B482-47D6-BD9D-A4C42A175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25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C789E-8074-4320-9B9F-AAEDD65CB997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9ECF5-B482-47D6-BD9D-A4C42A175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818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C789E-8074-4320-9B9F-AAEDD65CB997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9ECF5-B482-47D6-BD9D-A4C42A175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306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C789E-8074-4320-9B9F-AAEDD65CB997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9ECF5-B482-47D6-BD9D-A4C42A175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61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C789E-8074-4320-9B9F-AAEDD65CB997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9ECF5-B482-47D6-BD9D-A4C42A175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12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C789E-8074-4320-9B9F-AAEDD65CB997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9ECF5-B482-47D6-BD9D-A4C42A175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370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C789E-8074-4320-9B9F-AAEDD65CB997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9ECF5-B482-47D6-BD9D-A4C42A175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260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C789E-8074-4320-9B9F-AAEDD65CB997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9ECF5-B482-47D6-BD9D-A4C42A175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026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C789E-8074-4320-9B9F-AAEDD65CB997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9ECF5-B482-47D6-BD9D-A4C42A175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841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C789E-8074-4320-9B9F-AAEDD65CB997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9ECF5-B482-47D6-BD9D-A4C42A175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770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C789E-8074-4320-9B9F-AAEDD65CB997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9ECF5-B482-47D6-BD9D-A4C42A175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355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5C789E-8074-4320-9B9F-AAEDD65CB997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49ECF5-B482-47D6-BD9D-A4C42A175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648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F0409FB6-86EC-2921-2879-0B8D843221C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9414290"/>
              </p:ext>
            </p:extLst>
          </p:nvPr>
        </p:nvGraphicFramePr>
        <p:xfrm>
          <a:off x="558165" y="1960775"/>
          <a:ext cx="7770495" cy="4897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028" name="Picture 4" descr="Nashville City Cemetery">
            <a:extLst>
              <a:ext uri="{FF2B5EF4-FFF2-40B4-BE49-F238E27FC236}">
                <a16:creationId xmlns:a16="http://schemas.microsoft.com/office/drawing/2014/main" id="{7E1A275D-F0AA-0AB4-453F-9DBACFFC8C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613004" cy="111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A logo of a baseball player&#10;&#10;AI-generated content may be incorrect.">
            <a:extLst>
              <a:ext uri="{FF2B5EF4-FFF2-40B4-BE49-F238E27FC236}">
                <a16:creationId xmlns:a16="http://schemas.microsoft.com/office/drawing/2014/main" id="{658EF8AB-76A6-3B84-5FE9-A18A71A0AF0D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5532" y="2062116"/>
            <a:ext cx="4280946" cy="428094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E323D5D-D038-AB80-DB6E-490F5961B0E3}"/>
              </a:ext>
            </a:extLst>
          </p:cNvPr>
          <p:cNvSpPr txBox="1"/>
          <p:nvPr/>
        </p:nvSpPr>
        <p:spPr>
          <a:xfrm>
            <a:off x="1923068" y="1112363"/>
            <a:ext cx="682500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Copperplate Gothic Light" panose="020E0507020206020404" pitchFamily="34" charset="0"/>
              </a:rPr>
              <a:t>Which 2025 MLB </a:t>
            </a:r>
            <a:r>
              <a:rPr lang="en-US" sz="2800" dirty="0">
                <a:solidFill>
                  <a:schemeClr val="bg1"/>
                </a:solidFill>
                <a:latin typeface="Copperplate Gothic Light" panose="020E0507020206020404" pitchFamily="34" charset="0"/>
              </a:rPr>
              <a:t>All-Stars</a:t>
            </a:r>
            <a:r>
              <a:rPr lang="en-US" sz="2400" dirty="0">
                <a:solidFill>
                  <a:schemeClr val="bg1"/>
                </a:solidFill>
                <a:latin typeface="Copperplate Gothic Light" panose="020E0507020206020404" pitchFamily="34" charset="0"/>
              </a:rPr>
              <a:t> have their last name represented in our cemetery?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CF87FF9-8AD4-2F67-5CB1-B7F6DEB5FD4E}"/>
              </a:ext>
            </a:extLst>
          </p:cNvPr>
          <p:cNvSpPr txBox="1"/>
          <p:nvPr/>
        </p:nvSpPr>
        <p:spPr>
          <a:xfrm>
            <a:off x="2613004" y="492815"/>
            <a:ext cx="6590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pperplate Gothic Light" panose="020E0507020206020404" pitchFamily="34" charset="0"/>
              </a:rPr>
              <a:t>Presents our Fun </a:t>
            </a:r>
            <a:r>
              <a:rPr lang="en-US" dirty="0">
                <a:solidFill>
                  <a:schemeClr val="bg1"/>
                </a:solidFill>
                <a:latin typeface="Copperplate Gothic Light" panose="020E0507020206020404" pitchFamily="34" charset="0"/>
              </a:rPr>
              <a:t>Cemetery</a:t>
            </a:r>
            <a:r>
              <a:rPr lang="en-US" sz="2000" dirty="0">
                <a:solidFill>
                  <a:schemeClr val="bg1"/>
                </a:solidFill>
                <a:latin typeface="Copperplate Gothic Light" panose="020E0507020206020404" pitchFamily="34" charset="0"/>
              </a:rPr>
              <a:t> Fact of the Day!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7E7F0D9-C04F-94C4-BD03-2BEC098DB0FF}"/>
              </a:ext>
            </a:extLst>
          </p:cNvPr>
          <p:cNvCxnSpPr>
            <a:cxnSpLocks/>
          </p:cNvCxnSpPr>
          <p:nvPr/>
        </p:nvCxnSpPr>
        <p:spPr>
          <a:xfrm>
            <a:off x="0" y="1159496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994FD2D-B495-BEC3-CF21-0CBCE022130B}"/>
              </a:ext>
            </a:extLst>
          </p:cNvPr>
          <p:cNvSpPr/>
          <p:nvPr/>
        </p:nvSpPr>
        <p:spPr>
          <a:xfrm>
            <a:off x="1" y="0"/>
            <a:ext cx="9144000" cy="1159490"/>
          </a:xfrm>
          <a:prstGeom prst="rect">
            <a:avLst/>
          </a:prstGeom>
          <a:solidFill>
            <a:schemeClr val="accent4">
              <a:alpha val="57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141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</TotalTime>
  <Words>33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Copperplate Gothic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Mike Phillips</dc:creator>
  <cp:lastModifiedBy>Mike Phillips</cp:lastModifiedBy>
  <cp:revision>4</cp:revision>
  <dcterms:created xsi:type="dcterms:W3CDTF">2025-07-16T19:21:04Z</dcterms:created>
  <dcterms:modified xsi:type="dcterms:W3CDTF">2025-07-16T20:36:16Z</dcterms:modified>
</cp:coreProperties>
</file>