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386" r:id="rId5"/>
    <p:sldId id="359" r:id="rId6"/>
    <p:sldId id="373" r:id="rId7"/>
    <p:sldId id="375" r:id="rId8"/>
    <p:sldId id="387" r:id="rId9"/>
    <p:sldId id="365" r:id="rId10"/>
    <p:sldId id="376" r:id="rId11"/>
    <p:sldId id="382" r:id="rId12"/>
    <p:sldId id="377" r:id="rId13"/>
    <p:sldId id="383" r:id="rId14"/>
    <p:sldId id="388" r:id="rId15"/>
    <p:sldId id="378" r:id="rId16"/>
    <p:sldId id="391" r:id="rId17"/>
    <p:sldId id="384" r:id="rId18"/>
    <p:sldId id="379" r:id="rId19"/>
    <p:sldId id="380" r:id="rId20"/>
    <p:sldId id="39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9CAB"/>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D05514-0A5A-FD9A-09D0-C45C57C95591}" v="9" dt="2025-07-15T13:57:33.964"/>
    <p1510:client id="{2CEF0250-3B5B-471C-E272-2DF527C4944B}" v="927" dt="2025-07-15T18:26:19.010"/>
    <p1510:client id="{430422E5-B7D0-7DDE-E6BA-A8AD2DEAEFAE}" v="279" dt="2025-07-15T15:56:11.540"/>
    <p1510:client id="{5B6D404E-22DF-7DAD-9B54-2CC8223946B4}" v="587" dt="2025-07-15T16:31:43.902"/>
    <p1510:client id="{79F155F4-60D0-429F-996D-FB40F9C7908C}" v="2520" dt="2025-07-15T19:52:31.953"/>
    <p1510:client id="{94EA5BE9-9DCA-58DC-AD65-1F58CFE2CC83}" v="212" dt="2025-07-16T13:07:25.474"/>
    <p1510:client id="{E94E33E1-2CF1-9E4D-4ED7-C7E4B68E87A0}" v="515" dt="2025-07-15T16:05:20.697"/>
    <p1510:client id="{F1F3644A-D442-C6E6-3B65-069CECF9E37D}" v="25" dt="2025-07-15T18:58:03.031"/>
  </p1510:revLst>
</p1510:revInfo>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6" d="100"/>
          <a:sy n="46" d="100"/>
        </p:scale>
        <p:origin x="1402" y="48"/>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7/16/2025</a:t>
            </a:fld>
            <a:endParaRPr lang="en-US"/>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7/16/2025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F989E5-CD6F-CA36-F5E9-E214B5C84E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BD1241-F488-1808-6A15-F65A3F5BF7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6027BA-0935-8AE3-14E3-A6330E9E5FB3}"/>
              </a:ext>
            </a:extLst>
          </p:cNvPr>
          <p:cNvSpPr>
            <a:spLocks noGrp="1"/>
          </p:cNvSpPr>
          <p:nvPr>
            <p:ph type="body" idx="1"/>
          </p:nvPr>
        </p:nvSpPr>
        <p:spPr/>
        <p:txBody>
          <a:bodyPr/>
          <a:lstStyle/>
          <a:p>
            <a:r>
              <a:rPr lang="en-US"/>
              <a:t>In reviewing the marathon performance trends, </a:t>
            </a:r>
            <a:r>
              <a:rPr lang="en-US" b="1"/>
              <a:t>2019</a:t>
            </a:r>
            <a:r>
              <a:rPr lang="en-US"/>
              <a:t> stands out as the fastest year for the </a:t>
            </a:r>
            <a:r>
              <a:rPr lang="en-US" b="1"/>
              <a:t>full marathon</a:t>
            </a:r>
            <a:r>
              <a:rPr lang="en-US"/>
              <a:t>, while </a:t>
            </a:r>
            <a:r>
              <a:rPr lang="en-US" b="1"/>
              <a:t>2016 and 2018</a:t>
            </a:r>
            <a:r>
              <a:rPr lang="en-US"/>
              <a:t> had nearly identical top results for the </a:t>
            </a:r>
            <a:r>
              <a:rPr lang="en-US" b="1"/>
              <a:t>half marathon</a:t>
            </a:r>
            <a:r>
              <a:rPr lang="en-US"/>
              <a:t>, with just an 11-second difference. Over the years, the </a:t>
            </a:r>
            <a:r>
              <a:rPr lang="en-US" b="1"/>
              <a:t>top quartile</a:t>
            </a:r>
            <a:r>
              <a:rPr lang="en-US"/>
              <a:t> has shown steady improvement, especially from </a:t>
            </a:r>
            <a:r>
              <a:rPr lang="en-US" b="1"/>
              <a:t>2017 to 2019</a:t>
            </a:r>
            <a:r>
              <a:rPr lang="en-US"/>
              <a:t>, although </a:t>
            </a:r>
            <a:r>
              <a:rPr lang="en-US" b="1"/>
              <a:t>2019</a:t>
            </a:r>
            <a:r>
              <a:rPr lang="en-US"/>
              <a:t> didn’t quite match the strength of </a:t>
            </a:r>
            <a:r>
              <a:rPr lang="en-US" b="1"/>
              <a:t>2016</a:t>
            </a:r>
            <a:r>
              <a:rPr lang="en-US"/>
              <a:t> or </a:t>
            </a:r>
            <a:r>
              <a:rPr lang="en-US" b="1"/>
              <a:t>2018</a:t>
            </a:r>
            <a:r>
              <a:rPr lang="en-US"/>
              <a:t>. The </a:t>
            </a:r>
            <a:r>
              <a:rPr lang="en-US" b="1"/>
              <a:t>median times</a:t>
            </a:r>
            <a:r>
              <a:rPr lang="en-US"/>
              <a:t> remained stable between </a:t>
            </a:r>
            <a:r>
              <a:rPr lang="en-US" b="1"/>
              <a:t>2:25 and 2:40</a:t>
            </a:r>
            <a:r>
              <a:rPr lang="en-US"/>
              <a:t>. The slowest year was </a:t>
            </a:r>
            <a:r>
              <a:rPr lang="en-US" b="1"/>
              <a:t>2017</a:t>
            </a:r>
            <a:r>
              <a:rPr lang="en-US"/>
              <a:t>, with </a:t>
            </a:r>
            <a:r>
              <a:rPr lang="en-US" b="1"/>
              <a:t>slower averages, </a:t>
            </a:r>
            <a:r>
              <a:rPr lang="en-US"/>
              <a:t>especially in the half marathon. Possibly due to a large number of </a:t>
            </a:r>
            <a:r>
              <a:rPr lang="en-US" b="1"/>
              <a:t>first-time runners, </a:t>
            </a:r>
            <a:r>
              <a:rPr lang="en-US"/>
              <a:t>since we found 12 outliers with much slower times in 2017 including one who's time was 30 mins slower than the next runner. </a:t>
            </a:r>
          </a:p>
        </p:txBody>
      </p:sp>
      <p:sp>
        <p:nvSpPr>
          <p:cNvPr id="4" name="Slide Number Placeholder 3">
            <a:extLst>
              <a:ext uri="{FF2B5EF4-FFF2-40B4-BE49-F238E27FC236}">
                <a16:creationId xmlns:a16="http://schemas.microsoft.com/office/drawing/2014/main" id="{BB184B44-9B79-B099-ECB7-CE101F0AC060}"/>
              </a:ext>
            </a:extLst>
          </p:cNvPr>
          <p:cNvSpPr>
            <a:spLocks noGrp="1"/>
          </p:cNvSpPr>
          <p:nvPr>
            <p:ph type="sldNum" sz="quarter" idx="5"/>
          </p:nvPr>
        </p:nvSpPr>
        <p:spPr/>
        <p:txBody>
          <a:bodyPr/>
          <a:lstStyle/>
          <a:p>
            <a:fld id="{DEF75CB5-5666-5049-9AE0-38EFD385C21E}" type="slidenum">
              <a:rPr lang="en-US" smtClean="0"/>
              <a:t>11</a:t>
            </a:fld>
            <a:endParaRPr lang="en-US"/>
          </a:p>
        </p:txBody>
      </p:sp>
    </p:spTree>
    <p:extLst>
      <p:ext uri="{BB962C8B-B14F-4D97-AF65-F5344CB8AC3E}">
        <p14:creationId xmlns:p14="http://schemas.microsoft.com/office/powerpoint/2010/main" val="1097288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also made some observations related to participation. Half marathons consistently attract more participants than full marathons, but there was a clear decline in both events, especially in </a:t>
            </a:r>
            <a:r>
              <a:rPr lang="en-US" b="1"/>
              <a:t>2018 and 2019</a:t>
            </a:r>
            <a:r>
              <a:rPr lang="en-US"/>
              <a:t>.</a:t>
            </a:r>
            <a:endParaRPr lang="en-US">
              <a:cs typeface="+mn-lt"/>
            </a:endParaRPr>
          </a:p>
        </p:txBody>
      </p:sp>
      <p:sp>
        <p:nvSpPr>
          <p:cNvPr id="4" name="Slide Number Placeholder 3"/>
          <p:cNvSpPr>
            <a:spLocks noGrp="1"/>
          </p:cNvSpPr>
          <p:nvPr>
            <p:ph type="sldNum" sz="quarter" idx="5"/>
          </p:nvPr>
        </p:nvSpPr>
        <p:spPr/>
        <p:txBody>
          <a:bodyPr/>
          <a:lstStyle/>
          <a:p>
            <a:fld id="{DEF75CB5-5666-5049-9AE0-38EFD385C21E}" type="slidenum">
              <a:rPr lang="en-US" smtClean="0"/>
              <a:t>12</a:t>
            </a:fld>
            <a:endParaRPr lang="en-US"/>
          </a:p>
        </p:txBody>
      </p:sp>
    </p:spTree>
    <p:extLst>
      <p:ext uri="{BB962C8B-B14F-4D97-AF65-F5344CB8AC3E}">
        <p14:creationId xmlns:p14="http://schemas.microsoft.com/office/powerpoint/2010/main" val="3765125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6CB6BE-EBEF-656C-5932-899D59DB46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E22E0B-8D56-8A25-F7CF-CA5C903100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0958CA-203C-83A9-DA56-D1BCFDB77A55}"/>
              </a:ext>
            </a:extLst>
          </p:cNvPr>
          <p:cNvSpPr>
            <a:spLocks noGrp="1"/>
          </p:cNvSpPr>
          <p:nvPr>
            <p:ph type="body" idx="1"/>
          </p:nvPr>
        </p:nvSpPr>
        <p:spPr/>
        <p:txBody>
          <a:bodyPr/>
          <a:lstStyle/>
          <a:p>
            <a:r>
              <a:rPr lang="en-US"/>
              <a:t>After reviewing all the data, we decided there must be another factor that would explain the significant drop in performance in </a:t>
            </a:r>
            <a:r>
              <a:rPr lang="en-US" b="1"/>
              <a:t>2017</a:t>
            </a:r>
            <a:r>
              <a:rPr lang="en-US"/>
              <a:t>, which lead us to research the weather during each race. In late April 2017, </a:t>
            </a:r>
            <a:r>
              <a:rPr lang="en-US" b="1"/>
              <a:t>Nashville</a:t>
            </a:r>
            <a:r>
              <a:rPr lang="en-US"/>
              <a:t> experienced unusually </a:t>
            </a:r>
            <a:r>
              <a:rPr lang="en-US" b="1"/>
              <a:t>hot temperatures</a:t>
            </a:r>
            <a:r>
              <a:rPr lang="en-US"/>
              <a:t> reaching a high of </a:t>
            </a:r>
            <a:r>
              <a:rPr lang="en-US" b="1"/>
              <a:t>91°F</a:t>
            </a:r>
            <a:r>
              <a:rPr lang="en-US"/>
              <a:t>, compared to the usual </a:t>
            </a:r>
            <a:r>
              <a:rPr lang="en-US" b="1"/>
              <a:t>65-70°F</a:t>
            </a:r>
            <a:r>
              <a:rPr lang="en-US"/>
              <a:t>. This was the hottest April in Nashiville to date! On this day, there were also strong </a:t>
            </a:r>
            <a:r>
              <a:rPr lang="en-US" b="1"/>
              <a:t>winds up to 25 mph</a:t>
            </a:r>
            <a:r>
              <a:rPr lang="en-US"/>
              <a:t>, which was the beginning of a </a:t>
            </a:r>
            <a:r>
              <a:rPr lang="en-US" b="1"/>
              <a:t>severe storm</a:t>
            </a:r>
            <a:r>
              <a:rPr lang="en-US"/>
              <a:t>, which caused significant damage the next day. This likely contributed to </a:t>
            </a:r>
            <a:r>
              <a:rPr lang="en-US" b="1"/>
              <a:t>slower performance</a:t>
            </a:r>
            <a:r>
              <a:rPr lang="en-US"/>
              <a:t>, especially among </a:t>
            </a:r>
            <a:r>
              <a:rPr lang="en-US" b="1"/>
              <a:t>outlier runners</a:t>
            </a:r>
            <a:r>
              <a:rPr lang="en-US"/>
              <a:t>, leading to an overall </a:t>
            </a:r>
            <a:r>
              <a:rPr lang="en-US" b="1"/>
              <a:t>slower race time</a:t>
            </a:r>
            <a:r>
              <a:rPr lang="en-US"/>
              <a:t> and a higher proportion of </a:t>
            </a:r>
            <a:r>
              <a:rPr lang="en-US" b="1"/>
              <a:t>slow finishers</a:t>
            </a:r>
            <a:r>
              <a:rPr lang="en-US"/>
              <a:t> that year. This additional research brought us to our hypthesis: </a:t>
            </a:r>
          </a:p>
        </p:txBody>
      </p:sp>
      <p:sp>
        <p:nvSpPr>
          <p:cNvPr id="4" name="Slide Number Placeholder 3">
            <a:extLst>
              <a:ext uri="{FF2B5EF4-FFF2-40B4-BE49-F238E27FC236}">
                <a16:creationId xmlns:a16="http://schemas.microsoft.com/office/drawing/2014/main" id="{61178CE1-1A4E-524D-870C-E4952AEE0D49}"/>
              </a:ext>
            </a:extLst>
          </p:cNvPr>
          <p:cNvSpPr>
            <a:spLocks noGrp="1"/>
          </p:cNvSpPr>
          <p:nvPr>
            <p:ph type="sldNum" sz="quarter" idx="5"/>
          </p:nvPr>
        </p:nvSpPr>
        <p:spPr/>
        <p:txBody>
          <a:bodyPr/>
          <a:lstStyle/>
          <a:p>
            <a:fld id="{DEF75CB5-5666-5049-9AE0-38EFD385C21E}" type="slidenum">
              <a:rPr lang="en-US" smtClean="0"/>
              <a:t>13</a:t>
            </a:fld>
            <a:endParaRPr lang="en-US"/>
          </a:p>
        </p:txBody>
      </p:sp>
    </p:spTree>
    <p:extLst>
      <p:ext uri="{BB962C8B-B14F-4D97-AF65-F5344CB8AC3E}">
        <p14:creationId xmlns:p14="http://schemas.microsoft.com/office/powerpoint/2010/main" val="2809212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D1D86C-538D-AA8D-0ECB-F1271009CA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241278-CD1A-B214-D5B0-0E6542911E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72A450-C322-9ED9-D775-FFF8A21E43C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A2BED0B-7016-D5B5-CDAE-4F63FDE4A146}"/>
              </a:ext>
            </a:extLst>
          </p:cNvPr>
          <p:cNvSpPr>
            <a:spLocks noGrp="1"/>
          </p:cNvSpPr>
          <p:nvPr>
            <p:ph type="sldNum" sz="quarter" idx="5"/>
          </p:nvPr>
        </p:nvSpPr>
        <p:spPr/>
        <p:txBody>
          <a:bodyPr/>
          <a:lstStyle/>
          <a:p>
            <a:fld id="{DEF75CB5-5666-5049-9AE0-38EFD385C21E}" type="slidenum">
              <a:rPr lang="en-US" smtClean="0"/>
              <a:t>14</a:t>
            </a:fld>
            <a:endParaRPr lang="en-US"/>
          </a:p>
        </p:txBody>
      </p:sp>
    </p:spTree>
    <p:extLst>
      <p:ext uri="{BB962C8B-B14F-4D97-AF65-F5344CB8AC3E}">
        <p14:creationId xmlns:p14="http://schemas.microsoft.com/office/powerpoint/2010/main" val="1799883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F75CB5-5666-5049-9AE0-38EFD385C21E}" type="slidenum">
              <a:rPr lang="en-US" smtClean="0"/>
              <a:t>15</a:t>
            </a:fld>
            <a:endParaRPr lang="en-US"/>
          </a:p>
        </p:txBody>
      </p:sp>
    </p:spTree>
    <p:extLst>
      <p:ext uri="{BB962C8B-B14F-4D97-AF65-F5344CB8AC3E}">
        <p14:creationId xmlns:p14="http://schemas.microsoft.com/office/powerpoint/2010/main" val="178419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F75CB5-5666-5049-9AE0-38EFD385C21E}" type="slidenum">
              <a:rPr lang="en-US" smtClean="0"/>
              <a:t>16</a:t>
            </a:fld>
            <a:endParaRPr lang="en-US"/>
          </a:p>
        </p:txBody>
      </p:sp>
    </p:spTree>
    <p:extLst>
      <p:ext uri="{BB962C8B-B14F-4D97-AF65-F5344CB8AC3E}">
        <p14:creationId xmlns:p14="http://schemas.microsoft.com/office/powerpoint/2010/main" val="839213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0EE146-A802-B783-411F-2AB962440C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A1A7CA-B2D1-29C4-7AF6-CDED9959A8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FA136A-070B-1038-1A92-126D0F571B6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B6D5205-100F-8EB3-2FAD-2E441366810C}"/>
              </a:ext>
            </a:extLst>
          </p:cNvPr>
          <p:cNvSpPr>
            <a:spLocks noGrp="1"/>
          </p:cNvSpPr>
          <p:nvPr>
            <p:ph type="sldNum" sz="quarter" idx="5"/>
          </p:nvPr>
        </p:nvSpPr>
        <p:spPr/>
        <p:txBody>
          <a:bodyPr/>
          <a:lstStyle/>
          <a:p>
            <a:fld id="{DEF75CB5-5666-5049-9AE0-38EFD385C21E}" type="slidenum">
              <a:rPr lang="en-US" smtClean="0"/>
              <a:t>17</a:t>
            </a:fld>
            <a:endParaRPr lang="en-US"/>
          </a:p>
        </p:txBody>
      </p:sp>
    </p:spTree>
    <p:extLst>
      <p:ext uri="{BB962C8B-B14F-4D97-AF65-F5344CB8AC3E}">
        <p14:creationId xmlns:p14="http://schemas.microsoft.com/office/powerpoint/2010/main" val="4047167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a:p>
        </p:txBody>
      </p:sp>
    </p:spTree>
    <p:extLst>
      <p:ext uri="{BB962C8B-B14F-4D97-AF65-F5344CB8AC3E}">
        <p14:creationId xmlns:p14="http://schemas.microsoft.com/office/powerpoint/2010/main" val="1860164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After creating a blank workbook and importing the data, we can start comparing each race to the others. Here we use the MIN, MAX, AVERAGE, and MEDIAN functions to assess the range, averages, and midpoints. </a:t>
            </a:r>
          </a:p>
        </p:txBody>
      </p:sp>
      <p:sp>
        <p:nvSpPr>
          <p:cNvPr id="4" name="Slide Number Placeholder 3"/>
          <p:cNvSpPr>
            <a:spLocks noGrp="1"/>
          </p:cNvSpPr>
          <p:nvPr>
            <p:ph type="sldNum" sz="quarter" idx="5"/>
          </p:nvPr>
        </p:nvSpPr>
        <p:spPr/>
        <p:txBody>
          <a:bodyPr/>
          <a:lstStyle/>
          <a:p>
            <a:fld id="{DEF75CB5-5666-5049-9AE0-38EFD385C21E}" type="slidenum">
              <a:rPr lang="en-US" smtClean="0"/>
              <a:t>4</a:t>
            </a:fld>
            <a:endParaRPr lang="en-US"/>
          </a:p>
        </p:txBody>
      </p:sp>
    </p:spTree>
    <p:extLst>
      <p:ext uri="{BB962C8B-B14F-4D97-AF65-F5344CB8AC3E}">
        <p14:creationId xmlns:p14="http://schemas.microsoft.com/office/powerpoint/2010/main" val="2982522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FC130A-A22D-96BB-F1F5-F7A456F6D7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B56967-23D1-2F2E-2E86-E9672F7012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1F5AC8-4FDD-2370-1618-8367BF2AFC38}"/>
              </a:ext>
            </a:extLst>
          </p:cNvPr>
          <p:cNvSpPr>
            <a:spLocks noGrp="1"/>
          </p:cNvSpPr>
          <p:nvPr>
            <p:ph type="body" idx="1"/>
          </p:nvPr>
        </p:nvSpPr>
        <p:spPr/>
        <p:txBody>
          <a:bodyPr/>
          <a:lstStyle/>
          <a:p>
            <a:r>
              <a:rPr lang="en-US"/>
              <a:t>We can also get a snapshot of the races overall by using the AVERAGE and MEDIAN functions for all the time columns of each race. </a:t>
            </a:r>
          </a:p>
        </p:txBody>
      </p:sp>
      <p:sp>
        <p:nvSpPr>
          <p:cNvPr id="4" name="Slide Number Placeholder 3">
            <a:extLst>
              <a:ext uri="{FF2B5EF4-FFF2-40B4-BE49-F238E27FC236}">
                <a16:creationId xmlns:a16="http://schemas.microsoft.com/office/drawing/2014/main" id="{963A7D0E-66E8-253D-AB0E-6F7E603B4FF5}"/>
              </a:ext>
            </a:extLst>
          </p:cNvPr>
          <p:cNvSpPr>
            <a:spLocks noGrp="1"/>
          </p:cNvSpPr>
          <p:nvPr>
            <p:ph type="sldNum" sz="quarter" idx="5"/>
          </p:nvPr>
        </p:nvSpPr>
        <p:spPr/>
        <p:txBody>
          <a:bodyPr/>
          <a:lstStyle/>
          <a:p>
            <a:fld id="{DEF75CB5-5666-5049-9AE0-38EFD385C21E}" type="slidenum">
              <a:rPr lang="en-US" smtClean="0"/>
              <a:t>5</a:t>
            </a:fld>
            <a:endParaRPr lang="en-US"/>
          </a:p>
        </p:txBody>
      </p:sp>
    </p:spTree>
    <p:extLst>
      <p:ext uri="{BB962C8B-B14F-4D97-AF65-F5344CB8AC3E}">
        <p14:creationId xmlns:p14="http://schemas.microsoft.com/office/powerpoint/2010/main" val="4160383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1994, Oprah Winfrey completed the Marine Corps Marathon in 4 hours, 29 minutes, and 20 seconds. That time has since become a motivational benchmark for many first-time marathoners.</a:t>
            </a:r>
            <a:endParaRPr lang="en-US">
              <a:solidFill>
                <a:srgbClr val="444444"/>
              </a:solidFill>
            </a:endParaRPr>
          </a:p>
          <a:p>
            <a:r>
              <a:rPr lang="en-US"/>
              <a:t>Here, we analyzed how many runners beat Oprah’s time in each year from 2016 to 2019. We noticed a significant drop in 2017, where</a:t>
            </a:r>
          </a:p>
          <a:p>
            <a:r>
              <a:rPr lang="en-US"/>
              <a:t> only 25% of runners beat Oprah's time. </a:t>
            </a:r>
          </a:p>
          <a:p>
            <a:endParaRPr lang="en-US">
              <a:solidFill>
                <a:srgbClr val="000000"/>
              </a:solidFill>
              <a:ea typeface="Calibri"/>
              <a:cs typeface="Calibri"/>
            </a:endParaRPr>
          </a:p>
        </p:txBody>
      </p:sp>
      <p:sp>
        <p:nvSpPr>
          <p:cNvPr id="4" name="Slide Number Placeholder 3"/>
          <p:cNvSpPr>
            <a:spLocks noGrp="1"/>
          </p:cNvSpPr>
          <p:nvPr>
            <p:ph type="sldNum" sz="quarter" idx="5"/>
          </p:nvPr>
        </p:nvSpPr>
        <p:spPr/>
        <p:txBody>
          <a:bodyPr/>
          <a:lstStyle/>
          <a:p>
            <a:fld id="{DEF75CB5-5666-5049-9AE0-38EFD385C21E}" type="slidenum">
              <a:rPr lang="en-US" smtClean="0"/>
              <a:t>7</a:t>
            </a:fld>
            <a:endParaRPr lang="en-US"/>
          </a:p>
        </p:txBody>
      </p:sp>
    </p:spTree>
    <p:extLst>
      <p:ext uri="{BB962C8B-B14F-4D97-AF65-F5344CB8AC3E}">
        <p14:creationId xmlns:p14="http://schemas.microsoft.com/office/powerpoint/2010/main" val="2493029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FFBE79-5279-47B4-BDFD-1C4479B9B2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C01F29-9ED9-8BC3-4960-21BD4DF88E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561ABB-71F4-8920-2FC2-AA16F0952B9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CE2E4E5-47EE-4B40-F9DA-CD87D9C6CAEF}"/>
              </a:ext>
            </a:extLst>
          </p:cNvPr>
          <p:cNvSpPr>
            <a:spLocks noGrp="1"/>
          </p:cNvSpPr>
          <p:nvPr>
            <p:ph type="sldNum" sz="quarter" idx="5"/>
          </p:nvPr>
        </p:nvSpPr>
        <p:spPr/>
        <p:txBody>
          <a:bodyPr/>
          <a:lstStyle/>
          <a:p>
            <a:fld id="{DEF75CB5-5666-5049-9AE0-38EFD385C21E}" type="slidenum">
              <a:rPr lang="en-US" smtClean="0"/>
              <a:t>8</a:t>
            </a:fld>
            <a:endParaRPr lang="en-US"/>
          </a:p>
        </p:txBody>
      </p:sp>
    </p:spTree>
    <p:extLst>
      <p:ext uri="{BB962C8B-B14F-4D97-AF65-F5344CB8AC3E}">
        <p14:creationId xmlns:p14="http://schemas.microsoft.com/office/powerpoint/2010/main" val="2829606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better understand the distribution of finish times in the half marathons, we calculated </a:t>
            </a:r>
            <a:r>
              <a:rPr lang="en-US" b="1"/>
              <a:t>quartiles</a:t>
            </a:r>
            <a:r>
              <a:rPr lang="en-US"/>
              <a:t> for each year from 2016 to 2019.</a:t>
            </a:r>
          </a:p>
          <a:p>
            <a:r>
              <a:rPr lang="en-US"/>
              <a:t>As we were calculating the quartiles, we noticed that </a:t>
            </a:r>
            <a:r>
              <a:rPr lang="en-US" b="1"/>
              <a:t>2017 stands out</a:t>
            </a:r>
            <a:r>
              <a:rPr lang="en-US"/>
              <a:t> as the slowest year across all quartiles.</a:t>
            </a:r>
            <a:endParaRPr lang="en-US">
              <a:ea typeface="Calibri"/>
              <a:cs typeface="Calibri"/>
            </a:endParaRPr>
          </a:p>
        </p:txBody>
      </p:sp>
      <p:sp>
        <p:nvSpPr>
          <p:cNvPr id="4" name="Slide Number Placeholder 3"/>
          <p:cNvSpPr>
            <a:spLocks noGrp="1"/>
          </p:cNvSpPr>
          <p:nvPr>
            <p:ph type="sldNum" sz="quarter" idx="5"/>
          </p:nvPr>
        </p:nvSpPr>
        <p:spPr/>
        <p:txBody>
          <a:bodyPr/>
          <a:lstStyle/>
          <a:p>
            <a:fld id="{DEF75CB5-5666-5049-9AE0-38EFD385C21E}" type="slidenum">
              <a:rPr lang="en-US" smtClean="0"/>
              <a:t>9</a:t>
            </a:fld>
            <a:endParaRPr lang="en-US"/>
          </a:p>
        </p:txBody>
      </p:sp>
    </p:spTree>
    <p:extLst>
      <p:ext uri="{BB962C8B-B14F-4D97-AF65-F5344CB8AC3E}">
        <p14:creationId xmlns:p14="http://schemas.microsoft.com/office/powerpoint/2010/main" val="712487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DBBA0-1C59-AA5C-411C-CD233A2473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7C537E-BC2E-97AD-CBA2-9826985ECC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9D2C2D-1566-0915-6F48-08553991380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850A955-79F3-114A-08AC-FC8D75483E9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18923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a:t>Click to add content</a:t>
            </a:r>
          </a:p>
          <a:p>
            <a:pPr lvl="1"/>
            <a:r>
              <a:rPr lang="en-US"/>
              <a:t>Second level</a:t>
            </a:r>
          </a:p>
          <a:p>
            <a:pPr lvl="2"/>
            <a:r>
              <a:rPr lang="en-US"/>
              <a:t>Third level</a:t>
            </a:r>
          </a:p>
          <a:p>
            <a:pPr lvl="3"/>
            <a:r>
              <a:rPr lang="en-US"/>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a:t>Click to add content</a:t>
            </a:r>
          </a:p>
          <a:p>
            <a:pPr lvl="1"/>
            <a:r>
              <a:rPr lang="en-US"/>
              <a:t>Second level</a:t>
            </a:r>
          </a:p>
          <a:p>
            <a:pPr lvl="2"/>
            <a:r>
              <a:rPr lang="en-US"/>
              <a:t>Third level</a:t>
            </a:r>
          </a:p>
          <a:p>
            <a:pPr lvl="3"/>
            <a:r>
              <a:rPr lang="en-US"/>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a:t>Click to add content</a:t>
            </a:r>
          </a:p>
          <a:p>
            <a:pPr lvl="1"/>
            <a:r>
              <a:rPr lang="en-US"/>
              <a:t>Second level</a:t>
            </a:r>
          </a:p>
          <a:p>
            <a:pPr lvl="2"/>
            <a:r>
              <a:rPr lang="en-US"/>
              <a:t>Third level</a:t>
            </a:r>
          </a:p>
          <a:p>
            <a:pPr lvl="3"/>
            <a:r>
              <a:rPr lang="en-US"/>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a:t>Click to add content</a:t>
            </a:r>
          </a:p>
          <a:p>
            <a:pPr lvl="1"/>
            <a:r>
              <a:rPr lang="en-US"/>
              <a:t>Second level</a:t>
            </a:r>
          </a:p>
          <a:p>
            <a:pPr lvl="2"/>
            <a:r>
              <a:rPr lang="en-US"/>
              <a:t>Third level</a:t>
            </a:r>
          </a:p>
          <a:p>
            <a:pPr lvl="3"/>
            <a:r>
              <a:rPr lang="en-US"/>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a:t>Click to add content</a:t>
            </a:r>
          </a:p>
          <a:p>
            <a:pPr lvl="1"/>
            <a:r>
              <a:rPr lang="en-US"/>
              <a:t>Second level</a:t>
            </a:r>
          </a:p>
          <a:p>
            <a:pPr lvl="2"/>
            <a:r>
              <a:rPr lang="en-US"/>
              <a:t>Third level</a:t>
            </a:r>
          </a:p>
          <a:p>
            <a:pPr lvl="3"/>
            <a:r>
              <a:rPr lang="en-US"/>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a:t>Click to add content</a:t>
            </a:r>
          </a:p>
          <a:p>
            <a:pPr lvl="1"/>
            <a:r>
              <a:rPr lang="en-US"/>
              <a:t>Second level</a:t>
            </a:r>
          </a:p>
          <a:p>
            <a:pPr lvl="2"/>
            <a:r>
              <a:rPr lang="en-US"/>
              <a:t>Third level</a:t>
            </a:r>
          </a:p>
          <a:p>
            <a:pPr lvl="3"/>
            <a:r>
              <a:rPr lang="en-US"/>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a:t>Click to add content</a:t>
            </a:r>
          </a:p>
          <a:p>
            <a:pPr lvl="1"/>
            <a:r>
              <a:rPr lang="en-US"/>
              <a:t>Second level</a:t>
            </a:r>
          </a:p>
          <a:p>
            <a:pPr lvl="2"/>
            <a:r>
              <a:rPr lang="en-US"/>
              <a:t>Third level</a:t>
            </a:r>
          </a:p>
          <a:p>
            <a:pPr lvl="3"/>
            <a:r>
              <a:rPr lang="en-US"/>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10.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3010CE-03F1-16C8-E7BA-4F3EB08359A7}"/>
            </a:ext>
          </a:extLst>
        </p:cNvPr>
        <p:cNvGrpSpPr/>
        <p:nvPr/>
      </p:nvGrpSpPr>
      <p:grpSpPr>
        <a:xfrm>
          <a:off x="0" y="0"/>
          <a:ext cx="0" cy="0"/>
          <a:chOff x="0" y="0"/>
          <a:chExt cx="0" cy="0"/>
        </a:xfrm>
      </p:grpSpPr>
      <p:pic>
        <p:nvPicPr>
          <p:cNvPr id="4" name="Picture 3" descr="A blue flame ring on a black background&#10;&#10;AI-generated content may be incorrect.">
            <a:extLst>
              <a:ext uri="{FF2B5EF4-FFF2-40B4-BE49-F238E27FC236}">
                <a16:creationId xmlns:a16="http://schemas.microsoft.com/office/drawing/2014/main" id="{1126F0FB-684A-BABD-FA7E-EFF463060D98}"/>
              </a:ext>
            </a:extLst>
          </p:cNvPr>
          <p:cNvPicPr>
            <a:picLocks noChangeAspect="1"/>
          </p:cNvPicPr>
          <p:nvPr/>
        </p:nvPicPr>
        <p:blipFill>
          <a:blip r:embed="rId2">
            <a:alphaModFix amt="73000"/>
          </a:blip>
          <a:srcRect l="8901" t="26485" r="7033" b="20049"/>
          <a:stretch>
            <a:fillRect/>
          </a:stretch>
        </p:blipFill>
        <p:spPr>
          <a:xfrm>
            <a:off x="2137834" y="-294"/>
            <a:ext cx="8087561" cy="6859032"/>
          </a:xfrm>
          <a:prstGeom prst="rect">
            <a:avLst/>
          </a:prstGeom>
        </p:spPr>
      </p:pic>
      <p:sp>
        <p:nvSpPr>
          <p:cNvPr id="2" name="Title 1">
            <a:extLst>
              <a:ext uri="{FF2B5EF4-FFF2-40B4-BE49-F238E27FC236}">
                <a16:creationId xmlns:a16="http://schemas.microsoft.com/office/drawing/2014/main" id="{D3C3017A-9663-7A0A-151E-077916C39539}"/>
              </a:ext>
            </a:extLst>
          </p:cNvPr>
          <p:cNvSpPr>
            <a:spLocks noGrp="1"/>
          </p:cNvSpPr>
          <p:nvPr>
            <p:ph type="title"/>
          </p:nvPr>
        </p:nvSpPr>
        <p:spPr/>
        <p:txBody>
          <a:bodyPr/>
          <a:lstStyle/>
          <a:p>
            <a:r>
              <a:rPr lang="en-US">
                <a:cs typeface="Biome"/>
              </a:rPr>
              <a:t>Nashville rock and roll</a:t>
            </a:r>
            <a:br>
              <a:rPr lang="en-US">
                <a:cs typeface="Biome"/>
              </a:rPr>
            </a:br>
            <a:r>
              <a:rPr lang="en-US">
                <a:cs typeface="Biome"/>
              </a:rPr>
              <a:t>marathons</a:t>
            </a:r>
            <a:endParaRPr lang="en-US"/>
          </a:p>
        </p:txBody>
      </p:sp>
      <p:sp>
        <p:nvSpPr>
          <p:cNvPr id="3" name="Subtitle 2">
            <a:extLst>
              <a:ext uri="{FF2B5EF4-FFF2-40B4-BE49-F238E27FC236}">
                <a16:creationId xmlns:a16="http://schemas.microsoft.com/office/drawing/2014/main" id="{7A499029-2682-BCCA-059F-74EDC22F76B0}"/>
              </a:ext>
            </a:extLst>
          </p:cNvPr>
          <p:cNvSpPr>
            <a:spLocks noGrp="1"/>
          </p:cNvSpPr>
          <p:nvPr>
            <p:ph type="subTitle" idx="1"/>
          </p:nvPr>
        </p:nvSpPr>
        <p:spPr/>
        <p:txBody>
          <a:bodyPr vert="horz" lIns="91440" tIns="45720" rIns="91440" bIns="45720" rtlCol="0" anchor="t">
            <a:noAutofit/>
          </a:bodyPr>
          <a:lstStyle/>
          <a:p>
            <a:r>
              <a:rPr lang="en-US">
                <a:cs typeface="Biome Light"/>
              </a:rPr>
              <a:t>The </a:t>
            </a:r>
            <a:r>
              <a:rPr lang="en-US" err="1">
                <a:cs typeface="Biome Light"/>
              </a:rPr>
              <a:t>frostburners</a:t>
            </a:r>
            <a:endParaRPr lang="en-US">
              <a:cs typeface="Biome Light"/>
            </a:endParaRPr>
          </a:p>
        </p:txBody>
      </p:sp>
    </p:spTree>
    <p:extLst>
      <p:ext uri="{BB962C8B-B14F-4D97-AF65-F5344CB8AC3E}">
        <p14:creationId xmlns:p14="http://schemas.microsoft.com/office/powerpoint/2010/main" val="3650900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E4597F-695B-BF5A-C3A8-43B33F78F469}"/>
            </a:ext>
          </a:extLst>
        </p:cNvPr>
        <p:cNvGrpSpPr/>
        <p:nvPr/>
      </p:nvGrpSpPr>
      <p:grpSpPr>
        <a:xfrm>
          <a:off x="0" y="0"/>
          <a:ext cx="0" cy="0"/>
          <a:chOff x="0" y="0"/>
          <a:chExt cx="0" cy="0"/>
        </a:xfrm>
      </p:grpSpPr>
      <p:sp>
        <p:nvSpPr>
          <p:cNvPr id="3" name="Rectangle 2" hidden="1">
            <a:extLst>
              <a:ext uri="{FF2B5EF4-FFF2-40B4-BE49-F238E27FC236}">
                <a16:creationId xmlns:a16="http://schemas.microsoft.com/office/drawing/2014/main" id="{93E1C950-8777-C407-205F-FFC586A71369}"/>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Title 1">
            <a:extLst>
              <a:ext uri="{FF2B5EF4-FFF2-40B4-BE49-F238E27FC236}">
                <a16:creationId xmlns:a16="http://schemas.microsoft.com/office/drawing/2014/main" id="{3FB65995-E564-9D3F-96AA-624B4F11A2EB}"/>
              </a:ext>
            </a:extLst>
          </p:cNvPr>
          <p:cNvSpPr>
            <a:spLocks noGrp="1"/>
          </p:cNvSpPr>
          <p:nvPr>
            <p:ph type="title"/>
          </p:nvPr>
        </p:nvSpPr>
        <p:spPr>
          <a:xfrm>
            <a:off x="1154448" y="1354244"/>
            <a:ext cx="9914855" cy="2072223"/>
          </a:xfrm>
        </p:spPr>
        <p:txBody>
          <a:bodyPr anchor="b"/>
          <a:lstStyle/>
          <a:p>
            <a:r>
              <a:rPr lang="en-US" sz="8000">
                <a:cs typeface="Biome"/>
              </a:rPr>
              <a:t>Expectations</a:t>
            </a:r>
            <a:r>
              <a:rPr lang="en-US">
                <a:cs typeface="Biome"/>
              </a:rPr>
              <a:t> </a:t>
            </a:r>
          </a:p>
        </p:txBody>
      </p:sp>
      <p:sp>
        <p:nvSpPr>
          <p:cNvPr id="6" name="Subtitle 5">
            <a:extLst>
              <a:ext uri="{FF2B5EF4-FFF2-40B4-BE49-F238E27FC236}">
                <a16:creationId xmlns:a16="http://schemas.microsoft.com/office/drawing/2014/main" id="{13C1D893-7136-A191-D7DE-7DDF22D52E33}"/>
              </a:ext>
            </a:extLst>
          </p:cNvPr>
          <p:cNvSpPr>
            <a:spLocks noGrp="1"/>
          </p:cNvSpPr>
          <p:nvPr>
            <p:ph type="subTitle" idx="1"/>
          </p:nvPr>
        </p:nvSpPr>
        <p:spPr>
          <a:xfrm>
            <a:off x="2932448" y="3432968"/>
            <a:ext cx="6327105" cy="2653771"/>
          </a:xfrm>
        </p:spPr>
        <p:txBody>
          <a:bodyPr vert="horz" lIns="91440" tIns="45720" rIns="91440" bIns="45720" rtlCol="0" anchor="t">
            <a:noAutofit/>
          </a:bodyPr>
          <a:lstStyle/>
          <a:p>
            <a:r>
              <a:rPr lang="en-US" sz="4400">
                <a:cs typeface="Biome Light"/>
              </a:rPr>
              <a:t>VS Reality</a:t>
            </a:r>
          </a:p>
        </p:txBody>
      </p:sp>
    </p:spTree>
    <p:extLst>
      <p:ext uri="{BB962C8B-B14F-4D97-AF65-F5344CB8AC3E}">
        <p14:creationId xmlns:p14="http://schemas.microsoft.com/office/powerpoint/2010/main" val="2398454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1DF0EA-E644-01EC-975F-DCD6CAB8D4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8AC985-296D-B5FF-1082-C9E3C4C8E3E2}"/>
              </a:ext>
            </a:extLst>
          </p:cNvPr>
          <p:cNvSpPr>
            <a:spLocks noGrp="1"/>
          </p:cNvSpPr>
          <p:nvPr>
            <p:ph type="title"/>
          </p:nvPr>
        </p:nvSpPr>
        <p:spPr>
          <a:xfrm>
            <a:off x="335202" y="335271"/>
            <a:ext cx="5425478" cy="388941"/>
          </a:xfrm>
        </p:spPr>
        <p:txBody>
          <a:bodyPr/>
          <a:lstStyle/>
          <a:p>
            <a:r>
              <a:rPr lang="en-US" sz="1800">
                <a:ea typeface="+mj-lt"/>
                <a:cs typeface="+mj-lt"/>
              </a:rPr>
              <a:t>Fastest Years</a:t>
            </a:r>
            <a:endParaRPr lang="en-US" sz="1800"/>
          </a:p>
        </p:txBody>
      </p:sp>
      <p:sp>
        <p:nvSpPr>
          <p:cNvPr id="4" name="Slide Number Placeholder 3">
            <a:extLst>
              <a:ext uri="{FF2B5EF4-FFF2-40B4-BE49-F238E27FC236}">
                <a16:creationId xmlns:a16="http://schemas.microsoft.com/office/drawing/2014/main" id="{14DF8A32-9CAA-54D4-0C02-B8D57E30D619}"/>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11</a:t>
            </a:fld>
            <a:endParaRPr lang="en-US"/>
          </a:p>
        </p:txBody>
      </p:sp>
      <p:pic>
        <p:nvPicPr>
          <p:cNvPr id="10" name="Picture 9">
            <a:extLst>
              <a:ext uri="{FF2B5EF4-FFF2-40B4-BE49-F238E27FC236}">
                <a16:creationId xmlns:a16="http://schemas.microsoft.com/office/drawing/2014/main" id="{105554CA-9E12-24A3-DF96-56AF5B4FBECD}"/>
              </a:ext>
            </a:extLst>
          </p:cNvPr>
          <p:cNvPicPr>
            <a:picLocks noChangeAspect="1"/>
          </p:cNvPicPr>
          <p:nvPr/>
        </p:nvPicPr>
        <p:blipFill>
          <a:blip r:embed="rId3"/>
          <a:srcRect t="6667" r="12041" b="3951"/>
          <a:stretch>
            <a:fillRect/>
          </a:stretch>
        </p:blipFill>
        <p:spPr>
          <a:xfrm>
            <a:off x="6424752" y="167691"/>
            <a:ext cx="5603583" cy="3367575"/>
          </a:xfrm>
          <a:prstGeom prst="rect">
            <a:avLst/>
          </a:prstGeom>
        </p:spPr>
      </p:pic>
      <p:pic>
        <p:nvPicPr>
          <p:cNvPr id="11" name="Picture 10">
            <a:extLst>
              <a:ext uri="{FF2B5EF4-FFF2-40B4-BE49-F238E27FC236}">
                <a16:creationId xmlns:a16="http://schemas.microsoft.com/office/drawing/2014/main" id="{D6E44753-3AAE-E87D-5BAE-B8678149D00C}"/>
              </a:ext>
            </a:extLst>
          </p:cNvPr>
          <p:cNvPicPr>
            <a:picLocks noChangeAspect="1"/>
          </p:cNvPicPr>
          <p:nvPr/>
        </p:nvPicPr>
        <p:blipFill>
          <a:blip r:embed="rId4"/>
          <a:srcRect t="7178" r="11672" b="3465"/>
          <a:stretch>
            <a:fillRect/>
          </a:stretch>
        </p:blipFill>
        <p:spPr>
          <a:xfrm>
            <a:off x="133350" y="3333221"/>
            <a:ext cx="5607092" cy="3366436"/>
          </a:xfrm>
          <a:prstGeom prst="rect">
            <a:avLst/>
          </a:prstGeom>
        </p:spPr>
      </p:pic>
      <p:sp>
        <p:nvSpPr>
          <p:cNvPr id="7" name="Title 1">
            <a:extLst>
              <a:ext uri="{FF2B5EF4-FFF2-40B4-BE49-F238E27FC236}">
                <a16:creationId xmlns:a16="http://schemas.microsoft.com/office/drawing/2014/main" id="{73278FF8-9E67-8615-A210-F1A55ADE6E74}"/>
              </a:ext>
            </a:extLst>
          </p:cNvPr>
          <p:cNvSpPr txBox="1">
            <a:spLocks/>
          </p:cNvSpPr>
          <p:nvPr/>
        </p:nvSpPr>
        <p:spPr>
          <a:xfrm>
            <a:off x="6292839" y="3625908"/>
            <a:ext cx="5736292" cy="38894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cap="all" spc="0" baseline="0">
                <a:solidFill>
                  <a:schemeClr val="accent3">
                    <a:lumMod val="75000"/>
                  </a:schemeClr>
                </a:solidFill>
                <a:latin typeface="+mj-lt"/>
                <a:ea typeface="+mj-ea"/>
                <a:cs typeface="Biome" panose="020B0503030204020804" pitchFamily="34" charset="0"/>
              </a:defRPr>
            </a:lvl1pPr>
          </a:lstStyle>
          <a:p>
            <a:r>
              <a:rPr lang="en-US" sz="1800">
                <a:ea typeface="+mj-lt"/>
                <a:cs typeface="+mj-lt"/>
              </a:rPr>
              <a:t>SloweST Year - 2017</a:t>
            </a:r>
            <a:endParaRPr lang="en-US" sz="1200"/>
          </a:p>
        </p:txBody>
      </p:sp>
      <p:sp>
        <p:nvSpPr>
          <p:cNvPr id="15" name="Text Placeholder 2">
            <a:extLst>
              <a:ext uri="{FF2B5EF4-FFF2-40B4-BE49-F238E27FC236}">
                <a16:creationId xmlns:a16="http://schemas.microsoft.com/office/drawing/2014/main" id="{488D794D-2ABA-3468-D96E-05CD52998905}"/>
              </a:ext>
            </a:extLst>
          </p:cNvPr>
          <p:cNvSpPr txBox="1">
            <a:spLocks/>
          </p:cNvSpPr>
          <p:nvPr/>
        </p:nvSpPr>
        <p:spPr>
          <a:xfrm>
            <a:off x="332540" y="815177"/>
            <a:ext cx="5616408" cy="2261436"/>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bg1"/>
                </a:solidFill>
                <a:latin typeface="+mn-lt"/>
                <a:ea typeface="+mn-ea"/>
                <a:cs typeface="Biome" panose="020B0503030204020804" pitchFamily="34" charset="0"/>
              </a:defRPr>
            </a:lvl1pPr>
            <a:lvl2pPr marL="800100" indent="-342900" algn="l" defTabSz="914400" rtl="0" eaLnBrk="1" latinLnBrk="0" hangingPunct="1">
              <a:lnSpc>
                <a:spcPct val="120000"/>
              </a:lnSpc>
              <a:spcBef>
                <a:spcPts val="1000"/>
              </a:spcBef>
              <a:buClr>
                <a:schemeClr val="accent3"/>
              </a:buClr>
              <a:buFont typeface="Arial" panose="020B0604020202020204" pitchFamily="34" charset="0"/>
              <a:buChar char="•"/>
              <a:defRPr sz="1600" kern="1200">
                <a:solidFill>
                  <a:schemeClr val="bg1"/>
                </a:solidFill>
                <a:latin typeface="+mn-lt"/>
                <a:ea typeface="+mn-ea"/>
                <a:cs typeface="+mn-cs"/>
              </a:defRPr>
            </a:lvl2pPr>
            <a:lvl3pPr marL="1257300" indent="-342900" algn="l" defTabSz="914400" rtl="0" eaLnBrk="1" latinLnBrk="0" hangingPunct="1">
              <a:lnSpc>
                <a:spcPct val="120000"/>
              </a:lnSpc>
              <a:spcBef>
                <a:spcPts val="1000"/>
              </a:spcBef>
              <a:buClr>
                <a:schemeClr val="accent3"/>
              </a:buClr>
              <a:buFont typeface="Arial" panose="020B0604020202020204" pitchFamily="34" charset="0"/>
              <a:buChar char="•"/>
              <a:defRPr sz="1400" kern="1200">
                <a:solidFill>
                  <a:schemeClr val="bg1"/>
                </a:solidFill>
                <a:latin typeface="+mn-lt"/>
                <a:ea typeface="+mn-ea"/>
                <a:cs typeface="+mn-cs"/>
              </a:defRPr>
            </a:lvl3pPr>
            <a:lvl4pPr marL="1657350" indent="-285750" algn="l" defTabSz="914400" rtl="0" eaLnBrk="1" latinLnBrk="0" hangingPunct="1">
              <a:lnSpc>
                <a:spcPct val="120000"/>
              </a:lnSpc>
              <a:spcBef>
                <a:spcPts val="1000"/>
              </a:spcBef>
              <a:buClr>
                <a:schemeClr val="accent3"/>
              </a:buClr>
              <a:buFont typeface="Arial" panose="020B0604020202020204" pitchFamily="34" charset="0"/>
              <a:buChar char="•"/>
              <a:defRPr sz="1200" kern="1200">
                <a:solidFill>
                  <a:schemeClr val="bg1"/>
                </a:solidFill>
                <a:latin typeface="+mn-lt"/>
                <a:ea typeface="+mn-ea"/>
                <a:cs typeface="+mn-cs"/>
              </a:defRPr>
            </a:lvl4pPr>
            <a:lvl5pPr marL="2114550" indent="-285750" algn="l" defTabSz="914400" rtl="0" eaLnBrk="1" latinLnBrk="0" hangingPunct="1">
              <a:lnSpc>
                <a:spcPct val="120000"/>
              </a:lnSpc>
              <a:spcBef>
                <a:spcPts val="1000"/>
              </a:spcBef>
              <a:buClr>
                <a:schemeClr val="accent3"/>
              </a:buClr>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spcBef>
                <a:spcPts val="0"/>
              </a:spcBef>
              <a:buChar char="•"/>
            </a:pPr>
            <a:r>
              <a:rPr lang="en-US">
                <a:latin typeface="Corbel"/>
                <a:ea typeface="+mn-lt"/>
                <a:cs typeface="+mn-lt"/>
              </a:rPr>
              <a:t>Fastest Years:</a:t>
            </a:r>
          </a:p>
          <a:p>
            <a:pPr marL="1143000" lvl="1">
              <a:lnSpc>
                <a:spcPct val="100000"/>
              </a:lnSpc>
              <a:spcBef>
                <a:spcPts val="0"/>
              </a:spcBef>
              <a:buClr>
                <a:srgbClr val="73EBF9"/>
              </a:buClr>
              <a:buFont typeface="Courier New" panose="020B0604020202020204" pitchFamily="34" charset="0"/>
              <a:buChar char="o"/>
            </a:pPr>
            <a:r>
              <a:rPr lang="en-US">
                <a:latin typeface="Corbel"/>
                <a:cs typeface="Biome"/>
              </a:rPr>
              <a:t>Full Marathon </a:t>
            </a:r>
            <a:r>
              <a:rPr lang="en-US">
                <a:latin typeface="Corbel"/>
                <a:ea typeface="+mn-lt"/>
                <a:cs typeface="+mn-lt"/>
              </a:rPr>
              <a:t>→ 2019</a:t>
            </a:r>
          </a:p>
          <a:p>
            <a:pPr marL="1143000" lvl="1">
              <a:lnSpc>
                <a:spcPct val="100000"/>
              </a:lnSpc>
              <a:spcBef>
                <a:spcPts val="0"/>
              </a:spcBef>
              <a:buClr>
                <a:srgbClr val="73EBF9"/>
              </a:buClr>
              <a:buFont typeface="Courier New" panose="020B0604020202020204" pitchFamily="34" charset="0"/>
              <a:buChar char="o"/>
            </a:pPr>
            <a:r>
              <a:rPr lang="en-US">
                <a:latin typeface="Corbel"/>
                <a:cs typeface="Biome"/>
              </a:rPr>
              <a:t>Half Marathon </a:t>
            </a:r>
            <a:r>
              <a:rPr lang="en-US">
                <a:latin typeface="Corbel"/>
                <a:ea typeface="+mn-lt"/>
                <a:cs typeface="+mn-lt"/>
              </a:rPr>
              <a:t>→ 2016 &amp; 2018 (within 11 seconds)</a:t>
            </a:r>
          </a:p>
          <a:p>
            <a:pPr marL="342900" indent="-342900">
              <a:lnSpc>
                <a:spcPct val="100000"/>
              </a:lnSpc>
              <a:spcBef>
                <a:spcPts val="0"/>
              </a:spcBef>
              <a:buFont typeface="Arial" panose="020B0604020202020204" pitchFamily="34" charset="0"/>
              <a:buChar char="•"/>
            </a:pPr>
            <a:r>
              <a:rPr lang="en-US">
                <a:latin typeface="Corbel"/>
                <a:cs typeface="Biome"/>
              </a:rPr>
              <a:t>Top Quartile: Slight improvement from 2017-2019</a:t>
            </a:r>
          </a:p>
          <a:p>
            <a:pPr marL="342900" indent="-342900">
              <a:lnSpc>
                <a:spcPct val="100000"/>
              </a:lnSpc>
              <a:spcBef>
                <a:spcPts val="0"/>
              </a:spcBef>
              <a:buFont typeface="Arial" panose="020B0604020202020204" pitchFamily="34" charset="0"/>
              <a:buChar char="•"/>
            </a:pPr>
            <a:r>
              <a:rPr lang="en-US">
                <a:latin typeface="Corbel"/>
                <a:cs typeface="Biome"/>
              </a:rPr>
              <a:t>2019 vs. 2017: Slight gains, but not as strong as 2016 or 2018</a:t>
            </a:r>
          </a:p>
          <a:p>
            <a:pPr marL="342900" indent="-342900">
              <a:lnSpc>
                <a:spcPct val="100000"/>
              </a:lnSpc>
              <a:spcBef>
                <a:spcPts val="0"/>
              </a:spcBef>
              <a:buFont typeface="Arial" panose="020B0604020202020204" pitchFamily="34" charset="0"/>
              <a:buChar char="•"/>
            </a:pPr>
            <a:r>
              <a:rPr lang="en-US">
                <a:latin typeface="Corbel"/>
                <a:cs typeface="Biome"/>
              </a:rPr>
              <a:t>Median Times: Stable across years (2:25-2:40)</a:t>
            </a:r>
          </a:p>
        </p:txBody>
      </p:sp>
      <p:sp>
        <p:nvSpPr>
          <p:cNvPr id="19" name="Text Placeholder 2">
            <a:extLst>
              <a:ext uri="{FF2B5EF4-FFF2-40B4-BE49-F238E27FC236}">
                <a16:creationId xmlns:a16="http://schemas.microsoft.com/office/drawing/2014/main" id="{EBF6E3EC-5EBC-BCF3-BFF3-A6A75DD24FAB}"/>
              </a:ext>
            </a:extLst>
          </p:cNvPr>
          <p:cNvSpPr txBox="1">
            <a:spLocks/>
          </p:cNvSpPr>
          <p:nvPr/>
        </p:nvSpPr>
        <p:spPr>
          <a:xfrm>
            <a:off x="6358982" y="4143913"/>
            <a:ext cx="5592596" cy="2451935"/>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bg1"/>
                </a:solidFill>
                <a:latin typeface="+mn-lt"/>
                <a:ea typeface="+mn-ea"/>
                <a:cs typeface="Biome" panose="020B0503030204020804" pitchFamily="34" charset="0"/>
              </a:defRPr>
            </a:lvl1pPr>
            <a:lvl2pPr marL="800100" indent="-342900" algn="l" defTabSz="914400" rtl="0" eaLnBrk="1" latinLnBrk="0" hangingPunct="1">
              <a:lnSpc>
                <a:spcPct val="120000"/>
              </a:lnSpc>
              <a:spcBef>
                <a:spcPts val="1000"/>
              </a:spcBef>
              <a:buClr>
                <a:schemeClr val="accent3"/>
              </a:buClr>
              <a:buFont typeface="Arial" panose="020B0604020202020204" pitchFamily="34" charset="0"/>
              <a:buChar char="•"/>
              <a:defRPr sz="1600" kern="1200">
                <a:solidFill>
                  <a:schemeClr val="bg1"/>
                </a:solidFill>
                <a:latin typeface="+mn-lt"/>
                <a:ea typeface="+mn-ea"/>
                <a:cs typeface="+mn-cs"/>
              </a:defRPr>
            </a:lvl2pPr>
            <a:lvl3pPr marL="1257300" indent="-342900" algn="l" defTabSz="914400" rtl="0" eaLnBrk="1" latinLnBrk="0" hangingPunct="1">
              <a:lnSpc>
                <a:spcPct val="120000"/>
              </a:lnSpc>
              <a:spcBef>
                <a:spcPts val="1000"/>
              </a:spcBef>
              <a:buClr>
                <a:schemeClr val="accent3"/>
              </a:buClr>
              <a:buFont typeface="Arial" panose="020B0604020202020204" pitchFamily="34" charset="0"/>
              <a:buChar char="•"/>
              <a:defRPr sz="1400" kern="1200">
                <a:solidFill>
                  <a:schemeClr val="bg1"/>
                </a:solidFill>
                <a:latin typeface="+mn-lt"/>
                <a:ea typeface="+mn-ea"/>
                <a:cs typeface="+mn-cs"/>
              </a:defRPr>
            </a:lvl3pPr>
            <a:lvl4pPr marL="1657350" indent="-285750" algn="l" defTabSz="914400" rtl="0" eaLnBrk="1" latinLnBrk="0" hangingPunct="1">
              <a:lnSpc>
                <a:spcPct val="120000"/>
              </a:lnSpc>
              <a:spcBef>
                <a:spcPts val="1000"/>
              </a:spcBef>
              <a:buClr>
                <a:schemeClr val="accent3"/>
              </a:buClr>
              <a:buFont typeface="Arial" panose="020B0604020202020204" pitchFamily="34" charset="0"/>
              <a:buChar char="•"/>
              <a:defRPr sz="1200" kern="1200">
                <a:solidFill>
                  <a:schemeClr val="bg1"/>
                </a:solidFill>
                <a:latin typeface="+mn-lt"/>
                <a:ea typeface="+mn-ea"/>
                <a:cs typeface="+mn-cs"/>
              </a:defRPr>
            </a:lvl4pPr>
            <a:lvl5pPr marL="2114550" indent="-285750" algn="l" defTabSz="914400" rtl="0" eaLnBrk="1" latinLnBrk="0" hangingPunct="1">
              <a:lnSpc>
                <a:spcPct val="120000"/>
              </a:lnSpc>
              <a:spcBef>
                <a:spcPts val="1000"/>
              </a:spcBef>
              <a:buClr>
                <a:schemeClr val="accent3"/>
              </a:buClr>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spcBef>
                <a:spcPts val="0"/>
              </a:spcBef>
              <a:buChar char="•"/>
            </a:pPr>
            <a:r>
              <a:rPr lang="en-US">
                <a:latin typeface="Corbel"/>
                <a:ea typeface="+mn-lt"/>
                <a:cs typeface="+mn-lt"/>
              </a:rPr>
              <a:t>Slower Averages: Especially in the half marathon</a:t>
            </a:r>
          </a:p>
          <a:p>
            <a:pPr marL="342900" indent="-342900">
              <a:lnSpc>
                <a:spcPct val="100000"/>
              </a:lnSpc>
              <a:spcBef>
                <a:spcPts val="0"/>
              </a:spcBef>
              <a:buChar char="•"/>
            </a:pPr>
            <a:r>
              <a:rPr lang="en-US">
                <a:latin typeface="Corbel"/>
                <a:cs typeface="Biome"/>
              </a:rPr>
              <a:t>Outliers:</a:t>
            </a:r>
          </a:p>
          <a:p>
            <a:pPr marL="1143000" lvl="1">
              <a:lnSpc>
                <a:spcPct val="100000"/>
              </a:lnSpc>
              <a:spcBef>
                <a:spcPts val="0"/>
              </a:spcBef>
              <a:buClr>
                <a:srgbClr val="73EBF9"/>
              </a:buClr>
              <a:buFont typeface="Courier New" panose="020B0604020202020204" pitchFamily="34" charset="0"/>
              <a:buChar char="o"/>
            </a:pPr>
            <a:r>
              <a:rPr lang="en-US">
                <a:latin typeface="Corbel"/>
                <a:cs typeface="Biome"/>
              </a:rPr>
              <a:t>12 slower outliers in 2017</a:t>
            </a:r>
          </a:p>
          <a:p>
            <a:pPr marL="1143000" lvl="1">
              <a:lnSpc>
                <a:spcPct val="100000"/>
              </a:lnSpc>
              <a:spcBef>
                <a:spcPts val="0"/>
              </a:spcBef>
              <a:buClr>
                <a:srgbClr val="73EBF9"/>
              </a:buClr>
              <a:buFont typeface="Courier New" panose="020B0604020202020204" pitchFamily="34" charset="0"/>
              <a:buChar char="o"/>
            </a:pPr>
            <a:r>
              <a:rPr lang="en-US">
                <a:latin typeface="Corbel"/>
                <a:cs typeface="Biome"/>
              </a:rPr>
              <a:t>1 runner: 30 mins slower than all other runners</a:t>
            </a:r>
          </a:p>
          <a:p>
            <a:pPr marL="342900" indent="-342900">
              <a:lnSpc>
                <a:spcPct val="100000"/>
              </a:lnSpc>
              <a:spcBef>
                <a:spcPts val="0"/>
              </a:spcBef>
              <a:buFont typeface="Arial" panose="020B0604020202020204" pitchFamily="34" charset="0"/>
              <a:buChar char="•"/>
            </a:pPr>
            <a:r>
              <a:rPr lang="en-US">
                <a:latin typeface="Corbel"/>
                <a:cs typeface="Biome"/>
              </a:rPr>
              <a:t>New Runners: Possible large group of first time participants</a:t>
            </a:r>
          </a:p>
          <a:p>
            <a:pPr marL="342900" indent="-342900">
              <a:lnSpc>
                <a:spcPct val="100000"/>
              </a:lnSpc>
              <a:spcBef>
                <a:spcPts val="0"/>
              </a:spcBef>
              <a:buFont typeface="Arial" panose="020B0604020202020204" pitchFamily="34" charset="0"/>
              <a:buChar char="•"/>
            </a:pPr>
            <a:r>
              <a:rPr lang="en-US">
                <a:latin typeface="Corbel"/>
                <a:cs typeface="Biome"/>
              </a:rPr>
              <a:t>Performance Dip:</a:t>
            </a:r>
          </a:p>
          <a:p>
            <a:pPr marL="1143000" lvl="1">
              <a:lnSpc>
                <a:spcPct val="100000"/>
              </a:lnSpc>
              <a:spcBef>
                <a:spcPts val="0"/>
              </a:spcBef>
              <a:buClr>
                <a:srgbClr val="73EBF9"/>
              </a:buClr>
              <a:buFont typeface="Courier New" panose="020B0604020202020204" pitchFamily="34" charset="0"/>
              <a:buChar char="o"/>
            </a:pPr>
            <a:r>
              <a:rPr lang="en-US">
                <a:latin typeface="Corbel"/>
                <a:cs typeface="Biome"/>
              </a:rPr>
              <a:t>Only 25% beat Oprah's time</a:t>
            </a:r>
          </a:p>
          <a:p>
            <a:pPr marL="1143000" lvl="1">
              <a:lnSpc>
                <a:spcPct val="100000"/>
              </a:lnSpc>
              <a:spcBef>
                <a:spcPts val="0"/>
              </a:spcBef>
              <a:buClr>
                <a:srgbClr val="73EBF9"/>
              </a:buClr>
              <a:buFont typeface="Courier New" panose="020B0604020202020204" pitchFamily="34" charset="0"/>
              <a:buChar char="o"/>
            </a:pPr>
            <a:r>
              <a:rPr lang="en-US">
                <a:latin typeface="Corbel"/>
                <a:cs typeface="Biome"/>
              </a:rPr>
              <a:t>All quartiles showed slower finish times</a:t>
            </a:r>
          </a:p>
        </p:txBody>
      </p:sp>
    </p:spTree>
    <p:extLst>
      <p:ext uri="{BB962C8B-B14F-4D97-AF65-F5344CB8AC3E}">
        <p14:creationId xmlns:p14="http://schemas.microsoft.com/office/powerpoint/2010/main" val="2412735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blue and purple spiral">
            <a:extLst>
              <a:ext uri="{FF2B5EF4-FFF2-40B4-BE49-F238E27FC236}">
                <a16:creationId xmlns:a16="http://schemas.microsoft.com/office/drawing/2014/main" id="{05B64636-376E-96D4-B550-D764B2C6A6A7}"/>
              </a:ext>
            </a:extLst>
          </p:cNvPr>
          <p:cNvPicPr>
            <a:picLocks noGrp="1" noChangeAspect="1"/>
          </p:cNvPicPr>
          <p:nvPr>
            <p:ph type="pic" sz="quarter" idx="37"/>
          </p:nvPr>
        </p:nvPicPr>
        <p:blipFill rotWithShape="1">
          <a:blip r:embed="rId3" cstate="screen">
            <a:extLst>
              <a:ext uri="{28A0092B-C50C-407E-A947-70E740481C1C}">
                <a14:useLocalDpi xmlns:a14="http://schemas.microsoft.com/office/drawing/2010/main"/>
              </a:ext>
            </a:extLst>
          </a:blip>
          <a:srcRect t="21792" r="742" b="42274"/>
          <a:stretch>
            <a:fillRect/>
          </a:stretch>
        </p:blipFill>
        <p:spPr>
          <a:xfrm>
            <a:off x="6511378" y="181140"/>
            <a:ext cx="5264235" cy="2321629"/>
          </a:xfrm>
        </p:spPr>
      </p:pic>
      <p:sp>
        <p:nvSpPr>
          <p:cNvPr id="2" name="Title 1">
            <a:extLst>
              <a:ext uri="{FF2B5EF4-FFF2-40B4-BE49-F238E27FC236}">
                <a16:creationId xmlns:a16="http://schemas.microsoft.com/office/drawing/2014/main" id="{D543EB8B-0AB9-7554-AEEA-E8D744959E9A}"/>
              </a:ext>
            </a:extLst>
          </p:cNvPr>
          <p:cNvSpPr>
            <a:spLocks noGrp="1"/>
          </p:cNvSpPr>
          <p:nvPr>
            <p:ph type="title"/>
          </p:nvPr>
        </p:nvSpPr>
        <p:spPr>
          <a:xfrm>
            <a:off x="6517615" y="1921080"/>
            <a:ext cx="4372714" cy="569415"/>
          </a:xfrm>
        </p:spPr>
        <p:txBody>
          <a:bodyPr/>
          <a:lstStyle/>
          <a:p>
            <a:r>
              <a:rPr lang="en-US" sz="2800">
                <a:cs typeface="Biome"/>
              </a:rPr>
              <a:t>Other Observations</a:t>
            </a:r>
            <a:endParaRPr lang="en-US" sz="2800"/>
          </a:p>
        </p:txBody>
      </p:sp>
      <p:sp>
        <p:nvSpPr>
          <p:cNvPr id="3" name="Content Placeholder 2">
            <a:extLst>
              <a:ext uri="{FF2B5EF4-FFF2-40B4-BE49-F238E27FC236}">
                <a16:creationId xmlns:a16="http://schemas.microsoft.com/office/drawing/2014/main" id="{FB2F5F9A-B16D-CA49-7F40-A0142E41DC56}"/>
              </a:ext>
            </a:extLst>
          </p:cNvPr>
          <p:cNvSpPr>
            <a:spLocks noGrp="1"/>
          </p:cNvSpPr>
          <p:nvPr>
            <p:ph sz="quarter" idx="36"/>
          </p:nvPr>
        </p:nvSpPr>
        <p:spPr>
          <a:xfrm>
            <a:off x="6316399" y="2850162"/>
            <a:ext cx="5576101" cy="3380037"/>
          </a:xfrm>
        </p:spPr>
        <p:txBody>
          <a:bodyPr vert="horz" lIns="91440" tIns="45720" rIns="91440" bIns="45720" rtlCol="0" anchor="t">
            <a:noAutofit/>
          </a:bodyPr>
          <a:lstStyle/>
          <a:p>
            <a:pPr marL="171450" indent="-171450">
              <a:lnSpc>
                <a:spcPct val="100000"/>
              </a:lnSpc>
              <a:spcBef>
                <a:spcPts val="0"/>
              </a:spcBef>
              <a:spcAft>
                <a:spcPts val="0"/>
              </a:spcAft>
              <a:buChar char="•"/>
            </a:pPr>
            <a:r>
              <a:rPr lang="en-US" sz="2000">
                <a:latin typeface="Corbel"/>
                <a:ea typeface="+mn-lt"/>
                <a:cs typeface="+mn-lt"/>
              </a:rPr>
              <a:t>half marathons have considerably more participants than full marathons    </a:t>
            </a:r>
            <a:endParaRPr lang="en-US" sz="2000">
              <a:latin typeface="Corbel"/>
              <a:ea typeface="+mn-lt"/>
            </a:endParaRPr>
          </a:p>
          <a:p>
            <a:pPr>
              <a:lnSpc>
                <a:spcPct val="100000"/>
              </a:lnSpc>
              <a:spcBef>
                <a:spcPts val="0"/>
              </a:spcBef>
              <a:spcAft>
                <a:spcPts val="0"/>
              </a:spcAft>
            </a:pPr>
            <a:r>
              <a:rPr lang="en-US" sz="2000">
                <a:latin typeface="Corbel"/>
                <a:ea typeface="+mn-lt"/>
                <a:cs typeface="+mn-lt"/>
              </a:rPr>
              <a:t>                                         </a:t>
            </a:r>
            <a:endParaRPr lang="en-US" sz="2000">
              <a:latin typeface="Corbel"/>
            </a:endParaRPr>
          </a:p>
          <a:p>
            <a:pPr marL="171450" indent="-171450">
              <a:lnSpc>
                <a:spcPct val="100000"/>
              </a:lnSpc>
              <a:spcBef>
                <a:spcPts val="0"/>
              </a:spcBef>
              <a:spcAft>
                <a:spcPts val="0"/>
              </a:spcAft>
              <a:buChar char="•"/>
            </a:pPr>
            <a:r>
              <a:rPr lang="en-US" sz="2000">
                <a:latin typeface="Corbel"/>
                <a:ea typeface="+mn-lt"/>
                <a:cs typeface="+mn-lt"/>
              </a:rPr>
              <a:t>fewer runners in 2018 and 2019 for both half and full</a:t>
            </a:r>
            <a:endParaRPr lang="en-US" sz="2000">
              <a:latin typeface="Corbel"/>
              <a:ea typeface="+mn-lt"/>
            </a:endParaRPr>
          </a:p>
          <a:p>
            <a:pPr marL="171450" indent="-171450">
              <a:lnSpc>
                <a:spcPct val="100000"/>
              </a:lnSpc>
              <a:spcBef>
                <a:spcPts val="0"/>
              </a:spcBef>
              <a:spcAft>
                <a:spcPts val="0"/>
              </a:spcAft>
              <a:buChar char="•"/>
            </a:pPr>
            <a:endParaRPr lang="en-US" sz="2000">
              <a:latin typeface="Corbel"/>
              <a:ea typeface="+mn-lt"/>
              <a:cs typeface="+mn-lt"/>
            </a:endParaRPr>
          </a:p>
          <a:p>
            <a:pPr marL="171450" indent="-171450">
              <a:lnSpc>
                <a:spcPct val="100000"/>
              </a:lnSpc>
              <a:spcBef>
                <a:spcPts val="0"/>
              </a:spcBef>
              <a:spcAft>
                <a:spcPts val="0"/>
              </a:spcAft>
              <a:buChar char="•"/>
            </a:pPr>
            <a:r>
              <a:rPr lang="en-US" sz="2000">
                <a:latin typeface="Corbel"/>
                <a:ea typeface="+mn-lt"/>
                <a:cs typeface="+mn-lt"/>
              </a:rPr>
              <a:t>decline in runners throughout all 4 years for both races.                          </a:t>
            </a:r>
            <a:endParaRPr lang="en-US" sz="2000">
              <a:latin typeface="Corbel"/>
            </a:endParaRPr>
          </a:p>
          <a:p>
            <a:pPr>
              <a:lnSpc>
                <a:spcPct val="100000"/>
              </a:lnSpc>
              <a:spcBef>
                <a:spcPts val="0"/>
              </a:spcBef>
              <a:spcAft>
                <a:spcPts val="0"/>
              </a:spcAft>
            </a:pPr>
            <a:endParaRPr lang="en-US" sz="1200"/>
          </a:p>
        </p:txBody>
      </p:sp>
      <p:sp>
        <p:nvSpPr>
          <p:cNvPr id="4" name="Slide Number Placeholder 3">
            <a:extLst>
              <a:ext uri="{FF2B5EF4-FFF2-40B4-BE49-F238E27FC236}">
                <a16:creationId xmlns:a16="http://schemas.microsoft.com/office/drawing/2014/main" id="{921DB868-BEE2-49F7-9AC5-A3B143880250}"/>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12</a:t>
            </a:fld>
            <a:endParaRPr lang="en-US"/>
          </a:p>
        </p:txBody>
      </p:sp>
      <p:pic>
        <p:nvPicPr>
          <p:cNvPr id="12" name="Picture 11" descr="A graph with blue lines and dots&#10;&#10;AI-generated content may be incorrect.">
            <a:extLst>
              <a:ext uri="{FF2B5EF4-FFF2-40B4-BE49-F238E27FC236}">
                <a16:creationId xmlns:a16="http://schemas.microsoft.com/office/drawing/2014/main" id="{C874AF39-5784-FF0F-8E2C-48A5BD63E7E6}"/>
              </a:ext>
            </a:extLst>
          </p:cNvPr>
          <p:cNvPicPr>
            <a:picLocks noChangeAspect="1"/>
          </p:cNvPicPr>
          <p:nvPr/>
        </p:nvPicPr>
        <p:blipFill>
          <a:blip r:embed="rId4"/>
          <a:stretch>
            <a:fillRect/>
          </a:stretch>
        </p:blipFill>
        <p:spPr>
          <a:xfrm>
            <a:off x="404320" y="181140"/>
            <a:ext cx="5300499" cy="3145550"/>
          </a:xfrm>
          <a:prstGeom prst="rect">
            <a:avLst/>
          </a:prstGeom>
        </p:spPr>
      </p:pic>
      <p:pic>
        <p:nvPicPr>
          <p:cNvPr id="13" name="Picture 12" descr="A graph with blue dots and numbers&#10;&#10;AI-generated content may be incorrect.">
            <a:extLst>
              <a:ext uri="{FF2B5EF4-FFF2-40B4-BE49-F238E27FC236}">
                <a16:creationId xmlns:a16="http://schemas.microsoft.com/office/drawing/2014/main" id="{641BBF76-5667-A278-C831-03EBB8C40A40}"/>
              </a:ext>
            </a:extLst>
          </p:cNvPr>
          <p:cNvPicPr>
            <a:picLocks noChangeAspect="1"/>
          </p:cNvPicPr>
          <p:nvPr/>
        </p:nvPicPr>
        <p:blipFill>
          <a:blip r:embed="rId5"/>
          <a:stretch>
            <a:fillRect/>
          </a:stretch>
        </p:blipFill>
        <p:spPr>
          <a:xfrm>
            <a:off x="400706" y="3549212"/>
            <a:ext cx="5294588" cy="3136025"/>
          </a:xfrm>
          <a:prstGeom prst="rect">
            <a:avLst/>
          </a:prstGeom>
        </p:spPr>
      </p:pic>
    </p:spTree>
    <p:extLst>
      <p:ext uri="{BB962C8B-B14F-4D97-AF65-F5344CB8AC3E}">
        <p14:creationId xmlns:p14="http://schemas.microsoft.com/office/powerpoint/2010/main" val="910315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a:extLst>
            <a:ext uri="{FF2B5EF4-FFF2-40B4-BE49-F238E27FC236}">
              <a16:creationId xmlns:a16="http://schemas.microsoft.com/office/drawing/2014/main" id="{4A0873AD-6079-B24A-DE57-16D11F7E9186}"/>
            </a:ext>
          </a:extLst>
        </p:cNvPr>
        <p:cNvGrpSpPr/>
        <p:nvPr/>
      </p:nvGrpSpPr>
      <p:grpSpPr>
        <a:xfrm>
          <a:off x="0" y="0"/>
          <a:ext cx="0" cy="0"/>
          <a:chOff x="0" y="0"/>
          <a:chExt cx="0" cy="0"/>
        </a:xfrm>
      </p:grpSpPr>
      <p:sp>
        <p:nvSpPr>
          <p:cNvPr id="24" name="Title 1">
            <a:extLst>
              <a:ext uri="{FF2B5EF4-FFF2-40B4-BE49-F238E27FC236}">
                <a16:creationId xmlns:a16="http://schemas.microsoft.com/office/drawing/2014/main" id="{0F791814-03C3-D49E-0D9F-CB632210A6DD}"/>
              </a:ext>
            </a:extLst>
          </p:cNvPr>
          <p:cNvSpPr>
            <a:spLocks noGrp="1"/>
          </p:cNvSpPr>
          <p:nvPr>
            <p:ph type="title"/>
          </p:nvPr>
        </p:nvSpPr>
        <p:spPr>
          <a:xfrm>
            <a:off x="161795" y="3140588"/>
            <a:ext cx="4409514" cy="569415"/>
          </a:xfrm>
        </p:spPr>
        <p:txBody>
          <a:bodyPr/>
          <a:lstStyle/>
          <a:p>
            <a:r>
              <a:rPr lang="en-US" sz="4000">
                <a:ea typeface="+mj-lt"/>
                <a:cs typeface="+mj-lt"/>
              </a:rPr>
              <a:t>Hypothesis</a:t>
            </a:r>
          </a:p>
        </p:txBody>
      </p:sp>
      <p:sp>
        <p:nvSpPr>
          <p:cNvPr id="14" name="Text Placeholder 2">
            <a:extLst>
              <a:ext uri="{FF2B5EF4-FFF2-40B4-BE49-F238E27FC236}">
                <a16:creationId xmlns:a16="http://schemas.microsoft.com/office/drawing/2014/main" id="{2BF99711-79DE-D7E3-4D1A-B91B7B777130}"/>
              </a:ext>
            </a:extLst>
          </p:cNvPr>
          <p:cNvSpPr>
            <a:spLocks noGrp="1"/>
          </p:cNvSpPr>
          <p:nvPr>
            <p:ph sz="quarter" idx="14"/>
          </p:nvPr>
        </p:nvSpPr>
        <p:spPr>
          <a:xfrm>
            <a:off x="157814" y="3818277"/>
            <a:ext cx="6226758" cy="2594176"/>
          </a:xfrm>
        </p:spPr>
        <p:txBody>
          <a:bodyPr vert="horz" lIns="91440" tIns="45720" rIns="91440" bIns="45720" rtlCol="0" anchor="t">
            <a:noAutofit/>
          </a:bodyPr>
          <a:lstStyle/>
          <a:p>
            <a:pPr>
              <a:lnSpc>
                <a:spcPct val="100000"/>
              </a:lnSpc>
              <a:spcBef>
                <a:spcPts val="0"/>
              </a:spcBef>
            </a:pPr>
            <a:r>
              <a:rPr lang="en-US" sz="2800">
                <a:latin typeface="Corbel"/>
                <a:ea typeface="+mn-lt"/>
                <a:cs typeface="+mn-lt"/>
              </a:rPr>
              <a:t>Severe weather in Nashville during late April 2017 led to slower performance among all runners and a higher proportion of slow runners compared to other years, </a:t>
            </a:r>
            <a:r>
              <a:rPr lang="en-US" sz="2800">
                <a:latin typeface="Corbel"/>
                <a:ea typeface="+mn-lt"/>
                <a:cs typeface="Biome"/>
              </a:rPr>
              <a:t>contributing</a:t>
            </a:r>
            <a:r>
              <a:rPr lang="en-US" sz="2800">
                <a:latin typeface="Corbel"/>
                <a:cs typeface="Biome"/>
              </a:rPr>
              <a:t> to overall slower race times.</a:t>
            </a:r>
            <a:endParaRPr lang="en-US" sz="2800">
              <a:solidFill>
                <a:srgbClr val="000000"/>
              </a:solidFill>
              <a:latin typeface="Corbel"/>
              <a:cs typeface="Biome"/>
            </a:endParaRPr>
          </a:p>
          <a:p>
            <a:pPr>
              <a:lnSpc>
                <a:spcPct val="100000"/>
              </a:lnSpc>
              <a:spcBef>
                <a:spcPts val="0"/>
              </a:spcBef>
            </a:pPr>
            <a:endParaRPr lang="en-US" sz="2000">
              <a:latin typeface="Corbel"/>
            </a:endParaRPr>
          </a:p>
        </p:txBody>
      </p:sp>
      <p:sp>
        <p:nvSpPr>
          <p:cNvPr id="3" name="Text Placeholder 2">
            <a:extLst>
              <a:ext uri="{FF2B5EF4-FFF2-40B4-BE49-F238E27FC236}">
                <a16:creationId xmlns:a16="http://schemas.microsoft.com/office/drawing/2014/main" id="{B073211F-5393-49B1-6097-275B39243FA3}"/>
              </a:ext>
            </a:extLst>
          </p:cNvPr>
          <p:cNvSpPr txBox="1">
            <a:spLocks/>
          </p:cNvSpPr>
          <p:nvPr/>
        </p:nvSpPr>
        <p:spPr>
          <a:xfrm>
            <a:off x="220779" y="246618"/>
            <a:ext cx="6137776" cy="2245527"/>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bg1"/>
                </a:solidFill>
                <a:latin typeface="+mn-lt"/>
                <a:ea typeface="+mn-ea"/>
                <a:cs typeface="Biome" panose="020B0503030204020804" pitchFamily="34" charset="0"/>
              </a:defRPr>
            </a:lvl1pPr>
            <a:lvl2pPr marL="800100" indent="-342900" algn="l" defTabSz="914400" rtl="0" eaLnBrk="1" latinLnBrk="0" hangingPunct="1">
              <a:lnSpc>
                <a:spcPct val="120000"/>
              </a:lnSpc>
              <a:spcBef>
                <a:spcPts val="1000"/>
              </a:spcBef>
              <a:buClr>
                <a:schemeClr val="accent3"/>
              </a:buClr>
              <a:buFont typeface="Arial" panose="020B0604020202020204" pitchFamily="34" charset="0"/>
              <a:buChar char="•"/>
              <a:defRPr sz="1600" kern="1200">
                <a:solidFill>
                  <a:schemeClr val="bg1"/>
                </a:solidFill>
                <a:latin typeface="+mn-lt"/>
                <a:ea typeface="+mn-ea"/>
                <a:cs typeface="+mn-cs"/>
              </a:defRPr>
            </a:lvl2pPr>
            <a:lvl3pPr marL="1257300" indent="-342900" algn="l" defTabSz="914400" rtl="0" eaLnBrk="1" latinLnBrk="0" hangingPunct="1">
              <a:lnSpc>
                <a:spcPct val="120000"/>
              </a:lnSpc>
              <a:spcBef>
                <a:spcPts val="1000"/>
              </a:spcBef>
              <a:buClr>
                <a:schemeClr val="accent3"/>
              </a:buClr>
              <a:buFont typeface="Arial" panose="020B0604020202020204" pitchFamily="34" charset="0"/>
              <a:buChar char="•"/>
              <a:defRPr sz="1400" kern="1200">
                <a:solidFill>
                  <a:schemeClr val="bg1"/>
                </a:solidFill>
                <a:latin typeface="+mn-lt"/>
                <a:ea typeface="+mn-ea"/>
                <a:cs typeface="+mn-cs"/>
              </a:defRPr>
            </a:lvl3pPr>
            <a:lvl4pPr marL="1657350" indent="-285750" algn="l" defTabSz="914400" rtl="0" eaLnBrk="1" latinLnBrk="0" hangingPunct="1">
              <a:lnSpc>
                <a:spcPct val="120000"/>
              </a:lnSpc>
              <a:spcBef>
                <a:spcPts val="1000"/>
              </a:spcBef>
              <a:buClr>
                <a:schemeClr val="accent3"/>
              </a:buClr>
              <a:buFont typeface="Arial" panose="020B0604020202020204" pitchFamily="34" charset="0"/>
              <a:buChar char="•"/>
              <a:defRPr sz="1200" kern="1200">
                <a:solidFill>
                  <a:schemeClr val="bg1"/>
                </a:solidFill>
                <a:latin typeface="+mn-lt"/>
                <a:ea typeface="+mn-ea"/>
                <a:cs typeface="+mn-cs"/>
              </a:defRPr>
            </a:lvl4pPr>
            <a:lvl5pPr marL="2114550" indent="-285750" algn="l" defTabSz="914400" rtl="0" eaLnBrk="1" latinLnBrk="0" hangingPunct="1">
              <a:lnSpc>
                <a:spcPct val="120000"/>
              </a:lnSpc>
              <a:spcBef>
                <a:spcPts val="1000"/>
              </a:spcBef>
              <a:buClr>
                <a:schemeClr val="accent3"/>
              </a:buClr>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2000">
                <a:latin typeface="Corbel"/>
                <a:ea typeface="+mn-lt"/>
                <a:cs typeface="+mn-lt"/>
              </a:rPr>
              <a:t>Researched Weather Impacts in April 2017</a:t>
            </a:r>
            <a:endParaRPr lang="en-US" sz="2000">
              <a:latin typeface="Corbel"/>
            </a:endParaRPr>
          </a:p>
          <a:p>
            <a:pPr>
              <a:lnSpc>
                <a:spcPct val="100000"/>
              </a:lnSpc>
              <a:spcBef>
                <a:spcPts val="0"/>
              </a:spcBef>
            </a:pPr>
            <a:endParaRPr lang="en-US" sz="2000">
              <a:latin typeface="Corbel"/>
              <a:ea typeface="+mn-lt"/>
              <a:cs typeface="+mn-lt"/>
            </a:endParaRPr>
          </a:p>
          <a:p>
            <a:pPr marL="285750" indent="-285750">
              <a:lnSpc>
                <a:spcPct val="100000"/>
              </a:lnSpc>
              <a:spcBef>
                <a:spcPts val="0"/>
              </a:spcBef>
              <a:buChar char="•"/>
            </a:pPr>
            <a:r>
              <a:rPr lang="en-US" sz="2000">
                <a:latin typeface="Corbel"/>
                <a:ea typeface="+mn-lt"/>
                <a:cs typeface="+mn-lt"/>
              </a:rPr>
              <a:t>91F, compared to 65-70F most years</a:t>
            </a:r>
            <a:endParaRPr lang="en-US" sz="2000">
              <a:latin typeface="Corbel"/>
            </a:endParaRPr>
          </a:p>
          <a:p>
            <a:pPr marL="285750" indent="-285750">
              <a:lnSpc>
                <a:spcPct val="100000"/>
              </a:lnSpc>
              <a:spcBef>
                <a:spcPts val="0"/>
              </a:spcBef>
              <a:buFont typeface="Arial,Sans-Serif" panose="020B0604020202020204" pitchFamily="34" charset="0"/>
              <a:buChar char="•"/>
            </a:pPr>
            <a:r>
              <a:rPr lang="en-US" sz="2000">
                <a:latin typeface="Corbel"/>
                <a:ea typeface="+mn-lt"/>
                <a:cs typeface="+mn-lt"/>
              </a:rPr>
              <a:t>hottest April to date</a:t>
            </a:r>
            <a:endParaRPr lang="en-US" sz="2000">
              <a:solidFill>
                <a:srgbClr val="000000"/>
              </a:solidFill>
              <a:latin typeface="Corbel"/>
              <a:ea typeface="+mn-lt"/>
              <a:cs typeface="+mn-lt"/>
            </a:endParaRPr>
          </a:p>
          <a:p>
            <a:pPr marL="285750" indent="-285750">
              <a:lnSpc>
                <a:spcPct val="100000"/>
              </a:lnSpc>
              <a:spcBef>
                <a:spcPts val="0"/>
              </a:spcBef>
              <a:buChar char="•"/>
            </a:pPr>
            <a:r>
              <a:rPr lang="en-US" sz="2000">
                <a:latin typeface="Corbel"/>
                <a:ea typeface="+mn-lt"/>
                <a:cs typeface="+mn-lt"/>
              </a:rPr>
              <a:t>substantial winds up to 25mph </a:t>
            </a:r>
            <a:endParaRPr lang="en-US"/>
          </a:p>
          <a:p>
            <a:pPr marL="285750" indent="-285750">
              <a:lnSpc>
                <a:spcPct val="100000"/>
              </a:lnSpc>
              <a:spcBef>
                <a:spcPts val="0"/>
              </a:spcBef>
              <a:buChar char="•"/>
            </a:pPr>
            <a:r>
              <a:rPr lang="en-US" sz="2000">
                <a:latin typeface="Corbel"/>
                <a:ea typeface="+mn-lt"/>
                <a:cs typeface="+mn-lt"/>
              </a:rPr>
              <a:t>front of a severe storm, lots of damage the next day</a:t>
            </a:r>
            <a:endParaRPr lang="en-US" sz="2000">
              <a:latin typeface="Corbel"/>
              <a:ea typeface="+mn-lt"/>
            </a:endParaRPr>
          </a:p>
          <a:p>
            <a:pPr marL="285750" indent="-285750">
              <a:lnSpc>
                <a:spcPct val="100000"/>
              </a:lnSpc>
              <a:spcBef>
                <a:spcPts val="0"/>
              </a:spcBef>
              <a:buChar char="•"/>
            </a:pPr>
            <a:endParaRPr lang="en-US" sz="2000">
              <a:latin typeface="Corbel"/>
              <a:ea typeface="+mn-lt"/>
              <a:cs typeface="+mn-lt"/>
            </a:endParaRPr>
          </a:p>
          <a:p>
            <a:pPr>
              <a:lnSpc>
                <a:spcPct val="100000"/>
              </a:lnSpc>
              <a:spcBef>
                <a:spcPts val="0"/>
              </a:spcBef>
            </a:pPr>
            <a:endParaRPr lang="en-US" sz="2000">
              <a:latin typeface="Corbel"/>
            </a:endParaRPr>
          </a:p>
        </p:txBody>
      </p:sp>
    </p:spTree>
    <p:extLst>
      <p:ext uri="{BB962C8B-B14F-4D97-AF65-F5344CB8AC3E}">
        <p14:creationId xmlns:p14="http://schemas.microsoft.com/office/powerpoint/2010/main" val="3200392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7EE75-B160-6561-7012-1C18277DCC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FA73E0-8F77-13B4-CFBC-B63CB52B56E1}"/>
              </a:ext>
            </a:extLst>
          </p:cNvPr>
          <p:cNvSpPr>
            <a:spLocks noGrp="1"/>
          </p:cNvSpPr>
          <p:nvPr>
            <p:ph type="title"/>
          </p:nvPr>
        </p:nvSpPr>
        <p:spPr>
          <a:xfrm>
            <a:off x="321869" y="579120"/>
            <a:ext cx="11548261" cy="2733306"/>
          </a:xfrm>
        </p:spPr>
        <p:txBody>
          <a:bodyPr/>
          <a:lstStyle/>
          <a:p>
            <a:r>
              <a:rPr lang="en-US"/>
              <a:t>The winner’s</a:t>
            </a:r>
          </a:p>
        </p:txBody>
      </p:sp>
      <p:sp>
        <p:nvSpPr>
          <p:cNvPr id="4" name="Subtitle 3">
            <a:extLst>
              <a:ext uri="{FF2B5EF4-FFF2-40B4-BE49-F238E27FC236}">
                <a16:creationId xmlns:a16="http://schemas.microsoft.com/office/drawing/2014/main" id="{2AB4BBC3-F51F-B286-0629-82C381159438}"/>
              </a:ext>
            </a:extLst>
          </p:cNvPr>
          <p:cNvSpPr>
            <a:spLocks noGrp="1"/>
          </p:cNvSpPr>
          <p:nvPr>
            <p:ph type="subTitle" idx="1"/>
          </p:nvPr>
        </p:nvSpPr>
        <p:spPr>
          <a:xfrm>
            <a:off x="321868" y="3484615"/>
            <a:ext cx="11562303" cy="2387865"/>
          </a:xfrm>
        </p:spPr>
        <p:txBody>
          <a:bodyPr/>
          <a:lstStyle/>
          <a:p>
            <a:r>
              <a:rPr lang="en-US"/>
              <a:t>Edge</a:t>
            </a:r>
          </a:p>
        </p:txBody>
      </p:sp>
      <p:sp>
        <p:nvSpPr>
          <p:cNvPr id="3" name="Slide Number Placeholder 2">
            <a:extLst>
              <a:ext uri="{FF2B5EF4-FFF2-40B4-BE49-F238E27FC236}">
                <a16:creationId xmlns:a16="http://schemas.microsoft.com/office/drawing/2014/main" id="{7085C221-2484-9959-CB73-1E10C077C904}"/>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14</a:t>
            </a:fld>
            <a:endParaRPr lang="en-US"/>
          </a:p>
        </p:txBody>
      </p:sp>
    </p:spTree>
    <p:extLst>
      <p:ext uri="{BB962C8B-B14F-4D97-AF65-F5344CB8AC3E}">
        <p14:creationId xmlns:p14="http://schemas.microsoft.com/office/powerpoint/2010/main" val="4076469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DE3104-398C-EF95-D86E-630F512487F9}"/>
              </a:ext>
            </a:extLst>
          </p:cNvPr>
          <p:cNvSpPr>
            <a:spLocks noGrp="1"/>
          </p:cNvSpPr>
          <p:nvPr>
            <p:ph type="title"/>
          </p:nvPr>
        </p:nvSpPr>
        <p:spPr>
          <a:xfrm>
            <a:off x="835370" y="171396"/>
            <a:ext cx="3736630" cy="2202350"/>
          </a:xfrm>
        </p:spPr>
        <p:txBody>
          <a:bodyPr/>
          <a:lstStyle/>
          <a:p>
            <a:r>
              <a:rPr lang="en-US">
                <a:cs typeface="Biome"/>
              </a:rPr>
              <a:t>Scott</a:t>
            </a:r>
            <a:br>
              <a:rPr lang="en-US">
                <a:cs typeface="Biome"/>
              </a:rPr>
            </a:br>
            <a:r>
              <a:rPr lang="en-US">
                <a:cs typeface="Biome"/>
              </a:rPr>
              <a:t>Wietecha</a:t>
            </a:r>
            <a:endParaRPr lang="en-US" noProof="0"/>
          </a:p>
        </p:txBody>
      </p:sp>
      <p:sp>
        <p:nvSpPr>
          <p:cNvPr id="4" name="Content Placeholder 3">
            <a:extLst>
              <a:ext uri="{FF2B5EF4-FFF2-40B4-BE49-F238E27FC236}">
                <a16:creationId xmlns:a16="http://schemas.microsoft.com/office/drawing/2014/main" id="{67328E6B-D306-C2F9-54E9-FD35599AC24B}"/>
              </a:ext>
            </a:extLst>
          </p:cNvPr>
          <p:cNvSpPr>
            <a:spLocks noGrp="1"/>
          </p:cNvSpPr>
          <p:nvPr>
            <p:ph sz="quarter" idx="36"/>
          </p:nvPr>
        </p:nvSpPr>
        <p:spPr>
          <a:xfrm>
            <a:off x="841716" y="3078480"/>
            <a:ext cx="3108193" cy="3047997"/>
          </a:xfrm>
        </p:spPr>
        <p:txBody>
          <a:bodyPr vert="horz" lIns="91440" tIns="45720" rIns="91440" bIns="45720" rtlCol="0" anchor="t">
            <a:noAutofit/>
          </a:bodyPr>
          <a:lstStyle/>
          <a:p>
            <a:r>
              <a:rPr lang="en-US">
                <a:cs typeface="Biome"/>
              </a:rPr>
              <a:t>How do runner up racers compare to the record setting athlete?</a:t>
            </a:r>
            <a:endParaRPr lang="en-US"/>
          </a:p>
        </p:txBody>
      </p:sp>
      <p:graphicFrame>
        <p:nvGraphicFramePr>
          <p:cNvPr id="5" name="Table Placeholder 2">
            <a:extLst>
              <a:ext uri="{FF2B5EF4-FFF2-40B4-BE49-F238E27FC236}">
                <a16:creationId xmlns:a16="http://schemas.microsoft.com/office/drawing/2014/main" id="{67588EB3-ED1D-6AD3-5960-55BD64293774}"/>
              </a:ext>
            </a:extLst>
          </p:cNvPr>
          <p:cNvGraphicFramePr>
            <a:graphicFrameLocks noGrp="1"/>
          </p:cNvGraphicFramePr>
          <p:nvPr>
            <p:ph type="tbl" sz="quarter" idx="37"/>
            <p:extLst>
              <p:ext uri="{D42A27DB-BD31-4B8C-83A1-F6EECF244321}">
                <p14:modId xmlns:p14="http://schemas.microsoft.com/office/powerpoint/2010/main" val="2678682360"/>
              </p:ext>
            </p:extLst>
          </p:nvPr>
        </p:nvGraphicFramePr>
        <p:xfrm>
          <a:off x="5067300" y="404813"/>
          <a:ext cx="6719538" cy="5949882"/>
        </p:xfrm>
        <a:graphic>
          <a:graphicData uri="http://schemas.openxmlformats.org/drawingml/2006/table">
            <a:tbl>
              <a:tblPr firstRow="1" bandRow="1">
                <a:tableStyleId>{10A1B5D5-9B99-4C35-A422-299274C87663}</a:tableStyleId>
              </a:tblPr>
              <a:tblGrid>
                <a:gridCol w="1871382">
                  <a:extLst>
                    <a:ext uri="{9D8B030D-6E8A-4147-A177-3AD203B41FA5}">
                      <a16:colId xmlns:a16="http://schemas.microsoft.com/office/drawing/2014/main" val="127040821"/>
                    </a:ext>
                  </a:extLst>
                </a:gridCol>
                <a:gridCol w="1751103">
                  <a:extLst>
                    <a:ext uri="{9D8B030D-6E8A-4147-A177-3AD203B41FA5}">
                      <a16:colId xmlns:a16="http://schemas.microsoft.com/office/drawing/2014/main" val="149845700"/>
                    </a:ext>
                  </a:extLst>
                </a:gridCol>
                <a:gridCol w="1420653">
                  <a:extLst>
                    <a:ext uri="{9D8B030D-6E8A-4147-A177-3AD203B41FA5}">
                      <a16:colId xmlns:a16="http://schemas.microsoft.com/office/drawing/2014/main" val="3119692462"/>
                    </a:ext>
                  </a:extLst>
                </a:gridCol>
                <a:gridCol w="1676400">
                  <a:extLst>
                    <a:ext uri="{9D8B030D-6E8A-4147-A177-3AD203B41FA5}">
                      <a16:colId xmlns:a16="http://schemas.microsoft.com/office/drawing/2014/main" val="3472639139"/>
                    </a:ext>
                  </a:extLst>
                </a:gridCol>
              </a:tblGrid>
              <a:tr h="1093926">
                <a:tc>
                  <a:txBody>
                    <a:bodyPr/>
                    <a:lstStyle>
                      <a:lvl1pPr marL="0" algn="l" defTabSz="914400" rtl="0" eaLnBrk="1" latinLnBrk="0" hangingPunct="1">
                        <a:defRPr sz="1800" b="1" kern="1200">
                          <a:solidFill>
                            <a:schemeClr val="lt1"/>
                          </a:solidFill>
                          <a:latin typeface="Tenorite "/>
                        </a:defRPr>
                      </a:lvl1pPr>
                      <a:lvl2pPr marL="457200" algn="l" defTabSz="914400" rtl="0" eaLnBrk="1" latinLnBrk="0" hangingPunct="1">
                        <a:defRPr sz="1800" b="1" kern="1200">
                          <a:solidFill>
                            <a:schemeClr val="lt1"/>
                          </a:solidFill>
                          <a:latin typeface="Tenorite "/>
                        </a:defRPr>
                      </a:lvl2pPr>
                      <a:lvl3pPr marL="914400" algn="l" defTabSz="914400" rtl="0" eaLnBrk="1" latinLnBrk="0" hangingPunct="1">
                        <a:defRPr sz="1800" b="1" kern="1200">
                          <a:solidFill>
                            <a:schemeClr val="lt1"/>
                          </a:solidFill>
                          <a:latin typeface="Tenorite "/>
                        </a:defRPr>
                      </a:lvl3pPr>
                      <a:lvl4pPr marL="1371600" algn="l" defTabSz="914400" rtl="0" eaLnBrk="1" latinLnBrk="0" hangingPunct="1">
                        <a:defRPr sz="1800" b="1" kern="1200">
                          <a:solidFill>
                            <a:schemeClr val="lt1"/>
                          </a:solidFill>
                          <a:latin typeface="Tenorite "/>
                        </a:defRPr>
                      </a:lvl4pPr>
                      <a:lvl5pPr marL="1828800" algn="l" defTabSz="914400" rtl="0" eaLnBrk="1" latinLnBrk="0" hangingPunct="1">
                        <a:defRPr sz="1800" b="1" kern="1200">
                          <a:solidFill>
                            <a:schemeClr val="lt1"/>
                          </a:solidFill>
                          <a:latin typeface="Tenorite "/>
                        </a:defRPr>
                      </a:lvl5pPr>
                      <a:lvl6pPr marL="2286000" algn="l" defTabSz="914400" rtl="0" eaLnBrk="1" latinLnBrk="0" hangingPunct="1">
                        <a:defRPr sz="1800" b="1" kern="1200">
                          <a:solidFill>
                            <a:schemeClr val="lt1"/>
                          </a:solidFill>
                          <a:latin typeface="Tenorite "/>
                        </a:defRPr>
                      </a:lvl6pPr>
                      <a:lvl7pPr marL="2743200" algn="l" defTabSz="914400" rtl="0" eaLnBrk="1" latinLnBrk="0" hangingPunct="1">
                        <a:defRPr sz="1800" b="1" kern="1200">
                          <a:solidFill>
                            <a:schemeClr val="lt1"/>
                          </a:solidFill>
                          <a:latin typeface="Tenorite "/>
                        </a:defRPr>
                      </a:lvl7pPr>
                      <a:lvl8pPr marL="3200400" algn="l" defTabSz="914400" rtl="0" eaLnBrk="1" latinLnBrk="0" hangingPunct="1">
                        <a:defRPr sz="1800" b="1" kern="1200">
                          <a:solidFill>
                            <a:schemeClr val="lt1"/>
                          </a:solidFill>
                          <a:latin typeface="Tenorite "/>
                        </a:defRPr>
                      </a:lvl8pPr>
                      <a:lvl9pPr marL="3657600" algn="l" defTabSz="914400" rtl="0" eaLnBrk="1" latinLnBrk="0" hangingPunct="1">
                        <a:defRPr sz="1800" b="1" kern="1200">
                          <a:solidFill>
                            <a:schemeClr val="lt1"/>
                          </a:solidFill>
                          <a:latin typeface="Tenorite "/>
                        </a:defRPr>
                      </a:lvl9pPr>
                    </a:lstStyle>
                    <a:p>
                      <a:pPr algn="ctr"/>
                      <a:r>
                        <a:rPr lang="en-US">
                          <a:latin typeface="+mn-lt"/>
                        </a:rPr>
                        <a:t>Marathon Year</a:t>
                      </a:r>
                    </a:p>
                  </a:txBody>
                  <a:tcPr anchor="ctr"/>
                </a:tc>
                <a:tc>
                  <a:txBody>
                    <a:bodyPr/>
                    <a:lstStyle>
                      <a:lvl1pPr marL="0" algn="l" defTabSz="914400" rtl="0" eaLnBrk="1" latinLnBrk="0" hangingPunct="1">
                        <a:defRPr sz="1800" b="1" kern="1200">
                          <a:solidFill>
                            <a:schemeClr val="lt1"/>
                          </a:solidFill>
                          <a:latin typeface="Tenorite "/>
                        </a:defRPr>
                      </a:lvl1pPr>
                      <a:lvl2pPr marL="457200" algn="l" defTabSz="914400" rtl="0" eaLnBrk="1" latinLnBrk="0" hangingPunct="1">
                        <a:defRPr sz="1800" b="1" kern="1200">
                          <a:solidFill>
                            <a:schemeClr val="lt1"/>
                          </a:solidFill>
                          <a:latin typeface="Tenorite "/>
                        </a:defRPr>
                      </a:lvl2pPr>
                      <a:lvl3pPr marL="914400" algn="l" defTabSz="914400" rtl="0" eaLnBrk="1" latinLnBrk="0" hangingPunct="1">
                        <a:defRPr sz="1800" b="1" kern="1200">
                          <a:solidFill>
                            <a:schemeClr val="lt1"/>
                          </a:solidFill>
                          <a:latin typeface="Tenorite "/>
                        </a:defRPr>
                      </a:lvl3pPr>
                      <a:lvl4pPr marL="1371600" algn="l" defTabSz="914400" rtl="0" eaLnBrk="1" latinLnBrk="0" hangingPunct="1">
                        <a:defRPr sz="1800" b="1" kern="1200">
                          <a:solidFill>
                            <a:schemeClr val="lt1"/>
                          </a:solidFill>
                          <a:latin typeface="Tenorite "/>
                        </a:defRPr>
                      </a:lvl4pPr>
                      <a:lvl5pPr marL="1828800" algn="l" defTabSz="914400" rtl="0" eaLnBrk="1" latinLnBrk="0" hangingPunct="1">
                        <a:defRPr sz="1800" b="1" kern="1200">
                          <a:solidFill>
                            <a:schemeClr val="lt1"/>
                          </a:solidFill>
                          <a:latin typeface="Tenorite "/>
                        </a:defRPr>
                      </a:lvl5pPr>
                      <a:lvl6pPr marL="2286000" algn="l" defTabSz="914400" rtl="0" eaLnBrk="1" latinLnBrk="0" hangingPunct="1">
                        <a:defRPr sz="1800" b="1" kern="1200">
                          <a:solidFill>
                            <a:schemeClr val="lt1"/>
                          </a:solidFill>
                          <a:latin typeface="Tenorite "/>
                        </a:defRPr>
                      </a:lvl6pPr>
                      <a:lvl7pPr marL="2743200" algn="l" defTabSz="914400" rtl="0" eaLnBrk="1" latinLnBrk="0" hangingPunct="1">
                        <a:defRPr sz="1800" b="1" kern="1200">
                          <a:solidFill>
                            <a:schemeClr val="lt1"/>
                          </a:solidFill>
                          <a:latin typeface="Tenorite "/>
                        </a:defRPr>
                      </a:lvl7pPr>
                      <a:lvl8pPr marL="3200400" algn="l" defTabSz="914400" rtl="0" eaLnBrk="1" latinLnBrk="0" hangingPunct="1">
                        <a:defRPr sz="1800" b="1" kern="1200">
                          <a:solidFill>
                            <a:schemeClr val="lt1"/>
                          </a:solidFill>
                          <a:latin typeface="Tenorite "/>
                        </a:defRPr>
                      </a:lvl8pPr>
                      <a:lvl9pPr marL="3657600" algn="l" defTabSz="914400" rtl="0" eaLnBrk="1" latinLnBrk="0" hangingPunct="1">
                        <a:defRPr sz="1800" b="1" kern="1200">
                          <a:solidFill>
                            <a:schemeClr val="lt1"/>
                          </a:solidFill>
                          <a:latin typeface="Tenorite "/>
                        </a:defRPr>
                      </a:lvl9pPr>
                    </a:lstStyle>
                    <a:p>
                      <a:pPr algn="ctr"/>
                      <a:r>
                        <a:rPr lang="en-US">
                          <a:latin typeface="+mn-lt"/>
                        </a:rPr>
                        <a:t>Wietecha Time</a:t>
                      </a:r>
                      <a:endParaRPr lang="en-US" b="0">
                        <a:latin typeface="+mn-lt"/>
                      </a:endParaRPr>
                    </a:p>
                  </a:txBody>
                  <a:tcPr anchor="ctr"/>
                </a:tc>
                <a:tc>
                  <a:txBody>
                    <a:bodyPr/>
                    <a:lstStyle>
                      <a:lvl1pPr marL="0" algn="l" defTabSz="914400" rtl="0" eaLnBrk="1" latinLnBrk="0" hangingPunct="1">
                        <a:defRPr sz="1800" b="1" kern="1200">
                          <a:solidFill>
                            <a:schemeClr val="lt1"/>
                          </a:solidFill>
                          <a:latin typeface="Tenorite "/>
                        </a:defRPr>
                      </a:lvl1pPr>
                      <a:lvl2pPr marL="457200" algn="l" defTabSz="914400" rtl="0" eaLnBrk="1" latinLnBrk="0" hangingPunct="1">
                        <a:defRPr sz="1800" b="1" kern="1200">
                          <a:solidFill>
                            <a:schemeClr val="lt1"/>
                          </a:solidFill>
                          <a:latin typeface="Tenorite "/>
                        </a:defRPr>
                      </a:lvl2pPr>
                      <a:lvl3pPr marL="914400" algn="l" defTabSz="914400" rtl="0" eaLnBrk="1" latinLnBrk="0" hangingPunct="1">
                        <a:defRPr sz="1800" b="1" kern="1200">
                          <a:solidFill>
                            <a:schemeClr val="lt1"/>
                          </a:solidFill>
                          <a:latin typeface="Tenorite "/>
                        </a:defRPr>
                      </a:lvl3pPr>
                      <a:lvl4pPr marL="1371600" algn="l" defTabSz="914400" rtl="0" eaLnBrk="1" latinLnBrk="0" hangingPunct="1">
                        <a:defRPr sz="1800" b="1" kern="1200">
                          <a:solidFill>
                            <a:schemeClr val="lt1"/>
                          </a:solidFill>
                          <a:latin typeface="Tenorite "/>
                        </a:defRPr>
                      </a:lvl4pPr>
                      <a:lvl5pPr marL="1828800" algn="l" defTabSz="914400" rtl="0" eaLnBrk="1" latinLnBrk="0" hangingPunct="1">
                        <a:defRPr sz="1800" b="1" kern="1200">
                          <a:solidFill>
                            <a:schemeClr val="lt1"/>
                          </a:solidFill>
                          <a:latin typeface="Tenorite "/>
                        </a:defRPr>
                      </a:lvl5pPr>
                      <a:lvl6pPr marL="2286000" algn="l" defTabSz="914400" rtl="0" eaLnBrk="1" latinLnBrk="0" hangingPunct="1">
                        <a:defRPr sz="1800" b="1" kern="1200">
                          <a:solidFill>
                            <a:schemeClr val="lt1"/>
                          </a:solidFill>
                          <a:latin typeface="Tenorite "/>
                        </a:defRPr>
                      </a:lvl6pPr>
                      <a:lvl7pPr marL="2743200" algn="l" defTabSz="914400" rtl="0" eaLnBrk="1" latinLnBrk="0" hangingPunct="1">
                        <a:defRPr sz="1800" b="1" kern="1200">
                          <a:solidFill>
                            <a:schemeClr val="lt1"/>
                          </a:solidFill>
                          <a:latin typeface="Tenorite "/>
                        </a:defRPr>
                      </a:lvl7pPr>
                      <a:lvl8pPr marL="3200400" algn="l" defTabSz="914400" rtl="0" eaLnBrk="1" latinLnBrk="0" hangingPunct="1">
                        <a:defRPr sz="1800" b="1" kern="1200">
                          <a:solidFill>
                            <a:schemeClr val="lt1"/>
                          </a:solidFill>
                          <a:latin typeface="Tenorite "/>
                        </a:defRPr>
                      </a:lvl8pPr>
                      <a:lvl9pPr marL="3657600" algn="l" defTabSz="914400" rtl="0" eaLnBrk="1" latinLnBrk="0" hangingPunct="1">
                        <a:defRPr sz="1800" b="1" kern="1200">
                          <a:solidFill>
                            <a:schemeClr val="lt1"/>
                          </a:solidFill>
                          <a:latin typeface="Tenorite "/>
                        </a:defRPr>
                      </a:lvl9pPr>
                    </a:lstStyle>
                    <a:p>
                      <a:pPr algn="ctr"/>
                      <a:r>
                        <a:rPr lang="en-US">
                          <a:latin typeface="+mn-lt"/>
                        </a:rPr>
                        <a:t>2nd Place</a:t>
                      </a:r>
                      <a:endParaRPr lang="en-US" b="0">
                        <a:latin typeface="+mn-lt"/>
                      </a:endParaRPr>
                    </a:p>
                  </a:txBody>
                  <a:tcPr anchor="ctr"/>
                </a:tc>
                <a:tc>
                  <a:txBody>
                    <a:bodyPr/>
                    <a:lstStyle>
                      <a:lvl1pPr marL="0" algn="l" defTabSz="914400" rtl="0" eaLnBrk="1" latinLnBrk="0" hangingPunct="1">
                        <a:defRPr sz="1800" b="1" kern="1200">
                          <a:solidFill>
                            <a:schemeClr val="lt1"/>
                          </a:solidFill>
                          <a:latin typeface="Tenorite "/>
                        </a:defRPr>
                      </a:lvl1pPr>
                      <a:lvl2pPr marL="457200" algn="l" defTabSz="914400" rtl="0" eaLnBrk="1" latinLnBrk="0" hangingPunct="1">
                        <a:defRPr sz="1800" b="1" kern="1200">
                          <a:solidFill>
                            <a:schemeClr val="lt1"/>
                          </a:solidFill>
                          <a:latin typeface="Tenorite "/>
                        </a:defRPr>
                      </a:lvl2pPr>
                      <a:lvl3pPr marL="914400" algn="l" defTabSz="914400" rtl="0" eaLnBrk="1" latinLnBrk="0" hangingPunct="1">
                        <a:defRPr sz="1800" b="1" kern="1200">
                          <a:solidFill>
                            <a:schemeClr val="lt1"/>
                          </a:solidFill>
                          <a:latin typeface="Tenorite "/>
                        </a:defRPr>
                      </a:lvl3pPr>
                      <a:lvl4pPr marL="1371600" algn="l" defTabSz="914400" rtl="0" eaLnBrk="1" latinLnBrk="0" hangingPunct="1">
                        <a:defRPr sz="1800" b="1" kern="1200">
                          <a:solidFill>
                            <a:schemeClr val="lt1"/>
                          </a:solidFill>
                          <a:latin typeface="Tenorite "/>
                        </a:defRPr>
                      </a:lvl4pPr>
                      <a:lvl5pPr marL="1828800" algn="l" defTabSz="914400" rtl="0" eaLnBrk="1" latinLnBrk="0" hangingPunct="1">
                        <a:defRPr sz="1800" b="1" kern="1200">
                          <a:solidFill>
                            <a:schemeClr val="lt1"/>
                          </a:solidFill>
                          <a:latin typeface="Tenorite "/>
                        </a:defRPr>
                      </a:lvl5pPr>
                      <a:lvl6pPr marL="2286000" algn="l" defTabSz="914400" rtl="0" eaLnBrk="1" latinLnBrk="0" hangingPunct="1">
                        <a:defRPr sz="1800" b="1" kern="1200">
                          <a:solidFill>
                            <a:schemeClr val="lt1"/>
                          </a:solidFill>
                          <a:latin typeface="Tenorite "/>
                        </a:defRPr>
                      </a:lvl6pPr>
                      <a:lvl7pPr marL="2743200" algn="l" defTabSz="914400" rtl="0" eaLnBrk="1" latinLnBrk="0" hangingPunct="1">
                        <a:defRPr sz="1800" b="1" kern="1200">
                          <a:solidFill>
                            <a:schemeClr val="lt1"/>
                          </a:solidFill>
                          <a:latin typeface="Tenorite "/>
                        </a:defRPr>
                      </a:lvl7pPr>
                      <a:lvl8pPr marL="3200400" algn="l" defTabSz="914400" rtl="0" eaLnBrk="1" latinLnBrk="0" hangingPunct="1">
                        <a:defRPr sz="1800" b="1" kern="1200">
                          <a:solidFill>
                            <a:schemeClr val="lt1"/>
                          </a:solidFill>
                          <a:latin typeface="Tenorite "/>
                        </a:defRPr>
                      </a:lvl8pPr>
                      <a:lvl9pPr marL="3657600" algn="l" defTabSz="914400" rtl="0" eaLnBrk="1" latinLnBrk="0" hangingPunct="1">
                        <a:defRPr sz="1800" b="1" kern="1200">
                          <a:solidFill>
                            <a:schemeClr val="lt1"/>
                          </a:solidFill>
                          <a:latin typeface="Tenorite "/>
                        </a:defRPr>
                      </a:lvl9pPr>
                    </a:lstStyle>
                    <a:p>
                      <a:pPr algn="ctr"/>
                      <a:r>
                        <a:rPr lang="en-US">
                          <a:latin typeface="+mn-lt"/>
                        </a:rPr>
                        <a:t>Lead</a:t>
                      </a:r>
                      <a:endParaRPr lang="en-US" b="0">
                        <a:latin typeface="+mn-lt"/>
                      </a:endParaRPr>
                    </a:p>
                  </a:txBody>
                  <a:tcPr anchor="ctr"/>
                </a:tc>
                <a:extLst>
                  <a:ext uri="{0D108BD9-81ED-4DB2-BD59-A6C34878D82A}">
                    <a16:rowId xmlns:a16="http://schemas.microsoft.com/office/drawing/2014/main" val="3298013591"/>
                  </a:ext>
                </a:extLst>
              </a:tr>
              <a:tr h="1213989">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a:latin typeface="+mn-lt"/>
                        </a:rPr>
                        <a:t>2016</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a:latin typeface="+mn-lt"/>
                        </a:rPr>
                        <a:t>2:25:42</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lvl="0" algn="ctr">
                        <a:buNone/>
                      </a:pPr>
                      <a:r>
                        <a:rPr lang="en-US">
                          <a:latin typeface="+mn-lt"/>
                        </a:rPr>
                        <a:t>Brian Shelton</a:t>
                      </a:r>
                    </a:p>
                    <a:p>
                      <a:pPr lvl="0" algn="ctr">
                        <a:buNone/>
                      </a:pPr>
                      <a:r>
                        <a:rPr lang="en-US">
                          <a:latin typeface="+mn-lt"/>
                        </a:rPr>
                        <a:t>2:34:43</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a:latin typeface="+mn-lt"/>
                        </a:rPr>
                        <a:t>0:09:01</a:t>
                      </a:r>
                    </a:p>
                  </a:txBody>
                  <a:tcPr anchor="ctr"/>
                </a:tc>
                <a:extLst>
                  <a:ext uri="{0D108BD9-81ED-4DB2-BD59-A6C34878D82A}">
                    <a16:rowId xmlns:a16="http://schemas.microsoft.com/office/drawing/2014/main" val="3873867931"/>
                  </a:ext>
                </a:extLst>
              </a:tr>
              <a:tr h="1213989">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a:latin typeface="+mn-lt"/>
                        </a:rPr>
                        <a:t>2017</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a:latin typeface="+mn-lt"/>
                        </a:rPr>
                        <a:t>2:40:25</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a:latin typeface="+mn-lt"/>
                        </a:rPr>
                        <a:t>Ryan Regnier</a:t>
                      </a:r>
                    </a:p>
                    <a:p>
                      <a:pPr lvl="0" algn="ctr">
                        <a:buNone/>
                      </a:pPr>
                      <a:r>
                        <a:rPr lang="en-US">
                          <a:latin typeface="+mn-lt"/>
                        </a:rPr>
                        <a:t>2:56:28</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a:latin typeface="+mn-lt"/>
                        </a:rPr>
                        <a:t>0:16:03</a:t>
                      </a:r>
                    </a:p>
                  </a:txBody>
                  <a:tcPr anchor="ctr"/>
                </a:tc>
                <a:extLst>
                  <a:ext uri="{0D108BD9-81ED-4DB2-BD59-A6C34878D82A}">
                    <a16:rowId xmlns:a16="http://schemas.microsoft.com/office/drawing/2014/main" val="85209771"/>
                  </a:ext>
                </a:extLst>
              </a:tr>
              <a:tr h="1213989">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a:latin typeface="+mn-lt"/>
                        </a:rPr>
                        <a:t>2018</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a:latin typeface="+mn-lt"/>
                        </a:rPr>
                        <a:t>2:28:16</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a:latin typeface="+mn-lt"/>
                        </a:rPr>
                        <a:t>Grarang Madut</a:t>
                      </a:r>
                    </a:p>
                    <a:p>
                      <a:pPr lvl="0" algn="ctr">
                        <a:buNone/>
                      </a:pPr>
                      <a:r>
                        <a:rPr lang="en-US">
                          <a:latin typeface="+mn-lt"/>
                        </a:rPr>
                        <a:t>2:29:52</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a:latin typeface="+mn-lt"/>
                        </a:rPr>
                        <a:t>0:01:36</a:t>
                      </a:r>
                    </a:p>
                  </a:txBody>
                  <a:tcPr anchor="ctr"/>
                </a:tc>
                <a:extLst>
                  <a:ext uri="{0D108BD9-81ED-4DB2-BD59-A6C34878D82A}">
                    <a16:rowId xmlns:a16="http://schemas.microsoft.com/office/drawing/2014/main" val="4061031278"/>
                  </a:ext>
                </a:extLst>
              </a:tr>
              <a:tr h="1213989">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a:latin typeface="+mn-lt"/>
                        </a:rPr>
                        <a:t>2019</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a:latin typeface="+mn-lt"/>
                        </a:rPr>
                        <a:t>2:34:59</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lvl="0" algn="ctr">
                        <a:buNone/>
                      </a:pPr>
                      <a:r>
                        <a:rPr lang="en-US">
                          <a:latin typeface="+mn-lt"/>
                        </a:rPr>
                        <a:t>Jordan Wilson</a:t>
                      </a:r>
                    </a:p>
                    <a:p>
                      <a:pPr lvl="0" algn="ctr">
                        <a:buNone/>
                      </a:pPr>
                      <a:r>
                        <a:rPr lang="en-US">
                          <a:latin typeface="+mn-lt"/>
                        </a:rPr>
                        <a:t>2:35:24</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a:latin typeface="+mn-lt"/>
                        </a:rPr>
                        <a:t>0:00:25</a:t>
                      </a:r>
                    </a:p>
                  </a:txBody>
                  <a:tcPr anchor="ctr"/>
                </a:tc>
                <a:extLst>
                  <a:ext uri="{0D108BD9-81ED-4DB2-BD59-A6C34878D82A}">
                    <a16:rowId xmlns:a16="http://schemas.microsoft.com/office/drawing/2014/main" val="3591840781"/>
                  </a:ext>
                </a:extLst>
              </a:tr>
            </a:tbl>
          </a:graphicData>
        </a:graphic>
      </p:graphicFrame>
    </p:spTree>
    <p:extLst>
      <p:ext uri="{BB962C8B-B14F-4D97-AF65-F5344CB8AC3E}">
        <p14:creationId xmlns:p14="http://schemas.microsoft.com/office/powerpoint/2010/main" val="2170071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a:t>Conclusion</a:t>
            </a:r>
          </a:p>
        </p:txBody>
      </p:sp>
      <p:sp>
        <p:nvSpPr>
          <p:cNvPr id="3" name="Content Placeholder 2">
            <a:extLst>
              <a:ext uri="{FF2B5EF4-FFF2-40B4-BE49-F238E27FC236}">
                <a16:creationId xmlns:a16="http://schemas.microsoft.com/office/drawing/2014/main" id="{7D7CECA3-144C-CD4B-9246-81B4F2E65466}"/>
              </a:ext>
            </a:extLst>
          </p:cNvPr>
          <p:cNvSpPr>
            <a:spLocks noGrp="1"/>
          </p:cNvSpPr>
          <p:nvPr>
            <p:ph sz="quarter" idx="36"/>
          </p:nvPr>
        </p:nvSpPr>
        <p:spPr>
          <a:xfrm>
            <a:off x="814301" y="2465535"/>
            <a:ext cx="10434723" cy="3427265"/>
          </a:xfrm>
        </p:spPr>
        <p:txBody>
          <a:bodyPr/>
          <a:lstStyle/>
          <a:p>
            <a:pPr marL="0" indent="0">
              <a:buNone/>
            </a:pPr>
            <a:r>
              <a:rPr lang="en-US" sz="3200"/>
              <a:t>While the data indicates that severe weather contributed to broken trends, Scott </a:t>
            </a:r>
            <a:r>
              <a:rPr lang="en-US" sz="3200" err="1"/>
              <a:t>Waitecha</a:t>
            </a:r>
            <a:r>
              <a:rPr lang="en-US" sz="3200"/>
              <a:t> – though not unaffected – maintained his winning streak. </a:t>
            </a:r>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16</a:t>
            </a:fld>
            <a:endParaRPr lang="en-US"/>
          </a:p>
        </p:txBody>
      </p:sp>
    </p:spTree>
    <p:extLst>
      <p:ext uri="{BB962C8B-B14F-4D97-AF65-F5344CB8AC3E}">
        <p14:creationId xmlns:p14="http://schemas.microsoft.com/office/powerpoint/2010/main" val="79695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a:extLst>
            <a:ext uri="{FF2B5EF4-FFF2-40B4-BE49-F238E27FC236}">
              <a16:creationId xmlns:a16="http://schemas.microsoft.com/office/drawing/2014/main" id="{B07A5F8D-E864-DF88-0AB9-E552A12DB213}"/>
            </a:ext>
          </a:extLst>
        </p:cNvPr>
        <p:cNvGrpSpPr/>
        <p:nvPr/>
      </p:nvGrpSpPr>
      <p:grpSpPr>
        <a:xfrm>
          <a:off x="0" y="0"/>
          <a:ext cx="0" cy="0"/>
          <a:chOff x="0" y="0"/>
          <a:chExt cx="0" cy="0"/>
        </a:xfrm>
      </p:grpSpPr>
      <p:sp>
        <p:nvSpPr>
          <p:cNvPr id="24" name="Title 1">
            <a:extLst>
              <a:ext uri="{FF2B5EF4-FFF2-40B4-BE49-F238E27FC236}">
                <a16:creationId xmlns:a16="http://schemas.microsoft.com/office/drawing/2014/main" id="{19531175-46B9-1047-D7DB-FCA8213E61FA}"/>
              </a:ext>
            </a:extLst>
          </p:cNvPr>
          <p:cNvSpPr>
            <a:spLocks noGrp="1"/>
          </p:cNvSpPr>
          <p:nvPr>
            <p:ph type="title"/>
          </p:nvPr>
        </p:nvSpPr>
        <p:spPr>
          <a:xfrm>
            <a:off x="835831" y="173735"/>
            <a:ext cx="4409514" cy="2203704"/>
          </a:xfrm>
        </p:spPr>
        <p:txBody>
          <a:bodyPr/>
          <a:lstStyle/>
          <a:p>
            <a:r>
              <a:rPr lang="en-US"/>
              <a:t>The Frostburners</a:t>
            </a:r>
          </a:p>
        </p:txBody>
      </p:sp>
      <p:sp>
        <p:nvSpPr>
          <p:cNvPr id="14" name="Text Placeholder 2">
            <a:extLst>
              <a:ext uri="{FF2B5EF4-FFF2-40B4-BE49-F238E27FC236}">
                <a16:creationId xmlns:a16="http://schemas.microsoft.com/office/drawing/2014/main" id="{60D21BDA-9909-E316-809C-D529FB7318BC}"/>
              </a:ext>
            </a:extLst>
          </p:cNvPr>
          <p:cNvSpPr>
            <a:spLocks noGrp="1"/>
          </p:cNvSpPr>
          <p:nvPr>
            <p:ph sz="quarter" idx="14"/>
          </p:nvPr>
        </p:nvSpPr>
        <p:spPr>
          <a:xfrm>
            <a:off x="831850" y="3079119"/>
            <a:ext cx="4413250" cy="2752725"/>
          </a:xfrm>
        </p:spPr>
        <p:txBody>
          <a:bodyPr/>
          <a:lstStyle/>
          <a:p>
            <a:r>
              <a:rPr lang="en-US"/>
              <a:t>Allyson​</a:t>
            </a:r>
          </a:p>
          <a:p>
            <a:r>
              <a:rPr lang="en-US"/>
              <a:t>Kyle</a:t>
            </a:r>
          </a:p>
          <a:p>
            <a:r>
              <a:rPr lang="en-US"/>
              <a:t>Michael</a:t>
            </a:r>
          </a:p>
          <a:p>
            <a:r>
              <a:rPr lang="en-US"/>
              <a:t>Nidhi</a:t>
            </a:r>
          </a:p>
        </p:txBody>
      </p:sp>
    </p:spTree>
    <p:extLst>
      <p:ext uri="{BB962C8B-B14F-4D97-AF65-F5344CB8AC3E}">
        <p14:creationId xmlns:p14="http://schemas.microsoft.com/office/powerpoint/2010/main" val="2771669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838201" y="365125"/>
            <a:ext cx="4466502" cy="1936866"/>
          </a:xfrm>
        </p:spPr>
        <p:txBody>
          <a:bodyPr/>
          <a:lstStyle/>
          <a:p>
            <a:r>
              <a:rPr lang="en-US"/>
              <a:t>What’s the difference?</a:t>
            </a:r>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10"/>
          </p:nvPr>
        </p:nvSpPr>
        <p:spPr>
          <a:xfrm>
            <a:off x="838201" y="3097848"/>
            <a:ext cx="4466504" cy="3405187"/>
          </a:xfrm>
        </p:spPr>
        <p:txBody>
          <a:bodyPr anchor="t"/>
          <a:lstStyle/>
          <a:p>
            <a:r>
              <a:rPr lang="en-US"/>
              <a:t>By gathering and comparing the data we can identify trends and patterns. </a:t>
            </a:r>
          </a:p>
        </p:txBody>
      </p:sp>
    </p:spTree>
    <p:extLst>
      <p:ext uri="{BB962C8B-B14F-4D97-AF65-F5344CB8AC3E}">
        <p14:creationId xmlns:p14="http://schemas.microsoft.com/office/powerpoint/2010/main" val="1460159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F7C5-CBA2-9823-0CBA-5BD773998046}"/>
              </a:ext>
            </a:extLst>
          </p:cNvPr>
          <p:cNvSpPr>
            <a:spLocks noGrp="1"/>
          </p:cNvSpPr>
          <p:nvPr>
            <p:ph type="title"/>
          </p:nvPr>
        </p:nvSpPr>
        <p:spPr>
          <a:xfrm>
            <a:off x="321869" y="579120"/>
            <a:ext cx="11548261" cy="2733306"/>
          </a:xfrm>
        </p:spPr>
        <p:txBody>
          <a:bodyPr/>
          <a:lstStyle/>
          <a:p>
            <a:r>
              <a:rPr lang="en-US"/>
              <a:t>Running</a:t>
            </a:r>
          </a:p>
        </p:txBody>
      </p:sp>
      <p:sp>
        <p:nvSpPr>
          <p:cNvPr id="4" name="Subtitle 3">
            <a:extLst>
              <a:ext uri="{FF2B5EF4-FFF2-40B4-BE49-F238E27FC236}">
                <a16:creationId xmlns:a16="http://schemas.microsoft.com/office/drawing/2014/main" id="{260D053B-A40A-3228-B6D5-3371B9EE2E56}"/>
              </a:ext>
            </a:extLst>
          </p:cNvPr>
          <p:cNvSpPr>
            <a:spLocks noGrp="1"/>
          </p:cNvSpPr>
          <p:nvPr>
            <p:ph type="subTitle" idx="1"/>
          </p:nvPr>
        </p:nvSpPr>
        <p:spPr>
          <a:xfrm>
            <a:off x="321868" y="3484615"/>
            <a:ext cx="11562303" cy="2387865"/>
          </a:xfrm>
        </p:spPr>
        <p:txBody>
          <a:bodyPr/>
          <a:lstStyle/>
          <a:p>
            <a:r>
              <a:rPr lang="en-US"/>
              <a:t>The Numbers</a:t>
            </a:r>
          </a:p>
        </p:txBody>
      </p:sp>
      <p:sp>
        <p:nvSpPr>
          <p:cNvPr id="3" name="Slide Number Placeholder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a:t>
            </a:fld>
            <a:endParaRPr lang="en-US"/>
          </a:p>
        </p:txBody>
      </p:sp>
    </p:spTree>
    <p:extLst>
      <p:ext uri="{BB962C8B-B14F-4D97-AF65-F5344CB8AC3E}">
        <p14:creationId xmlns:p14="http://schemas.microsoft.com/office/powerpoint/2010/main" val="1397193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733562" y="433906"/>
            <a:ext cx="10515601" cy="1327464"/>
          </a:xfrm>
        </p:spPr>
        <p:txBody>
          <a:bodyPr anchor="b">
            <a:normAutofit/>
          </a:bodyPr>
          <a:lstStyle/>
          <a:p>
            <a:r>
              <a:rPr lang="en-US"/>
              <a:t>Running the Numbers</a:t>
            </a:r>
          </a:p>
        </p:txBody>
      </p:sp>
      <p:sp>
        <p:nvSpPr>
          <p:cNvPr id="10" name="Content Placeholder 3">
            <a:extLst>
              <a:ext uri="{FF2B5EF4-FFF2-40B4-BE49-F238E27FC236}">
                <a16:creationId xmlns:a16="http://schemas.microsoft.com/office/drawing/2014/main" id="{B5286C3B-A097-862C-C2C1-9A555918539B}"/>
              </a:ext>
            </a:extLst>
          </p:cNvPr>
          <p:cNvSpPr>
            <a:spLocks noGrp="1"/>
          </p:cNvSpPr>
          <p:nvPr>
            <p:ph sz="quarter" idx="37"/>
          </p:nvPr>
        </p:nvSpPr>
        <p:spPr>
          <a:xfrm>
            <a:off x="8392298" y="2465384"/>
            <a:ext cx="2856865" cy="3427412"/>
          </a:xfrm>
        </p:spPr>
        <p:txBody>
          <a:bodyPr/>
          <a:lstStyle/>
          <a:p>
            <a:r>
              <a:rPr lang="en-US"/>
              <a:t>By using the MIN, MAX, AVERAGE, and MEDIAN functions on the time column for each year individually, we can begin to compare the races to one another. </a:t>
            </a:r>
          </a:p>
          <a:p>
            <a:endParaRPr lang="en-US"/>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4</a:t>
            </a:fld>
            <a:endParaRPr lang="en-US"/>
          </a:p>
        </p:txBody>
      </p:sp>
      <p:graphicFrame>
        <p:nvGraphicFramePr>
          <p:cNvPr id="5" name="Content Placeholder 4">
            <a:extLst>
              <a:ext uri="{FF2B5EF4-FFF2-40B4-BE49-F238E27FC236}">
                <a16:creationId xmlns:a16="http://schemas.microsoft.com/office/drawing/2014/main" id="{2925B2CE-E186-6AF3-25EC-599AA258319B}"/>
              </a:ext>
            </a:extLst>
          </p:cNvPr>
          <p:cNvGraphicFramePr>
            <a:graphicFrameLocks noGrp="1"/>
          </p:cNvGraphicFramePr>
          <p:nvPr>
            <p:ph sz="quarter" idx="36"/>
            <p:extLst>
              <p:ext uri="{D42A27DB-BD31-4B8C-83A1-F6EECF244321}">
                <p14:modId xmlns:p14="http://schemas.microsoft.com/office/powerpoint/2010/main" val="922155208"/>
              </p:ext>
            </p:extLst>
          </p:nvPr>
        </p:nvGraphicFramePr>
        <p:xfrm>
          <a:off x="733562" y="2465384"/>
          <a:ext cx="7303540" cy="3427416"/>
        </p:xfrm>
        <a:graphic>
          <a:graphicData uri="http://schemas.openxmlformats.org/drawingml/2006/table">
            <a:tbl>
              <a:tblPr firstRow="1" bandRow="1">
                <a:tableStyleId>{10A1B5D5-9B99-4C35-A422-299274C87663}</a:tableStyleId>
              </a:tblPr>
              <a:tblGrid>
                <a:gridCol w="1965996">
                  <a:extLst>
                    <a:ext uri="{9D8B030D-6E8A-4147-A177-3AD203B41FA5}">
                      <a16:colId xmlns:a16="http://schemas.microsoft.com/office/drawing/2014/main" val="724615686"/>
                    </a:ext>
                  </a:extLst>
                </a:gridCol>
                <a:gridCol w="1367160">
                  <a:extLst>
                    <a:ext uri="{9D8B030D-6E8A-4147-A177-3AD203B41FA5}">
                      <a16:colId xmlns:a16="http://schemas.microsoft.com/office/drawing/2014/main" val="197178459"/>
                    </a:ext>
                  </a:extLst>
                </a:gridCol>
                <a:gridCol w="1404617">
                  <a:extLst>
                    <a:ext uri="{9D8B030D-6E8A-4147-A177-3AD203B41FA5}">
                      <a16:colId xmlns:a16="http://schemas.microsoft.com/office/drawing/2014/main" val="1877003189"/>
                    </a:ext>
                  </a:extLst>
                </a:gridCol>
                <a:gridCol w="1198607">
                  <a:extLst>
                    <a:ext uri="{9D8B030D-6E8A-4147-A177-3AD203B41FA5}">
                      <a16:colId xmlns:a16="http://schemas.microsoft.com/office/drawing/2014/main" val="359443441"/>
                    </a:ext>
                  </a:extLst>
                </a:gridCol>
                <a:gridCol w="1367160">
                  <a:extLst>
                    <a:ext uri="{9D8B030D-6E8A-4147-A177-3AD203B41FA5}">
                      <a16:colId xmlns:a16="http://schemas.microsoft.com/office/drawing/2014/main" val="3952415516"/>
                    </a:ext>
                  </a:extLst>
                </a:gridCol>
              </a:tblGrid>
              <a:tr h="380824">
                <a:tc>
                  <a:txBody>
                    <a:bodyPr/>
                    <a:lstStyle/>
                    <a:p>
                      <a:pPr algn="l" fontAlgn="b">
                        <a:buNone/>
                      </a:pPr>
                      <a:r>
                        <a:rPr lang="en-US" sz="1600" u="none" strike="noStrike">
                          <a:effectLst/>
                        </a:rPr>
                        <a:t>Race</a:t>
                      </a:r>
                      <a:endParaRPr lang="en-US" sz="1600" b="1" i="0" u="none" strike="noStrike">
                        <a:solidFill>
                          <a:srgbClr val="FFFFFF"/>
                        </a:solidFill>
                        <a:effectLst/>
                        <a:latin typeface="Aptos Narrow" panose="020B0004020202020204" pitchFamily="34" charset="0"/>
                      </a:endParaRPr>
                    </a:p>
                  </a:txBody>
                  <a:tcPr marL="11237" marR="11237" marT="11237" marB="0" anchor="b"/>
                </a:tc>
                <a:tc>
                  <a:txBody>
                    <a:bodyPr/>
                    <a:lstStyle/>
                    <a:p>
                      <a:pPr algn="l" fontAlgn="b">
                        <a:buNone/>
                      </a:pPr>
                      <a:r>
                        <a:rPr lang="en-US" sz="1600" u="none" strike="noStrike">
                          <a:effectLst/>
                        </a:rPr>
                        <a:t>Fastest Time</a:t>
                      </a:r>
                      <a:endParaRPr lang="en-US" sz="1600" b="1" i="0" u="none" strike="noStrike">
                        <a:solidFill>
                          <a:srgbClr val="FFFFFF"/>
                        </a:solidFill>
                        <a:effectLst/>
                        <a:latin typeface="Aptos Narrow" panose="020B0004020202020204" pitchFamily="34" charset="0"/>
                      </a:endParaRPr>
                    </a:p>
                  </a:txBody>
                  <a:tcPr marL="11237" marR="11237" marT="11237" marB="0" anchor="b"/>
                </a:tc>
                <a:tc>
                  <a:txBody>
                    <a:bodyPr/>
                    <a:lstStyle/>
                    <a:p>
                      <a:pPr algn="l" fontAlgn="b">
                        <a:buNone/>
                      </a:pPr>
                      <a:r>
                        <a:rPr lang="en-US" sz="1600" u="none" strike="noStrike">
                          <a:effectLst/>
                        </a:rPr>
                        <a:t>Slowest Time</a:t>
                      </a:r>
                      <a:endParaRPr lang="en-US" sz="1600" b="1" i="0" u="none" strike="noStrike">
                        <a:solidFill>
                          <a:srgbClr val="FFFFFF"/>
                        </a:solidFill>
                        <a:effectLst/>
                        <a:latin typeface="Aptos Narrow" panose="020B0004020202020204" pitchFamily="34" charset="0"/>
                      </a:endParaRPr>
                    </a:p>
                  </a:txBody>
                  <a:tcPr marL="11237" marR="11237" marT="11237" marB="0" anchor="b"/>
                </a:tc>
                <a:tc>
                  <a:txBody>
                    <a:bodyPr/>
                    <a:lstStyle/>
                    <a:p>
                      <a:pPr algn="l" fontAlgn="b">
                        <a:buNone/>
                      </a:pPr>
                      <a:r>
                        <a:rPr lang="en-US" sz="1600" u="none" strike="noStrike">
                          <a:effectLst/>
                        </a:rPr>
                        <a:t>Mean Time</a:t>
                      </a:r>
                      <a:endParaRPr lang="en-US" sz="1600" b="1" i="0" u="none" strike="noStrike">
                        <a:solidFill>
                          <a:srgbClr val="FFFFFF"/>
                        </a:solidFill>
                        <a:effectLst/>
                        <a:latin typeface="Aptos Narrow" panose="020B0004020202020204" pitchFamily="34" charset="0"/>
                      </a:endParaRPr>
                    </a:p>
                  </a:txBody>
                  <a:tcPr marL="11237" marR="11237" marT="11237" marB="0" anchor="b"/>
                </a:tc>
                <a:tc>
                  <a:txBody>
                    <a:bodyPr/>
                    <a:lstStyle/>
                    <a:p>
                      <a:pPr algn="l" fontAlgn="b">
                        <a:buNone/>
                      </a:pPr>
                      <a:r>
                        <a:rPr lang="en-US" sz="1600" u="none" strike="noStrike">
                          <a:effectLst/>
                        </a:rPr>
                        <a:t>Median Time</a:t>
                      </a:r>
                      <a:endParaRPr lang="en-US" sz="1600" b="1" i="0" u="none" strike="noStrike">
                        <a:solidFill>
                          <a:srgbClr val="FFFFFF"/>
                        </a:solidFill>
                        <a:effectLst/>
                        <a:latin typeface="Aptos Narrow" panose="020B0004020202020204" pitchFamily="34" charset="0"/>
                      </a:endParaRPr>
                    </a:p>
                  </a:txBody>
                  <a:tcPr marL="11237" marR="11237" marT="11237" marB="0" anchor="b"/>
                </a:tc>
                <a:extLst>
                  <a:ext uri="{0D108BD9-81ED-4DB2-BD59-A6C34878D82A}">
                    <a16:rowId xmlns:a16="http://schemas.microsoft.com/office/drawing/2014/main" val="201240280"/>
                  </a:ext>
                </a:extLst>
              </a:tr>
              <a:tr h="380824">
                <a:tc>
                  <a:txBody>
                    <a:bodyPr/>
                    <a:lstStyle/>
                    <a:p>
                      <a:pPr algn="l" fontAlgn="b">
                        <a:buNone/>
                      </a:pPr>
                      <a:r>
                        <a:rPr lang="en-US" sz="1600" u="none" strike="noStrike">
                          <a:effectLst/>
                        </a:rPr>
                        <a:t>2016 Half-Marathon</a:t>
                      </a:r>
                      <a:endParaRPr lang="en-US" sz="1600" b="0" i="0" u="none" strike="noStrike">
                        <a:solidFill>
                          <a:srgbClr val="000000"/>
                        </a:solidFill>
                        <a:effectLst/>
                        <a:latin typeface="Aptos Narrow" panose="020B0004020202020204" pitchFamily="34" charset="0"/>
                      </a:endParaRPr>
                    </a:p>
                  </a:txBody>
                  <a:tcPr marL="11237" marR="11237" marT="11237" marB="0" anchor="b"/>
                </a:tc>
                <a:tc>
                  <a:txBody>
                    <a:bodyPr/>
                    <a:lstStyle/>
                    <a:p>
                      <a:pPr algn="r" fontAlgn="b">
                        <a:buNone/>
                      </a:pPr>
                      <a:r>
                        <a:rPr lang="en-US" sz="1600" u="none" strike="noStrike">
                          <a:effectLst/>
                        </a:rPr>
                        <a:t>1:11:15</a:t>
                      </a:r>
                      <a:endParaRPr lang="en-US" sz="1600" b="0" i="0" u="none" strike="noStrike">
                        <a:solidFill>
                          <a:srgbClr val="000000"/>
                        </a:solidFill>
                        <a:effectLst/>
                        <a:latin typeface="Aptos Narrow" panose="020B0004020202020204" pitchFamily="34" charset="0"/>
                      </a:endParaRPr>
                    </a:p>
                  </a:txBody>
                  <a:tcPr marL="11237" marR="11237" marT="11237" marB="0" anchor="b"/>
                </a:tc>
                <a:tc>
                  <a:txBody>
                    <a:bodyPr/>
                    <a:lstStyle/>
                    <a:p>
                      <a:pPr algn="r" fontAlgn="b">
                        <a:buNone/>
                      </a:pPr>
                      <a:r>
                        <a:rPr lang="en-US" sz="1600" u="none" strike="noStrike">
                          <a:effectLst/>
                        </a:rPr>
                        <a:t>4:54:41</a:t>
                      </a:r>
                      <a:endParaRPr lang="en-US" sz="1600" b="0" i="0" u="none" strike="noStrike">
                        <a:solidFill>
                          <a:srgbClr val="000000"/>
                        </a:solidFill>
                        <a:effectLst/>
                        <a:latin typeface="Aptos Narrow" panose="020B0004020202020204" pitchFamily="34" charset="0"/>
                      </a:endParaRPr>
                    </a:p>
                  </a:txBody>
                  <a:tcPr marL="11237" marR="11237" marT="11237" marB="0" anchor="b"/>
                </a:tc>
                <a:tc>
                  <a:txBody>
                    <a:bodyPr/>
                    <a:lstStyle/>
                    <a:p>
                      <a:pPr algn="r" fontAlgn="b">
                        <a:buNone/>
                      </a:pPr>
                      <a:r>
                        <a:rPr lang="en-US" sz="1600" u="none" strike="noStrike">
                          <a:effectLst/>
                        </a:rPr>
                        <a:t>2:31:57</a:t>
                      </a:r>
                      <a:endParaRPr lang="en-US" sz="1600" b="0" i="0" u="none" strike="noStrike">
                        <a:solidFill>
                          <a:srgbClr val="000000"/>
                        </a:solidFill>
                        <a:effectLst/>
                        <a:latin typeface="Aptos Narrow" panose="020B0004020202020204" pitchFamily="34" charset="0"/>
                      </a:endParaRPr>
                    </a:p>
                  </a:txBody>
                  <a:tcPr marL="11237" marR="11237" marT="11237" marB="0" anchor="b"/>
                </a:tc>
                <a:tc>
                  <a:txBody>
                    <a:bodyPr/>
                    <a:lstStyle/>
                    <a:p>
                      <a:pPr algn="r" fontAlgn="b">
                        <a:buNone/>
                      </a:pPr>
                      <a:r>
                        <a:rPr lang="en-US" sz="1600" u="none" strike="noStrike">
                          <a:effectLst/>
                        </a:rPr>
                        <a:t>2:26:18</a:t>
                      </a:r>
                      <a:endParaRPr lang="en-US" sz="1600" b="0" i="0" u="none" strike="noStrike">
                        <a:solidFill>
                          <a:srgbClr val="000000"/>
                        </a:solidFill>
                        <a:effectLst/>
                        <a:latin typeface="Aptos Narrow" panose="020B0004020202020204" pitchFamily="34" charset="0"/>
                      </a:endParaRPr>
                    </a:p>
                  </a:txBody>
                  <a:tcPr marL="11237" marR="11237" marT="11237" marB="0" anchor="b"/>
                </a:tc>
                <a:extLst>
                  <a:ext uri="{0D108BD9-81ED-4DB2-BD59-A6C34878D82A}">
                    <a16:rowId xmlns:a16="http://schemas.microsoft.com/office/drawing/2014/main" val="2619000308"/>
                  </a:ext>
                </a:extLst>
              </a:tr>
              <a:tr h="380824">
                <a:tc>
                  <a:txBody>
                    <a:bodyPr/>
                    <a:lstStyle/>
                    <a:p>
                      <a:pPr algn="l" fontAlgn="b">
                        <a:buNone/>
                      </a:pPr>
                      <a:r>
                        <a:rPr lang="en-US" sz="1600" u="none" strike="noStrike">
                          <a:effectLst/>
                        </a:rPr>
                        <a:t>2016 Marathon</a:t>
                      </a:r>
                      <a:endParaRPr lang="en-US" sz="1600" b="0" i="0" u="none" strike="noStrike">
                        <a:solidFill>
                          <a:srgbClr val="000000"/>
                        </a:solidFill>
                        <a:effectLst/>
                        <a:latin typeface="Aptos Narrow" panose="020B0004020202020204" pitchFamily="34" charset="0"/>
                      </a:endParaRPr>
                    </a:p>
                  </a:txBody>
                  <a:tcPr marL="11237" marR="11237" marT="11237" marB="0" anchor="b"/>
                </a:tc>
                <a:tc>
                  <a:txBody>
                    <a:bodyPr/>
                    <a:lstStyle/>
                    <a:p>
                      <a:pPr algn="r" fontAlgn="b">
                        <a:buNone/>
                      </a:pPr>
                      <a:r>
                        <a:rPr lang="en-US" sz="1600" u="none" strike="noStrike">
                          <a:effectLst/>
                        </a:rPr>
                        <a:t>2:25:42</a:t>
                      </a:r>
                      <a:endParaRPr lang="en-US" sz="1600" b="0" i="0" u="none" strike="noStrike">
                        <a:solidFill>
                          <a:srgbClr val="000000"/>
                        </a:solidFill>
                        <a:effectLst/>
                        <a:latin typeface="Aptos Narrow" panose="020B0004020202020204" pitchFamily="34" charset="0"/>
                      </a:endParaRPr>
                    </a:p>
                  </a:txBody>
                  <a:tcPr marL="11237" marR="11237" marT="11237" marB="0" anchor="b"/>
                </a:tc>
                <a:tc>
                  <a:txBody>
                    <a:bodyPr/>
                    <a:lstStyle/>
                    <a:p>
                      <a:pPr algn="r" fontAlgn="b">
                        <a:buNone/>
                      </a:pPr>
                      <a:r>
                        <a:rPr lang="en-US" sz="1600" u="none" strike="noStrike">
                          <a:effectLst/>
                        </a:rPr>
                        <a:t>7:00:00</a:t>
                      </a:r>
                      <a:endParaRPr lang="en-US" sz="1600" b="0" i="0" u="none" strike="noStrike">
                        <a:solidFill>
                          <a:srgbClr val="000000"/>
                        </a:solidFill>
                        <a:effectLst/>
                        <a:latin typeface="Aptos Narrow" panose="020B0004020202020204" pitchFamily="34" charset="0"/>
                      </a:endParaRPr>
                    </a:p>
                  </a:txBody>
                  <a:tcPr marL="11237" marR="11237" marT="11237" marB="0" anchor="b"/>
                </a:tc>
                <a:tc>
                  <a:txBody>
                    <a:bodyPr/>
                    <a:lstStyle/>
                    <a:p>
                      <a:pPr algn="r" fontAlgn="b">
                        <a:buNone/>
                      </a:pPr>
                      <a:r>
                        <a:rPr lang="en-US" sz="1600" u="none" strike="noStrike">
                          <a:effectLst/>
                        </a:rPr>
                        <a:t>4:47:48</a:t>
                      </a:r>
                      <a:endParaRPr lang="en-US" sz="1600" b="0" i="0" u="none" strike="noStrike">
                        <a:solidFill>
                          <a:srgbClr val="000000"/>
                        </a:solidFill>
                        <a:effectLst/>
                        <a:latin typeface="Aptos Narrow" panose="020B0004020202020204" pitchFamily="34" charset="0"/>
                      </a:endParaRPr>
                    </a:p>
                  </a:txBody>
                  <a:tcPr marL="11237" marR="11237" marT="11237" marB="0" anchor="b"/>
                </a:tc>
                <a:tc>
                  <a:txBody>
                    <a:bodyPr/>
                    <a:lstStyle/>
                    <a:p>
                      <a:pPr algn="r" fontAlgn="b">
                        <a:buNone/>
                      </a:pPr>
                      <a:r>
                        <a:rPr lang="en-US" sz="1600" u="none" strike="noStrike">
                          <a:effectLst/>
                        </a:rPr>
                        <a:t>4:45:19</a:t>
                      </a:r>
                      <a:endParaRPr lang="en-US" sz="1600" b="0" i="0" u="none" strike="noStrike">
                        <a:solidFill>
                          <a:srgbClr val="000000"/>
                        </a:solidFill>
                        <a:effectLst/>
                        <a:latin typeface="Aptos Narrow" panose="020B0004020202020204" pitchFamily="34" charset="0"/>
                      </a:endParaRPr>
                    </a:p>
                  </a:txBody>
                  <a:tcPr marL="11237" marR="11237" marT="11237" marB="0" anchor="b"/>
                </a:tc>
                <a:extLst>
                  <a:ext uri="{0D108BD9-81ED-4DB2-BD59-A6C34878D82A}">
                    <a16:rowId xmlns:a16="http://schemas.microsoft.com/office/drawing/2014/main" val="201115595"/>
                  </a:ext>
                </a:extLst>
              </a:tr>
              <a:tr h="380824">
                <a:tc>
                  <a:txBody>
                    <a:bodyPr/>
                    <a:lstStyle/>
                    <a:p>
                      <a:pPr algn="l" fontAlgn="b">
                        <a:buNone/>
                      </a:pPr>
                      <a:r>
                        <a:rPr lang="en-US" sz="1600" u="none" strike="noStrike">
                          <a:effectLst/>
                        </a:rPr>
                        <a:t>2017 Half-Marathon</a:t>
                      </a:r>
                      <a:endParaRPr lang="en-US" sz="1600" b="0" i="0" u="none" strike="noStrike">
                        <a:solidFill>
                          <a:srgbClr val="000000"/>
                        </a:solidFill>
                        <a:effectLst/>
                        <a:latin typeface="Aptos Narrow" panose="020B0004020202020204" pitchFamily="34" charset="0"/>
                      </a:endParaRPr>
                    </a:p>
                  </a:txBody>
                  <a:tcPr marL="11237" marR="11237" marT="11237" marB="0" anchor="b"/>
                </a:tc>
                <a:tc>
                  <a:txBody>
                    <a:bodyPr/>
                    <a:lstStyle/>
                    <a:p>
                      <a:pPr algn="r" fontAlgn="b">
                        <a:buNone/>
                      </a:pPr>
                      <a:r>
                        <a:rPr lang="en-US" sz="1600" u="none" strike="noStrike">
                          <a:effectLst/>
                        </a:rPr>
                        <a:t>1:10:58</a:t>
                      </a:r>
                      <a:endParaRPr lang="en-US" sz="1600" b="0" i="0" u="none" strike="noStrike">
                        <a:solidFill>
                          <a:srgbClr val="000000"/>
                        </a:solidFill>
                        <a:effectLst/>
                        <a:latin typeface="Aptos Narrow" panose="020B0004020202020204" pitchFamily="34" charset="0"/>
                      </a:endParaRPr>
                    </a:p>
                  </a:txBody>
                  <a:tcPr marL="11237" marR="11237" marT="11237" marB="0" anchor="b"/>
                </a:tc>
                <a:tc>
                  <a:txBody>
                    <a:bodyPr/>
                    <a:lstStyle/>
                    <a:p>
                      <a:pPr algn="r" fontAlgn="b">
                        <a:buNone/>
                      </a:pPr>
                      <a:r>
                        <a:rPr lang="en-US" sz="1600" u="none" strike="noStrike">
                          <a:effectLst/>
                        </a:rPr>
                        <a:t>6:18:24</a:t>
                      </a:r>
                      <a:endParaRPr lang="en-US" sz="1600" b="0" i="0" u="none" strike="noStrike">
                        <a:solidFill>
                          <a:srgbClr val="000000"/>
                        </a:solidFill>
                        <a:effectLst/>
                        <a:latin typeface="Aptos Narrow" panose="020B0004020202020204" pitchFamily="34" charset="0"/>
                      </a:endParaRPr>
                    </a:p>
                  </a:txBody>
                  <a:tcPr marL="11237" marR="11237" marT="11237" marB="0" anchor="b"/>
                </a:tc>
                <a:tc>
                  <a:txBody>
                    <a:bodyPr/>
                    <a:lstStyle/>
                    <a:p>
                      <a:pPr algn="r" fontAlgn="b">
                        <a:buNone/>
                      </a:pPr>
                      <a:r>
                        <a:rPr lang="en-US" sz="1600" u="none" strike="noStrike">
                          <a:effectLst/>
                        </a:rPr>
                        <a:t>2:43:59</a:t>
                      </a:r>
                      <a:endParaRPr lang="en-US" sz="1600" b="0" i="0" u="none" strike="noStrike">
                        <a:solidFill>
                          <a:srgbClr val="000000"/>
                        </a:solidFill>
                        <a:effectLst/>
                        <a:latin typeface="Aptos Narrow" panose="020B0004020202020204" pitchFamily="34" charset="0"/>
                      </a:endParaRPr>
                    </a:p>
                  </a:txBody>
                  <a:tcPr marL="11237" marR="11237" marT="11237" marB="0" anchor="b"/>
                </a:tc>
                <a:tc>
                  <a:txBody>
                    <a:bodyPr/>
                    <a:lstStyle/>
                    <a:p>
                      <a:pPr algn="r" fontAlgn="b">
                        <a:buNone/>
                      </a:pPr>
                      <a:r>
                        <a:rPr lang="en-US" sz="1600" u="none" strike="noStrike">
                          <a:effectLst/>
                        </a:rPr>
                        <a:t>2:39:34</a:t>
                      </a:r>
                      <a:endParaRPr lang="en-US" sz="1600" b="0" i="0" u="none" strike="noStrike">
                        <a:solidFill>
                          <a:srgbClr val="000000"/>
                        </a:solidFill>
                        <a:effectLst/>
                        <a:latin typeface="Aptos Narrow" panose="020B0004020202020204" pitchFamily="34" charset="0"/>
                      </a:endParaRPr>
                    </a:p>
                  </a:txBody>
                  <a:tcPr marL="11237" marR="11237" marT="11237" marB="0" anchor="b"/>
                </a:tc>
                <a:extLst>
                  <a:ext uri="{0D108BD9-81ED-4DB2-BD59-A6C34878D82A}">
                    <a16:rowId xmlns:a16="http://schemas.microsoft.com/office/drawing/2014/main" val="484684189"/>
                  </a:ext>
                </a:extLst>
              </a:tr>
              <a:tr h="380824">
                <a:tc>
                  <a:txBody>
                    <a:bodyPr/>
                    <a:lstStyle/>
                    <a:p>
                      <a:pPr algn="l" fontAlgn="b">
                        <a:buNone/>
                      </a:pPr>
                      <a:r>
                        <a:rPr lang="en-US" sz="1600" u="none" strike="noStrike">
                          <a:effectLst/>
                        </a:rPr>
                        <a:t>2017 Marathon</a:t>
                      </a:r>
                      <a:endParaRPr lang="en-US" sz="1600" b="0" i="0" u="none" strike="noStrike">
                        <a:solidFill>
                          <a:srgbClr val="000000"/>
                        </a:solidFill>
                        <a:effectLst/>
                        <a:latin typeface="Aptos Narrow" panose="020B0004020202020204" pitchFamily="34" charset="0"/>
                      </a:endParaRPr>
                    </a:p>
                  </a:txBody>
                  <a:tcPr marL="11237" marR="11237" marT="11237" marB="0" anchor="b"/>
                </a:tc>
                <a:tc>
                  <a:txBody>
                    <a:bodyPr/>
                    <a:lstStyle/>
                    <a:p>
                      <a:pPr algn="r" fontAlgn="b">
                        <a:buNone/>
                      </a:pPr>
                      <a:r>
                        <a:rPr lang="en-US" sz="1600" u="none" strike="noStrike">
                          <a:effectLst/>
                        </a:rPr>
                        <a:t>2:40:25</a:t>
                      </a:r>
                      <a:endParaRPr lang="en-US" sz="1600" b="0" i="0" u="none" strike="noStrike">
                        <a:solidFill>
                          <a:srgbClr val="000000"/>
                        </a:solidFill>
                        <a:effectLst/>
                        <a:latin typeface="Aptos Narrow" panose="020B0004020202020204" pitchFamily="34" charset="0"/>
                      </a:endParaRPr>
                    </a:p>
                  </a:txBody>
                  <a:tcPr marL="11237" marR="11237" marT="11237" marB="0" anchor="b"/>
                </a:tc>
                <a:tc>
                  <a:txBody>
                    <a:bodyPr/>
                    <a:lstStyle/>
                    <a:p>
                      <a:pPr algn="r" fontAlgn="b">
                        <a:buNone/>
                      </a:pPr>
                      <a:r>
                        <a:rPr lang="en-US" sz="1600" u="none" strike="noStrike">
                          <a:effectLst/>
                        </a:rPr>
                        <a:t>6:38:19</a:t>
                      </a:r>
                      <a:endParaRPr lang="en-US" sz="1600" b="0" i="0" u="none" strike="noStrike">
                        <a:solidFill>
                          <a:srgbClr val="000000"/>
                        </a:solidFill>
                        <a:effectLst/>
                        <a:latin typeface="Aptos Narrow" panose="020B0004020202020204" pitchFamily="34" charset="0"/>
                      </a:endParaRPr>
                    </a:p>
                  </a:txBody>
                  <a:tcPr marL="11237" marR="11237" marT="11237" marB="0" anchor="b"/>
                </a:tc>
                <a:tc>
                  <a:txBody>
                    <a:bodyPr/>
                    <a:lstStyle/>
                    <a:p>
                      <a:pPr algn="r" fontAlgn="b">
                        <a:buNone/>
                      </a:pPr>
                      <a:r>
                        <a:rPr lang="en-US" sz="1600" u="none" strike="noStrike">
                          <a:effectLst/>
                        </a:rPr>
                        <a:t>4:54:26</a:t>
                      </a:r>
                      <a:endParaRPr lang="en-US" sz="1600" b="0" i="0" u="none" strike="noStrike">
                        <a:solidFill>
                          <a:srgbClr val="000000"/>
                        </a:solidFill>
                        <a:effectLst/>
                        <a:latin typeface="Aptos Narrow" panose="020B0004020202020204" pitchFamily="34" charset="0"/>
                      </a:endParaRPr>
                    </a:p>
                  </a:txBody>
                  <a:tcPr marL="11237" marR="11237" marT="11237" marB="0" anchor="b"/>
                </a:tc>
                <a:tc>
                  <a:txBody>
                    <a:bodyPr/>
                    <a:lstStyle/>
                    <a:p>
                      <a:pPr algn="r" fontAlgn="b">
                        <a:buNone/>
                      </a:pPr>
                      <a:r>
                        <a:rPr lang="en-US" sz="1600" u="none" strike="noStrike">
                          <a:effectLst/>
                        </a:rPr>
                        <a:t>4:58:14</a:t>
                      </a:r>
                      <a:endParaRPr lang="en-US" sz="1600" b="0" i="0" u="none" strike="noStrike">
                        <a:solidFill>
                          <a:srgbClr val="000000"/>
                        </a:solidFill>
                        <a:effectLst/>
                        <a:latin typeface="Aptos Narrow" panose="020B0004020202020204" pitchFamily="34" charset="0"/>
                      </a:endParaRPr>
                    </a:p>
                  </a:txBody>
                  <a:tcPr marL="11237" marR="11237" marT="11237" marB="0" anchor="b"/>
                </a:tc>
                <a:extLst>
                  <a:ext uri="{0D108BD9-81ED-4DB2-BD59-A6C34878D82A}">
                    <a16:rowId xmlns:a16="http://schemas.microsoft.com/office/drawing/2014/main" val="1135522904"/>
                  </a:ext>
                </a:extLst>
              </a:tr>
              <a:tr h="380824">
                <a:tc>
                  <a:txBody>
                    <a:bodyPr/>
                    <a:lstStyle/>
                    <a:p>
                      <a:pPr algn="l" fontAlgn="b">
                        <a:buNone/>
                      </a:pPr>
                      <a:r>
                        <a:rPr lang="en-US" sz="1600" u="none" strike="noStrike">
                          <a:effectLst/>
                        </a:rPr>
                        <a:t>2018 Half-Marathon</a:t>
                      </a:r>
                      <a:endParaRPr lang="en-US" sz="1600" b="0" i="0" u="none" strike="noStrike">
                        <a:solidFill>
                          <a:srgbClr val="000000"/>
                        </a:solidFill>
                        <a:effectLst/>
                        <a:latin typeface="Aptos Narrow" panose="020B0004020202020204" pitchFamily="34" charset="0"/>
                      </a:endParaRPr>
                    </a:p>
                  </a:txBody>
                  <a:tcPr marL="11237" marR="11237" marT="11237" marB="0" anchor="b"/>
                </a:tc>
                <a:tc>
                  <a:txBody>
                    <a:bodyPr/>
                    <a:lstStyle/>
                    <a:p>
                      <a:pPr algn="r" fontAlgn="b">
                        <a:buNone/>
                      </a:pPr>
                      <a:r>
                        <a:rPr lang="en-US" sz="1600" u="none" strike="noStrike">
                          <a:effectLst/>
                        </a:rPr>
                        <a:t>1:09:25</a:t>
                      </a:r>
                      <a:endParaRPr lang="en-US" sz="1600" b="0" i="0" u="none" strike="noStrike">
                        <a:solidFill>
                          <a:srgbClr val="000000"/>
                        </a:solidFill>
                        <a:effectLst/>
                        <a:latin typeface="Aptos Narrow" panose="020B0004020202020204" pitchFamily="34" charset="0"/>
                      </a:endParaRPr>
                    </a:p>
                  </a:txBody>
                  <a:tcPr marL="11237" marR="11237" marT="11237" marB="0" anchor="b"/>
                </a:tc>
                <a:tc>
                  <a:txBody>
                    <a:bodyPr/>
                    <a:lstStyle/>
                    <a:p>
                      <a:pPr algn="r" fontAlgn="b">
                        <a:buNone/>
                      </a:pPr>
                      <a:r>
                        <a:rPr lang="en-US" sz="1600" u="none" strike="noStrike">
                          <a:effectLst/>
                        </a:rPr>
                        <a:t>4:48:06</a:t>
                      </a:r>
                      <a:endParaRPr lang="en-US" sz="1600" b="0" i="0" u="none" strike="noStrike">
                        <a:solidFill>
                          <a:srgbClr val="000000"/>
                        </a:solidFill>
                        <a:effectLst/>
                        <a:latin typeface="Aptos Narrow" panose="020B0004020202020204" pitchFamily="34" charset="0"/>
                      </a:endParaRPr>
                    </a:p>
                  </a:txBody>
                  <a:tcPr marL="11237" marR="11237" marT="11237" marB="0" anchor="b"/>
                </a:tc>
                <a:tc>
                  <a:txBody>
                    <a:bodyPr/>
                    <a:lstStyle/>
                    <a:p>
                      <a:pPr algn="r" fontAlgn="b">
                        <a:buNone/>
                      </a:pPr>
                      <a:r>
                        <a:rPr lang="en-US" sz="1600" u="none" strike="noStrike">
                          <a:effectLst/>
                        </a:rPr>
                        <a:t>2:31:46</a:t>
                      </a:r>
                      <a:endParaRPr lang="en-US" sz="1600" b="0" i="0" u="none" strike="noStrike">
                        <a:solidFill>
                          <a:srgbClr val="000000"/>
                        </a:solidFill>
                        <a:effectLst/>
                        <a:latin typeface="Aptos Narrow" panose="020B0004020202020204" pitchFamily="34" charset="0"/>
                      </a:endParaRPr>
                    </a:p>
                  </a:txBody>
                  <a:tcPr marL="11237" marR="11237" marT="11237" marB="0" anchor="b"/>
                </a:tc>
                <a:tc>
                  <a:txBody>
                    <a:bodyPr/>
                    <a:lstStyle/>
                    <a:p>
                      <a:pPr algn="r" fontAlgn="b">
                        <a:buNone/>
                      </a:pPr>
                      <a:r>
                        <a:rPr lang="en-US" sz="1600" u="none" strike="noStrike">
                          <a:effectLst/>
                        </a:rPr>
                        <a:t>2:25:32</a:t>
                      </a:r>
                      <a:endParaRPr lang="en-US" sz="1600" b="0" i="0" u="none" strike="noStrike">
                        <a:solidFill>
                          <a:srgbClr val="000000"/>
                        </a:solidFill>
                        <a:effectLst/>
                        <a:latin typeface="Aptos Narrow" panose="020B0004020202020204" pitchFamily="34" charset="0"/>
                      </a:endParaRPr>
                    </a:p>
                  </a:txBody>
                  <a:tcPr marL="11237" marR="11237" marT="11237" marB="0" anchor="b"/>
                </a:tc>
                <a:extLst>
                  <a:ext uri="{0D108BD9-81ED-4DB2-BD59-A6C34878D82A}">
                    <a16:rowId xmlns:a16="http://schemas.microsoft.com/office/drawing/2014/main" val="2931222198"/>
                  </a:ext>
                </a:extLst>
              </a:tr>
              <a:tr h="380824">
                <a:tc>
                  <a:txBody>
                    <a:bodyPr/>
                    <a:lstStyle/>
                    <a:p>
                      <a:pPr algn="l" fontAlgn="b">
                        <a:buNone/>
                      </a:pPr>
                      <a:r>
                        <a:rPr lang="en-US" sz="1600" u="none" strike="noStrike">
                          <a:effectLst/>
                        </a:rPr>
                        <a:t>2018 Marathon</a:t>
                      </a:r>
                      <a:endParaRPr lang="en-US" sz="1600" b="0" i="0" u="none" strike="noStrike">
                        <a:solidFill>
                          <a:srgbClr val="000000"/>
                        </a:solidFill>
                        <a:effectLst/>
                        <a:latin typeface="Aptos Narrow" panose="020B0004020202020204" pitchFamily="34" charset="0"/>
                      </a:endParaRPr>
                    </a:p>
                  </a:txBody>
                  <a:tcPr marL="11237" marR="11237" marT="11237" marB="0" anchor="b"/>
                </a:tc>
                <a:tc>
                  <a:txBody>
                    <a:bodyPr/>
                    <a:lstStyle/>
                    <a:p>
                      <a:pPr algn="r" fontAlgn="b">
                        <a:buNone/>
                      </a:pPr>
                      <a:r>
                        <a:rPr lang="en-US" sz="1600" u="none" strike="noStrike">
                          <a:effectLst/>
                        </a:rPr>
                        <a:t>2:28:16</a:t>
                      </a:r>
                      <a:endParaRPr lang="en-US" sz="1600" b="0" i="0" u="none" strike="noStrike">
                        <a:solidFill>
                          <a:srgbClr val="000000"/>
                        </a:solidFill>
                        <a:effectLst/>
                        <a:latin typeface="Aptos Narrow" panose="020B0004020202020204" pitchFamily="34" charset="0"/>
                      </a:endParaRPr>
                    </a:p>
                  </a:txBody>
                  <a:tcPr marL="11237" marR="11237" marT="11237" marB="0" anchor="b"/>
                </a:tc>
                <a:tc>
                  <a:txBody>
                    <a:bodyPr/>
                    <a:lstStyle/>
                    <a:p>
                      <a:pPr algn="r" fontAlgn="b">
                        <a:buNone/>
                      </a:pPr>
                      <a:r>
                        <a:rPr lang="en-US" sz="1600" u="none" strike="noStrike">
                          <a:effectLst/>
                        </a:rPr>
                        <a:t>6:34:41</a:t>
                      </a:r>
                      <a:endParaRPr lang="en-US" sz="1600" b="0" i="0" u="none" strike="noStrike">
                        <a:solidFill>
                          <a:srgbClr val="000000"/>
                        </a:solidFill>
                        <a:effectLst/>
                        <a:latin typeface="Aptos Narrow" panose="020B0004020202020204" pitchFamily="34" charset="0"/>
                      </a:endParaRPr>
                    </a:p>
                  </a:txBody>
                  <a:tcPr marL="11237" marR="11237" marT="11237" marB="0" anchor="b"/>
                </a:tc>
                <a:tc>
                  <a:txBody>
                    <a:bodyPr/>
                    <a:lstStyle/>
                    <a:p>
                      <a:pPr algn="r" fontAlgn="b">
                        <a:buNone/>
                      </a:pPr>
                      <a:r>
                        <a:rPr lang="en-US" sz="1600" u="none" strike="noStrike">
                          <a:effectLst/>
                        </a:rPr>
                        <a:t>4:48:23</a:t>
                      </a:r>
                      <a:endParaRPr lang="en-US" sz="1600" b="0" i="0" u="none" strike="noStrike">
                        <a:solidFill>
                          <a:srgbClr val="000000"/>
                        </a:solidFill>
                        <a:effectLst/>
                        <a:latin typeface="Aptos Narrow" panose="020B0004020202020204" pitchFamily="34" charset="0"/>
                      </a:endParaRPr>
                    </a:p>
                  </a:txBody>
                  <a:tcPr marL="11237" marR="11237" marT="11237" marB="0" anchor="b"/>
                </a:tc>
                <a:tc>
                  <a:txBody>
                    <a:bodyPr/>
                    <a:lstStyle/>
                    <a:p>
                      <a:pPr algn="r" fontAlgn="b">
                        <a:buNone/>
                      </a:pPr>
                      <a:r>
                        <a:rPr lang="en-US" sz="1600" u="none" strike="noStrike">
                          <a:effectLst/>
                        </a:rPr>
                        <a:t>4:48:21</a:t>
                      </a:r>
                      <a:endParaRPr lang="en-US" sz="1600" b="0" i="0" u="none" strike="noStrike">
                        <a:solidFill>
                          <a:srgbClr val="000000"/>
                        </a:solidFill>
                        <a:effectLst/>
                        <a:latin typeface="Aptos Narrow" panose="020B0004020202020204" pitchFamily="34" charset="0"/>
                      </a:endParaRPr>
                    </a:p>
                  </a:txBody>
                  <a:tcPr marL="11237" marR="11237" marT="11237" marB="0" anchor="b"/>
                </a:tc>
                <a:extLst>
                  <a:ext uri="{0D108BD9-81ED-4DB2-BD59-A6C34878D82A}">
                    <a16:rowId xmlns:a16="http://schemas.microsoft.com/office/drawing/2014/main" val="4198620271"/>
                  </a:ext>
                </a:extLst>
              </a:tr>
              <a:tr h="380824">
                <a:tc>
                  <a:txBody>
                    <a:bodyPr/>
                    <a:lstStyle/>
                    <a:p>
                      <a:pPr algn="l" fontAlgn="b">
                        <a:buNone/>
                      </a:pPr>
                      <a:r>
                        <a:rPr lang="en-US" sz="1600" u="none" strike="noStrike">
                          <a:effectLst/>
                        </a:rPr>
                        <a:t>2019 Half-Marathon</a:t>
                      </a:r>
                      <a:endParaRPr lang="en-US" sz="1600" b="0" i="0" u="none" strike="noStrike">
                        <a:solidFill>
                          <a:srgbClr val="000000"/>
                        </a:solidFill>
                        <a:effectLst/>
                        <a:latin typeface="Aptos Narrow" panose="020B0004020202020204" pitchFamily="34" charset="0"/>
                      </a:endParaRPr>
                    </a:p>
                  </a:txBody>
                  <a:tcPr marL="11237" marR="11237" marT="11237" marB="0" anchor="b"/>
                </a:tc>
                <a:tc>
                  <a:txBody>
                    <a:bodyPr/>
                    <a:lstStyle/>
                    <a:p>
                      <a:pPr algn="r" fontAlgn="b">
                        <a:buNone/>
                      </a:pPr>
                      <a:r>
                        <a:rPr lang="en-US" sz="1600" u="none" strike="noStrike">
                          <a:effectLst/>
                        </a:rPr>
                        <a:t>1:10:03</a:t>
                      </a:r>
                      <a:endParaRPr lang="en-US" sz="1600" b="0" i="0" u="none" strike="noStrike">
                        <a:solidFill>
                          <a:srgbClr val="000000"/>
                        </a:solidFill>
                        <a:effectLst/>
                        <a:latin typeface="Aptos Narrow" panose="020B0004020202020204" pitchFamily="34" charset="0"/>
                      </a:endParaRPr>
                    </a:p>
                  </a:txBody>
                  <a:tcPr marL="11237" marR="11237" marT="11237" marB="0" anchor="b"/>
                </a:tc>
                <a:tc>
                  <a:txBody>
                    <a:bodyPr/>
                    <a:lstStyle/>
                    <a:p>
                      <a:pPr algn="r" fontAlgn="b">
                        <a:buNone/>
                      </a:pPr>
                      <a:r>
                        <a:rPr lang="en-US" sz="1600" u="none" strike="noStrike">
                          <a:effectLst/>
                        </a:rPr>
                        <a:t>5:03:35</a:t>
                      </a:r>
                      <a:endParaRPr lang="en-US" sz="1600" b="0" i="0" u="none" strike="noStrike">
                        <a:solidFill>
                          <a:srgbClr val="000000"/>
                        </a:solidFill>
                        <a:effectLst/>
                        <a:latin typeface="Aptos Narrow" panose="020B0004020202020204" pitchFamily="34" charset="0"/>
                      </a:endParaRPr>
                    </a:p>
                  </a:txBody>
                  <a:tcPr marL="11237" marR="11237" marT="11237" marB="0" anchor="b"/>
                </a:tc>
                <a:tc>
                  <a:txBody>
                    <a:bodyPr/>
                    <a:lstStyle/>
                    <a:p>
                      <a:pPr algn="r" fontAlgn="b">
                        <a:buNone/>
                      </a:pPr>
                      <a:r>
                        <a:rPr lang="en-US" sz="1600" u="none" strike="noStrike">
                          <a:effectLst/>
                        </a:rPr>
                        <a:t>2:32:07</a:t>
                      </a:r>
                      <a:endParaRPr lang="en-US" sz="1600" b="0" i="0" u="none" strike="noStrike">
                        <a:solidFill>
                          <a:srgbClr val="000000"/>
                        </a:solidFill>
                        <a:effectLst/>
                        <a:latin typeface="Aptos Narrow" panose="020B0004020202020204" pitchFamily="34" charset="0"/>
                      </a:endParaRPr>
                    </a:p>
                  </a:txBody>
                  <a:tcPr marL="11237" marR="11237" marT="11237" marB="0" anchor="b"/>
                </a:tc>
                <a:tc>
                  <a:txBody>
                    <a:bodyPr/>
                    <a:lstStyle/>
                    <a:p>
                      <a:pPr algn="r" fontAlgn="b">
                        <a:buNone/>
                      </a:pPr>
                      <a:r>
                        <a:rPr lang="en-US" sz="1600" u="none" strike="noStrike">
                          <a:effectLst/>
                        </a:rPr>
                        <a:t>2:26:07</a:t>
                      </a:r>
                      <a:endParaRPr lang="en-US" sz="1600" b="0" i="0" u="none" strike="noStrike">
                        <a:solidFill>
                          <a:srgbClr val="000000"/>
                        </a:solidFill>
                        <a:effectLst/>
                        <a:latin typeface="Aptos Narrow" panose="020B0004020202020204" pitchFamily="34" charset="0"/>
                      </a:endParaRPr>
                    </a:p>
                  </a:txBody>
                  <a:tcPr marL="11237" marR="11237" marT="11237" marB="0" anchor="b"/>
                </a:tc>
                <a:extLst>
                  <a:ext uri="{0D108BD9-81ED-4DB2-BD59-A6C34878D82A}">
                    <a16:rowId xmlns:a16="http://schemas.microsoft.com/office/drawing/2014/main" val="3588476838"/>
                  </a:ext>
                </a:extLst>
              </a:tr>
              <a:tr h="380824">
                <a:tc>
                  <a:txBody>
                    <a:bodyPr/>
                    <a:lstStyle/>
                    <a:p>
                      <a:pPr algn="l" fontAlgn="b">
                        <a:buNone/>
                      </a:pPr>
                      <a:r>
                        <a:rPr lang="en-US" sz="1600" u="none" strike="noStrike">
                          <a:effectLst/>
                        </a:rPr>
                        <a:t>2019 Marathon</a:t>
                      </a:r>
                      <a:endParaRPr lang="en-US" sz="1600" b="0" i="0" u="none" strike="noStrike">
                        <a:solidFill>
                          <a:srgbClr val="000000"/>
                        </a:solidFill>
                        <a:effectLst/>
                        <a:latin typeface="Aptos Narrow" panose="020B0004020202020204" pitchFamily="34" charset="0"/>
                      </a:endParaRPr>
                    </a:p>
                  </a:txBody>
                  <a:tcPr marL="11237" marR="11237" marT="11237" marB="0" anchor="b"/>
                </a:tc>
                <a:tc>
                  <a:txBody>
                    <a:bodyPr/>
                    <a:lstStyle/>
                    <a:p>
                      <a:pPr algn="r" fontAlgn="b">
                        <a:buNone/>
                      </a:pPr>
                      <a:r>
                        <a:rPr lang="en-US" sz="1600" u="none" strike="noStrike">
                          <a:effectLst/>
                        </a:rPr>
                        <a:t>2:34:59</a:t>
                      </a:r>
                      <a:endParaRPr lang="en-US" sz="1600" b="0" i="0" u="none" strike="noStrike">
                        <a:solidFill>
                          <a:srgbClr val="000000"/>
                        </a:solidFill>
                        <a:effectLst/>
                        <a:latin typeface="Aptos Narrow" panose="020B0004020202020204" pitchFamily="34" charset="0"/>
                      </a:endParaRPr>
                    </a:p>
                  </a:txBody>
                  <a:tcPr marL="11237" marR="11237" marT="11237" marB="0" anchor="b"/>
                </a:tc>
                <a:tc>
                  <a:txBody>
                    <a:bodyPr/>
                    <a:lstStyle/>
                    <a:p>
                      <a:pPr algn="r" fontAlgn="b">
                        <a:buNone/>
                      </a:pPr>
                      <a:r>
                        <a:rPr lang="en-US" sz="1600" u="none" strike="noStrike">
                          <a:effectLst/>
                        </a:rPr>
                        <a:t>6:43:55</a:t>
                      </a:r>
                      <a:endParaRPr lang="en-US" sz="1600" b="0" i="0" u="none" strike="noStrike">
                        <a:solidFill>
                          <a:srgbClr val="000000"/>
                        </a:solidFill>
                        <a:effectLst/>
                        <a:latin typeface="Aptos Narrow" panose="020B0004020202020204" pitchFamily="34" charset="0"/>
                      </a:endParaRPr>
                    </a:p>
                  </a:txBody>
                  <a:tcPr marL="11237" marR="11237" marT="11237" marB="0" anchor="b"/>
                </a:tc>
                <a:tc>
                  <a:txBody>
                    <a:bodyPr/>
                    <a:lstStyle/>
                    <a:p>
                      <a:pPr algn="r" fontAlgn="b">
                        <a:buNone/>
                      </a:pPr>
                      <a:r>
                        <a:rPr lang="en-US" sz="1600" u="none" strike="noStrike">
                          <a:effectLst/>
                        </a:rPr>
                        <a:t>4:42:09</a:t>
                      </a:r>
                      <a:endParaRPr lang="en-US" sz="1600" b="0" i="0" u="none" strike="noStrike">
                        <a:solidFill>
                          <a:srgbClr val="000000"/>
                        </a:solidFill>
                        <a:effectLst/>
                        <a:latin typeface="Aptos Narrow" panose="020B0004020202020204" pitchFamily="34" charset="0"/>
                      </a:endParaRPr>
                    </a:p>
                  </a:txBody>
                  <a:tcPr marL="11237" marR="11237" marT="11237" marB="0" anchor="b"/>
                </a:tc>
                <a:tc>
                  <a:txBody>
                    <a:bodyPr/>
                    <a:lstStyle/>
                    <a:p>
                      <a:pPr algn="r" fontAlgn="b">
                        <a:buNone/>
                      </a:pPr>
                      <a:r>
                        <a:rPr lang="en-US" sz="1600" u="none" strike="noStrike">
                          <a:effectLst/>
                        </a:rPr>
                        <a:t>4:41:57</a:t>
                      </a:r>
                      <a:endParaRPr lang="en-US" sz="1600" b="0" i="0" u="none" strike="noStrike">
                        <a:solidFill>
                          <a:srgbClr val="000000"/>
                        </a:solidFill>
                        <a:effectLst/>
                        <a:latin typeface="Aptos Narrow" panose="020B0004020202020204" pitchFamily="34" charset="0"/>
                      </a:endParaRPr>
                    </a:p>
                  </a:txBody>
                  <a:tcPr marL="11237" marR="11237" marT="11237" marB="0" anchor="b"/>
                </a:tc>
                <a:extLst>
                  <a:ext uri="{0D108BD9-81ED-4DB2-BD59-A6C34878D82A}">
                    <a16:rowId xmlns:a16="http://schemas.microsoft.com/office/drawing/2014/main" val="3375498805"/>
                  </a:ext>
                </a:extLst>
              </a:tr>
            </a:tbl>
          </a:graphicData>
        </a:graphic>
      </p:graphicFrame>
    </p:spTree>
    <p:extLst>
      <p:ext uri="{BB962C8B-B14F-4D97-AF65-F5344CB8AC3E}">
        <p14:creationId xmlns:p14="http://schemas.microsoft.com/office/powerpoint/2010/main" val="1962637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54A508-85F7-5AAA-1F89-455DA25B29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007263-DE88-8F10-46D2-2E823571E089}"/>
              </a:ext>
            </a:extLst>
          </p:cNvPr>
          <p:cNvSpPr>
            <a:spLocks noGrp="1"/>
          </p:cNvSpPr>
          <p:nvPr>
            <p:ph type="title"/>
          </p:nvPr>
        </p:nvSpPr>
        <p:spPr>
          <a:xfrm>
            <a:off x="741680" y="430482"/>
            <a:ext cx="10500989" cy="1327464"/>
          </a:xfrm>
        </p:spPr>
        <p:txBody>
          <a:bodyPr anchor="b">
            <a:normAutofit/>
          </a:bodyPr>
          <a:lstStyle/>
          <a:p>
            <a:r>
              <a:rPr lang="en-US"/>
              <a:t>Running the Numbers</a:t>
            </a:r>
          </a:p>
        </p:txBody>
      </p:sp>
      <p:sp>
        <p:nvSpPr>
          <p:cNvPr id="18" name="Content Placeholder 2">
            <a:extLst>
              <a:ext uri="{FF2B5EF4-FFF2-40B4-BE49-F238E27FC236}">
                <a16:creationId xmlns:a16="http://schemas.microsoft.com/office/drawing/2014/main" id="{45ADD2FD-54D9-7E5F-0B3B-77EDE4B24884}"/>
              </a:ext>
            </a:extLst>
          </p:cNvPr>
          <p:cNvSpPr>
            <a:spLocks noGrp="1"/>
          </p:cNvSpPr>
          <p:nvPr>
            <p:ph sz="quarter" idx="35"/>
          </p:nvPr>
        </p:nvSpPr>
        <p:spPr>
          <a:xfrm>
            <a:off x="741680" y="2465539"/>
            <a:ext cx="3774587" cy="3723753"/>
          </a:xfrm>
        </p:spPr>
        <p:txBody>
          <a:bodyPr/>
          <a:lstStyle/>
          <a:p>
            <a:pPr marL="0" indent="0">
              <a:buNone/>
            </a:pPr>
            <a:r>
              <a:rPr lang="en-US"/>
              <a:t>By using the AVERAGE and MEDIAN functions on the relevant time columns for each type of race collectively, we can also begin to see an overview of the races overall.</a:t>
            </a:r>
          </a:p>
        </p:txBody>
      </p:sp>
      <p:sp>
        <p:nvSpPr>
          <p:cNvPr id="3" name="Slide Number Placeholder 2">
            <a:extLst>
              <a:ext uri="{FF2B5EF4-FFF2-40B4-BE49-F238E27FC236}">
                <a16:creationId xmlns:a16="http://schemas.microsoft.com/office/drawing/2014/main" id="{5FEF88E7-7216-A9F9-552B-18911BE3816A}"/>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5</a:t>
            </a:fld>
            <a:endParaRPr lang="en-US"/>
          </a:p>
        </p:txBody>
      </p:sp>
      <p:graphicFrame>
        <p:nvGraphicFramePr>
          <p:cNvPr id="7" name="Content Placeholder 6">
            <a:extLst>
              <a:ext uri="{FF2B5EF4-FFF2-40B4-BE49-F238E27FC236}">
                <a16:creationId xmlns:a16="http://schemas.microsoft.com/office/drawing/2014/main" id="{FE4F1309-1557-2AED-8142-2AD74B272395}"/>
              </a:ext>
            </a:extLst>
          </p:cNvPr>
          <p:cNvGraphicFramePr>
            <a:graphicFrameLocks noGrp="1"/>
          </p:cNvGraphicFramePr>
          <p:nvPr>
            <p:ph sz="quarter" idx="36"/>
            <p:extLst>
              <p:ext uri="{D42A27DB-BD31-4B8C-83A1-F6EECF244321}">
                <p14:modId xmlns:p14="http://schemas.microsoft.com/office/powerpoint/2010/main" val="2104217881"/>
              </p:ext>
            </p:extLst>
          </p:nvPr>
        </p:nvGraphicFramePr>
        <p:xfrm>
          <a:off x="5009509" y="2465539"/>
          <a:ext cx="6233160" cy="3244071"/>
        </p:xfrm>
        <a:graphic>
          <a:graphicData uri="http://schemas.openxmlformats.org/drawingml/2006/table">
            <a:tbl>
              <a:tblPr firstRow="1" bandRow="1">
                <a:tableStyleId>{10A1B5D5-9B99-4C35-A422-299274C87663}</a:tableStyleId>
              </a:tblPr>
              <a:tblGrid>
                <a:gridCol w="4099560">
                  <a:extLst>
                    <a:ext uri="{9D8B030D-6E8A-4147-A177-3AD203B41FA5}">
                      <a16:colId xmlns:a16="http://schemas.microsoft.com/office/drawing/2014/main" val="126986871"/>
                    </a:ext>
                  </a:extLst>
                </a:gridCol>
                <a:gridCol w="2133600">
                  <a:extLst>
                    <a:ext uri="{9D8B030D-6E8A-4147-A177-3AD203B41FA5}">
                      <a16:colId xmlns:a16="http://schemas.microsoft.com/office/drawing/2014/main" val="135748693"/>
                    </a:ext>
                  </a:extLst>
                </a:gridCol>
              </a:tblGrid>
              <a:tr h="635508">
                <a:tc>
                  <a:txBody>
                    <a:bodyPr/>
                    <a:lstStyle/>
                    <a:p>
                      <a:pPr algn="l" fontAlgn="b">
                        <a:buNone/>
                      </a:pPr>
                      <a:r>
                        <a:rPr lang="en-US" sz="3300" u="none" strike="noStrike">
                          <a:effectLst/>
                        </a:rPr>
                        <a:t>Overall</a:t>
                      </a:r>
                      <a:endParaRPr lang="en-US" sz="3300" b="1" i="0" u="none" strike="noStrike">
                        <a:solidFill>
                          <a:srgbClr val="FFFFFF"/>
                        </a:solidFill>
                        <a:effectLst/>
                        <a:latin typeface="Aptos Narrow" panose="020B0004020202020204" pitchFamily="34" charset="0"/>
                      </a:endParaRPr>
                    </a:p>
                  </a:txBody>
                  <a:tcPr marL="22860" marR="22860" marT="22860" marB="0" anchor="b"/>
                </a:tc>
                <a:tc>
                  <a:txBody>
                    <a:bodyPr/>
                    <a:lstStyle/>
                    <a:p>
                      <a:pPr algn="l" fontAlgn="b">
                        <a:buNone/>
                      </a:pPr>
                      <a:r>
                        <a:rPr lang="en-US" sz="3300" u="none" strike="noStrike">
                          <a:effectLst/>
                        </a:rPr>
                        <a:t>Time</a:t>
                      </a:r>
                      <a:endParaRPr lang="en-US" sz="3300" b="1" i="0" u="none" strike="noStrike">
                        <a:solidFill>
                          <a:srgbClr val="FFFFFF"/>
                        </a:solidFill>
                        <a:effectLst/>
                        <a:latin typeface="Aptos Narrow" panose="020B0004020202020204" pitchFamily="34" charset="0"/>
                      </a:endParaRPr>
                    </a:p>
                  </a:txBody>
                  <a:tcPr marL="22860" marR="22860" marT="22860" marB="0" anchor="b"/>
                </a:tc>
                <a:extLst>
                  <a:ext uri="{0D108BD9-81ED-4DB2-BD59-A6C34878D82A}">
                    <a16:rowId xmlns:a16="http://schemas.microsoft.com/office/drawing/2014/main" val="2916390409"/>
                  </a:ext>
                </a:extLst>
              </a:tr>
              <a:tr h="635508">
                <a:tc>
                  <a:txBody>
                    <a:bodyPr/>
                    <a:lstStyle/>
                    <a:p>
                      <a:pPr algn="l" fontAlgn="b">
                        <a:buNone/>
                      </a:pPr>
                      <a:r>
                        <a:rPr lang="en-US" sz="3300" u="none" strike="noStrike">
                          <a:effectLst/>
                        </a:rPr>
                        <a:t>Half-Marathon Mean</a:t>
                      </a:r>
                      <a:endParaRPr lang="en-US" sz="3300" b="0" i="0" u="none" strike="noStrike">
                        <a:solidFill>
                          <a:srgbClr val="000000"/>
                        </a:solidFill>
                        <a:effectLst/>
                        <a:latin typeface="Aptos Narrow" panose="020B0004020202020204" pitchFamily="34" charset="0"/>
                      </a:endParaRPr>
                    </a:p>
                  </a:txBody>
                  <a:tcPr marL="22860" marR="22860" marT="22860" marB="0" anchor="b"/>
                </a:tc>
                <a:tc>
                  <a:txBody>
                    <a:bodyPr/>
                    <a:lstStyle/>
                    <a:p>
                      <a:pPr algn="r" fontAlgn="b">
                        <a:buNone/>
                      </a:pPr>
                      <a:r>
                        <a:rPr lang="en-US" sz="3300" u="none" strike="noStrike">
                          <a:effectLst/>
                        </a:rPr>
                        <a:t>2:35:15</a:t>
                      </a:r>
                      <a:endParaRPr lang="en-US" sz="3300" b="0" i="0" u="none" strike="noStrike">
                        <a:solidFill>
                          <a:srgbClr val="000000"/>
                        </a:solidFill>
                        <a:effectLst/>
                        <a:latin typeface="Aptos Narrow" panose="020B0004020202020204" pitchFamily="34" charset="0"/>
                      </a:endParaRPr>
                    </a:p>
                  </a:txBody>
                  <a:tcPr marL="22860" marR="22860" marT="22860" marB="0" anchor="b"/>
                </a:tc>
                <a:extLst>
                  <a:ext uri="{0D108BD9-81ED-4DB2-BD59-A6C34878D82A}">
                    <a16:rowId xmlns:a16="http://schemas.microsoft.com/office/drawing/2014/main" val="2859513720"/>
                  </a:ext>
                </a:extLst>
              </a:tr>
              <a:tr h="702039">
                <a:tc>
                  <a:txBody>
                    <a:bodyPr/>
                    <a:lstStyle/>
                    <a:p>
                      <a:pPr algn="l" fontAlgn="b">
                        <a:buNone/>
                      </a:pPr>
                      <a:r>
                        <a:rPr lang="en-US" sz="3200" u="none" strike="noStrike">
                          <a:effectLst/>
                        </a:rPr>
                        <a:t>Half-Marathon Median</a:t>
                      </a:r>
                      <a:endParaRPr lang="en-US" sz="3200" b="0" i="0" u="none" strike="noStrike">
                        <a:solidFill>
                          <a:srgbClr val="000000"/>
                        </a:solidFill>
                        <a:effectLst/>
                        <a:latin typeface="Aptos Narrow" panose="020B0004020202020204" pitchFamily="34" charset="0"/>
                      </a:endParaRPr>
                    </a:p>
                  </a:txBody>
                  <a:tcPr marL="22860" marR="22860" marT="22860" marB="0" anchor="b"/>
                </a:tc>
                <a:tc>
                  <a:txBody>
                    <a:bodyPr/>
                    <a:lstStyle/>
                    <a:p>
                      <a:pPr algn="r" fontAlgn="b">
                        <a:buNone/>
                      </a:pPr>
                      <a:r>
                        <a:rPr lang="en-US" sz="3300" u="none" strike="noStrike">
                          <a:effectLst/>
                        </a:rPr>
                        <a:t>2:29:38</a:t>
                      </a:r>
                      <a:endParaRPr lang="en-US" sz="3300" b="0" i="0" u="none" strike="noStrike">
                        <a:solidFill>
                          <a:srgbClr val="000000"/>
                        </a:solidFill>
                        <a:effectLst/>
                        <a:latin typeface="Aptos Narrow" panose="020B0004020202020204" pitchFamily="34" charset="0"/>
                      </a:endParaRPr>
                    </a:p>
                  </a:txBody>
                  <a:tcPr marL="22860" marR="22860" marT="22860" marB="0" anchor="b"/>
                </a:tc>
                <a:extLst>
                  <a:ext uri="{0D108BD9-81ED-4DB2-BD59-A6C34878D82A}">
                    <a16:rowId xmlns:a16="http://schemas.microsoft.com/office/drawing/2014/main" val="1008396814"/>
                  </a:ext>
                </a:extLst>
              </a:tr>
              <a:tr h="635508">
                <a:tc>
                  <a:txBody>
                    <a:bodyPr/>
                    <a:lstStyle/>
                    <a:p>
                      <a:pPr algn="l" fontAlgn="b">
                        <a:buNone/>
                      </a:pPr>
                      <a:r>
                        <a:rPr lang="en-US" sz="3300" u="none" strike="noStrike">
                          <a:effectLst/>
                        </a:rPr>
                        <a:t>Marathon Mean</a:t>
                      </a:r>
                      <a:endParaRPr lang="en-US" sz="3300" b="0" i="0" u="none" strike="noStrike">
                        <a:solidFill>
                          <a:srgbClr val="000000"/>
                        </a:solidFill>
                        <a:effectLst/>
                        <a:latin typeface="Aptos Narrow" panose="020B0004020202020204" pitchFamily="34" charset="0"/>
                      </a:endParaRPr>
                    </a:p>
                  </a:txBody>
                  <a:tcPr marL="22860" marR="22860" marT="22860" marB="0" anchor="b"/>
                </a:tc>
                <a:tc>
                  <a:txBody>
                    <a:bodyPr/>
                    <a:lstStyle/>
                    <a:p>
                      <a:pPr algn="r" fontAlgn="b">
                        <a:buNone/>
                      </a:pPr>
                      <a:r>
                        <a:rPr lang="en-US" sz="3300" u="none" strike="noStrike">
                          <a:effectLst/>
                        </a:rPr>
                        <a:t>4:48:27</a:t>
                      </a:r>
                      <a:endParaRPr lang="en-US" sz="3300" b="0" i="0" u="none" strike="noStrike">
                        <a:solidFill>
                          <a:srgbClr val="000000"/>
                        </a:solidFill>
                        <a:effectLst/>
                        <a:latin typeface="Aptos Narrow" panose="020B0004020202020204" pitchFamily="34" charset="0"/>
                      </a:endParaRPr>
                    </a:p>
                  </a:txBody>
                  <a:tcPr marL="22860" marR="22860" marT="22860" marB="0" anchor="b"/>
                </a:tc>
                <a:extLst>
                  <a:ext uri="{0D108BD9-81ED-4DB2-BD59-A6C34878D82A}">
                    <a16:rowId xmlns:a16="http://schemas.microsoft.com/office/drawing/2014/main" val="949513365"/>
                  </a:ext>
                </a:extLst>
              </a:tr>
              <a:tr h="635508">
                <a:tc>
                  <a:txBody>
                    <a:bodyPr/>
                    <a:lstStyle/>
                    <a:p>
                      <a:pPr algn="l" fontAlgn="b">
                        <a:buNone/>
                      </a:pPr>
                      <a:r>
                        <a:rPr lang="en-US" sz="3300" u="none" strike="noStrike">
                          <a:effectLst/>
                        </a:rPr>
                        <a:t>Marathon Median</a:t>
                      </a:r>
                      <a:endParaRPr lang="en-US" sz="3300" b="0" i="0" u="none" strike="noStrike">
                        <a:solidFill>
                          <a:srgbClr val="000000"/>
                        </a:solidFill>
                        <a:effectLst/>
                        <a:latin typeface="Aptos Narrow" panose="020B0004020202020204" pitchFamily="34" charset="0"/>
                      </a:endParaRPr>
                    </a:p>
                  </a:txBody>
                  <a:tcPr marL="22860" marR="22860" marT="22860" marB="0" anchor="b"/>
                </a:tc>
                <a:tc>
                  <a:txBody>
                    <a:bodyPr/>
                    <a:lstStyle/>
                    <a:p>
                      <a:pPr algn="r" fontAlgn="b">
                        <a:buNone/>
                      </a:pPr>
                      <a:r>
                        <a:rPr lang="en-US" sz="3300" u="none" strike="noStrike">
                          <a:effectLst/>
                        </a:rPr>
                        <a:t>4:48:53</a:t>
                      </a:r>
                      <a:endParaRPr lang="en-US" sz="3300" b="0" i="0" u="none" strike="noStrike">
                        <a:solidFill>
                          <a:srgbClr val="000000"/>
                        </a:solidFill>
                        <a:effectLst/>
                        <a:latin typeface="Aptos Narrow" panose="020B0004020202020204" pitchFamily="34" charset="0"/>
                      </a:endParaRPr>
                    </a:p>
                  </a:txBody>
                  <a:tcPr marL="22860" marR="22860" marT="22860" marB="0" anchor="b"/>
                </a:tc>
                <a:extLst>
                  <a:ext uri="{0D108BD9-81ED-4DB2-BD59-A6C34878D82A}">
                    <a16:rowId xmlns:a16="http://schemas.microsoft.com/office/drawing/2014/main" val="1610795037"/>
                  </a:ext>
                </a:extLst>
              </a:tr>
            </a:tbl>
          </a:graphicData>
        </a:graphic>
      </p:graphicFrame>
    </p:spTree>
    <p:extLst>
      <p:ext uri="{BB962C8B-B14F-4D97-AF65-F5344CB8AC3E}">
        <p14:creationId xmlns:p14="http://schemas.microsoft.com/office/powerpoint/2010/main" val="3639766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2932448" y="264160"/>
            <a:ext cx="6327105" cy="3373973"/>
          </a:xfrm>
        </p:spPr>
        <p:txBody>
          <a:bodyPr anchor="b"/>
          <a:lstStyle/>
          <a:p>
            <a:r>
              <a:rPr lang="en-US" sz="6600">
                <a:cs typeface="Biome"/>
              </a:rPr>
              <a:t>Defeating </a:t>
            </a:r>
          </a:p>
        </p:txBody>
      </p:sp>
      <p:sp>
        <p:nvSpPr>
          <p:cNvPr id="6" name="Subtitle 5">
            <a:extLst>
              <a:ext uri="{FF2B5EF4-FFF2-40B4-BE49-F238E27FC236}">
                <a16:creationId xmlns:a16="http://schemas.microsoft.com/office/drawing/2014/main" id="{C15774B0-D971-67D7-27EB-FDB82B3A58CD}"/>
              </a:ext>
            </a:extLst>
          </p:cNvPr>
          <p:cNvSpPr>
            <a:spLocks noGrp="1"/>
          </p:cNvSpPr>
          <p:nvPr>
            <p:ph type="subTitle" idx="1"/>
          </p:nvPr>
        </p:nvSpPr>
        <p:spPr>
          <a:xfrm>
            <a:off x="2932448" y="3637015"/>
            <a:ext cx="6327105" cy="2653771"/>
          </a:xfrm>
        </p:spPr>
        <p:txBody>
          <a:bodyPr vert="horz" lIns="91440" tIns="45720" rIns="91440" bIns="45720" rtlCol="0" anchor="t">
            <a:noAutofit/>
          </a:bodyPr>
          <a:lstStyle/>
          <a:p>
            <a:r>
              <a:rPr lang="en-US" sz="4400">
                <a:cs typeface="Biome Light"/>
              </a:rPr>
              <a:t>Oprah</a:t>
            </a:r>
          </a:p>
        </p:txBody>
      </p:sp>
    </p:spTree>
    <p:extLst>
      <p:ext uri="{BB962C8B-B14F-4D97-AF65-F5344CB8AC3E}">
        <p14:creationId xmlns:p14="http://schemas.microsoft.com/office/powerpoint/2010/main" val="1330733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a:lstStyle/>
          <a:p>
            <a:r>
              <a:rPr lang="en-US">
                <a:ea typeface="+mj-lt"/>
                <a:cs typeface="+mj-lt"/>
              </a:rPr>
              <a:t>Chasing Oprah: How Many Runners Beat 04:29:20?</a:t>
            </a:r>
            <a:endParaRPr lang="en-US"/>
          </a:p>
        </p:txBody>
      </p:sp>
      <p:graphicFrame>
        <p:nvGraphicFramePr>
          <p:cNvPr id="8" name="Content Placeholder 7">
            <a:extLst>
              <a:ext uri="{FF2B5EF4-FFF2-40B4-BE49-F238E27FC236}">
                <a16:creationId xmlns:a16="http://schemas.microsoft.com/office/drawing/2014/main" id="{EF19F4FB-A04B-C572-8441-0561A7D0C7D4}"/>
              </a:ext>
            </a:extLst>
          </p:cNvPr>
          <p:cNvGraphicFramePr>
            <a:graphicFrameLocks noGrp="1"/>
          </p:cNvGraphicFramePr>
          <p:nvPr>
            <p:ph sz="quarter" idx="35"/>
            <p:extLst>
              <p:ext uri="{D42A27DB-BD31-4B8C-83A1-F6EECF244321}">
                <p14:modId xmlns:p14="http://schemas.microsoft.com/office/powerpoint/2010/main" val="955139433"/>
              </p:ext>
            </p:extLst>
          </p:nvPr>
        </p:nvGraphicFramePr>
        <p:xfrm>
          <a:off x="2399894" y="3561497"/>
          <a:ext cx="4014786" cy="2123440"/>
        </p:xfrm>
        <a:graphic>
          <a:graphicData uri="http://schemas.openxmlformats.org/drawingml/2006/table">
            <a:tbl>
              <a:tblPr firstRow="1" bandRow="1">
                <a:tableStyleId>{10A1B5D5-9B99-4C35-A422-299274C87663}</a:tableStyleId>
              </a:tblPr>
              <a:tblGrid>
                <a:gridCol w="1338262">
                  <a:extLst>
                    <a:ext uri="{9D8B030D-6E8A-4147-A177-3AD203B41FA5}">
                      <a16:colId xmlns:a16="http://schemas.microsoft.com/office/drawing/2014/main" val="591594404"/>
                    </a:ext>
                  </a:extLst>
                </a:gridCol>
                <a:gridCol w="1338262">
                  <a:extLst>
                    <a:ext uri="{9D8B030D-6E8A-4147-A177-3AD203B41FA5}">
                      <a16:colId xmlns:a16="http://schemas.microsoft.com/office/drawing/2014/main" val="4239263987"/>
                    </a:ext>
                  </a:extLst>
                </a:gridCol>
                <a:gridCol w="1338262">
                  <a:extLst>
                    <a:ext uri="{9D8B030D-6E8A-4147-A177-3AD203B41FA5}">
                      <a16:colId xmlns:a16="http://schemas.microsoft.com/office/drawing/2014/main" val="509715870"/>
                    </a:ext>
                  </a:extLst>
                </a:gridCol>
              </a:tblGrid>
              <a:tr h="370840">
                <a:tc>
                  <a:txBody>
                    <a:bodyPr/>
                    <a:lstStyle/>
                    <a:p>
                      <a:r>
                        <a:rPr lang="en-US"/>
                        <a:t>Year</a:t>
                      </a:r>
                    </a:p>
                  </a:txBody>
                  <a:tcPr/>
                </a:tc>
                <a:tc>
                  <a:txBody>
                    <a:bodyPr/>
                    <a:lstStyle/>
                    <a:p>
                      <a:pPr lvl="0">
                        <a:buNone/>
                      </a:pPr>
                      <a:r>
                        <a:rPr lang="en-US" sz="1800" b="0" i="0" u="none" strike="noStrike" noProof="0">
                          <a:latin typeface="Arial Nova"/>
                        </a:rPr>
                        <a:t># of Runners</a:t>
                      </a:r>
                    </a:p>
                  </a:txBody>
                  <a:tcPr/>
                </a:tc>
                <a:tc>
                  <a:txBody>
                    <a:bodyPr/>
                    <a:lstStyle/>
                    <a:p>
                      <a:r>
                        <a:rPr lang="en-US"/>
                        <a:t>% of Finishers</a:t>
                      </a:r>
                    </a:p>
                  </a:txBody>
                  <a:tcPr/>
                </a:tc>
                <a:extLst>
                  <a:ext uri="{0D108BD9-81ED-4DB2-BD59-A6C34878D82A}">
                    <a16:rowId xmlns:a16="http://schemas.microsoft.com/office/drawing/2014/main" val="3075908260"/>
                  </a:ext>
                </a:extLst>
              </a:tr>
              <a:tr h="370840">
                <a:tc>
                  <a:txBody>
                    <a:bodyPr/>
                    <a:lstStyle/>
                    <a:p>
                      <a:r>
                        <a:rPr lang="en-US"/>
                        <a:t>2016</a:t>
                      </a:r>
                    </a:p>
                  </a:txBody>
                  <a:tcPr/>
                </a:tc>
                <a:tc>
                  <a:txBody>
                    <a:bodyPr/>
                    <a:lstStyle/>
                    <a:p>
                      <a:r>
                        <a:rPr lang="en-US"/>
                        <a:t>1099</a:t>
                      </a:r>
                    </a:p>
                  </a:txBody>
                  <a:tcPr/>
                </a:tc>
                <a:tc>
                  <a:txBody>
                    <a:bodyPr/>
                    <a:lstStyle/>
                    <a:p>
                      <a:r>
                        <a:rPr lang="en-US"/>
                        <a:t>37.23%</a:t>
                      </a:r>
                    </a:p>
                  </a:txBody>
                  <a:tcPr/>
                </a:tc>
                <a:extLst>
                  <a:ext uri="{0D108BD9-81ED-4DB2-BD59-A6C34878D82A}">
                    <a16:rowId xmlns:a16="http://schemas.microsoft.com/office/drawing/2014/main" val="499858280"/>
                  </a:ext>
                </a:extLst>
              </a:tr>
              <a:tr h="370840">
                <a:tc>
                  <a:txBody>
                    <a:bodyPr/>
                    <a:lstStyle/>
                    <a:p>
                      <a:r>
                        <a:rPr lang="en-US"/>
                        <a:t>2017</a:t>
                      </a:r>
                    </a:p>
                  </a:txBody>
                  <a:tcPr/>
                </a:tc>
                <a:tc>
                  <a:txBody>
                    <a:bodyPr/>
                    <a:lstStyle/>
                    <a:p>
                      <a:r>
                        <a:rPr lang="en-US"/>
                        <a:t>615</a:t>
                      </a:r>
                    </a:p>
                  </a:txBody>
                  <a:tcPr/>
                </a:tc>
                <a:tc>
                  <a:txBody>
                    <a:bodyPr/>
                    <a:lstStyle/>
                    <a:p>
                      <a:r>
                        <a:rPr lang="en-US"/>
                        <a:t>24.94%</a:t>
                      </a:r>
                    </a:p>
                  </a:txBody>
                  <a:tcPr/>
                </a:tc>
                <a:extLst>
                  <a:ext uri="{0D108BD9-81ED-4DB2-BD59-A6C34878D82A}">
                    <a16:rowId xmlns:a16="http://schemas.microsoft.com/office/drawing/2014/main" val="2047026437"/>
                  </a:ext>
                </a:extLst>
              </a:tr>
              <a:tr h="370840">
                <a:tc>
                  <a:txBody>
                    <a:bodyPr/>
                    <a:lstStyle/>
                    <a:p>
                      <a:r>
                        <a:rPr lang="en-US"/>
                        <a:t>2018</a:t>
                      </a:r>
                    </a:p>
                  </a:txBody>
                  <a:tcPr/>
                </a:tc>
                <a:tc>
                  <a:txBody>
                    <a:bodyPr/>
                    <a:lstStyle/>
                    <a:p>
                      <a:r>
                        <a:rPr lang="en-US"/>
                        <a:t>756</a:t>
                      </a:r>
                    </a:p>
                  </a:txBody>
                  <a:tcPr/>
                </a:tc>
                <a:tc>
                  <a:txBody>
                    <a:bodyPr/>
                    <a:lstStyle/>
                    <a:p>
                      <a:r>
                        <a:rPr lang="en-US"/>
                        <a:t>36.00%</a:t>
                      </a:r>
                    </a:p>
                  </a:txBody>
                  <a:tcPr/>
                </a:tc>
                <a:extLst>
                  <a:ext uri="{0D108BD9-81ED-4DB2-BD59-A6C34878D82A}">
                    <a16:rowId xmlns:a16="http://schemas.microsoft.com/office/drawing/2014/main" val="2299519575"/>
                  </a:ext>
                </a:extLst>
              </a:tr>
              <a:tr h="370840">
                <a:tc>
                  <a:txBody>
                    <a:bodyPr/>
                    <a:lstStyle/>
                    <a:p>
                      <a:r>
                        <a:rPr lang="en-US"/>
                        <a:t>2019</a:t>
                      </a:r>
                    </a:p>
                  </a:txBody>
                  <a:tcPr/>
                </a:tc>
                <a:tc>
                  <a:txBody>
                    <a:bodyPr/>
                    <a:lstStyle/>
                    <a:p>
                      <a:r>
                        <a:rPr lang="en-US"/>
                        <a:t>793</a:t>
                      </a:r>
                    </a:p>
                  </a:txBody>
                  <a:tcPr/>
                </a:tc>
                <a:tc>
                  <a:txBody>
                    <a:bodyPr/>
                    <a:lstStyle/>
                    <a:p>
                      <a:r>
                        <a:rPr lang="en-US"/>
                        <a:t>39.20%</a:t>
                      </a:r>
                    </a:p>
                  </a:txBody>
                  <a:tcPr/>
                </a:tc>
                <a:extLst>
                  <a:ext uri="{0D108BD9-81ED-4DB2-BD59-A6C34878D82A}">
                    <a16:rowId xmlns:a16="http://schemas.microsoft.com/office/drawing/2014/main" val="4263736199"/>
                  </a:ext>
                </a:extLst>
              </a:tr>
            </a:tbl>
          </a:graphicData>
        </a:graphic>
      </p:graphicFrame>
      <p:sp>
        <p:nvSpPr>
          <p:cNvPr id="4" name="Content Placeholder 3">
            <a:extLst>
              <a:ext uri="{FF2B5EF4-FFF2-40B4-BE49-F238E27FC236}">
                <a16:creationId xmlns:a16="http://schemas.microsoft.com/office/drawing/2014/main" id="{9B774F1A-D233-C240-B22D-F82C6161FAC1}"/>
              </a:ext>
            </a:extLst>
          </p:cNvPr>
          <p:cNvSpPr>
            <a:spLocks noGrp="1"/>
          </p:cNvSpPr>
          <p:nvPr>
            <p:ph sz="quarter" idx="36"/>
          </p:nvPr>
        </p:nvSpPr>
        <p:spPr>
          <a:xfrm>
            <a:off x="2396578" y="2217858"/>
            <a:ext cx="8719587" cy="453816"/>
          </a:xfrm>
        </p:spPr>
        <p:txBody>
          <a:bodyPr vert="horz" lIns="91440" tIns="45720" rIns="91440" bIns="45720" rtlCol="0" anchor="t">
            <a:noAutofit/>
          </a:bodyPr>
          <a:lstStyle/>
          <a:p>
            <a:r>
              <a:rPr lang="en-US">
                <a:ea typeface="+mn-lt"/>
                <a:cs typeface="+mn-lt"/>
              </a:rPr>
              <a:t>Oprah Winfrey completed the 1994 Marine Corps Marathon in </a:t>
            </a:r>
            <a:r>
              <a:rPr lang="en-US" b="1">
                <a:ea typeface="+mn-lt"/>
                <a:cs typeface="+mn-lt"/>
              </a:rPr>
              <a:t>4:29:20</a:t>
            </a:r>
            <a:r>
              <a:rPr lang="en-US">
                <a:ea typeface="+mn-lt"/>
                <a:cs typeface="+mn-lt"/>
              </a:rPr>
              <a:t>. Her time has become a popular benchmark for first-time marathoners.</a:t>
            </a:r>
            <a:endParaRPr lang="en-US"/>
          </a:p>
        </p:txBody>
      </p:sp>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7</a:t>
            </a:fld>
            <a:endParaRPr lang="en-US"/>
          </a:p>
        </p:txBody>
      </p:sp>
      <p:sp>
        <p:nvSpPr>
          <p:cNvPr id="22" name="TextBox 21">
            <a:extLst>
              <a:ext uri="{FF2B5EF4-FFF2-40B4-BE49-F238E27FC236}">
                <a16:creationId xmlns:a16="http://schemas.microsoft.com/office/drawing/2014/main" id="{DA395AD0-8DA4-DDAD-AFD4-728915C8D8B1}"/>
              </a:ext>
            </a:extLst>
          </p:cNvPr>
          <p:cNvSpPr txBox="1"/>
          <p:nvPr/>
        </p:nvSpPr>
        <p:spPr>
          <a:xfrm>
            <a:off x="2399817" y="3026780"/>
            <a:ext cx="2743200" cy="408623"/>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a:t>
            </a:r>
            <a:r>
              <a:rPr lang="en-US" i="1"/>
              <a:t>Target time: </a:t>
            </a:r>
            <a:r>
              <a:rPr lang="en-US" b="1" i="1"/>
              <a:t>4:29:20</a:t>
            </a:r>
            <a:endParaRPr lang="en-US"/>
          </a:p>
        </p:txBody>
      </p:sp>
      <p:sp>
        <p:nvSpPr>
          <p:cNvPr id="25" name="Rectangle: Rounded Corners 24">
            <a:extLst>
              <a:ext uri="{FF2B5EF4-FFF2-40B4-BE49-F238E27FC236}">
                <a16:creationId xmlns:a16="http://schemas.microsoft.com/office/drawing/2014/main" id="{4B47E7BE-C59B-16E9-BBC6-B116CEAC8CBF}"/>
              </a:ext>
            </a:extLst>
          </p:cNvPr>
          <p:cNvSpPr/>
          <p:nvPr/>
        </p:nvSpPr>
        <p:spPr>
          <a:xfrm>
            <a:off x="7001148" y="3560246"/>
            <a:ext cx="4244738" cy="121053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rgbClr val="000000"/>
                </a:solidFill>
              </a:rPr>
              <a:t>🔍 </a:t>
            </a:r>
            <a:r>
              <a:rPr lang="en-US" sz="1600" b="1">
                <a:solidFill>
                  <a:srgbClr val="000000"/>
                </a:solidFill>
              </a:rPr>
              <a:t>Insights:</a:t>
            </a:r>
            <a:endParaRPr lang="en-US" sz="1600">
              <a:solidFill>
                <a:srgbClr val="000000"/>
              </a:solidFill>
            </a:endParaRPr>
          </a:p>
          <a:p>
            <a:r>
              <a:rPr lang="en-US" sz="1600">
                <a:solidFill>
                  <a:srgbClr val="000000"/>
                </a:solidFill>
              </a:rPr>
              <a:t>We see a significant drop in 2017, where</a:t>
            </a:r>
            <a:endParaRPr lang="en-US"/>
          </a:p>
          <a:p>
            <a:r>
              <a:rPr lang="en-US" sz="1600">
                <a:solidFill>
                  <a:srgbClr val="000000"/>
                </a:solidFill>
              </a:rPr>
              <a:t> only 25% of runners beat Oprah's time. </a:t>
            </a:r>
          </a:p>
        </p:txBody>
      </p:sp>
    </p:spTree>
    <p:extLst>
      <p:ext uri="{BB962C8B-B14F-4D97-AF65-F5344CB8AC3E}">
        <p14:creationId xmlns:p14="http://schemas.microsoft.com/office/powerpoint/2010/main" val="1073601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E84ABE-31F9-C9D3-3135-468E6D9C2D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163AE1-9D50-5457-AC68-0965836DD2C4}"/>
              </a:ext>
            </a:extLst>
          </p:cNvPr>
          <p:cNvSpPr>
            <a:spLocks noGrp="1"/>
          </p:cNvSpPr>
          <p:nvPr>
            <p:ph type="title"/>
          </p:nvPr>
        </p:nvSpPr>
        <p:spPr>
          <a:xfrm>
            <a:off x="321869" y="579120"/>
            <a:ext cx="11548261" cy="2733306"/>
          </a:xfrm>
        </p:spPr>
        <p:txBody>
          <a:bodyPr/>
          <a:lstStyle/>
          <a:p>
            <a:r>
              <a:rPr lang="en-US" sz="4800">
                <a:cs typeface="Biome"/>
              </a:rPr>
              <a:t>Drawing</a:t>
            </a:r>
          </a:p>
        </p:txBody>
      </p:sp>
      <p:sp>
        <p:nvSpPr>
          <p:cNvPr id="4" name="Subtitle 3">
            <a:extLst>
              <a:ext uri="{FF2B5EF4-FFF2-40B4-BE49-F238E27FC236}">
                <a16:creationId xmlns:a16="http://schemas.microsoft.com/office/drawing/2014/main" id="{3D37E00F-71A2-34E4-93A7-D7B124B7BCC6}"/>
              </a:ext>
            </a:extLst>
          </p:cNvPr>
          <p:cNvSpPr>
            <a:spLocks noGrp="1"/>
          </p:cNvSpPr>
          <p:nvPr>
            <p:ph type="subTitle" idx="1"/>
          </p:nvPr>
        </p:nvSpPr>
        <p:spPr>
          <a:xfrm>
            <a:off x="321868" y="3484615"/>
            <a:ext cx="11562303" cy="2387865"/>
          </a:xfrm>
        </p:spPr>
        <p:txBody>
          <a:bodyPr vert="horz" lIns="91440" tIns="45720" rIns="91440" bIns="45720" rtlCol="0" anchor="t">
            <a:noAutofit/>
          </a:bodyPr>
          <a:lstStyle/>
          <a:p>
            <a:r>
              <a:rPr lang="en-US">
                <a:cs typeface="Biome Light"/>
              </a:rPr>
              <a:t>The Quartiles</a:t>
            </a:r>
          </a:p>
          <a:p>
            <a:endParaRPr lang="en-US"/>
          </a:p>
        </p:txBody>
      </p:sp>
      <p:sp>
        <p:nvSpPr>
          <p:cNvPr id="3" name="Slide Number Placeholder 2">
            <a:extLst>
              <a:ext uri="{FF2B5EF4-FFF2-40B4-BE49-F238E27FC236}">
                <a16:creationId xmlns:a16="http://schemas.microsoft.com/office/drawing/2014/main" id="{2BD67CC6-1FAA-A185-674D-391C81AA7D40}"/>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8</a:t>
            </a:fld>
            <a:endParaRPr lang="en-US"/>
          </a:p>
        </p:txBody>
      </p:sp>
    </p:spTree>
    <p:extLst>
      <p:ext uri="{BB962C8B-B14F-4D97-AF65-F5344CB8AC3E}">
        <p14:creationId xmlns:p14="http://schemas.microsoft.com/office/powerpoint/2010/main" val="2671198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sz="2800">
                <a:ea typeface="+mj-lt"/>
                <a:cs typeface="+mj-lt"/>
              </a:rPr>
              <a:t>Half Marathon Finish Time Quartiles (2016–2019)</a:t>
            </a:r>
            <a:endParaRPr lang="en-US" sz="2800"/>
          </a:p>
        </p:txBody>
      </p:sp>
      <p:graphicFrame>
        <p:nvGraphicFramePr>
          <p:cNvPr id="6" name="Content Placeholder 5">
            <a:extLst>
              <a:ext uri="{FF2B5EF4-FFF2-40B4-BE49-F238E27FC236}">
                <a16:creationId xmlns:a16="http://schemas.microsoft.com/office/drawing/2014/main" id="{85FD97A6-82CA-0D49-6126-31B945F6E180}"/>
              </a:ext>
            </a:extLst>
          </p:cNvPr>
          <p:cNvGraphicFramePr>
            <a:graphicFrameLocks noGrp="1"/>
          </p:cNvGraphicFramePr>
          <p:nvPr>
            <p:ph sz="quarter" idx="35"/>
            <p:extLst>
              <p:ext uri="{D42A27DB-BD31-4B8C-83A1-F6EECF244321}">
                <p14:modId xmlns:p14="http://schemas.microsoft.com/office/powerpoint/2010/main" val="1653855498"/>
              </p:ext>
            </p:extLst>
          </p:nvPr>
        </p:nvGraphicFramePr>
        <p:xfrm>
          <a:off x="738931" y="4095489"/>
          <a:ext cx="6155976" cy="2051495"/>
        </p:xfrm>
        <a:graphic>
          <a:graphicData uri="http://schemas.openxmlformats.org/drawingml/2006/table">
            <a:tbl>
              <a:tblPr firstRow="1" bandRow="1">
                <a:tableStyleId>{10A1B5D5-9B99-4C35-A422-299274C87663}</a:tableStyleId>
              </a:tblPr>
              <a:tblGrid>
                <a:gridCol w="1538994">
                  <a:extLst>
                    <a:ext uri="{9D8B030D-6E8A-4147-A177-3AD203B41FA5}">
                      <a16:colId xmlns:a16="http://schemas.microsoft.com/office/drawing/2014/main" val="219052642"/>
                    </a:ext>
                  </a:extLst>
                </a:gridCol>
                <a:gridCol w="1538994">
                  <a:extLst>
                    <a:ext uri="{9D8B030D-6E8A-4147-A177-3AD203B41FA5}">
                      <a16:colId xmlns:a16="http://schemas.microsoft.com/office/drawing/2014/main" val="431221324"/>
                    </a:ext>
                  </a:extLst>
                </a:gridCol>
                <a:gridCol w="1538994">
                  <a:extLst>
                    <a:ext uri="{9D8B030D-6E8A-4147-A177-3AD203B41FA5}">
                      <a16:colId xmlns:a16="http://schemas.microsoft.com/office/drawing/2014/main" val="2633620848"/>
                    </a:ext>
                  </a:extLst>
                </a:gridCol>
                <a:gridCol w="1538994">
                  <a:extLst>
                    <a:ext uri="{9D8B030D-6E8A-4147-A177-3AD203B41FA5}">
                      <a16:colId xmlns:a16="http://schemas.microsoft.com/office/drawing/2014/main" val="4216755706"/>
                    </a:ext>
                  </a:extLst>
                </a:gridCol>
              </a:tblGrid>
              <a:tr h="410299">
                <a:tc>
                  <a:txBody>
                    <a:bodyPr/>
                    <a:lstStyle/>
                    <a:p>
                      <a:r>
                        <a:rPr lang="en-US"/>
                        <a:t>Year</a:t>
                      </a:r>
                    </a:p>
                  </a:txBody>
                  <a:tcPr/>
                </a:tc>
                <a:tc>
                  <a:txBody>
                    <a:bodyPr/>
                    <a:lstStyle/>
                    <a:p>
                      <a:pPr lvl="0">
                        <a:buNone/>
                      </a:pPr>
                      <a:r>
                        <a:rPr lang="en-US" sz="1800" b="1" i="0" u="none" strike="noStrike" noProof="0">
                          <a:latin typeface="Arial Nova"/>
                        </a:rPr>
                        <a:t>Q1 25%</a:t>
                      </a:r>
                    </a:p>
                  </a:txBody>
                  <a:tcPr/>
                </a:tc>
                <a:tc>
                  <a:txBody>
                    <a:bodyPr/>
                    <a:lstStyle/>
                    <a:p>
                      <a:r>
                        <a:rPr lang="en-US"/>
                        <a:t>Q2 50%</a:t>
                      </a:r>
                    </a:p>
                  </a:txBody>
                  <a:tcPr/>
                </a:tc>
                <a:tc>
                  <a:txBody>
                    <a:bodyPr/>
                    <a:lstStyle/>
                    <a:p>
                      <a:r>
                        <a:rPr lang="en-US"/>
                        <a:t>Q3 75%</a:t>
                      </a:r>
                    </a:p>
                  </a:txBody>
                  <a:tcPr/>
                </a:tc>
                <a:extLst>
                  <a:ext uri="{0D108BD9-81ED-4DB2-BD59-A6C34878D82A}">
                    <a16:rowId xmlns:a16="http://schemas.microsoft.com/office/drawing/2014/main" val="1955979603"/>
                  </a:ext>
                </a:extLst>
              </a:tr>
              <a:tr h="410299">
                <a:tc>
                  <a:txBody>
                    <a:bodyPr/>
                    <a:lstStyle/>
                    <a:p>
                      <a:r>
                        <a:rPr lang="en-US"/>
                        <a:t>2016</a:t>
                      </a:r>
                    </a:p>
                  </a:txBody>
                  <a:tcPr/>
                </a:tc>
                <a:tc>
                  <a:txBody>
                    <a:bodyPr/>
                    <a:lstStyle/>
                    <a:p>
                      <a:pPr lvl="0">
                        <a:buNone/>
                      </a:pPr>
                      <a:r>
                        <a:rPr lang="en-US" sz="1800" b="0" i="0" u="none" strike="noStrike" noProof="0">
                          <a:latin typeface="Arial Nova"/>
                        </a:rPr>
                        <a:t>2:08:18</a:t>
                      </a:r>
                      <a:endParaRPr lang="en-US"/>
                    </a:p>
                  </a:txBody>
                  <a:tcPr/>
                </a:tc>
                <a:tc>
                  <a:txBody>
                    <a:bodyPr/>
                    <a:lstStyle/>
                    <a:p>
                      <a:pPr lvl="0" algn="l">
                        <a:lnSpc>
                          <a:spcPct val="100000"/>
                        </a:lnSpc>
                        <a:spcBef>
                          <a:spcPts val="0"/>
                        </a:spcBef>
                        <a:spcAft>
                          <a:spcPts val="0"/>
                        </a:spcAft>
                        <a:buNone/>
                      </a:pPr>
                      <a:r>
                        <a:rPr lang="en-US"/>
                        <a:t>2:26:18</a:t>
                      </a:r>
                    </a:p>
                  </a:txBody>
                  <a:tcPr/>
                </a:tc>
                <a:tc>
                  <a:txBody>
                    <a:bodyPr/>
                    <a:lstStyle/>
                    <a:p>
                      <a:pPr lvl="0">
                        <a:buNone/>
                      </a:pPr>
                      <a:r>
                        <a:rPr lang="en-US" sz="1800" b="0" i="0" u="none" strike="noStrike" noProof="0">
                          <a:latin typeface="Arial Nova"/>
                        </a:rPr>
                        <a:t>2:50:11</a:t>
                      </a:r>
                      <a:endParaRPr lang="en-US"/>
                    </a:p>
                  </a:txBody>
                  <a:tcPr/>
                </a:tc>
                <a:extLst>
                  <a:ext uri="{0D108BD9-81ED-4DB2-BD59-A6C34878D82A}">
                    <a16:rowId xmlns:a16="http://schemas.microsoft.com/office/drawing/2014/main" val="2669884161"/>
                  </a:ext>
                </a:extLst>
              </a:tr>
              <a:tr h="410299">
                <a:tc>
                  <a:txBody>
                    <a:bodyPr/>
                    <a:lstStyle/>
                    <a:p>
                      <a:r>
                        <a:rPr lang="en-US"/>
                        <a:t>2017</a:t>
                      </a:r>
                    </a:p>
                  </a:txBody>
                  <a:tcPr/>
                </a:tc>
                <a:tc>
                  <a:txBody>
                    <a:bodyPr/>
                    <a:lstStyle/>
                    <a:p>
                      <a:pPr lvl="0" algn="l">
                        <a:lnSpc>
                          <a:spcPct val="100000"/>
                        </a:lnSpc>
                        <a:spcBef>
                          <a:spcPts val="0"/>
                        </a:spcBef>
                        <a:spcAft>
                          <a:spcPts val="0"/>
                        </a:spcAft>
                        <a:buNone/>
                      </a:pPr>
                      <a:r>
                        <a:rPr lang="en-US"/>
                        <a:t>2:18:17</a:t>
                      </a:r>
                    </a:p>
                  </a:txBody>
                  <a:tcPr/>
                </a:tc>
                <a:tc>
                  <a:txBody>
                    <a:bodyPr/>
                    <a:lstStyle/>
                    <a:p>
                      <a:pPr lvl="0" algn="l">
                        <a:lnSpc>
                          <a:spcPct val="100000"/>
                        </a:lnSpc>
                        <a:spcBef>
                          <a:spcPts val="0"/>
                        </a:spcBef>
                        <a:spcAft>
                          <a:spcPts val="0"/>
                        </a:spcAft>
                        <a:buNone/>
                      </a:pPr>
                      <a:r>
                        <a:rPr lang="en-US"/>
                        <a:t>2:39:34</a:t>
                      </a:r>
                    </a:p>
                  </a:txBody>
                  <a:tcPr/>
                </a:tc>
                <a:tc>
                  <a:txBody>
                    <a:bodyPr/>
                    <a:lstStyle/>
                    <a:p>
                      <a:pPr lvl="0" algn="l">
                        <a:lnSpc>
                          <a:spcPct val="100000"/>
                        </a:lnSpc>
                        <a:spcBef>
                          <a:spcPts val="0"/>
                        </a:spcBef>
                        <a:spcAft>
                          <a:spcPts val="0"/>
                        </a:spcAft>
                        <a:buNone/>
                      </a:pPr>
                      <a:r>
                        <a:rPr lang="en-US"/>
                        <a:t>3:05:10</a:t>
                      </a:r>
                    </a:p>
                  </a:txBody>
                  <a:tcPr/>
                </a:tc>
                <a:extLst>
                  <a:ext uri="{0D108BD9-81ED-4DB2-BD59-A6C34878D82A}">
                    <a16:rowId xmlns:a16="http://schemas.microsoft.com/office/drawing/2014/main" val="286128099"/>
                  </a:ext>
                </a:extLst>
              </a:tr>
              <a:tr h="410299">
                <a:tc>
                  <a:txBody>
                    <a:bodyPr/>
                    <a:lstStyle/>
                    <a:p>
                      <a:r>
                        <a:rPr lang="en-US"/>
                        <a:t>2018</a:t>
                      </a:r>
                    </a:p>
                  </a:txBody>
                  <a:tcPr/>
                </a:tc>
                <a:tc>
                  <a:txBody>
                    <a:bodyPr/>
                    <a:lstStyle/>
                    <a:p>
                      <a:pPr lvl="0">
                        <a:buNone/>
                      </a:pPr>
                      <a:r>
                        <a:rPr lang="en-US" sz="1800" b="0" i="0" u="none" strike="noStrike" noProof="0">
                          <a:latin typeface="Arial Nova"/>
                        </a:rPr>
                        <a:t>2:07:21</a:t>
                      </a:r>
                      <a:endParaRPr lang="en-US"/>
                    </a:p>
                  </a:txBody>
                  <a:tcPr/>
                </a:tc>
                <a:tc>
                  <a:txBody>
                    <a:bodyPr/>
                    <a:lstStyle/>
                    <a:p>
                      <a:pPr lvl="0">
                        <a:buNone/>
                      </a:pPr>
                      <a:r>
                        <a:rPr lang="en-US" sz="1800" b="0" i="0" u="none" strike="noStrike" noProof="0">
                          <a:latin typeface="Arial Nova"/>
                        </a:rPr>
                        <a:t>2:25:32</a:t>
                      </a:r>
                      <a:endParaRPr lang="en-US"/>
                    </a:p>
                  </a:txBody>
                  <a:tcPr/>
                </a:tc>
                <a:tc>
                  <a:txBody>
                    <a:bodyPr/>
                    <a:lstStyle/>
                    <a:p>
                      <a:pPr lvl="0">
                        <a:buNone/>
                      </a:pPr>
                      <a:r>
                        <a:rPr lang="en-US" sz="1800" b="0" i="0" u="none" strike="noStrike" noProof="0">
                          <a:latin typeface="Arial Nova"/>
                        </a:rPr>
                        <a:t>2:51:16</a:t>
                      </a:r>
                      <a:endParaRPr lang="en-US"/>
                    </a:p>
                  </a:txBody>
                  <a:tcPr/>
                </a:tc>
                <a:extLst>
                  <a:ext uri="{0D108BD9-81ED-4DB2-BD59-A6C34878D82A}">
                    <a16:rowId xmlns:a16="http://schemas.microsoft.com/office/drawing/2014/main" val="1044049896"/>
                  </a:ext>
                </a:extLst>
              </a:tr>
              <a:tr h="410299">
                <a:tc>
                  <a:txBody>
                    <a:bodyPr/>
                    <a:lstStyle/>
                    <a:p>
                      <a:r>
                        <a:rPr lang="en-US"/>
                        <a:t>2019</a:t>
                      </a:r>
                    </a:p>
                  </a:txBody>
                  <a:tcPr/>
                </a:tc>
                <a:tc>
                  <a:txBody>
                    <a:bodyPr/>
                    <a:lstStyle/>
                    <a:p>
                      <a:pPr lvl="0">
                        <a:buNone/>
                      </a:pPr>
                      <a:r>
                        <a:rPr lang="en-US" sz="1800" b="0" i="0" u="none" strike="noStrike" noProof="0">
                          <a:latin typeface="Arial Nova"/>
                        </a:rPr>
                        <a:t>2:07:04</a:t>
                      </a:r>
                      <a:endParaRPr lang="en-US"/>
                    </a:p>
                  </a:txBody>
                  <a:tcPr/>
                </a:tc>
                <a:tc>
                  <a:txBody>
                    <a:bodyPr/>
                    <a:lstStyle/>
                    <a:p>
                      <a:pPr lvl="0" algn="l">
                        <a:lnSpc>
                          <a:spcPct val="100000"/>
                        </a:lnSpc>
                        <a:spcBef>
                          <a:spcPts val="0"/>
                        </a:spcBef>
                        <a:spcAft>
                          <a:spcPts val="0"/>
                        </a:spcAft>
                        <a:buNone/>
                      </a:pPr>
                      <a:r>
                        <a:rPr lang="en-US"/>
                        <a:t>2:26:07</a:t>
                      </a:r>
                    </a:p>
                  </a:txBody>
                  <a:tcPr/>
                </a:tc>
                <a:tc>
                  <a:txBody>
                    <a:bodyPr/>
                    <a:lstStyle/>
                    <a:p>
                      <a:pPr lvl="0">
                        <a:buNone/>
                      </a:pPr>
                      <a:r>
                        <a:rPr lang="en-US" sz="1800" b="0" i="0" u="none" strike="noStrike" noProof="0">
                          <a:latin typeface="Arial Nova"/>
                        </a:rPr>
                        <a:t>2:51:30</a:t>
                      </a:r>
                      <a:endParaRPr lang="en-US"/>
                    </a:p>
                  </a:txBody>
                  <a:tcPr/>
                </a:tc>
                <a:extLst>
                  <a:ext uri="{0D108BD9-81ED-4DB2-BD59-A6C34878D82A}">
                    <a16:rowId xmlns:a16="http://schemas.microsoft.com/office/drawing/2014/main" val="2576469294"/>
                  </a:ext>
                </a:extLst>
              </a:tr>
            </a:tbl>
          </a:graphicData>
        </a:graphic>
      </p:graphicFrame>
      <p:sp>
        <p:nvSpPr>
          <p:cNvPr id="4" name="Content Placeholder 3">
            <a:extLst>
              <a:ext uri="{FF2B5EF4-FFF2-40B4-BE49-F238E27FC236}">
                <a16:creationId xmlns:a16="http://schemas.microsoft.com/office/drawing/2014/main" id="{3770D91C-D5C0-248C-26D3-DE7C7C72E632}"/>
              </a:ext>
            </a:extLst>
          </p:cNvPr>
          <p:cNvSpPr>
            <a:spLocks noGrp="1"/>
          </p:cNvSpPr>
          <p:nvPr>
            <p:ph sz="quarter" idx="36"/>
          </p:nvPr>
        </p:nvSpPr>
        <p:spPr>
          <a:xfrm>
            <a:off x="625676" y="2234047"/>
            <a:ext cx="10521705" cy="1601728"/>
          </a:xfrm>
          <a:prstGeom prst="roundRect">
            <a:avLst/>
          </a:prstGeom>
          <a:solidFill>
            <a:schemeClr val="bg1"/>
          </a:solidFill>
        </p:spPr>
        <p:txBody>
          <a:bodyPr vert="horz" lIns="91440" tIns="45720" rIns="91440" bIns="45720" rtlCol="0" anchor="t">
            <a:noAutofit/>
          </a:bodyPr>
          <a:lstStyle/>
          <a:p>
            <a:pPr marL="285750" indent="-285750">
              <a:buFont typeface="Arial"/>
              <a:buChar char="•"/>
            </a:pPr>
            <a:r>
              <a:rPr lang="en-US" sz="1600" b="1">
                <a:solidFill>
                  <a:srgbClr val="000000"/>
                </a:solidFill>
                <a:ea typeface="+mn-lt"/>
                <a:cs typeface="+mn-lt"/>
              </a:rPr>
              <a:t>1st Quartile (Q1):</a:t>
            </a:r>
            <a:r>
              <a:rPr lang="en-US" sz="1600">
                <a:solidFill>
                  <a:srgbClr val="000000"/>
                </a:solidFill>
                <a:ea typeface="+mn-lt"/>
                <a:cs typeface="+mn-lt"/>
              </a:rPr>
              <a:t> Fastest 25% of runners finished under this time</a:t>
            </a:r>
            <a:endParaRPr lang="en-US" sz="1600">
              <a:solidFill>
                <a:srgbClr val="000000"/>
              </a:solidFill>
            </a:endParaRPr>
          </a:p>
          <a:p>
            <a:pPr marL="285750" indent="-285750">
              <a:buFont typeface="Arial"/>
              <a:buChar char="•"/>
            </a:pPr>
            <a:r>
              <a:rPr lang="en-US" sz="1600" b="1">
                <a:solidFill>
                  <a:srgbClr val="000000"/>
                </a:solidFill>
                <a:ea typeface="+mn-lt"/>
                <a:cs typeface="+mn-lt"/>
              </a:rPr>
              <a:t>2nd Quartile (Q2):</a:t>
            </a:r>
            <a:r>
              <a:rPr lang="en-US" sz="1600">
                <a:solidFill>
                  <a:srgbClr val="000000"/>
                </a:solidFill>
                <a:ea typeface="+mn-lt"/>
                <a:cs typeface="+mn-lt"/>
              </a:rPr>
              <a:t> Median time — half the runners finished below this time</a:t>
            </a:r>
            <a:endParaRPr lang="en-US" sz="1600">
              <a:solidFill>
                <a:srgbClr val="000000"/>
              </a:solidFill>
            </a:endParaRPr>
          </a:p>
          <a:p>
            <a:pPr marL="285750" indent="-285750">
              <a:buFont typeface="Arial"/>
              <a:buChar char="•"/>
            </a:pPr>
            <a:r>
              <a:rPr lang="en-US" sz="1600" b="1">
                <a:solidFill>
                  <a:srgbClr val="000000"/>
                </a:solidFill>
                <a:ea typeface="+mn-lt"/>
                <a:cs typeface="+mn-lt"/>
              </a:rPr>
              <a:t>3rd Quartile (Q3):</a:t>
            </a:r>
            <a:r>
              <a:rPr lang="en-US" sz="1600">
                <a:solidFill>
                  <a:srgbClr val="000000"/>
                </a:solidFill>
                <a:ea typeface="+mn-lt"/>
                <a:cs typeface="+mn-lt"/>
              </a:rPr>
              <a:t> 75% of runners finished below this time</a:t>
            </a:r>
            <a:endParaRPr lang="en-US" sz="1600">
              <a:solidFill>
                <a:srgbClr val="000000"/>
              </a:solidFill>
            </a:endParaRPr>
          </a:p>
          <a:p>
            <a:endParaRPr lang="en-US" sz="1600">
              <a:solidFill>
                <a:srgbClr val="000000"/>
              </a:solidFill>
            </a:endParaRPr>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9</a:t>
            </a:fld>
            <a:endParaRPr lang="en-US"/>
          </a:p>
        </p:txBody>
      </p:sp>
      <p:sp>
        <p:nvSpPr>
          <p:cNvPr id="7" name="Rectangle: Rounded Corners 6">
            <a:extLst>
              <a:ext uri="{FF2B5EF4-FFF2-40B4-BE49-F238E27FC236}">
                <a16:creationId xmlns:a16="http://schemas.microsoft.com/office/drawing/2014/main" id="{6B911AFB-8A56-4987-BEAB-94AA3BFB197D}"/>
              </a:ext>
            </a:extLst>
          </p:cNvPr>
          <p:cNvSpPr/>
          <p:nvPr/>
        </p:nvSpPr>
        <p:spPr>
          <a:xfrm>
            <a:off x="7213251" y="4096693"/>
            <a:ext cx="3471718" cy="1858997"/>
          </a:xfrm>
          <a:prstGeom prst="roundRect">
            <a:avLst/>
          </a:prstGeom>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en-US" sz="1600">
                <a:ea typeface="+mn-lt"/>
                <a:cs typeface="+mn-lt"/>
              </a:rPr>
              <a:t>🔍 </a:t>
            </a:r>
            <a:r>
              <a:rPr lang="en-US" sz="1600" b="1">
                <a:ea typeface="+mn-lt"/>
                <a:cs typeface="+mn-lt"/>
              </a:rPr>
              <a:t>Insights:</a:t>
            </a:r>
            <a:endParaRPr lang="en-US" sz="1600"/>
          </a:p>
          <a:p>
            <a:pPr marL="285750" indent="-285750" algn="ctr">
              <a:buFont typeface="Arial"/>
              <a:buChar char="•"/>
            </a:pPr>
            <a:r>
              <a:rPr lang="en-US" sz="1600" b="1">
                <a:ea typeface="+mn-lt"/>
                <a:cs typeface="+mn-lt"/>
              </a:rPr>
              <a:t>2017</a:t>
            </a:r>
            <a:r>
              <a:rPr lang="en-US" sz="1600">
                <a:ea typeface="+mn-lt"/>
                <a:cs typeface="+mn-lt"/>
              </a:rPr>
              <a:t> had noticeably slower finish times in all quartiles</a:t>
            </a:r>
            <a:endParaRPr lang="en-US" sz="1600"/>
          </a:p>
          <a:p>
            <a:pPr marL="285750" indent="-285750" algn="ctr">
              <a:buFont typeface="Arial"/>
              <a:buChar char="•"/>
            </a:pPr>
            <a:endParaRPr lang="en-US" sz="1600">
              <a:ea typeface="+mn-lt"/>
              <a:cs typeface="+mn-lt"/>
            </a:endParaRPr>
          </a:p>
          <a:p>
            <a:pPr algn="ctr"/>
            <a:endParaRPr lang="en-US" sz="1600"/>
          </a:p>
        </p:txBody>
      </p:sp>
    </p:spTree>
    <p:extLst>
      <p:ext uri="{BB962C8B-B14F-4D97-AF65-F5344CB8AC3E}">
        <p14:creationId xmlns:p14="http://schemas.microsoft.com/office/powerpoint/2010/main" val="2728059627"/>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05301E-11B3-4B9D-A588-21F3C9809371}">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C77B561B-3A65-4A22-9691-EB838E7F9B87}">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4137456-21FC-4AE2-8A94-BF06CAF2EB9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{96BBB6F4-0257-4A41-912D-33BAFA073B4A}TFe8699e8e-689b-4d7e-abcf-e888fd749829db3118dc_win32-d573b439b56f</Template>
  <TotalTime>0</TotalTime>
  <Words>1151</Words>
  <Application>Microsoft Office PowerPoint</Application>
  <PresentationFormat>Widescreen</PresentationFormat>
  <Paragraphs>219</Paragraphs>
  <Slides>17</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Aptos Narrow</vt:lpstr>
      <vt:lpstr>Arial</vt:lpstr>
      <vt:lpstr>Arial Nova</vt:lpstr>
      <vt:lpstr>Arial,Sans-Serif</vt:lpstr>
      <vt:lpstr>Biome</vt:lpstr>
      <vt:lpstr>Biome Light</vt:lpstr>
      <vt:lpstr>Calibri</vt:lpstr>
      <vt:lpstr>Corbel</vt:lpstr>
      <vt:lpstr>Courier New</vt:lpstr>
      <vt:lpstr>Custom</vt:lpstr>
      <vt:lpstr>Nashville rock and roll marathons</vt:lpstr>
      <vt:lpstr>What’s the difference?</vt:lpstr>
      <vt:lpstr>Running</vt:lpstr>
      <vt:lpstr>Running the Numbers</vt:lpstr>
      <vt:lpstr>Running the Numbers</vt:lpstr>
      <vt:lpstr>Defeating </vt:lpstr>
      <vt:lpstr>Chasing Oprah: How Many Runners Beat 04:29:20?</vt:lpstr>
      <vt:lpstr>Drawing</vt:lpstr>
      <vt:lpstr>Half Marathon Finish Time Quartiles (2016–2019)</vt:lpstr>
      <vt:lpstr>Expectations </vt:lpstr>
      <vt:lpstr>Fastest Years</vt:lpstr>
      <vt:lpstr>Other Observations</vt:lpstr>
      <vt:lpstr>Hypothesis</vt:lpstr>
      <vt:lpstr>The winner’s</vt:lpstr>
      <vt:lpstr>Scott Wietecha</vt:lpstr>
      <vt:lpstr>Conclusion</vt:lpstr>
      <vt:lpstr>The Frostburners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Kyle  Jaques</dc:creator>
  <cp:lastModifiedBy>Kyle Jaques</cp:lastModifiedBy>
  <cp:revision>1</cp:revision>
  <dcterms:created xsi:type="dcterms:W3CDTF">2025-07-14T19:37:32Z</dcterms:created>
  <dcterms:modified xsi:type="dcterms:W3CDTF">2025-07-16T14:42:54Z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