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4"/>
  </p:sldMasterIdLst>
  <p:notesMasterIdLst>
    <p:notesMasterId r:id="rId14"/>
  </p:notesMasterIdLst>
  <p:sldIdLst>
    <p:sldId id="256" r:id="rId5"/>
    <p:sldId id="265" r:id="rId6"/>
    <p:sldId id="273" r:id="rId7"/>
    <p:sldId id="266" r:id="rId8"/>
    <p:sldId id="268" r:id="rId9"/>
    <p:sldId id="267" r:id="rId10"/>
    <p:sldId id="274" r:id="rId11"/>
    <p:sldId id="270" r:id="rId12"/>
    <p:sldId id="27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70C553F-0237-48CD-8FA1-CA47CE560488}">
          <p14:sldIdLst>
            <p14:sldId id="256"/>
          </p14:sldIdLst>
        </p14:section>
        <p14:section name="Kyle" id="{F73961DF-0B52-4955-8604-F1B69A3DC79A}">
          <p14:sldIdLst>
            <p14:sldId id="265"/>
            <p14:sldId id="273"/>
            <p14:sldId id="266"/>
          </p14:sldIdLst>
        </p14:section>
        <p14:section name="Joseph" id="{B7B6F374-C161-4167-A84D-EAAE4D75B395}">
          <p14:sldIdLst>
            <p14:sldId id="268"/>
            <p14:sldId id="267"/>
          </p14:sldIdLst>
        </p14:section>
        <p14:section name="Jocelyn" id="{0FAFD18A-0E25-448E-B89A-C15919F183A8}">
          <p14:sldIdLst>
            <p14:sldId id="274"/>
          </p14:sldIdLst>
        </p14:section>
        <p14:section name="Jenn" id="{DDFA6BA3-3184-43E4-AA2D-6595EB65E263}">
          <p14:sldIdLst>
            <p14:sldId id="270"/>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A578"/>
    <a:srgbClr val="2C35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83955-6A61-6477-1C06-50D34D933A14}" v="213" dt="2025-09-25T17:32:18.073"/>
    <p1510:client id="{603EFFA3-5C0C-E3FB-D287-E4B5AAF2FA56}" v="123" dt="2025-09-24T19:17:33.948"/>
    <p1510:client id="{732288EF-7B20-C9C0-AA01-62179B0EE797}" v="12" dt="2025-09-25T16:12:09.560"/>
    <p1510:client id="{7D745AC1-5CBF-8920-3B2B-88A92362E86B}" v="40" dt="2025-09-25T17:20:07.166"/>
    <p1510:client id="{8F0AE879-8FDB-9F1A-3909-FBEF8A84AC4B}" v="3" dt="2025-09-25T14:32:50.064"/>
    <p1510:client id="{C6681FF5-8E81-4157-9173-4B6ADBFBE415}" v="773" dt="2025-09-25T18:27:23.195"/>
    <p1510:client id="{CEAF56D3-14B1-DA12-9C66-7B5B546853E9}" v="67" dt="2025-09-25T15:38:42.136"/>
    <p1510:client id="{E3E96902-675F-6E40-CDAF-1ACA64718EB4}" v="5" dt="2025-09-24T20:56:35.995"/>
    <p1510:client id="{E6FC893E-106A-B58A-39FC-893857A39CA3}" v="5" dt="2025-09-24T20:59:56.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873639-9F58-4A3A-80BB-AE3714A1B906}"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75A1E470-96DB-4CD4-BFD7-F25CBF5B6374}">
      <dgm:prSet phldrT="[Text]" phldr="0"/>
      <dgm:spPr/>
      <dgm:t>
        <a:bodyPr/>
        <a:lstStyle/>
        <a:p>
          <a:r>
            <a:rPr lang="en-US"/>
            <a:t>“Trash truck ran a red light through a school zone”</a:t>
          </a:r>
        </a:p>
      </dgm:t>
    </dgm:pt>
    <dgm:pt modelId="{1873A1BB-11B7-499C-BC4F-321151665C4B}" type="parTrans" cxnId="{2B5B7417-3E06-4098-8BEE-4AC4FDC0F306}">
      <dgm:prSet/>
      <dgm:spPr/>
      <dgm:t>
        <a:bodyPr/>
        <a:lstStyle/>
        <a:p>
          <a:endParaRPr lang="en-US"/>
        </a:p>
      </dgm:t>
    </dgm:pt>
    <dgm:pt modelId="{17FAA5A6-A0C2-4563-8CB1-776985FF7D3F}" type="sibTrans" cxnId="{2B5B7417-3E06-4098-8BEE-4AC4FDC0F306}">
      <dgm:prSet/>
      <dgm:spPr/>
      <dgm:t>
        <a:bodyPr/>
        <a:lstStyle/>
        <a:p>
          <a:endParaRPr lang="en-US"/>
        </a:p>
      </dgm:t>
    </dgm:pt>
    <dgm:pt modelId="{CB85C388-95F6-4880-9022-BA934066B022}">
      <dgm:prSet phldrT="[Text]" phldr="0"/>
      <dgm:spPr/>
      <dgm:t>
        <a:bodyPr/>
        <a:lstStyle/>
        <a:p>
          <a:r>
            <a:rPr lang="en-US"/>
            <a:t>“Trash trucks leaking hazardous waste”</a:t>
          </a:r>
        </a:p>
      </dgm:t>
    </dgm:pt>
    <dgm:pt modelId="{0DC32747-7308-4973-8A1E-605707C46E5F}" type="parTrans" cxnId="{6A67061A-7162-4D75-B774-649183AB61EB}">
      <dgm:prSet/>
      <dgm:spPr/>
      <dgm:t>
        <a:bodyPr/>
        <a:lstStyle/>
        <a:p>
          <a:endParaRPr lang="en-US"/>
        </a:p>
      </dgm:t>
    </dgm:pt>
    <dgm:pt modelId="{17D4CF11-A352-4495-8F05-8B796E08B43D}" type="sibTrans" cxnId="{6A67061A-7162-4D75-B774-649183AB61EB}">
      <dgm:prSet/>
      <dgm:spPr/>
      <dgm:t>
        <a:bodyPr/>
        <a:lstStyle/>
        <a:p>
          <a:endParaRPr lang="en-US"/>
        </a:p>
      </dgm:t>
    </dgm:pt>
    <dgm:pt modelId="{52646462-F87B-4858-8FA7-D80ADC987ED4}">
      <dgm:prSet phldrT="[Text]"/>
      <dgm:spPr/>
      <dgm:t>
        <a:bodyPr/>
        <a:lstStyle/>
        <a:p>
          <a:pPr>
            <a:buNone/>
          </a:pPr>
          <a:r>
            <a:rPr lang="en-US" b="0" i="0" u="none"/>
            <a:t>“Left message on cart for driver to come to door so they could wish happy holidays”</a:t>
          </a:r>
          <a:endParaRPr lang="en-US"/>
        </a:p>
      </dgm:t>
    </dgm:pt>
    <dgm:pt modelId="{C0081B2C-77BA-4D49-B13E-C1918D024372}" type="parTrans" cxnId="{6B4CB30F-9284-47D8-A737-76E5DEB32BDE}">
      <dgm:prSet/>
      <dgm:spPr/>
      <dgm:t>
        <a:bodyPr/>
        <a:lstStyle/>
        <a:p>
          <a:endParaRPr lang="en-US"/>
        </a:p>
      </dgm:t>
    </dgm:pt>
    <dgm:pt modelId="{316D0730-3B7F-4CB6-955F-DF22C8A1CAE1}" type="sibTrans" cxnId="{6B4CB30F-9284-47D8-A737-76E5DEB32BDE}">
      <dgm:prSet/>
      <dgm:spPr/>
      <dgm:t>
        <a:bodyPr/>
        <a:lstStyle/>
        <a:p>
          <a:endParaRPr lang="en-US"/>
        </a:p>
      </dgm:t>
    </dgm:pt>
    <dgm:pt modelId="{B4AEA52A-E2BD-4171-A6B8-9BB15DF85A51}" type="pres">
      <dgm:prSet presAssocID="{32873639-9F58-4A3A-80BB-AE3714A1B906}" presName="Name0" presStyleCnt="0">
        <dgm:presLayoutVars>
          <dgm:chMax/>
          <dgm:chPref/>
          <dgm:dir/>
          <dgm:animLvl val="lvl"/>
        </dgm:presLayoutVars>
      </dgm:prSet>
      <dgm:spPr/>
    </dgm:pt>
    <dgm:pt modelId="{991B8B51-7B0A-409A-B89C-A8ED8FC4FDFD}" type="pres">
      <dgm:prSet presAssocID="{75A1E470-96DB-4CD4-BFD7-F25CBF5B6374}" presName="composite" presStyleCnt="0"/>
      <dgm:spPr/>
    </dgm:pt>
    <dgm:pt modelId="{DA6CAFBE-C45C-4226-BC05-30B4BAE0C0BA}" type="pres">
      <dgm:prSet presAssocID="{75A1E470-96DB-4CD4-BFD7-F25CBF5B6374}" presName="Parent1" presStyleLbl="node1" presStyleIdx="0" presStyleCnt="6">
        <dgm:presLayoutVars>
          <dgm:chMax val="1"/>
          <dgm:chPref val="1"/>
          <dgm:bulletEnabled val="1"/>
        </dgm:presLayoutVars>
      </dgm:prSet>
      <dgm:spPr/>
    </dgm:pt>
    <dgm:pt modelId="{69C7FE35-04BD-497E-88E7-89F993E67AA2}" type="pres">
      <dgm:prSet presAssocID="{75A1E470-96DB-4CD4-BFD7-F25CBF5B6374}" presName="Childtext1" presStyleLbl="revTx" presStyleIdx="0" presStyleCnt="3" custLinFactX="-70474" custLinFactNeighborX="-100000" custLinFactNeighborY="-8456">
        <dgm:presLayoutVars>
          <dgm:chMax val="0"/>
          <dgm:chPref val="0"/>
          <dgm:bulletEnabled val="1"/>
        </dgm:presLayoutVars>
      </dgm:prSet>
      <dgm:spPr/>
    </dgm:pt>
    <dgm:pt modelId="{B33F8AC2-7AE1-4FE9-85A0-5AD6F9E85220}" type="pres">
      <dgm:prSet presAssocID="{75A1E470-96DB-4CD4-BFD7-F25CBF5B6374}" presName="BalanceSpacing" presStyleCnt="0"/>
      <dgm:spPr/>
    </dgm:pt>
    <dgm:pt modelId="{30348551-A667-480F-B2AC-2C24A362DC58}" type="pres">
      <dgm:prSet presAssocID="{75A1E470-96DB-4CD4-BFD7-F25CBF5B6374}" presName="BalanceSpacing1" presStyleCnt="0"/>
      <dgm:spPr/>
    </dgm:pt>
    <dgm:pt modelId="{1977420D-92A2-4C9A-B81B-25A6776400B2}" type="pres">
      <dgm:prSet presAssocID="{17FAA5A6-A0C2-4563-8CB1-776985FF7D3F}" presName="Accent1Text" presStyleLbl="node1" presStyleIdx="1" presStyleCnt="6"/>
      <dgm:spPr/>
    </dgm:pt>
    <dgm:pt modelId="{FBCC055F-BE74-4457-8F7B-C65EA81A1ADA}" type="pres">
      <dgm:prSet presAssocID="{17FAA5A6-A0C2-4563-8CB1-776985FF7D3F}" presName="spaceBetweenRectangles" presStyleCnt="0"/>
      <dgm:spPr/>
    </dgm:pt>
    <dgm:pt modelId="{98E0CD1C-F461-406A-BC85-CBE8EF96A6B3}" type="pres">
      <dgm:prSet presAssocID="{CB85C388-95F6-4880-9022-BA934066B022}" presName="composite" presStyleCnt="0"/>
      <dgm:spPr/>
    </dgm:pt>
    <dgm:pt modelId="{1693B51A-31EC-4CFD-86C4-7A112E81BDD4}" type="pres">
      <dgm:prSet presAssocID="{CB85C388-95F6-4880-9022-BA934066B022}" presName="Parent1" presStyleLbl="node1" presStyleIdx="2" presStyleCnt="6" custLinFactNeighborY="856">
        <dgm:presLayoutVars>
          <dgm:chMax val="1"/>
          <dgm:chPref val="1"/>
          <dgm:bulletEnabled val="1"/>
        </dgm:presLayoutVars>
      </dgm:prSet>
      <dgm:spPr/>
    </dgm:pt>
    <dgm:pt modelId="{9677B00E-1489-45AB-8533-F0AE23D6C117}" type="pres">
      <dgm:prSet presAssocID="{CB85C388-95F6-4880-9022-BA934066B022}" presName="Childtext1" presStyleLbl="revTx" presStyleIdx="1" presStyleCnt="3">
        <dgm:presLayoutVars>
          <dgm:chMax val="0"/>
          <dgm:chPref val="0"/>
          <dgm:bulletEnabled val="1"/>
        </dgm:presLayoutVars>
      </dgm:prSet>
      <dgm:spPr/>
    </dgm:pt>
    <dgm:pt modelId="{F54D75C1-9A28-4BF2-B983-8DF0E12F3E29}" type="pres">
      <dgm:prSet presAssocID="{CB85C388-95F6-4880-9022-BA934066B022}" presName="BalanceSpacing" presStyleCnt="0"/>
      <dgm:spPr/>
    </dgm:pt>
    <dgm:pt modelId="{C4B83E0C-8085-4700-B02C-626174916150}" type="pres">
      <dgm:prSet presAssocID="{CB85C388-95F6-4880-9022-BA934066B022}" presName="BalanceSpacing1" presStyleCnt="0"/>
      <dgm:spPr/>
    </dgm:pt>
    <dgm:pt modelId="{62F05FA0-9D1A-4D02-918E-36DABA8C9B84}" type="pres">
      <dgm:prSet presAssocID="{17D4CF11-A352-4495-8F05-8B796E08B43D}" presName="Accent1Text" presStyleLbl="node1" presStyleIdx="3" presStyleCnt="6"/>
      <dgm:spPr/>
    </dgm:pt>
    <dgm:pt modelId="{CD34491A-24C5-4B36-9771-B15D8E998986}" type="pres">
      <dgm:prSet presAssocID="{17D4CF11-A352-4495-8F05-8B796E08B43D}" presName="spaceBetweenRectangles" presStyleCnt="0"/>
      <dgm:spPr/>
    </dgm:pt>
    <dgm:pt modelId="{44E11961-05F3-4764-A3DC-67661F74D80B}" type="pres">
      <dgm:prSet presAssocID="{52646462-F87B-4858-8FA7-D80ADC987ED4}" presName="composite" presStyleCnt="0"/>
      <dgm:spPr/>
    </dgm:pt>
    <dgm:pt modelId="{28724438-7036-4CEE-9C36-87BBE13E7B1D}" type="pres">
      <dgm:prSet presAssocID="{52646462-F87B-4858-8FA7-D80ADC987ED4}" presName="Parent1" presStyleLbl="node1" presStyleIdx="4" presStyleCnt="6">
        <dgm:presLayoutVars>
          <dgm:chMax val="1"/>
          <dgm:chPref val="1"/>
          <dgm:bulletEnabled val="1"/>
        </dgm:presLayoutVars>
      </dgm:prSet>
      <dgm:spPr/>
    </dgm:pt>
    <dgm:pt modelId="{96B79C3C-2435-468B-84C6-79DAA3584C58}" type="pres">
      <dgm:prSet presAssocID="{52646462-F87B-4858-8FA7-D80ADC987ED4}" presName="Childtext1" presStyleLbl="revTx" presStyleIdx="2" presStyleCnt="3">
        <dgm:presLayoutVars>
          <dgm:chMax val="0"/>
          <dgm:chPref val="0"/>
          <dgm:bulletEnabled val="1"/>
        </dgm:presLayoutVars>
      </dgm:prSet>
      <dgm:spPr/>
    </dgm:pt>
    <dgm:pt modelId="{099DEC39-3021-4C85-B12B-F21434F87C4B}" type="pres">
      <dgm:prSet presAssocID="{52646462-F87B-4858-8FA7-D80ADC987ED4}" presName="BalanceSpacing" presStyleCnt="0"/>
      <dgm:spPr/>
    </dgm:pt>
    <dgm:pt modelId="{72AAEFCD-0A39-42F1-99B4-6D9F9638C5AB}" type="pres">
      <dgm:prSet presAssocID="{52646462-F87B-4858-8FA7-D80ADC987ED4}" presName="BalanceSpacing1" presStyleCnt="0"/>
      <dgm:spPr/>
    </dgm:pt>
    <dgm:pt modelId="{3817AE26-93F1-4828-B36E-3FBC238D2A16}" type="pres">
      <dgm:prSet presAssocID="{316D0730-3B7F-4CB6-955F-DF22C8A1CAE1}" presName="Accent1Text" presStyleLbl="node1" presStyleIdx="5" presStyleCnt="6"/>
      <dgm:spPr/>
    </dgm:pt>
  </dgm:ptLst>
  <dgm:cxnLst>
    <dgm:cxn modelId="{6B4CB30F-9284-47D8-A737-76E5DEB32BDE}" srcId="{32873639-9F58-4A3A-80BB-AE3714A1B906}" destId="{52646462-F87B-4858-8FA7-D80ADC987ED4}" srcOrd="2" destOrd="0" parTransId="{C0081B2C-77BA-4D49-B13E-C1918D024372}" sibTransId="{316D0730-3B7F-4CB6-955F-DF22C8A1CAE1}"/>
    <dgm:cxn modelId="{2B5B7417-3E06-4098-8BEE-4AC4FDC0F306}" srcId="{32873639-9F58-4A3A-80BB-AE3714A1B906}" destId="{75A1E470-96DB-4CD4-BFD7-F25CBF5B6374}" srcOrd="0" destOrd="0" parTransId="{1873A1BB-11B7-499C-BC4F-321151665C4B}" sibTransId="{17FAA5A6-A0C2-4563-8CB1-776985FF7D3F}"/>
    <dgm:cxn modelId="{6A67061A-7162-4D75-B774-649183AB61EB}" srcId="{32873639-9F58-4A3A-80BB-AE3714A1B906}" destId="{CB85C388-95F6-4880-9022-BA934066B022}" srcOrd="1" destOrd="0" parTransId="{0DC32747-7308-4973-8A1E-605707C46E5F}" sibTransId="{17D4CF11-A352-4495-8F05-8B796E08B43D}"/>
    <dgm:cxn modelId="{05120C3C-4684-4CBB-AD4E-15B7DFCADA5D}" type="presOf" srcId="{75A1E470-96DB-4CD4-BFD7-F25CBF5B6374}" destId="{DA6CAFBE-C45C-4226-BC05-30B4BAE0C0BA}" srcOrd="0" destOrd="0" presId="urn:microsoft.com/office/officeart/2008/layout/AlternatingHexagons"/>
    <dgm:cxn modelId="{8C914140-4E7A-43D2-84B1-EA31458C9FD0}" type="presOf" srcId="{32873639-9F58-4A3A-80BB-AE3714A1B906}" destId="{B4AEA52A-E2BD-4171-A6B8-9BB15DF85A51}" srcOrd="0" destOrd="0" presId="urn:microsoft.com/office/officeart/2008/layout/AlternatingHexagons"/>
    <dgm:cxn modelId="{CF41EC6D-1A2B-4B64-B6FA-6C05899C9000}" type="presOf" srcId="{316D0730-3B7F-4CB6-955F-DF22C8A1CAE1}" destId="{3817AE26-93F1-4828-B36E-3FBC238D2A16}" srcOrd="0" destOrd="0" presId="urn:microsoft.com/office/officeart/2008/layout/AlternatingHexagons"/>
    <dgm:cxn modelId="{34B4AB70-5417-4741-B102-B528200ACA6D}" type="presOf" srcId="{17FAA5A6-A0C2-4563-8CB1-776985FF7D3F}" destId="{1977420D-92A2-4C9A-B81B-25A6776400B2}" srcOrd="0" destOrd="0" presId="urn:microsoft.com/office/officeart/2008/layout/AlternatingHexagons"/>
    <dgm:cxn modelId="{29BF8675-542F-4EB7-89D4-CB550610ADC0}" type="presOf" srcId="{52646462-F87B-4858-8FA7-D80ADC987ED4}" destId="{28724438-7036-4CEE-9C36-87BBE13E7B1D}" srcOrd="0" destOrd="0" presId="urn:microsoft.com/office/officeart/2008/layout/AlternatingHexagons"/>
    <dgm:cxn modelId="{2AC69DDB-4DE9-4BE5-B029-C1DFFCD89B68}" type="presOf" srcId="{17D4CF11-A352-4495-8F05-8B796E08B43D}" destId="{62F05FA0-9D1A-4D02-918E-36DABA8C9B84}" srcOrd="0" destOrd="0" presId="urn:microsoft.com/office/officeart/2008/layout/AlternatingHexagons"/>
    <dgm:cxn modelId="{AD4AC0EC-9B3F-429C-9A10-17076721B88F}" type="presOf" srcId="{CB85C388-95F6-4880-9022-BA934066B022}" destId="{1693B51A-31EC-4CFD-86C4-7A112E81BDD4}" srcOrd="0" destOrd="0" presId="urn:microsoft.com/office/officeart/2008/layout/AlternatingHexagons"/>
    <dgm:cxn modelId="{CD020D68-F854-4652-8622-47AB5C1C9FB1}" type="presParOf" srcId="{B4AEA52A-E2BD-4171-A6B8-9BB15DF85A51}" destId="{991B8B51-7B0A-409A-B89C-A8ED8FC4FDFD}" srcOrd="0" destOrd="0" presId="urn:microsoft.com/office/officeart/2008/layout/AlternatingHexagons"/>
    <dgm:cxn modelId="{35EAD5CE-74C0-4213-9181-79A5C2E03F20}" type="presParOf" srcId="{991B8B51-7B0A-409A-B89C-A8ED8FC4FDFD}" destId="{DA6CAFBE-C45C-4226-BC05-30B4BAE0C0BA}" srcOrd="0" destOrd="0" presId="urn:microsoft.com/office/officeart/2008/layout/AlternatingHexagons"/>
    <dgm:cxn modelId="{99EFDA8D-D4BF-4A8E-A82C-F17ACA80665D}" type="presParOf" srcId="{991B8B51-7B0A-409A-B89C-A8ED8FC4FDFD}" destId="{69C7FE35-04BD-497E-88E7-89F993E67AA2}" srcOrd="1" destOrd="0" presId="urn:microsoft.com/office/officeart/2008/layout/AlternatingHexagons"/>
    <dgm:cxn modelId="{A4239D44-398E-44FD-BADC-77E122C6DD54}" type="presParOf" srcId="{991B8B51-7B0A-409A-B89C-A8ED8FC4FDFD}" destId="{B33F8AC2-7AE1-4FE9-85A0-5AD6F9E85220}" srcOrd="2" destOrd="0" presId="urn:microsoft.com/office/officeart/2008/layout/AlternatingHexagons"/>
    <dgm:cxn modelId="{AE92EAA1-22B7-4339-A6BB-508FD6E241D0}" type="presParOf" srcId="{991B8B51-7B0A-409A-B89C-A8ED8FC4FDFD}" destId="{30348551-A667-480F-B2AC-2C24A362DC58}" srcOrd="3" destOrd="0" presId="urn:microsoft.com/office/officeart/2008/layout/AlternatingHexagons"/>
    <dgm:cxn modelId="{88036BAC-5DEB-4982-BF34-85A4EB912EA7}" type="presParOf" srcId="{991B8B51-7B0A-409A-B89C-A8ED8FC4FDFD}" destId="{1977420D-92A2-4C9A-B81B-25A6776400B2}" srcOrd="4" destOrd="0" presId="urn:microsoft.com/office/officeart/2008/layout/AlternatingHexagons"/>
    <dgm:cxn modelId="{7250980B-4F53-4197-B880-7C12C802A906}" type="presParOf" srcId="{B4AEA52A-E2BD-4171-A6B8-9BB15DF85A51}" destId="{FBCC055F-BE74-4457-8F7B-C65EA81A1ADA}" srcOrd="1" destOrd="0" presId="urn:microsoft.com/office/officeart/2008/layout/AlternatingHexagons"/>
    <dgm:cxn modelId="{F51A25BA-5A30-43F1-822B-C83694F9672B}" type="presParOf" srcId="{B4AEA52A-E2BD-4171-A6B8-9BB15DF85A51}" destId="{98E0CD1C-F461-406A-BC85-CBE8EF96A6B3}" srcOrd="2" destOrd="0" presId="urn:microsoft.com/office/officeart/2008/layout/AlternatingHexagons"/>
    <dgm:cxn modelId="{7FD7E2CF-4281-42DC-B4DB-0052A47F14DD}" type="presParOf" srcId="{98E0CD1C-F461-406A-BC85-CBE8EF96A6B3}" destId="{1693B51A-31EC-4CFD-86C4-7A112E81BDD4}" srcOrd="0" destOrd="0" presId="urn:microsoft.com/office/officeart/2008/layout/AlternatingHexagons"/>
    <dgm:cxn modelId="{0B3190EC-ED37-4B41-B450-6D4A762261D3}" type="presParOf" srcId="{98E0CD1C-F461-406A-BC85-CBE8EF96A6B3}" destId="{9677B00E-1489-45AB-8533-F0AE23D6C117}" srcOrd="1" destOrd="0" presId="urn:microsoft.com/office/officeart/2008/layout/AlternatingHexagons"/>
    <dgm:cxn modelId="{45746DCC-117B-4860-BBE9-8C3F402B1A5D}" type="presParOf" srcId="{98E0CD1C-F461-406A-BC85-CBE8EF96A6B3}" destId="{F54D75C1-9A28-4BF2-B983-8DF0E12F3E29}" srcOrd="2" destOrd="0" presId="urn:microsoft.com/office/officeart/2008/layout/AlternatingHexagons"/>
    <dgm:cxn modelId="{79C4F7C2-0CE8-4429-A645-087236BA0325}" type="presParOf" srcId="{98E0CD1C-F461-406A-BC85-CBE8EF96A6B3}" destId="{C4B83E0C-8085-4700-B02C-626174916150}" srcOrd="3" destOrd="0" presId="urn:microsoft.com/office/officeart/2008/layout/AlternatingHexagons"/>
    <dgm:cxn modelId="{9F6D71F3-588D-4B8F-83DE-2B65BADB312A}" type="presParOf" srcId="{98E0CD1C-F461-406A-BC85-CBE8EF96A6B3}" destId="{62F05FA0-9D1A-4D02-918E-36DABA8C9B84}" srcOrd="4" destOrd="0" presId="urn:microsoft.com/office/officeart/2008/layout/AlternatingHexagons"/>
    <dgm:cxn modelId="{1B7EEBFA-A6B1-49F5-9532-DE2755042668}" type="presParOf" srcId="{B4AEA52A-E2BD-4171-A6B8-9BB15DF85A51}" destId="{CD34491A-24C5-4B36-9771-B15D8E998986}" srcOrd="3" destOrd="0" presId="urn:microsoft.com/office/officeart/2008/layout/AlternatingHexagons"/>
    <dgm:cxn modelId="{F51D14B1-E888-4A43-8426-C17986B6ED94}" type="presParOf" srcId="{B4AEA52A-E2BD-4171-A6B8-9BB15DF85A51}" destId="{44E11961-05F3-4764-A3DC-67661F74D80B}" srcOrd="4" destOrd="0" presId="urn:microsoft.com/office/officeart/2008/layout/AlternatingHexagons"/>
    <dgm:cxn modelId="{64DAB86A-5D99-4412-A42A-6C93AA6C2065}" type="presParOf" srcId="{44E11961-05F3-4764-A3DC-67661F74D80B}" destId="{28724438-7036-4CEE-9C36-87BBE13E7B1D}" srcOrd="0" destOrd="0" presId="urn:microsoft.com/office/officeart/2008/layout/AlternatingHexagons"/>
    <dgm:cxn modelId="{907F8646-419D-43FD-B425-9A20D531E673}" type="presParOf" srcId="{44E11961-05F3-4764-A3DC-67661F74D80B}" destId="{96B79C3C-2435-468B-84C6-79DAA3584C58}" srcOrd="1" destOrd="0" presId="urn:microsoft.com/office/officeart/2008/layout/AlternatingHexagons"/>
    <dgm:cxn modelId="{0D26566B-0714-4C24-80DB-6EA24C64D35E}" type="presParOf" srcId="{44E11961-05F3-4764-A3DC-67661F74D80B}" destId="{099DEC39-3021-4C85-B12B-F21434F87C4B}" srcOrd="2" destOrd="0" presId="urn:microsoft.com/office/officeart/2008/layout/AlternatingHexagons"/>
    <dgm:cxn modelId="{E4CAB234-4ADD-4D33-B7E3-6059F56973DD}" type="presParOf" srcId="{44E11961-05F3-4764-A3DC-67661F74D80B}" destId="{72AAEFCD-0A39-42F1-99B4-6D9F9638C5AB}" srcOrd="3" destOrd="0" presId="urn:microsoft.com/office/officeart/2008/layout/AlternatingHexagons"/>
    <dgm:cxn modelId="{A794FC43-8354-4318-9260-B249D41F2408}" type="presParOf" srcId="{44E11961-05F3-4764-A3DC-67661F74D80B}" destId="{3817AE26-93F1-4828-B36E-3FBC238D2A16}" srcOrd="4" destOrd="0" presId="urn:microsoft.com/office/officeart/2008/layout/AlternatingHexagon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AFBE-C45C-4226-BC05-30B4BAE0C0BA}">
      <dsp:nvSpPr>
        <dsp:cNvPr id="0" name=""/>
        <dsp:cNvSpPr/>
      </dsp:nvSpPr>
      <dsp:spPr>
        <a:xfrm rot="5400000">
          <a:off x="3079483" y="101911"/>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“Trash truck ran a red light through a school zone”</a:t>
          </a:r>
        </a:p>
      </dsp:txBody>
      <dsp:txXfrm rot="-5400000">
        <a:off x="3387298" y="241310"/>
        <a:ext cx="919035" cy="1056361"/>
      </dsp:txXfrm>
    </dsp:sp>
    <dsp:sp modelId="{69C7FE35-04BD-497E-88E7-89F993E67AA2}">
      <dsp:nvSpPr>
        <dsp:cNvPr id="0" name=""/>
        <dsp:cNvSpPr/>
      </dsp:nvSpPr>
      <dsp:spPr>
        <a:xfrm>
          <a:off x="1635224" y="231228"/>
          <a:ext cx="1712687" cy="920799"/>
        </a:xfrm>
        <a:prstGeom prst="rect">
          <a:avLst/>
        </a:prstGeom>
        <a:noFill/>
        <a:ln>
          <a:noFill/>
        </a:ln>
        <a:effectLst/>
      </dsp:spPr>
      <dsp:style>
        <a:lnRef idx="0">
          <a:scrgbClr r="0" g="0" b="0"/>
        </a:lnRef>
        <a:fillRef idx="0">
          <a:scrgbClr r="0" g="0" b="0"/>
        </a:fillRef>
        <a:effectRef idx="0">
          <a:scrgbClr r="0" g="0" b="0"/>
        </a:effectRef>
        <a:fontRef idx="minor"/>
      </dsp:style>
    </dsp:sp>
    <dsp:sp modelId="{1977420D-92A2-4C9A-B81B-25A6776400B2}">
      <dsp:nvSpPr>
        <dsp:cNvPr id="0" name=""/>
        <dsp:cNvSpPr/>
      </dsp:nvSpPr>
      <dsp:spPr>
        <a:xfrm rot="5400000">
          <a:off x="1637511" y="101911"/>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945326" y="241310"/>
        <a:ext cx="919035" cy="1056361"/>
      </dsp:txXfrm>
    </dsp:sp>
    <dsp:sp modelId="{1693B51A-31EC-4CFD-86C4-7A112E81BDD4}">
      <dsp:nvSpPr>
        <dsp:cNvPr id="0" name=""/>
        <dsp:cNvSpPr/>
      </dsp:nvSpPr>
      <dsp:spPr>
        <a:xfrm rot="5400000">
          <a:off x="2355734" y="1417672"/>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“Trash trucks leaking hazardous waste”</a:t>
          </a:r>
        </a:p>
      </dsp:txBody>
      <dsp:txXfrm rot="-5400000">
        <a:off x="2663549" y="1557071"/>
        <a:ext cx="919035" cy="1056361"/>
      </dsp:txXfrm>
    </dsp:sp>
    <dsp:sp modelId="{9677B00E-1489-45AB-8533-F0AE23D6C117}">
      <dsp:nvSpPr>
        <dsp:cNvPr id="0" name=""/>
        <dsp:cNvSpPr/>
      </dsp:nvSpPr>
      <dsp:spPr>
        <a:xfrm>
          <a:off x="742801" y="1611715"/>
          <a:ext cx="1657439" cy="920799"/>
        </a:xfrm>
        <a:prstGeom prst="rect">
          <a:avLst/>
        </a:prstGeom>
        <a:noFill/>
        <a:ln>
          <a:noFill/>
        </a:ln>
        <a:effectLst/>
      </dsp:spPr>
      <dsp:style>
        <a:lnRef idx="0">
          <a:scrgbClr r="0" g="0" b="0"/>
        </a:lnRef>
        <a:fillRef idx="0">
          <a:scrgbClr r="0" g="0" b="0"/>
        </a:fillRef>
        <a:effectRef idx="0">
          <a:scrgbClr r="0" g="0" b="0"/>
        </a:effectRef>
        <a:fontRef idx="minor"/>
      </dsp:style>
    </dsp:sp>
    <dsp:sp modelId="{62F05FA0-9D1A-4D02-918E-36DABA8C9B84}">
      <dsp:nvSpPr>
        <dsp:cNvPr id="0" name=""/>
        <dsp:cNvSpPr/>
      </dsp:nvSpPr>
      <dsp:spPr>
        <a:xfrm rot="5400000">
          <a:off x="3797706" y="1404535"/>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4105521" y="1543934"/>
        <a:ext cx="919035" cy="1056361"/>
      </dsp:txXfrm>
    </dsp:sp>
    <dsp:sp modelId="{28724438-7036-4CEE-9C36-87BBE13E7B1D}">
      <dsp:nvSpPr>
        <dsp:cNvPr id="0" name=""/>
        <dsp:cNvSpPr/>
      </dsp:nvSpPr>
      <dsp:spPr>
        <a:xfrm rot="5400000">
          <a:off x="3079483" y="2707160"/>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0" i="0" u="none" kern="1200"/>
            <a:t>“Left message on cart for driver to come to door so they could wish happy holidays”</a:t>
          </a:r>
          <a:endParaRPr lang="en-US" sz="1000" kern="1200"/>
        </a:p>
      </dsp:txBody>
      <dsp:txXfrm rot="-5400000">
        <a:off x="3387298" y="2846559"/>
        <a:ext cx="919035" cy="1056361"/>
      </dsp:txXfrm>
    </dsp:sp>
    <dsp:sp modelId="{96B79C3C-2435-468B-84C6-79DAA3584C58}">
      <dsp:nvSpPr>
        <dsp:cNvPr id="0" name=""/>
        <dsp:cNvSpPr/>
      </dsp:nvSpPr>
      <dsp:spPr>
        <a:xfrm>
          <a:off x="4554910" y="2914340"/>
          <a:ext cx="1712687" cy="920799"/>
        </a:xfrm>
        <a:prstGeom prst="rect">
          <a:avLst/>
        </a:prstGeom>
        <a:noFill/>
        <a:ln>
          <a:noFill/>
        </a:ln>
        <a:effectLst/>
      </dsp:spPr>
      <dsp:style>
        <a:lnRef idx="0">
          <a:scrgbClr r="0" g="0" b="0"/>
        </a:lnRef>
        <a:fillRef idx="0">
          <a:scrgbClr r="0" g="0" b="0"/>
        </a:fillRef>
        <a:effectRef idx="0">
          <a:scrgbClr r="0" g="0" b="0"/>
        </a:effectRef>
        <a:fontRef idx="minor"/>
      </dsp:style>
    </dsp:sp>
    <dsp:sp modelId="{3817AE26-93F1-4828-B36E-3FBC238D2A16}">
      <dsp:nvSpPr>
        <dsp:cNvPr id="0" name=""/>
        <dsp:cNvSpPr/>
      </dsp:nvSpPr>
      <dsp:spPr>
        <a:xfrm rot="5400000">
          <a:off x="1637511" y="2707160"/>
          <a:ext cx="1534665" cy="1335159"/>
        </a:xfrm>
        <a:prstGeom prst="hexagon">
          <a:avLst>
            <a:gd name="adj" fmla="val 25000"/>
            <a:gd name="vf" fmla="val 11547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rot="-5400000">
        <a:off x="1945326" y="2846559"/>
        <a:ext cx="919035" cy="1056361"/>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DBA6D2-B2B7-41E9-8AFD-E5873DB0A990}"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253809-EDF5-4463-937E-299AB41D155B}" type="slidenum">
              <a:rPr lang="en-US" smtClean="0"/>
              <a:t>‹#›</a:t>
            </a:fld>
            <a:endParaRPr lang="en-US"/>
          </a:p>
        </p:txBody>
      </p:sp>
    </p:spTree>
    <p:extLst>
      <p:ext uri="{BB962C8B-B14F-4D97-AF65-F5344CB8AC3E}">
        <p14:creationId xmlns:p14="http://schemas.microsoft.com/office/powerpoint/2010/main" val="3590575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11B59-0C54-364E-2629-9226D119C5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8C87F6-E466-B913-E427-A31B7B1AA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47B0D6-296B-6943-38C4-2688F6B11B68}"/>
              </a:ext>
            </a:extLst>
          </p:cNvPr>
          <p:cNvSpPr>
            <a:spLocks noGrp="1"/>
          </p:cNvSpPr>
          <p:nvPr>
            <p:ph type="body" idx="1"/>
          </p:nvPr>
        </p:nvSpPr>
        <p:spPr/>
        <p:txBody>
          <a:bodyPr/>
          <a:lstStyle/>
          <a:p>
            <a:r>
              <a:rPr lang="en-US"/>
              <a:t>Kyle: Total fines per </a:t>
            </a:r>
            <a:r>
              <a:rPr lang="en-US" err="1"/>
              <a:t>zipcode</a:t>
            </a:r>
            <a:r>
              <a:rPr lang="en-US"/>
              <a:t> (heatmap)</a:t>
            </a:r>
            <a:br>
              <a:rPr lang="en-US"/>
            </a:br>
            <a:endParaRPr lang="en-US"/>
          </a:p>
        </p:txBody>
      </p:sp>
      <p:sp>
        <p:nvSpPr>
          <p:cNvPr id="4" name="Slide Number Placeholder 3">
            <a:extLst>
              <a:ext uri="{FF2B5EF4-FFF2-40B4-BE49-F238E27FC236}">
                <a16:creationId xmlns:a16="http://schemas.microsoft.com/office/drawing/2014/main" id="{6A31DB1A-61CE-EC54-A7CC-F8780F28AA0A}"/>
              </a:ext>
            </a:extLst>
          </p:cNvPr>
          <p:cNvSpPr>
            <a:spLocks noGrp="1"/>
          </p:cNvSpPr>
          <p:nvPr>
            <p:ph type="sldNum" sz="quarter" idx="5"/>
          </p:nvPr>
        </p:nvSpPr>
        <p:spPr/>
        <p:txBody>
          <a:bodyPr/>
          <a:lstStyle/>
          <a:p>
            <a:fld id="{5B253809-EDF5-4463-937E-299AB41D155B}" type="slidenum">
              <a:rPr lang="en-US" smtClean="0"/>
              <a:t>2</a:t>
            </a:fld>
            <a:endParaRPr lang="en-US"/>
          </a:p>
        </p:txBody>
      </p:sp>
    </p:spTree>
    <p:extLst>
      <p:ext uri="{BB962C8B-B14F-4D97-AF65-F5344CB8AC3E}">
        <p14:creationId xmlns:p14="http://schemas.microsoft.com/office/powerpoint/2010/main" val="1373248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A18FE-C736-2C0B-A38E-016DB6930C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DDA53-C1AF-CCF0-C6A7-B65FC7272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4DF6BA-2287-A486-BAB2-E8F8B1741671}"/>
              </a:ext>
            </a:extLst>
          </p:cNvPr>
          <p:cNvSpPr>
            <a:spLocks noGrp="1"/>
          </p:cNvSpPr>
          <p:nvPr>
            <p:ph type="body" idx="1"/>
          </p:nvPr>
        </p:nvSpPr>
        <p:spPr/>
        <p:txBody>
          <a:bodyPr/>
          <a:lstStyle/>
          <a:p>
            <a:r>
              <a:rPr lang="en-US"/>
              <a:t>Kyle: Total fines per </a:t>
            </a:r>
            <a:r>
              <a:rPr lang="en-US" err="1"/>
              <a:t>zipcode</a:t>
            </a:r>
            <a:r>
              <a:rPr lang="en-US"/>
              <a:t> (heatmap)</a:t>
            </a:r>
            <a:br>
              <a:rPr lang="en-US"/>
            </a:br>
            <a:endParaRPr lang="en-US"/>
          </a:p>
        </p:txBody>
      </p:sp>
      <p:sp>
        <p:nvSpPr>
          <p:cNvPr id="4" name="Slide Number Placeholder 3">
            <a:extLst>
              <a:ext uri="{FF2B5EF4-FFF2-40B4-BE49-F238E27FC236}">
                <a16:creationId xmlns:a16="http://schemas.microsoft.com/office/drawing/2014/main" id="{D15CA2E5-B3DF-012E-ED12-94B6D5B7D8D3}"/>
              </a:ext>
            </a:extLst>
          </p:cNvPr>
          <p:cNvSpPr>
            <a:spLocks noGrp="1"/>
          </p:cNvSpPr>
          <p:nvPr>
            <p:ph type="sldNum" sz="quarter" idx="5"/>
          </p:nvPr>
        </p:nvSpPr>
        <p:spPr/>
        <p:txBody>
          <a:bodyPr/>
          <a:lstStyle/>
          <a:p>
            <a:fld id="{5B253809-EDF5-4463-937E-299AB41D155B}" type="slidenum">
              <a:rPr lang="en-US" smtClean="0"/>
              <a:t>3</a:t>
            </a:fld>
            <a:endParaRPr lang="en-US"/>
          </a:p>
        </p:txBody>
      </p:sp>
    </p:spTree>
    <p:extLst>
      <p:ext uri="{BB962C8B-B14F-4D97-AF65-F5344CB8AC3E}">
        <p14:creationId xmlns:p14="http://schemas.microsoft.com/office/powerpoint/2010/main" val="465946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1E13B-4E51-77D6-0B25-632EA625A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C7D20C-1EC9-FACA-C16D-C1948A2424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9E5344-2072-3C2C-D89A-9F4BE7B4C1B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Kyle: Total amount of damages</a:t>
            </a:r>
            <a:br>
              <a:rPr lang="en-US"/>
            </a:br>
            <a:endParaRPr lang="en-US"/>
          </a:p>
        </p:txBody>
      </p:sp>
      <p:sp>
        <p:nvSpPr>
          <p:cNvPr id="4" name="Slide Number Placeholder 3">
            <a:extLst>
              <a:ext uri="{FF2B5EF4-FFF2-40B4-BE49-F238E27FC236}">
                <a16:creationId xmlns:a16="http://schemas.microsoft.com/office/drawing/2014/main" id="{22F4E5F2-07DC-61C8-4F03-16E57317EA39}"/>
              </a:ext>
            </a:extLst>
          </p:cNvPr>
          <p:cNvSpPr>
            <a:spLocks noGrp="1"/>
          </p:cNvSpPr>
          <p:nvPr>
            <p:ph type="sldNum" sz="quarter" idx="5"/>
          </p:nvPr>
        </p:nvSpPr>
        <p:spPr/>
        <p:txBody>
          <a:bodyPr/>
          <a:lstStyle/>
          <a:p>
            <a:fld id="{5B253809-EDF5-4463-937E-299AB41D155B}" type="slidenum">
              <a:rPr lang="en-US" smtClean="0"/>
              <a:t>4</a:t>
            </a:fld>
            <a:endParaRPr lang="en-US"/>
          </a:p>
        </p:txBody>
      </p:sp>
    </p:spTree>
    <p:extLst>
      <p:ext uri="{BB962C8B-B14F-4D97-AF65-F5344CB8AC3E}">
        <p14:creationId xmlns:p14="http://schemas.microsoft.com/office/powerpoint/2010/main" val="4166727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6C3AB-C058-B60B-26E6-F6F0E0E9C7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4B9D7E-3B4D-365C-7259-21F0E2237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11086D-BEEB-CA0E-936B-0FA42203204D}"/>
              </a:ext>
            </a:extLst>
          </p:cNvPr>
          <p:cNvSpPr>
            <a:spLocks noGrp="1"/>
          </p:cNvSpPr>
          <p:nvPr>
            <p:ph type="body" idx="1"/>
          </p:nvPr>
        </p:nvSpPr>
        <p:spPr/>
        <p:txBody>
          <a:bodyPr/>
          <a:lstStyle/>
          <a:p>
            <a:r>
              <a:rPr lang="en-US"/>
              <a:t>Joseph: How much does each trash hauler owe?</a:t>
            </a:r>
          </a:p>
        </p:txBody>
      </p:sp>
      <p:sp>
        <p:nvSpPr>
          <p:cNvPr id="4" name="Slide Number Placeholder 3">
            <a:extLst>
              <a:ext uri="{FF2B5EF4-FFF2-40B4-BE49-F238E27FC236}">
                <a16:creationId xmlns:a16="http://schemas.microsoft.com/office/drawing/2014/main" id="{E254979D-0276-4ACF-489E-228751E7A0EC}"/>
              </a:ext>
            </a:extLst>
          </p:cNvPr>
          <p:cNvSpPr>
            <a:spLocks noGrp="1"/>
          </p:cNvSpPr>
          <p:nvPr>
            <p:ph type="sldNum" sz="quarter" idx="5"/>
          </p:nvPr>
        </p:nvSpPr>
        <p:spPr/>
        <p:txBody>
          <a:bodyPr/>
          <a:lstStyle/>
          <a:p>
            <a:fld id="{5B253809-EDF5-4463-937E-299AB41D155B}" type="slidenum">
              <a:rPr lang="en-US" smtClean="0"/>
              <a:t>5</a:t>
            </a:fld>
            <a:endParaRPr lang="en-US"/>
          </a:p>
        </p:txBody>
      </p:sp>
    </p:spTree>
    <p:extLst>
      <p:ext uri="{BB962C8B-B14F-4D97-AF65-F5344CB8AC3E}">
        <p14:creationId xmlns:p14="http://schemas.microsoft.com/office/powerpoint/2010/main" val="2084953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47AD9-8F7A-7B26-739E-F4620D258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FCEC9-1577-11B2-7AD0-7F6DC4109E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7DA2B4-F4E0-8BDF-C45F-E83A18CAB3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Joseph: Total missed pickups by route</a:t>
            </a:r>
          </a:p>
        </p:txBody>
      </p:sp>
      <p:sp>
        <p:nvSpPr>
          <p:cNvPr id="4" name="Slide Number Placeholder 3">
            <a:extLst>
              <a:ext uri="{FF2B5EF4-FFF2-40B4-BE49-F238E27FC236}">
                <a16:creationId xmlns:a16="http://schemas.microsoft.com/office/drawing/2014/main" id="{D917838B-14F2-6691-2E50-67A9F232E791}"/>
              </a:ext>
            </a:extLst>
          </p:cNvPr>
          <p:cNvSpPr>
            <a:spLocks noGrp="1"/>
          </p:cNvSpPr>
          <p:nvPr>
            <p:ph type="sldNum" sz="quarter" idx="5"/>
          </p:nvPr>
        </p:nvSpPr>
        <p:spPr/>
        <p:txBody>
          <a:bodyPr/>
          <a:lstStyle/>
          <a:p>
            <a:fld id="{5B253809-EDF5-4463-937E-299AB41D155B}" type="slidenum">
              <a:rPr lang="en-US" smtClean="0"/>
              <a:t>6</a:t>
            </a:fld>
            <a:endParaRPr lang="en-US"/>
          </a:p>
        </p:txBody>
      </p:sp>
    </p:spTree>
    <p:extLst>
      <p:ext uri="{BB962C8B-B14F-4D97-AF65-F5344CB8AC3E}">
        <p14:creationId xmlns:p14="http://schemas.microsoft.com/office/powerpoint/2010/main" val="4193778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39D265-DF2F-FE7F-B3D3-0139249B70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91E799-EEA8-E42A-8700-52226A0C48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EFEE97-5F7D-742F-4282-923B4E94B153}"/>
              </a:ext>
            </a:extLst>
          </p:cNvPr>
          <p:cNvSpPr>
            <a:spLocks noGrp="1"/>
          </p:cNvSpPr>
          <p:nvPr>
            <p:ph type="body" idx="1"/>
          </p:nvPr>
        </p:nvSpPr>
        <p:spPr/>
        <p:txBody>
          <a:bodyPr/>
          <a:lstStyle/>
          <a:p>
            <a:r>
              <a:rPr lang="en-US"/>
              <a:t>Jocelyn: How do metro crews compare to the contractor's performance?</a:t>
            </a:r>
          </a:p>
        </p:txBody>
      </p:sp>
      <p:sp>
        <p:nvSpPr>
          <p:cNvPr id="4" name="Slide Number Placeholder 3">
            <a:extLst>
              <a:ext uri="{FF2B5EF4-FFF2-40B4-BE49-F238E27FC236}">
                <a16:creationId xmlns:a16="http://schemas.microsoft.com/office/drawing/2014/main" id="{D41BB402-571A-52CE-7262-08D4FCB99FE9}"/>
              </a:ext>
            </a:extLst>
          </p:cNvPr>
          <p:cNvSpPr>
            <a:spLocks noGrp="1"/>
          </p:cNvSpPr>
          <p:nvPr>
            <p:ph type="sldNum" sz="quarter" idx="5"/>
          </p:nvPr>
        </p:nvSpPr>
        <p:spPr/>
        <p:txBody>
          <a:bodyPr/>
          <a:lstStyle/>
          <a:p>
            <a:fld id="{5B253809-EDF5-4463-937E-299AB41D155B}" type="slidenum">
              <a:rPr lang="en-US" smtClean="0"/>
              <a:t>7</a:t>
            </a:fld>
            <a:endParaRPr lang="en-US"/>
          </a:p>
        </p:txBody>
      </p:sp>
    </p:spTree>
    <p:extLst>
      <p:ext uri="{BB962C8B-B14F-4D97-AF65-F5344CB8AC3E}">
        <p14:creationId xmlns:p14="http://schemas.microsoft.com/office/powerpoint/2010/main" val="2151258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D135E-A37B-DEFA-803B-94393F9C1D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0A215D-7DE1-2AD8-B04D-DE520551F4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1CCB57-8578-1698-468E-6CCD53958824}"/>
              </a:ext>
            </a:extLst>
          </p:cNvPr>
          <p:cNvSpPr>
            <a:spLocks noGrp="1"/>
          </p:cNvSpPr>
          <p:nvPr>
            <p:ph type="body" idx="1"/>
          </p:nvPr>
        </p:nvSpPr>
        <p:spPr/>
        <p:txBody>
          <a:bodyPr/>
          <a:lstStyle/>
          <a:p>
            <a:r>
              <a:rPr lang="en-US"/>
              <a:t>Missed pick ups and damages are important to call and report on, but here, we can see a word cloud pertaining to other complaints that have been made. We can see that trash and cart are the largest. This is because the larger the word, the more often it was found in the complaint section; on the contrary, the smaller the word, the less times it was found. This can be especially helpful to identify other areas that may be in need of improvement. Such as, topics like supervisor, time, driver, backdoor. While these words are not quite as large, it still may be a topic worth investigating to potentially be addressed in the future. </a:t>
            </a:r>
          </a:p>
          <a:p>
            <a:endParaRPr lang="en-US"/>
          </a:p>
          <a:p>
            <a:r>
              <a:rPr lang="en-US"/>
              <a:t>**3-4second break** </a:t>
            </a:r>
          </a:p>
          <a:p>
            <a:endParaRPr lang="en-US"/>
          </a:p>
          <a:p>
            <a:r>
              <a:rPr lang="en-US"/>
              <a:t>To the right in the honey comb graphic, I have listed a few other complaints that were documented but do not pertain to missed pick ups or damages. The bottom two being *COMPLIMENTS*. I enjoyed finding compliments because as someone who has worked with the public, I know how challenging it can be. So here we have it, proof that when it comes to garbage, everyone has something to say. </a:t>
            </a:r>
          </a:p>
        </p:txBody>
      </p:sp>
      <p:sp>
        <p:nvSpPr>
          <p:cNvPr id="4" name="Slide Number Placeholder 3">
            <a:extLst>
              <a:ext uri="{FF2B5EF4-FFF2-40B4-BE49-F238E27FC236}">
                <a16:creationId xmlns:a16="http://schemas.microsoft.com/office/drawing/2014/main" id="{673B3AF8-3BF7-875E-2DC6-AC6EF4647AF4}"/>
              </a:ext>
            </a:extLst>
          </p:cNvPr>
          <p:cNvSpPr>
            <a:spLocks noGrp="1"/>
          </p:cNvSpPr>
          <p:nvPr>
            <p:ph type="sldNum" sz="quarter" idx="5"/>
          </p:nvPr>
        </p:nvSpPr>
        <p:spPr/>
        <p:txBody>
          <a:bodyPr/>
          <a:lstStyle/>
          <a:p>
            <a:fld id="{5B253809-EDF5-4463-937E-299AB41D155B}" type="slidenum">
              <a:rPr lang="en-US" smtClean="0"/>
              <a:t>8</a:t>
            </a:fld>
            <a:endParaRPr lang="en-US"/>
          </a:p>
        </p:txBody>
      </p:sp>
    </p:spTree>
    <p:extLst>
      <p:ext uri="{BB962C8B-B14F-4D97-AF65-F5344CB8AC3E}">
        <p14:creationId xmlns:p14="http://schemas.microsoft.com/office/powerpoint/2010/main" val="2816482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FB012-D407-208C-88BA-A7D3C8C8B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9E5569-18A9-5723-DF32-E0172B0523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8B3A5-CAEB-8D1C-6AAB-5D98553A3DD0}"/>
              </a:ext>
            </a:extLst>
          </p:cNvPr>
          <p:cNvSpPr>
            <a:spLocks noGrp="1"/>
          </p:cNvSpPr>
          <p:nvPr>
            <p:ph type="body" idx="1"/>
          </p:nvPr>
        </p:nvSpPr>
        <p:spPr/>
        <p:txBody>
          <a:bodyPr/>
          <a:lstStyle/>
          <a:p>
            <a:r>
              <a:rPr lang="en-US"/>
              <a:t>Jenn: What other types of complaints are there?</a:t>
            </a:r>
          </a:p>
        </p:txBody>
      </p:sp>
      <p:sp>
        <p:nvSpPr>
          <p:cNvPr id="4" name="Slide Number Placeholder 3">
            <a:extLst>
              <a:ext uri="{FF2B5EF4-FFF2-40B4-BE49-F238E27FC236}">
                <a16:creationId xmlns:a16="http://schemas.microsoft.com/office/drawing/2014/main" id="{9B8DF1BE-E439-8436-27C2-8047EEC33ECD}"/>
              </a:ext>
            </a:extLst>
          </p:cNvPr>
          <p:cNvSpPr>
            <a:spLocks noGrp="1"/>
          </p:cNvSpPr>
          <p:nvPr>
            <p:ph type="sldNum" sz="quarter" idx="5"/>
          </p:nvPr>
        </p:nvSpPr>
        <p:spPr/>
        <p:txBody>
          <a:bodyPr/>
          <a:lstStyle/>
          <a:p>
            <a:fld id="{5B253809-EDF5-4463-937E-299AB41D155B}" type="slidenum">
              <a:rPr lang="en-US" smtClean="0"/>
              <a:t>9</a:t>
            </a:fld>
            <a:endParaRPr lang="en-US"/>
          </a:p>
        </p:txBody>
      </p:sp>
    </p:spTree>
    <p:extLst>
      <p:ext uri="{BB962C8B-B14F-4D97-AF65-F5344CB8AC3E}">
        <p14:creationId xmlns:p14="http://schemas.microsoft.com/office/powerpoint/2010/main" val="9102007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rIns="45720"/>
          <a:lstStyle/>
          <a:p>
            <a:fld id="{E8A0F4DF-90E9-486B-B87D-6008EC12545F}" type="slidenum">
              <a:rPr lang="en-US" smtClean="0"/>
              <a:t>‹#›</a:t>
            </a:fld>
            <a:endParaRPr lang="en-US"/>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a:solidFill>
                  <a:schemeClr val="accent6"/>
                </a:solidFill>
                <a:latin typeface="Wingdings 3" panose="05040102010807070707" pitchFamily="18" charset="2"/>
              </a:rPr>
              <a:t>z</a:t>
            </a:r>
            <a:endParaRPr lang="en-US" sz="24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8886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13206610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4849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0841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D55F8E-93F3-466B-8D46-03FFBBBBFC4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17372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484661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6D55F8E-93F3-466B-8D46-03FFBBBBFC45}"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055710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6D55F8E-93F3-466B-8D46-03FFBBBBFC45}"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A0F4DF-90E9-486B-B87D-6008EC12545F}" type="slidenum">
              <a:rPr lang="en-US" smtClean="0"/>
              <a:t>‹#›</a:t>
            </a:fld>
            <a:endParaRPr lang="en-US"/>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920083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6D55F8E-93F3-466B-8D46-03FFBBBBFC45}"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3235265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2376693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a:solidFill>
                  <a:schemeClr val="accent6"/>
                </a:solidFill>
                <a:latin typeface="Wingdings 3" panose="05040102010807070707" pitchFamily="18" charset="2"/>
              </a:rPr>
              <a:t>z</a:t>
            </a:r>
            <a:endParaRPr lang="en-US" sz="100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D55F8E-93F3-466B-8D46-03FFBBBBFC4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A0F4DF-90E9-486B-B87D-6008EC12545F}" type="slidenum">
              <a:rPr lang="en-US" smtClean="0"/>
              <a:t>‹#›</a:t>
            </a:fld>
            <a:endParaRPr lang="en-US"/>
          </a:p>
        </p:txBody>
      </p:sp>
    </p:spTree>
    <p:extLst>
      <p:ext uri="{BB962C8B-B14F-4D97-AF65-F5344CB8AC3E}">
        <p14:creationId xmlns:p14="http://schemas.microsoft.com/office/powerpoint/2010/main" val="1002173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26D55F8E-93F3-466B-8D46-03FFBBBBFC45}" type="datetimeFigureOut">
              <a:rPr lang="en-US" smtClean="0"/>
              <a:t>9/25/2025</a:t>
            </a:fld>
            <a:endParaRPr lang="en-US"/>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E8A0F4DF-90E9-486B-B87D-6008EC12545F}" type="slidenum">
              <a:rPr lang="en-US" smtClean="0"/>
              <a:t>‹#›</a:t>
            </a:fld>
            <a:endParaRPr lang="en-US"/>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237452280"/>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5.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98D84-DF8D-CF2A-5C09-9F810AC3779B}"/>
              </a:ext>
            </a:extLst>
          </p:cNvPr>
          <p:cNvSpPr>
            <a:spLocks noGrp="1"/>
          </p:cNvSpPr>
          <p:nvPr>
            <p:ph type="ctrTitle"/>
          </p:nvPr>
        </p:nvSpPr>
        <p:spPr>
          <a:xfrm>
            <a:off x="2741554" y="3084330"/>
            <a:ext cx="5830019" cy="1259304"/>
          </a:xfrm>
        </p:spPr>
        <p:txBody>
          <a:bodyPr vert="horz" lIns="91440" tIns="45720" rIns="91440" bIns="45720" rtlCol="0" anchor="t">
            <a:normAutofit/>
          </a:bodyPr>
          <a:lstStyle/>
          <a:p>
            <a:r>
              <a:rPr lang="en-US" sz="5400">
                <a:latin typeface="Rockwell Condensed" panose="02060603050405020104" pitchFamily="18" charset="0"/>
              </a:rPr>
              <a:t>Garbage In, Insights Out</a:t>
            </a:r>
          </a:p>
        </p:txBody>
      </p:sp>
      <p:sp>
        <p:nvSpPr>
          <p:cNvPr id="3" name="Subtitle 2">
            <a:extLst>
              <a:ext uri="{FF2B5EF4-FFF2-40B4-BE49-F238E27FC236}">
                <a16:creationId xmlns:a16="http://schemas.microsoft.com/office/drawing/2014/main" id="{3B9801CB-C86E-BD07-01EF-3C54A5CF91AE}"/>
              </a:ext>
            </a:extLst>
          </p:cNvPr>
          <p:cNvSpPr>
            <a:spLocks noGrp="1"/>
          </p:cNvSpPr>
          <p:nvPr>
            <p:ph type="subTitle" idx="1"/>
          </p:nvPr>
        </p:nvSpPr>
        <p:spPr>
          <a:xfrm>
            <a:off x="4653481" y="3974302"/>
            <a:ext cx="3918092" cy="369332"/>
          </a:xfrm>
        </p:spPr>
        <p:txBody>
          <a:bodyPr>
            <a:noAutofit/>
          </a:bodyPr>
          <a:lstStyle/>
          <a:p>
            <a:r>
              <a:rPr lang="en-US" sz="2400">
                <a:latin typeface="Rockwell Condensed" panose="02060603050405020104" pitchFamily="18" charset="0"/>
              </a:rPr>
              <a:t>A Compost Command Lines Report</a:t>
            </a:r>
          </a:p>
        </p:txBody>
      </p:sp>
      <p:sp>
        <p:nvSpPr>
          <p:cNvPr id="4" name="TextBox 3">
            <a:extLst>
              <a:ext uri="{FF2B5EF4-FFF2-40B4-BE49-F238E27FC236}">
                <a16:creationId xmlns:a16="http://schemas.microsoft.com/office/drawing/2014/main" id="{FCA64F4C-708E-FE86-5699-C0EB057A917E}"/>
              </a:ext>
            </a:extLst>
          </p:cNvPr>
          <p:cNvSpPr txBox="1"/>
          <p:nvPr/>
        </p:nvSpPr>
        <p:spPr>
          <a:xfrm>
            <a:off x="2660073" y="6410036"/>
            <a:ext cx="6216073" cy="400110"/>
          </a:xfrm>
          <a:prstGeom prst="rect">
            <a:avLst/>
          </a:prstGeom>
          <a:noFill/>
        </p:spPr>
        <p:txBody>
          <a:bodyPr wrap="square" rtlCol="0">
            <a:spAutoFit/>
          </a:bodyPr>
          <a:lstStyle/>
          <a:p>
            <a:pPr algn="r"/>
            <a:r>
              <a:rPr lang="en-US" sz="2000" i="1">
                <a:latin typeface="Salmon" pitchFamily="2" charset="0"/>
              </a:rPr>
              <a:t>A Presentation by Jenn, Jocelyn, Joseph, Kyle</a:t>
            </a:r>
          </a:p>
        </p:txBody>
      </p:sp>
      <p:sp>
        <p:nvSpPr>
          <p:cNvPr id="5" name="Rectangle 4">
            <a:extLst>
              <a:ext uri="{FF2B5EF4-FFF2-40B4-BE49-F238E27FC236}">
                <a16:creationId xmlns:a16="http://schemas.microsoft.com/office/drawing/2014/main" id="{1C65AA95-0661-1494-79F9-3D42CCAAA587}"/>
              </a:ext>
            </a:extLst>
          </p:cNvPr>
          <p:cNvSpPr/>
          <p:nvPr/>
        </p:nvSpPr>
        <p:spPr>
          <a:xfrm>
            <a:off x="2179782" y="32419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a:extLst>
              <a:ext uri="{FF2B5EF4-FFF2-40B4-BE49-F238E27FC236}">
                <a16:creationId xmlns:a16="http://schemas.microsoft.com/office/drawing/2014/main" id="{7C084155-CD30-3742-493A-A35AE140D0D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41353" y="383297"/>
            <a:ext cx="2597315" cy="24502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616100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8E926A3C-C680-224A-99F6-41785ED056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2083860-5242-C0F0-FA99-784262C2496F}"/>
              </a:ext>
            </a:extLst>
          </p:cNvPr>
          <p:cNvSpPr/>
          <p:nvPr/>
        </p:nvSpPr>
        <p:spPr>
          <a:xfrm>
            <a:off x="6077894" y="1611517"/>
            <a:ext cx="5052290" cy="353915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91174A7-A310-ECDC-E0A2-54B9E70C4D56}"/>
              </a:ext>
            </a:extLst>
          </p:cNvPr>
          <p:cNvSpPr/>
          <p:nvPr/>
        </p:nvSpPr>
        <p:spPr>
          <a:xfrm>
            <a:off x="1249378" y="1611517"/>
            <a:ext cx="4653481" cy="48526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846D350-1806-DFC9-D87F-5ABB800E6AAC}"/>
              </a:ext>
            </a:extLst>
          </p:cNvPr>
          <p:cNvSpPr/>
          <p:nvPr/>
        </p:nvSpPr>
        <p:spPr>
          <a:xfrm>
            <a:off x="2041237" y="4987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906F0A3-A946-B253-5418-60F817AE4C0F}"/>
              </a:ext>
            </a:extLst>
          </p:cNvPr>
          <p:cNvSpPr>
            <a:spLocks noGrp="1"/>
          </p:cNvSpPr>
          <p:nvPr>
            <p:ph type="title"/>
          </p:nvPr>
        </p:nvSpPr>
        <p:spPr>
          <a:xfrm>
            <a:off x="1043710" y="808056"/>
            <a:ext cx="9526429" cy="1077229"/>
          </a:xfrm>
        </p:spPr>
        <p:txBody>
          <a:bodyPr vert="horz" lIns="91440" tIns="45720" rIns="91440" bIns="45720" rtlCol="0" anchor="t">
            <a:normAutofit fontScale="90000"/>
          </a:bodyPr>
          <a:lstStyle/>
          <a:p>
            <a:pPr algn="l"/>
            <a:r>
              <a:rPr lang="en-US" sz="4400">
                <a:latin typeface="Rockwell Condensed"/>
              </a:rPr>
              <a:t>Oops, We Missed You: Pickups Gone Missing by </a:t>
            </a:r>
            <a:r>
              <a:rPr lang="en-US" sz="4400" err="1">
                <a:latin typeface="Rockwell Condensed"/>
              </a:rPr>
              <a:t>Zipcode</a:t>
            </a:r>
            <a:endParaRPr lang="en-US" err="1"/>
          </a:p>
        </p:txBody>
      </p:sp>
      <p:sp>
        <p:nvSpPr>
          <p:cNvPr id="6" name="TextBox 5">
            <a:extLst>
              <a:ext uri="{FF2B5EF4-FFF2-40B4-BE49-F238E27FC236}">
                <a16:creationId xmlns:a16="http://schemas.microsoft.com/office/drawing/2014/main" id="{8A9735D3-036B-19D2-0D79-358D41436773}"/>
              </a:ext>
            </a:extLst>
          </p:cNvPr>
          <p:cNvSpPr txBox="1"/>
          <p:nvPr/>
        </p:nvSpPr>
        <p:spPr>
          <a:xfrm>
            <a:off x="5808610" y="6389001"/>
            <a:ext cx="5511413" cy="523220"/>
          </a:xfrm>
          <a:prstGeom prst="rect">
            <a:avLst/>
          </a:prstGeom>
          <a:noFill/>
        </p:spPr>
        <p:txBody>
          <a:bodyPr wrap="square" lIns="91440" tIns="45720" rIns="91440" bIns="45720" rtlCol="0" anchor="t">
            <a:spAutoFit/>
          </a:bodyPr>
          <a:lstStyle/>
          <a:p>
            <a:pPr algn="r"/>
            <a:r>
              <a:rPr lang="en-US" sz="2800" i="1">
                <a:latin typeface="Salmon" pitchFamily="2" charset="0"/>
                <a:ea typeface="+mn-lt"/>
                <a:cs typeface="+mn-lt"/>
              </a:rPr>
              <a:t>“When the truck skips town, the data doesn’t.”</a:t>
            </a:r>
            <a:endParaRPr lang="en-US" sz="2000">
              <a:latin typeface="Salmon" pitchFamily="2" charset="0"/>
              <a:ea typeface="+mn-lt"/>
              <a:cs typeface="+mn-lt"/>
            </a:endParaRPr>
          </a:p>
        </p:txBody>
      </p:sp>
      <p:pic>
        <p:nvPicPr>
          <p:cNvPr id="3" name="Picture 2" descr="A map of a state with different colored areas&#10;&#10;AI-generated content may be incorrect.">
            <a:extLst>
              <a:ext uri="{FF2B5EF4-FFF2-40B4-BE49-F238E27FC236}">
                <a16:creationId xmlns:a16="http://schemas.microsoft.com/office/drawing/2014/main" id="{AEBE65D8-7635-761A-8D58-7EF0BB333FD5}"/>
              </a:ext>
            </a:extLst>
          </p:cNvPr>
          <p:cNvPicPr>
            <a:picLocks noChangeAspect="1"/>
          </p:cNvPicPr>
          <p:nvPr/>
        </p:nvPicPr>
        <p:blipFill>
          <a:blip r:embed="rId3"/>
          <a:stretch>
            <a:fillRect/>
          </a:stretch>
        </p:blipFill>
        <p:spPr>
          <a:xfrm>
            <a:off x="1367345" y="1711890"/>
            <a:ext cx="4415583" cy="4624193"/>
          </a:xfrm>
          <a:prstGeom prst="rect">
            <a:avLst/>
          </a:prstGeom>
        </p:spPr>
      </p:pic>
      <p:pic>
        <p:nvPicPr>
          <p:cNvPr id="8" name="Picture 7">
            <a:extLst>
              <a:ext uri="{FF2B5EF4-FFF2-40B4-BE49-F238E27FC236}">
                <a16:creationId xmlns:a16="http://schemas.microsoft.com/office/drawing/2014/main" id="{782AF971-64C5-7BF4-2AF2-8E71264FB748}"/>
              </a:ext>
            </a:extLst>
          </p:cNvPr>
          <p:cNvPicPr>
            <a:picLocks noChangeAspect="1"/>
          </p:cNvPicPr>
          <p:nvPr/>
        </p:nvPicPr>
        <p:blipFill>
          <a:blip r:embed="rId4"/>
          <a:stretch>
            <a:fillRect/>
          </a:stretch>
        </p:blipFill>
        <p:spPr>
          <a:xfrm>
            <a:off x="6216138" y="1761642"/>
            <a:ext cx="4761818" cy="3224148"/>
          </a:xfrm>
          <a:prstGeom prst="rect">
            <a:avLst/>
          </a:prstGeom>
        </p:spPr>
      </p:pic>
    </p:spTree>
    <p:extLst>
      <p:ext uri="{BB962C8B-B14F-4D97-AF65-F5344CB8AC3E}">
        <p14:creationId xmlns:p14="http://schemas.microsoft.com/office/powerpoint/2010/main" val="158019648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3E110136-0BA5-2B41-1FB2-9FF430D5EE1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EAB75BFF-815C-6017-06E7-AE48404401C8}"/>
              </a:ext>
            </a:extLst>
          </p:cNvPr>
          <p:cNvSpPr/>
          <p:nvPr/>
        </p:nvSpPr>
        <p:spPr>
          <a:xfrm>
            <a:off x="6096000" y="1629623"/>
            <a:ext cx="5052290" cy="34312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EE4DC59-5371-D958-F5B4-E5066D9B429C}"/>
              </a:ext>
            </a:extLst>
          </p:cNvPr>
          <p:cNvSpPr/>
          <p:nvPr/>
        </p:nvSpPr>
        <p:spPr>
          <a:xfrm>
            <a:off x="1204111" y="1620570"/>
            <a:ext cx="4784291" cy="48345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7737C78-911A-2269-BAEE-2964323E95CA}"/>
              </a:ext>
            </a:extLst>
          </p:cNvPr>
          <p:cNvSpPr/>
          <p:nvPr/>
        </p:nvSpPr>
        <p:spPr>
          <a:xfrm>
            <a:off x="2041237" y="498764"/>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3AB776B-1EB5-DE37-379B-16C41B591C2B}"/>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The Price of Trash: Fines Across the Map</a:t>
            </a:r>
          </a:p>
        </p:txBody>
      </p:sp>
      <p:sp>
        <p:nvSpPr>
          <p:cNvPr id="6" name="TextBox 5">
            <a:extLst>
              <a:ext uri="{FF2B5EF4-FFF2-40B4-BE49-F238E27FC236}">
                <a16:creationId xmlns:a16="http://schemas.microsoft.com/office/drawing/2014/main" id="{E618734D-86A3-0962-B26C-93CD92641C5C}"/>
              </a:ext>
            </a:extLst>
          </p:cNvPr>
          <p:cNvSpPr txBox="1"/>
          <p:nvPr/>
        </p:nvSpPr>
        <p:spPr>
          <a:xfrm>
            <a:off x="4888872" y="6389001"/>
            <a:ext cx="6431152" cy="523220"/>
          </a:xfrm>
          <a:prstGeom prst="rect">
            <a:avLst/>
          </a:prstGeom>
          <a:noFill/>
        </p:spPr>
        <p:txBody>
          <a:bodyPr wrap="square" rtlCol="0">
            <a:spAutoFit/>
          </a:bodyPr>
          <a:lstStyle/>
          <a:p>
            <a:pPr algn="r"/>
            <a:r>
              <a:rPr lang="en-US" sz="2800" i="1">
                <a:latin typeface="Salmon" pitchFamily="2" charset="0"/>
              </a:rPr>
              <a:t>“Every slip-up leaves a paper trail—and a price tag.”</a:t>
            </a:r>
          </a:p>
        </p:txBody>
      </p:sp>
      <p:pic>
        <p:nvPicPr>
          <p:cNvPr id="3" name="Picture 2" descr="A map of a country with different colored areas&#10;&#10;AI-generated content may be incorrect.">
            <a:extLst>
              <a:ext uri="{FF2B5EF4-FFF2-40B4-BE49-F238E27FC236}">
                <a16:creationId xmlns:a16="http://schemas.microsoft.com/office/drawing/2014/main" id="{41F48B16-5CC9-A6CA-472B-710D5E200F9D}"/>
              </a:ext>
            </a:extLst>
          </p:cNvPr>
          <p:cNvPicPr>
            <a:picLocks noChangeAspect="1"/>
          </p:cNvPicPr>
          <p:nvPr/>
        </p:nvPicPr>
        <p:blipFill>
          <a:blip r:embed="rId3"/>
          <a:stretch>
            <a:fillRect/>
          </a:stretch>
        </p:blipFill>
        <p:spPr>
          <a:xfrm>
            <a:off x="1335167" y="1741378"/>
            <a:ext cx="4479939" cy="4583322"/>
          </a:xfrm>
          <a:prstGeom prst="rect">
            <a:avLst/>
          </a:prstGeom>
        </p:spPr>
      </p:pic>
      <p:pic>
        <p:nvPicPr>
          <p:cNvPr id="8" name="Picture 7">
            <a:extLst>
              <a:ext uri="{FF2B5EF4-FFF2-40B4-BE49-F238E27FC236}">
                <a16:creationId xmlns:a16="http://schemas.microsoft.com/office/drawing/2014/main" id="{312AD2DE-C597-BD33-678A-7048DEE27A44}"/>
              </a:ext>
            </a:extLst>
          </p:cNvPr>
          <p:cNvPicPr>
            <a:picLocks noChangeAspect="1"/>
          </p:cNvPicPr>
          <p:nvPr/>
        </p:nvPicPr>
        <p:blipFill>
          <a:blip r:embed="rId4"/>
          <a:stretch>
            <a:fillRect/>
          </a:stretch>
        </p:blipFill>
        <p:spPr>
          <a:xfrm>
            <a:off x="6232061" y="1735267"/>
            <a:ext cx="4784291" cy="3222579"/>
          </a:xfrm>
          <a:prstGeom prst="rect">
            <a:avLst/>
          </a:prstGeom>
        </p:spPr>
      </p:pic>
    </p:spTree>
    <p:extLst>
      <p:ext uri="{BB962C8B-B14F-4D97-AF65-F5344CB8AC3E}">
        <p14:creationId xmlns:p14="http://schemas.microsoft.com/office/powerpoint/2010/main" val="413829318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8B0269AA-D485-E7CC-444B-045D4419366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2EF22D3-86DD-4D9B-6C54-900297C86A15}"/>
              </a:ext>
            </a:extLst>
          </p:cNvPr>
          <p:cNvSpPr/>
          <p:nvPr/>
        </p:nvSpPr>
        <p:spPr>
          <a:xfrm>
            <a:off x="6422462" y="1611517"/>
            <a:ext cx="4643890" cy="4667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2E45CF8-1037-6D54-C5A1-1AA363F309E2}"/>
              </a:ext>
            </a:extLst>
          </p:cNvPr>
          <p:cNvSpPr/>
          <p:nvPr/>
        </p:nvSpPr>
        <p:spPr>
          <a:xfrm>
            <a:off x="1303700" y="1611517"/>
            <a:ext cx="4643890" cy="46674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F03F5DA-83FB-58F7-4018-4F02BBD556C6}"/>
              </a:ext>
            </a:extLst>
          </p:cNvPr>
          <p:cNvSpPr/>
          <p:nvPr/>
        </p:nvSpPr>
        <p:spPr>
          <a:xfrm>
            <a:off x="2189019" y="567910"/>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A9B52DDE-C41C-118D-D0BC-154BF878265C}"/>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Breaking the Bank: Damages That Add Up</a:t>
            </a:r>
          </a:p>
        </p:txBody>
      </p:sp>
      <p:sp>
        <p:nvSpPr>
          <p:cNvPr id="6" name="TextBox 5">
            <a:extLst>
              <a:ext uri="{FF2B5EF4-FFF2-40B4-BE49-F238E27FC236}">
                <a16:creationId xmlns:a16="http://schemas.microsoft.com/office/drawing/2014/main" id="{B6642AB5-D8BD-05FD-F120-26BBC220F936}"/>
              </a:ext>
            </a:extLst>
          </p:cNvPr>
          <p:cNvSpPr txBox="1"/>
          <p:nvPr/>
        </p:nvSpPr>
        <p:spPr>
          <a:xfrm>
            <a:off x="3259249" y="6396335"/>
            <a:ext cx="8133566" cy="523220"/>
          </a:xfrm>
          <a:prstGeom prst="rect">
            <a:avLst/>
          </a:prstGeom>
          <a:noFill/>
        </p:spPr>
        <p:txBody>
          <a:bodyPr wrap="square" rtlCol="0">
            <a:spAutoFit/>
          </a:bodyPr>
          <a:lstStyle/>
          <a:p>
            <a:pPr algn="r"/>
            <a:r>
              <a:rPr lang="en-US" sz="2800" i="1">
                <a:latin typeface="Salmon" pitchFamily="2" charset="0"/>
              </a:rPr>
              <a:t>“Because trash trucks aren’t supposed to double as wrecking balls.”</a:t>
            </a:r>
          </a:p>
        </p:txBody>
      </p:sp>
      <p:pic>
        <p:nvPicPr>
          <p:cNvPr id="3" name="Picture 2" descr="A graph of a missing pickup&#10;&#10;AI-generated content may be incorrect.">
            <a:extLst>
              <a:ext uri="{FF2B5EF4-FFF2-40B4-BE49-F238E27FC236}">
                <a16:creationId xmlns:a16="http://schemas.microsoft.com/office/drawing/2014/main" id="{B4C02B03-63D4-8C4E-15AF-1BB39C058929}"/>
              </a:ext>
            </a:extLst>
          </p:cNvPr>
          <p:cNvPicPr>
            <a:picLocks noChangeAspect="1"/>
          </p:cNvPicPr>
          <p:nvPr/>
        </p:nvPicPr>
        <p:blipFill>
          <a:blip r:embed="rId3"/>
          <a:stretch>
            <a:fillRect/>
          </a:stretch>
        </p:blipFill>
        <p:spPr>
          <a:xfrm>
            <a:off x="1437069" y="1711889"/>
            <a:ext cx="4400071" cy="4480255"/>
          </a:xfrm>
          <a:prstGeom prst="rect">
            <a:avLst/>
          </a:prstGeom>
        </p:spPr>
      </p:pic>
      <p:pic>
        <p:nvPicPr>
          <p:cNvPr id="8" name="Picture 7">
            <a:extLst>
              <a:ext uri="{FF2B5EF4-FFF2-40B4-BE49-F238E27FC236}">
                <a16:creationId xmlns:a16="http://schemas.microsoft.com/office/drawing/2014/main" id="{A2701A0F-FD00-736C-27F0-FB0E55728249}"/>
              </a:ext>
            </a:extLst>
          </p:cNvPr>
          <p:cNvPicPr>
            <a:picLocks noChangeAspect="1"/>
          </p:cNvPicPr>
          <p:nvPr/>
        </p:nvPicPr>
        <p:blipFill>
          <a:blip r:embed="rId4"/>
          <a:stretch>
            <a:fillRect/>
          </a:stretch>
        </p:blipFill>
        <p:spPr>
          <a:xfrm>
            <a:off x="6504662" y="1719544"/>
            <a:ext cx="4472531" cy="4447655"/>
          </a:xfrm>
          <a:prstGeom prst="rect">
            <a:avLst/>
          </a:prstGeom>
        </p:spPr>
      </p:pic>
    </p:spTree>
    <p:extLst>
      <p:ext uri="{BB962C8B-B14F-4D97-AF65-F5344CB8AC3E}">
        <p14:creationId xmlns:p14="http://schemas.microsoft.com/office/powerpoint/2010/main" val="39319195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F497B853-D4C7-FC50-F07B-48835FCE53CD}"/>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E224328-294D-7C70-D3D1-F4A9ECFB134C}"/>
              </a:ext>
            </a:extLst>
          </p:cNvPr>
          <p:cNvSpPr/>
          <p:nvPr/>
        </p:nvSpPr>
        <p:spPr>
          <a:xfrm>
            <a:off x="2462544" y="1457608"/>
            <a:ext cx="6672404" cy="48324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704E862-C947-1D15-9068-09D2C7D52171}"/>
              </a:ext>
            </a:extLst>
          </p:cNvPr>
          <p:cNvSpPr/>
          <p:nvPr/>
        </p:nvSpPr>
        <p:spPr>
          <a:xfrm>
            <a:off x="2198255" y="567910"/>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5B76D47-A32A-DB74-E9E9-CD5A239B32A6}"/>
              </a:ext>
            </a:extLst>
          </p:cNvPr>
          <p:cNvPicPr>
            <a:picLocks noGrp="1" noChangeAspect="1"/>
          </p:cNvPicPr>
          <p:nvPr>
            <p:ph idx="1"/>
          </p:nvPr>
        </p:nvPicPr>
        <p:blipFill>
          <a:blip r:embed="rId3"/>
          <a:stretch>
            <a:fillRect/>
          </a:stretch>
        </p:blipFill>
        <p:spPr>
          <a:xfrm>
            <a:off x="2750174" y="1662503"/>
            <a:ext cx="6094639" cy="4417961"/>
          </a:xfrm>
          <a:prstGeom prst="rect">
            <a:avLst/>
          </a:prstGeom>
        </p:spPr>
      </p:pic>
      <p:sp>
        <p:nvSpPr>
          <p:cNvPr id="5" name="Title 4">
            <a:extLst>
              <a:ext uri="{FF2B5EF4-FFF2-40B4-BE49-F238E27FC236}">
                <a16:creationId xmlns:a16="http://schemas.microsoft.com/office/drawing/2014/main" id="{82F1F41E-8BE1-FD01-B1C4-CE098016FFE4}"/>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Buried in Bills: A Hauler’s Debt Load</a:t>
            </a:r>
          </a:p>
        </p:txBody>
      </p:sp>
      <p:sp>
        <p:nvSpPr>
          <p:cNvPr id="6" name="TextBox 5">
            <a:extLst>
              <a:ext uri="{FF2B5EF4-FFF2-40B4-BE49-F238E27FC236}">
                <a16:creationId xmlns:a16="http://schemas.microsoft.com/office/drawing/2014/main" id="{EAA92A4F-D78E-F6E6-0FD8-7ECCF4724020}"/>
              </a:ext>
            </a:extLst>
          </p:cNvPr>
          <p:cNvSpPr txBox="1"/>
          <p:nvPr/>
        </p:nvSpPr>
        <p:spPr>
          <a:xfrm>
            <a:off x="5413972" y="6396335"/>
            <a:ext cx="5984983" cy="523220"/>
          </a:xfrm>
          <a:prstGeom prst="rect">
            <a:avLst/>
          </a:prstGeom>
          <a:noFill/>
        </p:spPr>
        <p:txBody>
          <a:bodyPr wrap="square" rtlCol="0">
            <a:spAutoFit/>
          </a:bodyPr>
          <a:lstStyle/>
          <a:p>
            <a:pPr algn="r"/>
            <a:r>
              <a:rPr lang="en-US" sz="2800" i="1">
                <a:latin typeface="Salmon" pitchFamily="2" charset="0"/>
              </a:rPr>
              <a:t>“When garbage piles up, so do the invoices.”</a:t>
            </a:r>
          </a:p>
        </p:txBody>
      </p:sp>
    </p:spTree>
    <p:extLst>
      <p:ext uri="{BB962C8B-B14F-4D97-AF65-F5344CB8AC3E}">
        <p14:creationId xmlns:p14="http://schemas.microsoft.com/office/powerpoint/2010/main" val="81988284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CA518C3E-694E-3736-B0C5-CEEFA9FC0C8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C3EA368-E4AE-3D4F-1D27-B2087F2D4882}"/>
              </a:ext>
            </a:extLst>
          </p:cNvPr>
          <p:cNvSpPr/>
          <p:nvPr/>
        </p:nvSpPr>
        <p:spPr>
          <a:xfrm>
            <a:off x="2773599" y="1511929"/>
            <a:ext cx="5926781" cy="47802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FF63422-19E7-E419-C550-184E493EC87B}"/>
              </a:ext>
            </a:extLst>
          </p:cNvPr>
          <p:cNvSpPr/>
          <p:nvPr/>
        </p:nvSpPr>
        <p:spPr>
          <a:xfrm>
            <a:off x="2293308" y="440622"/>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a number of pickups&#10;&#10;AI-generated content may be incorrect.">
            <a:extLst>
              <a:ext uri="{FF2B5EF4-FFF2-40B4-BE49-F238E27FC236}">
                <a16:creationId xmlns:a16="http://schemas.microsoft.com/office/drawing/2014/main" id="{AA543954-A807-0A9D-03B8-46531F1A30ED}"/>
              </a:ext>
            </a:extLst>
          </p:cNvPr>
          <p:cNvPicPr>
            <a:picLocks noGrp="1" noChangeAspect="1"/>
          </p:cNvPicPr>
          <p:nvPr>
            <p:ph idx="1"/>
          </p:nvPr>
        </p:nvPicPr>
        <p:blipFill>
          <a:blip r:embed="rId3"/>
          <a:stretch>
            <a:fillRect/>
          </a:stretch>
        </p:blipFill>
        <p:spPr>
          <a:xfrm>
            <a:off x="3007606" y="1720773"/>
            <a:ext cx="5472489" cy="4404608"/>
          </a:xfrm>
          <a:prstGeom prst="rect">
            <a:avLst/>
          </a:prstGeom>
        </p:spPr>
      </p:pic>
      <p:sp>
        <p:nvSpPr>
          <p:cNvPr id="5" name="Title 4">
            <a:extLst>
              <a:ext uri="{FF2B5EF4-FFF2-40B4-BE49-F238E27FC236}">
                <a16:creationId xmlns:a16="http://schemas.microsoft.com/office/drawing/2014/main" id="{970C1987-2445-89D3-5D14-EBCABA456AF5}"/>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Detours &amp; Do-Overs: Missed Pickups by Route</a:t>
            </a:r>
          </a:p>
        </p:txBody>
      </p:sp>
      <p:sp>
        <p:nvSpPr>
          <p:cNvPr id="6" name="TextBox 5">
            <a:extLst>
              <a:ext uri="{FF2B5EF4-FFF2-40B4-BE49-F238E27FC236}">
                <a16:creationId xmlns:a16="http://schemas.microsoft.com/office/drawing/2014/main" id="{0F113A29-6A2B-5491-D720-2F0057FE9C47}"/>
              </a:ext>
            </a:extLst>
          </p:cNvPr>
          <p:cNvSpPr txBox="1"/>
          <p:nvPr/>
        </p:nvSpPr>
        <p:spPr>
          <a:xfrm>
            <a:off x="4146488" y="6396335"/>
            <a:ext cx="7205914" cy="523220"/>
          </a:xfrm>
          <a:prstGeom prst="rect">
            <a:avLst/>
          </a:prstGeom>
          <a:noFill/>
        </p:spPr>
        <p:txBody>
          <a:bodyPr wrap="square" rtlCol="0">
            <a:spAutoFit/>
          </a:bodyPr>
          <a:lstStyle/>
          <a:p>
            <a:pPr algn="r"/>
            <a:r>
              <a:rPr lang="en-US" sz="2800" i="1">
                <a:latin typeface="Salmon" pitchFamily="2" charset="0"/>
              </a:rPr>
              <a:t>“Some roads lead to trash… others, apparently, don’t.”</a:t>
            </a:r>
          </a:p>
        </p:txBody>
      </p:sp>
    </p:spTree>
    <p:extLst>
      <p:ext uri="{BB962C8B-B14F-4D97-AF65-F5344CB8AC3E}">
        <p14:creationId xmlns:p14="http://schemas.microsoft.com/office/powerpoint/2010/main" val="32756256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526A3CA8-2A52-BECF-6432-70572CB9E8C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5E111BE-9D13-5A59-1C86-257D69259659}"/>
              </a:ext>
            </a:extLst>
          </p:cNvPr>
          <p:cNvSpPr/>
          <p:nvPr/>
        </p:nvSpPr>
        <p:spPr>
          <a:xfrm>
            <a:off x="1043710" y="1575303"/>
            <a:ext cx="5501945" cy="48116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2CCAD6D-556D-DFE0-AEF0-0F213591E37F}"/>
              </a:ext>
            </a:extLst>
          </p:cNvPr>
          <p:cNvSpPr/>
          <p:nvPr/>
        </p:nvSpPr>
        <p:spPr>
          <a:xfrm>
            <a:off x="2115127" y="47105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C28E4C6-DB99-8A8B-18F9-67E6A95FD1F3}"/>
              </a:ext>
            </a:extLst>
          </p:cNvPr>
          <p:cNvPicPr>
            <a:picLocks noGrp="1" noChangeAspect="1"/>
          </p:cNvPicPr>
          <p:nvPr>
            <p:ph idx="1"/>
          </p:nvPr>
        </p:nvPicPr>
        <p:blipFill>
          <a:blip r:embed="rId3"/>
          <a:stretch>
            <a:fillRect/>
          </a:stretch>
        </p:blipFill>
        <p:spPr>
          <a:xfrm>
            <a:off x="1166887" y="1671212"/>
            <a:ext cx="5251751" cy="4624790"/>
          </a:xfrm>
          <a:prstGeom prst="rect">
            <a:avLst/>
          </a:prstGeom>
        </p:spPr>
      </p:pic>
      <p:sp>
        <p:nvSpPr>
          <p:cNvPr id="5" name="Title 4">
            <a:extLst>
              <a:ext uri="{FF2B5EF4-FFF2-40B4-BE49-F238E27FC236}">
                <a16:creationId xmlns:a16="http://schemas.microsoft.com/office/drawing/2014/main" id="{F2D23195-9FF1-1DA7-99BB-C2E50C71C302}"/>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Head-to-Head: Cities vs. Contractor Showdown</a:t>
            </a:r>
          </a:p>
        </p:txBody>
      </p:sp>
      <p:sp>
        <p:nvSpPr>
          <p:cNvPr id="6" name="TextBox 5">
            <a:extLst>
              <a:ext uri="{FF2B5EF4-FFF2-40B4-BE49-F238E27FC236}">
                <a16:creationId xmlns:a16="http://schemas.microsoft.com/office/drawing/2014/main" id="{F72532E2-C066-60C5-E045-FEC25AA5E423}"/>
              </a:ext>
            </a:extLst>
          </p:cNvPr>
          <p:cNvSpPr txBox="1"/>
          <p:nvPr/>
        </p:nvSpPr>
        <p:spPr>
          <a:xfrm>
            <a:off x="1653169" y="6382495"/>
            <a:ext cx="9708930" cy="523220"/>
          </a:xfrm>
          <a:prstGeom prst="rect">
            <a:avLst/>
          </a:prstGeom>
          <a:noFill/>
        </p:spPr>
        <p:txBody>
          <a:bodyPr wrap="square" rtlCol="0">
            <a:spAutoFit/>
          </a:bodyPr>
          <a:lstStyle>
            <a:defPPr>
              <a:defRPr lang="en-US"/>
            </a:defPPr>
            <a:lvl1pPr>
              <a:defRPr sz="2400" i="1">
                <a:latin typeface="Salmon" pitchFamily="2" charset="0"/>
              </a:defRPr>
            </a:lvl1pPr>
          </a:lstStyle>
          <a:p>
            <a:pPr algn="r"/>
            <a:r>
              <a:rPr lang="en-US" sz="2800"/>
              <a:t>“Who’s hauling their weight—and who’s just along for the ride?”</a:t>
            </a:r>
          </a:p>
        </p:txBody>
      </p:sp>
      <p:sp>
        <p:nvSpPr>
          <p:cNvPr id="9" name="Content Placeholder 2">
            <a:extLst>
              <a:ext uri="{FF2B5EF4-FFF2-40B4-BE49-F238E27FC236}">
                <a16:creationId xmlns:a16="http://schemas.microsoft.com/office/drawing/2014/main" id="{6CF077C1-5D45-9181-324A-05EA131208A3}"/>
              </a:ext>
            </a:extLst>
          </p:cNvPr>
          <p:cNvSpPr txBox="1">
            <a:spLocks/>
          </p:cNvSpPr>
          <p:nvPr/>
        </p:nvSpPr>
        <p:spPr>
          <a:xfrm>
            <a:off x="6770504" y="2052116"/>
            <a:ext cx="4072804" cy="2459451"/>
          </a:xfrm>
          <a:prstGeom prst="rect">
            <a:avLst/>
          </a:prstGeom>
        </p:spPr>
        <p:txBody>
          <a:bodyPr vert="horz" lIns="91440" tIns="45720" rIns="91440" bIns="45720" rtlCol="0" anchor="ctr">
            <a:normAutofit/>
          </a:bodyPr>
          <a:lst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a:lstStyle>
          <a:p>
            <a:pPr marL="0" indent="0">
              <a:buNone/>
            </a:pPr>
            <a:r>
              <a:rPr lang="en-US" b="1">
                <a:solidFill>
                  <a:schemeClr val="accent1">
                    <a:lumMod val="60000"/>
                    <a:lumOff val="40000"/>
                  </a:schemeClr>
                </a:solidFill>
                <a:latin typeface="MS Mincho"/>
                <a:ea typeface="MS Mincho"/>
                <a:cs typeface="Arial"/>
              </a:rPr>
              <a:t>Trash Hauler</a:t>
            </a:r>
            <a:r>
              <a:rPr lang="en-US" b="1" i="1">
                <a:latin typeface="MS Mincho"/>
                <a:ea typeface="MS Mincho"/>
                <a:cs typeface="Arial"/>
              </a:rPr>
              <a:t>  </a:t>
            </a:r>
            <a:r>
              <a:rPr lang="en-US" b="1" i="1">
                <a:solidFill>
                  <a:srgbClr val="FF0000"/>
                </a:solidFill>
                <a:latin typeface="MS Mincho"/>
                <a:ea typeface="MS Mincho"/>
                <a:cs typeface="Arial"/>
              </a:rPr>
              <a:t>Missed Pickups</a:t>
            </a:r>
          </a:p>
          <a:p>
            <a:pPr marL="0" indent="0">
              <a:buNone/>
            </a:pPr>
            <a:r>
              <a:rPr lang="en-US" b="1">
                <a:solidFill>
                  <a:schemeClr val="accent1">
                    <a:lumMod val="60000"/>
                    <a:lumOff val="40000"/>
                  </a:schemeClr>
                </a:solidFill>
                <a:latin typeface="MS Mincho"/>
                <a:ea typeface="MS Mincho"/>
                <a:cs typeface="Arial"/>
              </a:rPr>
              <a:t>Red River </a:t>
            </a:r>
            <a:r>
              <a:rPr lang="en-US" b="1" i="1">
                <a:latin typeface="MS Mincho"/>
                <a:ea typeface="MS Mincho"/>
                <a:cs typeface="Arial"/>
              </a:rPr>
              <a:t>    </a:t>
            </a:r>
            <a:r>
              <a:rPr lang="en-US" b="1" i="1">
                <a:solidFill>
                  <a:srgbClr val="FF0000"/>
                </a:solidFill>
                <a:latin typeface="MS Mincho"/>
                <a:ea typeface="MS Mincho"/>
                <a:cs typeface="Arial"/>
              </a:rPr>
              <a:t>12846</a:t>
            </a:r>
          </a:p>
          <a:p>
            <a:pPr marL="0" indent="0">
              <a:buNone/>
            </a:pPr>
            <a:r>
              <a:rPr lang="en-US" b="1">
                <a:solidFill>
                  <a:schemeClr val="accent1">
                    <a:lumMod val="60000"/>
                    <a:lumOff val="40000"/>
                  </a:schemeClr>
                </a:solidFill>
                <a:latin typeface="MS Mincho"/>
                <a:ea typeface="MS Mincho"/>
                <a:cs typeface="Arial"/>
              </a:rPr>
              <a:t>Metro </a:t>
            </a:r>
            <a:r>
              <a:rPr lang="en-US" b="1" i="1">
                <a:latin typeface="MS Mincho"/>
                <a:ea typeface="MS Mincho"/>
                <a:cs typeface="Arial"/>
              </a:rPr>
              <a:t>     </a:t>
            </a:r>
            <a:r>
              <a:rPr lang="en-US" b="1" i="1">
                <a:solidFill>
                  <a:srgbClr val="FF0000"/>
                </a:solidFill>
                <a:latin typeface="MS Mincho"/>
                <a:ea typeface="MS Mincho"/>
                <a:cs typeface="Arial"/>
              </a:rPr>
              <a:t> 3025</a:t>
            </a:r>
          </a:p>
          <a:p>
            <a:pPr marL="0" indent="0">
              <a:buNone/>
            </a:pPr>
            <a:r>
              <a:rPr lang="en-US" b="1">
                <a:solidFill>
                  <a:schemeClr val="accent1">
                    <a:lumMod val="60000"/>
                    <a:lumOff val="40000"/>
                  </a:schemeClr>
                </a:solidFill>
                <a:latin typeface="MS Mincho"/>
                <a:ea typeface="MS Mincho"/>
                <a:cs typeface="Arial"/>
              </a:rPr>
              <a:t>Waste</a:t>
            </a:r>
            <a:r>
              <a:rPr lang="en-US" b="1" i="1">
                <a:latin typeface="MS Mincho"/>
                <a:ea typeface="MS Mincho"/>
                <a:cs typeface="Arial"/>
              </a:rPr>
              <a:t>      </a:t>
            </a:r>
            <a:r>
              <a:rPr lang="en-US" b="1" i="1">
                <a:solidFill>
                  <a:srgbClr val="FFFFFF"/>
                </a:solidFill>
                <a:latin typeface="MS Mincho"/>
                <a:ea typeface="MS Mincho"/>
                <a:cs typeface="Arial"/>
              </a:rPr>
              <a:t> </a:t>
            </a:r>
            <a:r>
              <a:rPr lang="en-US" b="1" i="1">
                <a:solidFill>
                  <a:srgbClr val="FF0000"/>
                </a:solidFill>
                <a:latin typeface="MS Mincho"/>
                <a:ea typeface="MS Mincho"/>
                <a:cs typeface="Arial"/>
              </a:rPr>
              <a:t>1129</a:t>
            </a:r>
          </a:p>
        </p:txBody>
      </p:sp>
    </p:spTree>
    <p:extLst>
      <p:ext uri="{BB962C8B-B14F-4D97-AF65-F5344CB8AC3E}">
        <p14:creationId xmlns:p14="http://schemas.microsoft.com/office/powerpoint/2010/main" val="14159442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BDF43DEF-7F79-5D67-7A4C-9E29E3822EA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F3E13CB-A00E-974B-5803-19154BAC5B4B}"/>
              </a:ext>
            </a:extLst>
          </p:cNvPr>
          <p:cNvSpPr/>
          <p:nvPr/>
        </p:nvSpPr>
        <p:spPr>
          <a:xfrm>
            <a:off x="1210156" y="2120210"/>
            <a:ext cx="6140797" cy="33114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8C2DD20-386E-9133-89D6-FB44409F551F}"/>
              </a:ext>
            </a:extLst>
          </p:cNvPr>
          <p:cNvSpPr/>
          <p:nvPr/>
        </p:nvSpPr>
        <p:spPr>
          <a:xfrm>
            <a:off x="2161309" y="64122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close up of words&#10;&#10;AI-generated content may be incorrect.">
            <a:extLst>
              <a:ext uri="{FF2B5EF4-FFF2-40B4-BE49-F238E27FC236}">
                <a16:creationId xmlns:a16="http://schemas.microsoft.com/office/drawing/2014/main" id="{0559DF4B-56A5-ECF0-64CC-ECE2858FE03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81884" y="2412086"/>
            <a:ext cx="5405315" cy="2702658"/>
          </a:xfrm>
          <a:prstGeom prst="rect">
            <a:avLst/>
          </a:prstGeom>
          <a:ln w="38100" cap="sq">
            <a:noFill/>
            <a:prstDash val="solid"/>
            <a:miter lim="800000"/>
          </a:ln>
          <a:effectLst/>
        </p:spPr>
      </p:pic>
      <p:sp>
        <p:nvSpPr>
          <p:cNvPr id="5" name="Title 4">
            <a:extLst>
              <a:ext uri="{FF2B5EF4-FFF2-40B4-BE49-F238E27FC236}">
                <a16:creationId xmlns:a16="http://schemas.microsoft.com/office/drawing/2014/main" id="{B8D18192-C11D-53BB-C7F8-BD5E44AA0FCF}"/>
              </a:ext>
            </a:extLst>
          </p:cNvPr>
          <p:cNvSpPr>
            <a:spLocks noGrp="1"/>
          </p:cNvSpPr>
          <p:nvPr>
            <p:ph type="title"/>
          </p:nvPr>
        </p:nvSpPr>
        <p:spPr>
          <a:xfrm>
            <a:off x="1043710" y="808056"/>
            <a:ext cx="9526429" cy="1077229"/>
          </a:xfrm>
        </p:spPr>
        <p:txBody>
          <a:bodyPr vert="horz" lIns="91440" tIns="45720" rIns="91440" bIns="45720" rtlCol="0" anchor="t">
            <a:normAutofit/>
          </a:bodyPr>
          <a:lstStyle/>
          <a:p>
            <a:pPr algn="l"/>
            <a:r>
              <a:rPr lang="en-US" sz="4400">
                <a:latin typeface="Rockwell Condensed" panose="02060603050405020104" pitchFamily="18" charset="0"/>
              </a:rPr>
              <a:t>Trash Talk: Complaints Beyond the Pile</a:t>
            </a:r>
          </a:p>
        </p:txBody>
      </p:sp>
      <p:sp>
        <p:nvSpPr>
          <p:cNvPr id="6" name="TextBox 5">
            <a:extLst>
              <a:ext uri="{FF2B5EF4-FFF2-40B4-BE49-F238E27FC236}">
                <a16:creationId xmlns:a16="http://schemas.microsoft.com/office/drawing/2014/main" id="{16E5D479-7892-ECED-4132-FC4E0D6DF662}"/>
              </a:ext>
            </a:extLst>
          </p:cNvPr>
          <p:cNvSpPr txBox="1"/>
          <p:nvPr/>
        </p:nvSpPr>
        <p:spPr>
          <a:xfrm>
            <a:off x="3069126" y="6396335"/>
            <a:ext cx="8291602" cy="523220"/>
          </a:xfrm>
          <a:prstGeom prst="rect">
            <a:avLst/>
          </a:prstGeom>
          <a:noFill/>
        </p:spPr>
        <p:txBody>
          <a:bodyPr wrap="square" rtlCol="0">
            <a:spAutoFit/>
          </a:bodyPr>
          <a:lstStyle/>
          <a:p>
            <a:pPr algn="r"/>
            <a:r>
              <a:rPr lang="en-US" sz="2800" i="1">
                <a:latin typeface="Salmon" pitchFamily="2" charset="0"/>
              </a:rPr>
              <a:t>“Proof that when it comes to garbage, everyone has something to say.”</a:t>
            </a:r>
          </a:p>
        </p:txBody>
      </p:sp>
      <p:graphicFrame>
        <p:nvGraphicFramePr>
          <p:cNvPr id="9" name="Diagram 8">
            <a:extLst>
              <a:ext uri="{FF2B5EF4-FFF2-40B4-BE49-F238E27FC236}">
                <a16:creationId xmlns:a16="http://schemas.microsoft.com/office/drawing/2014/main" id="{D5D5B76E-D01B-A960-63E6-7231F6C7B8C3}"/>
              </a:ext>
            </a:extLst>
          </p:cNvPr>
          <p:cNvGraphicFramePr/>
          <p:nvPr>
            <p:extLst>
              <p:ext uri="{D42A27DB-BD31-4B8C-83A1-F6EECF244321}">
                <p14:modId xmlns:p14="http://schemas.microsoft.com/office/powerpoint/2010/main" val="1614434928"/>
              </p:ext>
            </p:extLst>
          </p:nvPr>
        </p:nvGraphicFramePr>
        <p:xfrm>
          <a:off x="5963216" y="1691299"/>
          <a:ext cx="7010399" cy="41442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8D84F6B1-DDC3-BF6C-6F82-9CBB84CC93E8}"/>
              </a:ext>
            </a:extLst>
          </p:cNvPr>
          <p:cNvSpPr txBox="1"/>
          <p:nvPr/>
        </p:nvSpPr>
        <p:spPr>
          <a:xfrm>
            <a:off x="7749874" y="2140954"/>
            <a:ext cx="1213164" cy="674031"/>
          </a:xfrm>
          <a:prstGeom prst="rect">
            <a:avLst/>
          </a:prstGeom>
          <a:noFill/>
        </p:spPr>
        <p:txBody>
          <a:bodyPr wrap="square" rtlCol="0">
            <a:spAutoFit/>
          </a:bodyPr>
          <a:lstStyle/>
          <a:p>
            <a:pPr algn="ctr" defTabSz="400050">
              <a:lnSpc>
                <a:spcPct val="90000"/>
              </a:lnSpc>
              <a:spcBef>
                <a:spcPct val="0"/>
              </a:spcBef>
              <a:spcAft>
                <a:spcPct val="35000"/>
              </a:spcAft>
            </a:pPr>
            <a:r>
              <a:rPr lang="en-US" sz="1050">
                <a:latin typeface="Arial" panose="020B0604020202020204"/>
              </a:rPr>
              <a:t>“cart left at street, and she has backdoor service”</a:t>
            </a:r>
          </a:p>
        </p:txBody>
      </p:sp>
      <p:sp>
        <p:nvSpPr>
          <p:cNvPr id="12" name="TextBox 11">
            <a:extLst>
              <a:ext uri="{FF2B5EF4-FFF2-40B4-BE49-F238E27FC236}">
                <a16:creationId xmlns:a16="http://schemas.microsoft.com/office/drawing/2014/main" id="{2DB25CFF-2A29-729B-2077-79B246950A78}"/>
              </a:ext>
            </a:extLst>
          </p:cNvPr>
          <p:cNvSpPr txBox="1"/>
          <p:nvPr/>
        </p:nvSpPr>
        <p:spPr>
          <a:xfrm>
            <a:off x="9945451" y="3370999"/>
            <a:ext cx="1213164" cy="784830"/>
          </a:xfrm>
          <a:prstGeom prst="rect">
            <a:avLst/>
          </a:prstGeom>
          <a:noFill/>
        </p:spPr>
        <p:txBody>
          <a:bodyPr wrap="square" rtlCol="0">
            <a:spAutoFit/>
          </a:bodyPr>
          <a:lstStyle/>
          <a:p>
            <a:pPr algn="ctr" defTabSz="444500">
              <a:lnSpc>
                <a:spcPct val="90000"/>
              </a:lnSpc>
              <a:spcBef>
                <a:spcPct val="0"/>
              </a:spcBef>
              <a:spcAft>
                <a:spcPct val="35000"/>
              </a:spcAft>
            </a:pPr>
            <a:r>
              <a:rPr lang="en-US" sz="1000">
                <a:solidFill>
                  <a:prstClr val="white"/>
                </a:solidFill>
                <a:latin typeface="Arial" panose="020B0604020202020204"/>
              </a:rPr>
              <a:t>Trash/crew dump the whole cart in the street and litter. Wants this to be reported. </a:t>
            </a:r>
          </a:p>
        </p:txBody>
      </p:sp>
      <p:sp>
        <p:nvSpPr>
          <p:cNvPr id="13" name="TextBox 12">
            <a:extLst>
              <a:ext uri="{FF2B5EF4-FFF2-40B4-BE49-F238E27FC236}">
                <a16:creationId xmlns:a16="http://schemas.microsoft.com/office/drawing/2014/main" id="{B411FA94-4E77-6BDC-8A34-19BD636AD337}"/>
              </a:ext>
            </a:extLst>
          </p:cNvPr>
          <p:cNvSpPr txBox="1"/>
          <p:nvPr/>
        </p:nvSpPr>
        <p:spPr>
          <a:xfrm>
            <a:off x="7722681" y="4520280"/>
            <a:ext cx="1339847" cy="1103379"/>
          </a:xfrm>
          <a:prstGeom prst="rect">
            <a:avLst/>
          </a:prstGeom>
          <a:noFill/>
        </p:spPr>
        <p:txBody>
          <a:bodyPr wrap="square" rtlCol="0">
            <a:spAutoFit/>
          </a:bodyPr>
          <a:lstStyle/>
          <a:p>
            <a:pPr algn="ctr" defTabSz="400050">
              <a:lnSpc>
                <a:spcPct val="90000"/>
              </a:lnSpc>
              <a:spcBef>
                <a:spcPct val="0"/>
              </a:spcBef>
              <a:spcAft>
                <a:spcPct val="35000"/>
              </a:spcAft>
            </a:pPr>
            <a:r>
              <a:rPr lang="en-US" sz="800">
                <a:solidFill>
                  <a:prstClr val="white"/>
                </a:solidFill>
                <a:latin typeface="Arial" panose="020B0604020202020204"/>
              </a:rPr>
              <a:t>“MICHAEL DESERVES A RAISE. He has helped me TWICE now when I forget to put the trash out. He’s awesome and he made my morning. He at least deserves a compliment/hug/high five. He’s awesome!!!! </a:t>
            </a:r>
            <a:r>
              <a:rPr lang="en-US" sz="900">
                <a:solidFill>
                  <a:prstClr val="white"/>
                </a:solidFill>
                <a:latin typeface="Arial" panose="020B0604020202020204"/>
              </a:rPr>
              <a:t>”</a:t>
            </a:r>
          </a:p>
        </p:txBody>
      </p:sp>
    </p:spTree>
    <p:extLst>
      <p:ext uri="{BB962C8B-B14F-4D97-AF65-F5344CB8AC3E}">
        <p14:creationId xmlns:p14="http://schemas.microsoft.com/office/powerpoint/2010/main" val="60060988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2A578"/>
        </a:solidFill>
        <a:effectLst/>
      </p:bgPr>
    </p:bg>
    <p:spTree>
      <p:nvGrpSpPr>
        <p:cNvPr id="1" name="">
          <a:extLst>
            <a:ext uri="{FF2B5EF4-FFF2-40B4-BE49-F238E27FC236}">
              <a16:creationId xmlns:a16="http://schemas.microsoft.com/office/drawing/2014/main" id="{C92D8BA1-9CCE-2222-E856-11DA264B693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59CBB64-53CE-2E80-6D31-4204DA4DC153}"/>
              </a:ext>
            </a:extLst>
          </p:cNvPr>
          <p:cNvSpPr/>
          <p:nvPr/>
        </p:nvSpPr>
        <p:spPr>
          <a:xfrm>
            <a:off x="2161309" y="641225"/>
            <a:ext cx="480291" cy="480291"/>
          </a:xfrm>
          <a:prstGeom prst="rect">
            <a:avLst/>
          </a:prstGeom>
          <a:solidFill>
            <a:srgbClr val="2C352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Connector 2">
            <a:extLst>
              <a:ext uri="{FF2B5EF4-FFF2-40B4-BE49-F238E27FC236}">
                <a16:creationId xmlns:a16="http://schemas.microsoft.com/office/drawing/2014/main" id="{755C78E4-F183-1390-60CA-678ED8315E93}"/>
              </a:ext>
            </a:extLst>
          </p:cNvPr>
          <p:cNvSpPr/>
          <p:nvPr/>
        </p:nvSpPr>
        <p:spPr>
          <a:xfrm>
            <a:off x="1240049" y="702028"/>
            <a:ext cx="5453936" cy="545393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diagram of a composting process&#10;&#10;AI-generated content may be incorrect.">
            <a:extLst>
              <a:ext uri="{FF2B5EF4-FFF2-40B4-BE49-F238E27FC236}">
                <a16:creationId xmlns:a16="http://schemas.microsoft.com/office/drawing/2014/main" id="{82CF8786-261F-4677-0440-DCE18D2CD7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10237" y="972217"/>
            <a:ext cx="4913561" cy="4913561"/>
          </a:xfrm>
          <a:prstGeom prst="ellipse">
            <a:avLst/>
          </a:prstGeom>
          <a:ln w="63500" cap="rnd">
            <a:solidFill>
              <a:schemeClr val="tx1"/>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5" name="Title 4">
            <a:extLst>
              <a:ext uri="{FF2B5EF4-FFF2-40B4-BE49-F238E27FC236}">
                <a16:creationId xmlns:a16="http://schemas.microsoft.com/office/drawing/2014/main" id="{69E94146-FD3C-3582-BBEA-2C89ABF76DA2}"/>
              </a:ext>
            </a:extLst>
          </p:cNvPr>
          <p:cNvSpPr>
            <a:spLocks noGrp="1"/>
          </p:cNvSpPr>
          <p:nvPr>
            <p:ph type="title"/>
          </p:nvPr>
        </p:nvSpPr>
        <p:spPr>
          <a:xfrm>
            <a:off x="7047346" y="2569711"/>
            <a:ext cx="3846067" cy="1718571"/>
          </a:xfrm>
        </p:spPr>
        <p:txBody>
          <a:bodyPr>
            <a:normAutofit fontScale="90000"/>
          </a:bodyPr>
          <a:lstStyle/>
          <a:p>
            <a:pPr algn="ctr"/>
            <a:r>
              <a:rPr lang="en-US" sz="8900">
                <a:latin typeface="Salmon"/>
              </a:rPr>
              <a:t>Thank you</a:t>
            </a:r>
            <a:br>
              <a:rPr lang="en-US" sz="5400">
                <a:latin typeface="Salmon" pitchFamily="2" charset="0"/>
              </a:rPr>
            </a:br>
            <a:r>
              <a:rPr lang="en-US" sz="4000">
                <a:latin typeface="Salmon"/>
              </a:rPr>
              <a:t>for talking Trash with us</a:t>
            </a:r>
          </a:p>
        </p:txBody>
      </p:sp>
      <p:sp>
        <p:nvSpPr>
          <p:cNvPr id="8" name="AutoShape 2" descr="Recycling symbol - Wikipedia">
            <a:extLst>
              <a:ext uri="{FF2B5EF4-FFF2-40B4-BE49-F238E27FC236}">
                <a16:creationId xmlns:a16="http://schemas.microsoft.com/office/drawing/2014/main" id="{D1F0BE91-8732-5814-9EC0-48EA2A9DD78F}"/>
              </a:ext>
            </a:extLst>
          </p:cNvPr>
          <p:cNvSpPr>
            <a:spLocks noChangeAspect="1" noChangeArrowheads="1"/>
          </p:cNvSpPr>
          <p:nvPr/>
        </p:nvSpPr>
        <p:spPr bwMode="auto">
          <a:xfrm>
            <a:off x="3967018" y="360910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E986759-1DF6-E468-9A19-B8A68544F5A9}"/>
              </a:ext>
            </a:extLst>
          </p:cNvPr>
          <p:cNvGrpSpPr/>
          <p:nvPr/>
        </p:nvGrpSpPr>
        <p:grpSpPr>
          <a:xfrm>
            <a:off x="3349782" y="2454828"/>
            <a:ext cx="1574594" cy="1459081"/>
            <a:chOff x="3349782" y="2454828"/>
            <a:chExt cx="1574594" cy="1459081"/>
          </a:xfrm>
        </p:grpSpPr>
        <p:sp>
          <p:nvSpPr>
            <p:cNvPr id="4" name="Flowchart: Connector 3">
              <a:extLst>
                <a:ext uri="{FF2B5EF4-FFF2-40B4-BE49-F238E27FC236}">
                  <a16:creationId xmlns:a16="http://schemas.microsoft.com/office/drawing/2014/main" id="{C0E03808-0EC2-6F5C-5FCE-8498019347CC}"/>
                </a:ext>
              </a:extLst>
            </p:cNvPr>
            <p:cNvSpPr/>
            <p:nvPr/>
          </p:nvSpPr>
          <p:spPr>
            <a:xfrm>
              <a:off x="3457715" y="2454828"/>
              <a:ext cx="1466661" cy="1459081"/>
            </a:xfrm>
            <a:prstGeom prst="flowChartConnector">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F6A6944-4FB6-ECED-5CAC-19E4D2D73F4B}"/>
                </a:ext>
              </a:extLst>
            </p:cNvPr>
            <p:cNvSpPr/>
            <p:nvPr/>
          </p:nvSpPr>
          <p:spPr>
            <a:xfrm>
              <a:off x="3349782" y="2454828"/>
              <a:ext cx="1358020" cy="40606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Graphic 10">
            <a:extLst>
              <a:ext uri="{FF2B5EF4-FFF2-40B4-BE49-F238E27FC236}">
                <a16:creationId xmlns:a16="http://schemas.microsoft.com/office/drawing/2014/main" id="{940A790C-AF9E-0F4A-9578-7639776ECF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91806" y="4288282"/>
            <a:ext cx="2357146" cy="222366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1779772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9A447528F36D42B22298B29A8E98E1" ma:contentTypeVersion="4" ma:contentTypeDescription="Create a new document." ma:contentTypeScope="" ma:versionID="20aa1796ed361033b8799fcaa308089c">
  <xsd:schema xmlns:xsd="http://www.w3.org/2001/XMLSchema" xmlns:xs="http://www.w3.org/2001/XMLSchema" xmlns:p="http://schemas.microsoft.com/office/2006/metadata/properties" xmlns:ns3="89174e7d-406e-43b2-9701-b8cc16f48057" targetNamespace="http://schemas.microsoft.com/office/2006/metadata/properties" ma:root="true" ma:fieldsID="32394e0a4ab498c6a5bfa77644d79a73" ns3:_="">
    <xsd:import namespace="89174e7d-406e-43b2-9701-b8cc16f4805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174e7d-406e-43b2-9701-b8cc16f4805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0E5A3A-F3F9-486F-8321-D2BAFDB371B2}">
  <ds:schemaRefs>
    <ds:schemaRef ds:uri="http://schemas.microsoft.com/office/2006/metadata/properties"/>
    <ds:schemaRef ds:uri="http://schemas.openxmlformats.org/package/2006/metadata/core-properties"/>
    <ds:schemaRef ds:uri="http://schemas.microsoft.com/office/2006/documentManagement/types"/>
    <ds:schemaRef ds:uri="http://purl.org/dc/elements/1.1/"/>
    <ds:schemaRef ds:uri="http://schemas.microsoft.com/office/infopath/2007/PartnerControls"/>
    <ds:schemaRef ds:uri="http://purl.org/dc/terms/"/>
    <ds:schemaRef ds:uri="http://www.w3.org/XML/1998/namespace"/>
    <ds:schemaRef ds:uri="http://purl.org/dc/dcmitype/"/>
    <ds:schemaRef ds:uri="89174e7d-406e-43b2-9701-b8cc16f48057"/>
  </ds:schemaRefs>
</ds:datastoreItem>
</file>

<file path=customXml/itemProps2.xml><?xml version="1.0" encoding="utf-8"?>
<ds:datastoreItem xmlns:ds="http://schemas.openxmlformats.org/officeDocument/2006/customXml" ds:itemID="{FE5059A9-D142-4FB0-B9E9-F468B994AAA0}">
  <ds:schemaRefs>
    <ds:schemaRef ds:uri="http://schemas.microsoft.com/sharepoint/v3/contenttype/forms"/>
  </ds:schemaRefs>
</ds:datastoreItem>
</file>

<file path=customXml/itemProps3.xml><?xml version="1.0" encoding="utf-8"?>
<ds:datastoreItem xmlns:ds="http://schemas.openxmlformats.org/officeDocument/2006/customXml" ds:itemID="{9B07BBDB-BDCE-48AC-8746-C1878E94C33C}">
  <ds:schemaRefs>
    <ds:schemaRef ds:uri="89174e7d-406e-43b2-9701-b8cc16f4805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TM16401375[[fn=Madison]]</Template>
  <TotalTime>0</TotalTime>
  <Words>588</Words>
  <Application>Microsoft Office PowerPoint</Application>
  <PresentationFormat>Widescreen</PresentationFormat>
  <Paragraphs>48</Paragraphs>
  <Slides>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MS Mincho</vt:lpstr>
      <vt:lpstr>Aptos</vt:lpstr>
      <vt:lpstr>Arial</vt:lpstr>
      <vt:lpstr>MS Shell Dlg 2</vt:lpstr>
      <vt:lpstr>Rockwell Condensed</vt:lpstr>
      <vt:lpstr>Salmon</vt:lpstr>
      <vt:lpstr>Wingdings</vt:lpstr>
      <vt:lpstr>Wingdings 3</vt:lpstr>
      <vt:lpstr>Madison</vt:lpstr>
      <vt:lpstr>Garbage In, Insights Out</vt:lpstr>
      <vt:lpstr>Oops, We Missed You: Pickups Gone Missing by Zipcode</vt:lpstr>
      <vt:lpstr>The Price of Trash: Fines Across the Map</vt:lpstr>
      <vt:lpstr>Breaking the Bank: Damages That Add Up</vt:lpstr>
      <vt:lpstr>Buried in Bills: A Hauler’s Debt Load</vt:lpstr>
      <vt:lpstr>Detours &amp; Do-Overs: Missed Pickups by Route</vt:lpstr>
      <vt:lpstr>Head-to-Head: Cities vs. Contractor Showdown</vt:lpstr>
      <vt:lpstr>Trash Talk: Complaints Beyond the Pile</vt:lpstr>
      <vt:lpstr>Thank you for talking Trash with 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Jennifer  Chrislip</dc:creator>
  <cp:lastModifiedBy>Jennifer  Chrislip</cp:lastModifiedBy>
  <cp:revision>2</cp:revision>
  <dcterms:created xsi:type="dcterms:W3CDTF">2025-09-24T13:34:09Z</dcterms:created>
  <dcterms:modified xsi:type="dcterms:W3CDTF">2025-09-26T00:59:21Z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0x010100579A447528F36D42B22298B29A8E98E1</vt:lpwstr>
  </property>
</Properties>
</file>