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8"/>
  </p:notesMasterIdLst>
  <p:handoutMasterIdLst>
    <p:handoutMasterId r:id="rId19"/>
  </p:handoutMasterIdLst>
  <p:sldIdLst>
    <p:sldId id="436" r:id="rId5"/>
    <p:sldId id="437" r:id="rId6"/>
    <p:sldId id="448" r:id="rId7"/>
    <p:sldId id="440" r:id="rId8"/>
    <p:sldId id="444" r:id="rId9"/>
    <p:sldId id="439" r:id="rId10"/>
    <p:sldId id="442" r:id="rId11"/>
    <p:sldId id="441" r:id="rId12"/>
    <p:sldId id="449" r:id="rId13"/>
    <p:sldId id="443" r:id="rId14"/>
    <p:sldId id="450" r:id="rId15"/>
    <p:sldId id="445" r:id="rId16"/>
    <p:sldId id="43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4CED6-912E-678E-F3F1-800BE1677E8D}" v="204" dt="2025-09-25T15:41:26.254"/>
    <p1510:client id="{39A76D20-7291-E03B-9481-97E51BFCA645}" v="18" dt="2025-09-25T17:12:28.090"/>
    <p1510:client id="{AA75BA82-9078-10E6-1F13-A3B40E7BD03D}" v="1235" dt="2025-09-25T17:10:04.027"/>
    <p1510:client id="{C3CF197E-31C5-4B87-AADF-6673D1C62CE8}" v="972" dt="2025-09-25T15:47:54.110"/>
    <p1510:client id="{D03CDE9C-73DD-E601-6E12-A56928FA4061}" v="49" dt="2025-09-25T14:58:51.043"/>
    <p1510:client id="{D9FBA98A-4102-A56F-09A4-B2A6273B487D}" v="44" dt="2025-09-25T14:17:46.034"/>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9/26/2025</a:t>
            </a:fld>
            <a:endParaRPr lang="en-US"/>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are excited to share our group’s analysis of </a:t>
            </a:r>
            <a:r>
              <a:rPr lang="en-US" b="1"/>
              <a:t>Missed Trash Pickups in Metro Nashville</a:t>
            </a:r>
            <a:r>
              <a:rPr lang="en-US"/>
              <a:t>,</a:t>
            </a:r>
            <a:br>
              <a:rPr lang="en-US"/>
            </a:br>
            <a:r>
              <a:rPr lang="en-US"/>
              <a:t>using service request data from </a:t>
            </a:r>
            <a:r>
              <a:rPr lang="en-US" b="1" err="1"/>
              <a:t>hubNashville</a:t>
            </a:r>
            <a:r>
              <a:rPr lang="en-US"/>
              <a:t>, the city’s customer service system.</a:t>
            </a:r>
            <a:br>
              <a:rPr lang="en-US"/>
            </a:br>
            <a:r>
              <a:rPr lang="en-US"/>
              <a:t>Our goal was to calculate potential fines and highlight key patterns in this real-world dataset.</a:t>
            </a:r>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also examined missed pickups by route.</a:t>
            </a:r>
            <a:br>
              <a:rPr lang="en-US"/>
            </a:br>
            <a:r>
              <a:rPr lang="en-US"/>
              <a:t>The worst performing route was </a:t>
            </a:r>
            <a:r>
              <a:rPr lang="en-US" b="1"/>
              <a:t>Red River Route 4504</a:t>
            </a:r>
            <a:r>
              <a:rPr lang="en-US"/>
              <a:t> with </a:t>
            </a:r>
            <a:r>
              <a:rPr lang="en-US" b="1"/>
              <a:t>351 requests</a:t>
            </a:r>
            <a:r>
              <a:rPr lang="en-US"/>
              <a:t> and fines exceeding </a:t>
            </a:r>
            <a:r>
              <a:rPr lang="en-US" b="1"/>
              <a:t>$129,000</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Looking at fines per request, some Red River routes averaged more than </a:t>
            </a:r>
            <a:r>
              <a:rPr lang="en-US" b="1"/>
              <a:t>$700 per request</a:t>
            </a:r>
            <a:r>
              <a:rPr lang="en-US"/>
              <a:t>,</a:t>
            </a:r>
            <a:br>
              <a:rPr lang="en-US"/>
            </a:br>
            <a:r>
              <a:rPr lang="en-US"/>
              <a:t>indicating repeated failures at the same addresses.</a:t>
            </a:r>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a:p>
        </p:txBody>
      </p:sp>
    </p:spTree>
    <p:extLst>
      <p:ext uri="{BB962C8B-B14F-4D97-AF65-F5344CB8AC3E}">
        <p14:creationId xmlns:p14="http://schemas.microsoft.com/office/powerpoint/2010/main" val="368926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Missed pickups increased dramatically:</a:t>
            </a:r>
          </a:p>
          <a:p>
            <a:r>
              <a:rPr lang="en-US" b="1"/>
              <a:t>2017:</a:t>
            </a:r>
            <a:r>
              <a:rPr lang="en-US"/>
              <a:t> 792</a:t>
            </a:r>
          </a:p>
          <a:p>
            <a:r>
              <a:rPr lang="en-US" b="1"/>
              <a:t>2018:</a:t>
            </a:r>
            <a:r>
              <a:rPr lang="en-US"/>
              <a:t> 6,786</a:t>
            </a:r>
          </a:p>
          <a:p>
            <a:r>
              <a:rPr lang="en-US" b="1"/>
              <a:t>2019:</a:t>
            </a:r>
            <a:r>
              <a:rPr lang="en-US"/>
              <a:t> 11,479</a:t>
            </a:r>
            <a:br>
              <a:rPr lang="en-US"/>
            </a:br>
            <a:r>
              <a:rPr lang="en-US"/>
              <a:t>This trend highlights the growing service issues over the three-year period.</a:t>
            </a:r>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a:p>
        </p:txBody>
      </p:sp>
    </p:spTree>
    <p:extLst>
      <p:ext uri="{BB962C8B-B14F-4D97-AF65-F5344CB8AC3E}">
        <p14:creationId xmlns:p14="http://schemas.microsoft.com/office/powerpoint/2010/main" val="305297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summarize our findings:</a:t>
            </a:r>
          </a:p>
          <a:p>
            <a:r>
              <a:rPr lang="en-US"/>
              <a:t>We analyzed </a:t>
            </a:r>
            <a:r>
              <a:rPr lang="en-US" b="1"/>
              <a:t>19,057 service requests</a:t>
            </a:r>
            <a:r>
              <a:rPr lang="en-US"/>
              <a:t> from 2017–2019.</a:t>
            </a:r>
          </a:p>
          <a:p>
            <a:r>
              <a:rPr lang="en-US" b="1"/>
              <a:t>$942,800</a:t>
            </a:r>
            <a:r>
              <a:rPr lang="en-US"/>
              <a:t> in damages are owed under the contract.</a:t>
            </a:r>
          </a:p>
          <a:p>
            <a:r>
              <a:rPr lang="en-US" b="1"/>
              <a:t>Zip code 37013</a:t>
            </a:r>
            <a:r>
              <a:rPr lang="en-US"/>
              <a:t> and </a:t>
            </a:r>
            <a:r>
              <a:rPr lang="en-US" b="1"/>
              <a:t>Red River Route 4504</a:t>
            </a:r>
            <a:r>
              <a:rPr lang="en-US"/>
              <a:t> are key problem areas.</a:t>
            </a:r>
          </a:p>
          <a:p>
            <a:r>
              <a:rPr lang="en-US" b="1"/>
              <a:t>As a team, we recommend</a:t>
            </a:r>
            <a:r>
              <a:rPr lang="en-US"/>
              <a:t>:</a:t>
            </a:r>
          </a:p>
          <a:p>
            <a:r>
              <a:rPr lang="en-US"/>
              <a:t>Target enforcement and service improvements in high-impact zip codes.</a:t>
            </a:r>
          </a:p>
          <a:p>
            <a:r>
              <a:rPr lang="en-US"/>
              <a:t>Audit Red River operations, especially Route 4504.</a:t>
            </a:r>
          </a:p>
          <a:p>
            <a:r>
              <a:rPr lang="en-US"/>
              <a:t>Monitor addresses with chronic violations.</a:t>
            </a:r>
          </a:p>
          <a:p>
            <a:r>
              <a:rPr lang="en-US"/>
              <a:t>Continue to benchmark contractor performance against Metro crews.</a:t>
            </a:r>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a:p>
        </p:txBody>
      </p:sp>
    </p:spTree>
    <p:extLst>
      <p:ext uri="{BB962C8B-B14F-4D97-AF65-F5344CB8AC3E}">
        <p14:creationId xmlns:p14="http://schemas.microsoft.com/office/powerpoint/2010/main" val="259548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assignment was to: Identify all </a:t>
            </a:r>
            <a:r>
              <a:rPr lang="en-US" b="1"/>
              <a:t>missed trash pickups</a:t>
            </a:r>
            <a:r>
              <a:rPr lang="en-US"/>
              <a:t> from the raw service request data </a:t>
            </a:r>
            <a:r>
              <a:rPr lang="en-US" b="1"/>
              <a:t>and</a:t>
            </a:r>
            <a:r>
              <a:rPr lang="en-US" b="0"/>
              <a:t> c</a:t>
            </a:r>
            <a:r>
              <a:rPr lang="en-US"/>
              <a:t>lean and prepare the data so only </a:t>
            </a:r>
            <a:r>
              <a:rPr lang="en-US" b="0"/>
              <a:t>true missed pickups </a:t>
            </a:r>
            <a:r>
              <a:rPr lang="en-US"/>
              <a:t>were counted.</a:t>
            </a:r>
          </a:p>
          <a:p>
            <a:r>
              <a:rPr lang="en-US"/>
              <a:t>We made sure to apply Metro’s contract rule: the </a:t>
            </a:r>
            <a:r>
              <a:rPr lang="en-US" b="0"/>
              <a:t>first missed pickup at an address is free, but every additional missed pickup costs $200.</a:t>
            </a:r>
            <a:br>
              <a:rPr lang="en-US" b="0"/>
            </a:br>
            <a:r>
              <a:rPr lang="en-US"/>
              <a:t>Following these steps allowed our team to estimate the total damages owed by each hauler.</a:t>
            </a:r>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any calculations, we worked together to explore and clean the dataset.</a:t>
            </a:r>
            <a:br>
              <a:rPr lang="en-US"/>
            </a:br>
            <a:r>
              <a:rPr lang="en-US"/>
              <a:t>We removed unrelated service requests and standardized addresses to ensure accuracy.</a:t>
            </a:r>
            <a:br>
              <a:rPr lang="en-US"/>
            </a:br>
            <a:r>
              <a:rPr lang="en-US"/>
              <a:t>This preparation step was critical so that only valid </a:t>
            </a:r>
            <a:r>
              <a:rPr lang="en-US" b="0"/>
              <a:t>missed trash pickup </a:t>
            </a:r>
            <a:r>
              <a:rPr lang="en-US"/>
              <a:t>records remained. </a:t>
            </a:r>
          </a:p>
          <a:p>
            <a:endParaRPr lang="en-US"/>
          </a:p>
          <a:p>
            <a:r>
              <a:rPr lang="en-US"/>
              <a:t>After cleaning, we found:</a:t>
            </a:r>
          </a:p>
          <a:p>
            <a:r>
              <a:rPr lang="en-US" b="1"/>
              <a:t>12,647 unique addresses</a:t>
            </a:r>
            <a:r>
              <a:rPr lang="en-US"/>
              <a:t> with at least one missed pickup.</a:t>
            </a:r>
          </a:p>
          <a:p>
            <a:r>
              <a:rPr lang="en-US" b="1"/>
              <a:t>2,709 addresses</a:t>
            </a:r>
            <a:r>
              <a:rPr lang="en-US"/>
              <a:t> had multiple misses and were subject to fines.</a:t>
            </a:r>
          </a:p>
          <a:p>
            <a:r>
              <a:rPr lang="en-US"/>
              <a:t>The total damages owed are approximately </a:t>
            </a:r>
            <a:r>
              <a:rPr lang="en-US" b="1"/>
              <a:t>$942,800</a:t>
            </a:r>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shows how fines are distributed.</a:t>
            </a:r>
            <a:br>
              <a:rPr lang="en-US"/>
            </a:br>
            <a:r>
              <a:rPr lang="en-US"/>
              <a:t>Most fined addresses owe </a:t>
            </a:r>
            <a:r>
              <a:rPr lang="en-US" b="1"/>
              <a:t>$200</a:t>
            </a:r>
            <a:r>
              <a:rPr lang="en-US"/>
              <a:t> for a single repeat miss,</a:t>
            </a:r>
            <a:br>
              <a:rPr lang="en-US"/>
            </a:br>
            <a:r>
              <a:rPr lang="en-US"/>
              <a:t>but a few chronic problem addresses accumulated fines of </a:t>
            </a:r>
            <a:r>
              <a:rPr lang="en-US" b="1"/>
              <a:t>$1,000 to over $3,000</a:t>
            </a:r>
            <a:r>
              <a:rPr lang="en-US"/>
              <a:t>.</a:t>
            </a:r>
          </a:p>
          <a:p>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a:p>
        </p:txBody>
      </p:sp>
    </p:spTree>
    <p:extLst>
      <p:ext uri="{BB962C8B-B14F-4D97-AF65-F5344CB8AC3E}">
        <p14:creationId xmlns:p14="http://schemas.microsoft.com/office/powerpoint/2010/main" val="328902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a:t>
            </a:r>
            <a:r>
              <a:rPr lang="en-US" err="1"/>
              <a:t>hubNashville</a:t>
            </a:r>
            <a:r>
              <a:rPr lang="en-US"/>
              <a:t> system also tracks other complaints.</a:t>
            </a:r>
            <a:br>
              <a:rPr lang="en-US"/>
            </a:br>
            <a:r>
              <a:rPr lang="en-US"/>
              <a:t>Even after filtering, we found categories such as </a:t>
            </a:r>
            <a:r>
              <a:rPr lang="en-US" b="0"/>
              <a:t>backdoor service issues and general collection complaints</a:t>
            </a:r>
            <a:r>
              <a:rPr lang="en-US"/>
              <a:t>, but missed pickups dominate with </a:t>
            </a:r>
            <a:r>
              <a:rPr lang="en-US" b="0"/>
              <a:t>over 15,900 curbside or alley requests</a:t>
            </a:r>
            <a:r>
              <a:rPr lang="en-US"/>
              <a:t>.</a:t>
            </a:r>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a:p>
        </p:txBody>
      </p:sp>
    </p:spTree>
    <p:extLst>
      <p:ext uri="{BB962C8B-B14F-4D97-AF65-F5344CB8AC3E}">
        <p14:creationId xmlns:p14="http://schemas.microsoft.com/office/powerpoint/2010/main" val="1993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part of the project, </a:t>
            </a:r>
            <a:r>
              <a:rPr lang="en-US" b="0"/>
              <a:t>our team built two separate heat maps </a:t>
            </a:r>
            <a:r>
              <a:rPr lang="en-US"/>
              <a:t>to better understand the geographic patterns in the data.</a:t>
            </a:r>
          </a:p>
          <a:p>
            <a:endParaRPr lang="en-US" i="1"/>
          </a:p>
          <a:p>
            <a:r>
              <a:rPr lang="en-US" i="1"/>
              <a:t>The first heat map</a:t>
            </a:r>
            <a:r>
              <a:rPr lang="en-US"/>
              <a:t> shows </a:t>
            </a:r>
            <a:r>
              <a:rPr lang="en-US" b="1"/>
              <a:t>total missed pickups by zip code</a:t>
            </a:r>
            <a:r>
              <a:rPr lang="en-US" b="0"/>
              <a:t>.</a:t>
            </a:r>
            <a:br>
              <a:rPr lang="en-US" b="0"/>
            </a:br>
            <a:r>
              <a:rPr lang="en-US" b="0"/>
              <a:t>This map highlights where service requests for missed trash collection are concentrated.</a:t>
            </a:r>
            <a:br>
              <a:rPr lang="en-US" b="0"/>
            </a:br>
            <a:r>
              <a:rPr lang="en-US" b="0"/>
              <a:t>Large clusters appear in several neighborhoods, with a particularly strong hotspot in zip code 37013, which stands out well above the rest.</a:t>
            </a:r>
            <a:br>
              <a:rPr lang="en-US" b="0"/>
            </a:br>
            <a:r>
              <a:rPr lang="en-US" b="0"/>
              <a:t>These areas represent the highest service demand and reveal </a:t>
            </a:r>
            <a:r>
              <a:rPr lang="en-US"/>
              <a:t>where residents experience the most disruption.</a:t>
            </a:r>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a:p>
        </p:txBody>
      </p:sp>
    </p:spTree>
    <p:extLst>
      <p:ext uri="{BB962C8B-B14F-4D97-AF65-F5344CB8AC3E}">
        <p14:creationId xmlns:p14="http://schemas.microsoft.com/office/powerpoint/2010/main" val="118241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The second heat map</a:t>
            </a:r>
            <a:r>
              <a:rPr lang="en-US"/>
              <a:t> displays </a:t>
            </a:r>
            <a:r>
              <a:rPr lang="en-US" b="1"/>
              <a:t>total fines by zip code</a:t>
            </a:r>
            <a:r>
              <a:rPr lang="en-US"/>
              <a:t>.</a:t>
            </a:r>
            <a:br>
              <a:rPr lang="en-US"/>
            </a:br>
            <a:r>
              <a:rPr lang="en-US" b="0"/>
              <a:t>Because fines are only issued after the first missed pickup at an address, this map reflects repeat service failures rather than just isolated incidents.</a:t>
            </a:r>
            <a:br>
              <a:rPr lang="en-US" b="0"/>
            </a:br>
            <a:r>
              <a:rPr lang="en-US" b="0"/>
              <a:t>We noticed that many of the same high-pickup zip codes also rank high in fines, but some zips with fewer total requests still appear bright because they have a higher proportion of repeat offenders.</a:t>
            </a:r>
          </a:p>
          <a:p>
            <a:endParaRPr lang="en-US" b="0"/>
          </a:p>
          <a:p>
            <a:r>
              <a:rPr lang="en-US" b="0"/>
              <a:t>By comparing these two maps side-by-side, we can see the difference between sheer volume of complaints and severity of chronic issues.</a:t>
            </a:r>
            <a:br>
              <a:rPr lang="en-US" b="0"/>
            </a:br>
            <a:r>
              <a:rPr lang="en-US" b="0"/>
              <a:t>This distinction is important for planning: Metro may need different strategies—such as education, enforcement, or contractor oversight—depending on whether a neighborhood suffers from frequent one-off misses or persistent repeat problems.</a:t>
            </a:r>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a:p>
        </p:txBody>
      </p:sp>
    </p:spTree>
    <p:extLst>
      <p:ext uri="{BB962C8B-B14F-4D97-AF65-F5344CB8AC3E}">
        <p14:creationId xmlns:p14="http://schemas.microsoft.com/office/powerpoint/2010/main" val="620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compared Metro crews to private contractors:</a:t>
            </a:r>
          </a:p>
          <a:p>
            <a:r>
              <a:rPr lang="en-US" b="1"/>
              <a:t>Red River</a:t>
            </a:r>
            <a:r>
              <a:rPr lang="en-US"/>
              <a:t> handled the most requests and had the highest fines.</a:t>
            </a:r>
          </a:p>
          <a:p>
            <a:r>
              <a:rPr lang="en-US" b="1"/>
              <a:t>Metro</a:t>
            </a:r>
            <a:r>
              <a:rPr lang="en-US"/>
              <a:t> crews had slightly lower missed pickups per address and a lower fine rate.</a:t>
            </a:r>
          </a:p>
          <a:p>
            <a:r>
              <a:rPr lang="en-US" b="1"/>
              <a:t>Waste Industries</a:t>
            </a:r>
            <a:r>
              <a:rPr lang="en-US"/>
              <a:t> performed best overall with the lowest fines per request.</a:t>
            </a:r>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a:p>
        </p:txBody>
      </p:sp>
    </p:spTree>
    <p:extLst>
      <p:ext uri="{BB962C8B-B14F-4D97-AF65-F5344CB8AC3E}">
        <p14:creationId xmlns:p14="http://schemas.microsoft.com/office/powerpoint/2010/main" val="13750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slide, </a:t>
            </a:r>
            <a:r>
              <a:rPr lang="en-US" b="0"/>
              <a:t>our team compared service performance across the three haulers using </a:t>
            </a:r>
            <a:r>
              <a:rPr lang="en-US"/>
              <a:t>two key metrics.</a:t>
            </a:r>
          </a:p>
          <a:p>
            <a:endParaRPr lang="en-US"/>
          </a:p>
          <a:p>
            <a:r>
              <a:rPr lang="en-US"/>
              <a:t>On the </a:t>
            </a:r>
            <a:r>
              <a:rPr lang="en-US" b="1"/>
              <a:t>left chart</a:t>
            </a:r>
            <a:r>
              <a:rPr lang="en-US"/>
              <a:t>, we show the </a:t>
            </a:r>
            <a:r>
              <a:rPr lang="en-US" b="1"/>
              <a:t>fine rate per request</a:t>
            </a:r>
            <a:r>
              <a:rPr lang="en-US"/>
              <a:t>.</a:t>
            </a:r>
            <a:br>
              <a:rPr lang="en-US"/>
            </a:br>
            <a:r>
              <a:rPr lang="en-US"/>
              <a:t>This reflects the average dollars of fines assessed for each service request.</a:t>
            </a:r>
            <a:br>
              <a:rPr lang="en-US"/>
            </a:br>
            <a:r>
              <a:rPr lang="en-US"/>
              <a:t>You can see a wide spread of almost </a:t>
            </a:r>
            <a:r>
              <a:rPr lang="en-US" b="1"/>
              <a:t>100 dollars</a:t>
            </a:r>
            <a:r>
              <a:rPr lang="en-US"/>
              <a:t> between the best and worst performers.</a:t>
            </a:r>
            <a:br>
              <a:rPr lang="en-US"/>
            </a:br>
            <a:r>
              <a:rPr lang="en-US" b="1"/>
              <a:t>Red River</a:t>
            </a:r>
            <a:r>
              <a:rPr lang="en-US"/>
              <a:t> stands out with the </a:t>
            </a:r>
            <a:r>
              <a:rPr lang="en-US" b="1"/>
              <a:t>highest fine rate</a:t>
            </a:r>
            <a:r>
              <a:rPr lang="en-US"/>
              <a:t>, suggesting more frequent repeat misses and potential service quality issues.</a:t>
            </a:r>
            <a:br>
              <a:rPr lang="en-US"/>
            </a:br>
            <a:r>
              <a:rPr lang="en-US"/>
              <a:t>Metro crews fall in the middle, while </a:t>
            </a:r>
            <a:r>
              <a:rPr lang="en-US" b="1"/>
              <a:t>Waste Industries</a:t>
            </a:r>
            <a:r>
              <a:rPr lang="en-US"/>
              <a:t> performs the best with the lowest fine rate.</a:t>
            </a:r>
          </a:p>
          <a:p>
            <a:endParaRPr lang="en-US"/>
          </a:p>
          <a:p>
            <a:r>
              <a:rPr lang="en-US"/>
              <a:t>On the </a:t>
            </a:r>
            <a:r>
              <a:rPr lang="en-US" b="1"/>
              <a:t>right chart</a:t>
            </a:r>
            <a:r>
              <a:rPr lang="en-US"/>
              <a:t>, we look at the </a:t>
            </a:r>
            <a:r>
              <a:rPr lang="en-US" b="1"/>
              <a:t>average number of missed pickups per address</a:t>
            </a:r>
            <a:r>
              <a:rPr lang="en-US"/>
              <a:t>.</a:t>
            </a:r>
            <a:br>
              <a:rPr lang="en-US"/>
            </a:br>
            <a:r>
              <a:rPr lang="en-US"/>
              <a:t>Again, Red River has the </a:t>
            </a:r>
            <a:r>
              <a:rPr lang="en-US" b="1"/>
              <a:t>highest average—over three missed pickups per address</a:t>
            </a:r>
            <a:r>
              <a:rPr lang="en-US"/>
              <a:t>,</a:t>
            </a:r>
            <a:br>
              <a:rPr lang="en-US"/>
            </a:br>
            <a:r>
              <a:rPr lang="en-US"/>
              <a:t>while Metro averages about </a:t>
            </a:r>
            <a:r>
              <a:rPr lang="en-US" b="1"/>
              <a:t>2.8</a:t>
            </a:r>
            <a:r>
              <a:rPr lang="en-US"/>
              <a:t>, and Waste Industries is the lowest but still above </a:t>
            </a:r>
            <a:r>
              <a:rPr lang="en-US" b="1"/>
              <a:t>2</a:t>
            </a:r>
            <a:r>
              <a:rPr lang="en-US"/>
              <a:t>.</a:t>
            </a:r>
          </a:p>
          <a:p>
            <a:r>
              <a:rPr lang="en-US"/>
              <a:t>These two views together show that </a:t>
            </a:r>
            <a:r>
              <a:rPr lang="en-US" b="1"/>
              <a:t>service reliability remains a challenge across all haulers</a:t>
            </a:r>
            <a:r>
              <a:rPr lang="en-US"/>
              <a:t>,</a:t>
            </a:r>
            <a:br>
              <a:rPr lang="en-US"/>
            </a:br>
            <a:r>
              <a:rPr lang="en-US"/>
              <a:t>but Red River consistently performs the worst on both measures,</a:t>
            </a:r>
            <a:br>
              <a:rPr lang="en-US"/>
            </a:br>
            <a:r>
              <a:rPr lang="en-US"/>
              <a:t>highlighting where Metro might prioritize oversight and enforcement.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a:p>
        </p:txBody>
      </p:sp>
    </p:spTree>
    <p:extLst>
      <p:ext uri="{BB962C8B-B14F-4D97-AF65-F5344CB8AC3E}">
        <p14:creationId xmlns:p14="http://schemas.microsoft.com/office/powerpoint/2010/main" val="4030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93B52-B1D8-3E97-C1F6-BE7B13A9F8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2EED3-4809-12F7-4488-7B738F0F52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21FAA-5217-E74B-9373-33D67B2510EA}"/>
              </a:ext>
            </a:extLst>
          </p:cNvPr>
          <p:cNvSpPr>
            <a:spLocks noGrp="1"/>
          </p:cNvSpPr>
          <p:nvPr>
            <p:ph type="body" idx="1"/>
          </p:nvPr>
        </p:nvSpPr>
        <p:spPr/>
        <p:txBody>
          <a:bodyPr/>
          <a:lstStyle/>
          <a:p>
            <a:r>
              <a:rPr lang="en-US"/>
              <a:t>Breaking down total damages:</a:t>
            </a:r>
          </a:p>
          <a:p>
            <a:r>
              <a:rPr lang="en-US" b="1"/>
              <a:t>Metro</a:t>
            </a:r>
            <a:r>
              <a:rPr lang="en-US"/>
              <a:t> owes about </a:t>
            </a:r>
            <a:r>
              <a:rPr lang="en-US" b="1"/>
              <a:t>$158,200</a:t>
            </a:r>
            <a:r>
              <a:rPr lang="en-US"/>
              <a:t>.</a:t>
            </a:r>
          </a:p>
          <a:p>
            <a:r>
              <a:rPr lang="en-US" b="1"/>
              <a:t>Red River</a:t>
            </a:r>
            <a:r>
              <a:rPr lang="en-US"/>
              <a:t> owes roughly </a:t>
            </a:r>
            <a:r>
              <a:rPr lang="en-US" b="1"/>
              <a:t>$722,400</a:t>
            </a:r>
            <a:r>
              <a:rPr lang="en-US"/>
              <a:t>—by far the highest.</a:t>
            </a:r>
          </a:p>
          <a:p>
            <a:r>
              <a:rPr lang="en-US" b="1"/>
              <a:t>Waste Industries</a:t>
            </a:r>
            <a:r>
              <a:rPr lang="en-US"/>
              <a:t> owes around </a:t>
            </a:r>
            <a:r>
              <a:rPr lang="en-US" b="1"/>
              <a:t>$53,800</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50143C0-EC07-C141-78B8-DD86BE52C358}"/>
              </a:ext>
            </a:extLst>
          </p:cNvPr>
          <p:cNvSpPr>
            <a:spLocks noGrp="1"/>
          </p:cNvSpPr>
          <p:nvPr>
            <p:ph type="sldNum" sz="quarter" idx="5"/>
          </p:nvPr>
        </p:nvSpPr>
        <p:spPr/>
        <p:txBody>
          <a:bodyPr/>
          <a:lstStyle/>
          <a:p>
            <a:fld id="{32BF9438-3EEF-4192-9815-F6F44770AEF7}" type="slidenum">
              <a:rPr lang="en-US" smtClean="0"/>
              <a:t>9</a:t>
            </a:fld>
            <a:endParaRPr lang="en-US"/>
          </a:p>
        </p:txBody>
      </p:sp>
    </p:spTree>
    <p:extLst>
      <p:ext uri="{BB962C8B-B14F-4D97-AF65-F5344CB8AC3E}">
        <p14:creationId xmlns:p14="http://schemas.microsoft.com/office/powerpoint/2010/main" val="115524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sz="100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8AB70BE-1769-45B8-85A6-0C837432C7E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496645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2836113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96700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999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94183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62323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75653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591746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716789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425839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7129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407191484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29002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243608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17400663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6404709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15304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sz="100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8690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7379649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sz="100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3370413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3927318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sz="1000"/>
          </a:p>
        </p:txBody>
      </p:sp>
      <p:sp>
        <p:nvSpPr>
          <p:cNvPr id="4" name="Slide Number Placeholder 3"/>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50509650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75582307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2650593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sz="100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73871090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file:///C:\Users\user\workspace\c11\Python\projects\comprehensive_missed_pickups_heatmap_normal.html"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file:///C:\Users\user\workspace\c11\Python\projects\comprehensive_fines_heatmap.html"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B58556-58A4-25DD-E7FA-A1FE4D0D115D}"/>
              </a:ext>
            </a:extLst>
          </p:cNvPr>
          <p:cNvPicPr>
            <a:picLocks noChangeAspect="1"/>
          </p:cNvPicPr>
          <p:nvPr/>
        </p:nvPicPr>
        <p:blipFill>
          <a:blip r:embed="rId3">
            <a:alphaModFix amt="48000"/>
          </a:blip>
          <a:srcRect b="11123"/>
          <a:stretch>
            <a:fillRect/>
          </a:stretch>
        </p:blipFill>
        <p:spPr>
          <a:xfrm>
            <a:off x="0" y="-1"/>
            <a:ext cx="12192000" cy="6858002"/>
          </a:xfrm>
          <a:prstGeom prst="rect">
            <a:avLst/>
          </a:prstGeom>
        </p:spPr>
      </p:pic>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457200" y="1749552"/>
            <a:ext cx="9418320" cy="4898898"/>
          </a:xfrm>
        </p:spPr>
        <p:txBody>
          <a:bodyPr vert="horz" lIns="91440" tIns="45720" rIns="91440" bIns="45720" rtlCol="0" anchor="b">
            <a:normAutofit/>
          </a:bodyPr>
          <a:lstStyle/>
          <a:p>
            <a:pPr algn="l">
              <a:lnSpc>
                <a:spcPct val="85000"/>
              </a:lnSpc>
            </a:pPr>
            <a:r>
              <a:rPr lang="en-US" sz="7200">
                <a:solidFill>
                  <a:schemeClr val="tx1"/>
                </a:solidFill>
              </a:rPr>
              <a:t>Lambda Landfills</a:t>
            </a:r>
            <a:br>
              <a:rPr lang="en-US" sz="7200">
                <a:solidFill>
                  <a:schemeClr val="tx1"/>
                </a:solidFill>
              </a:rPr>
            </a:br>
            <a:r>
              <a:rPr lang="en-US" sz="3600">
                <a:solidFill>
                  <a:schemeClr val="tx1"/>
                </a:solidFill>
              </a:rPr>
              <a:t>Trash Haulers Missed Pickups Analysis</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1292840" y="6172200"/>
            <a:ext cx="914400" cy="593725"/>
          </a:xfrm>
        </p:spPr>
        <p:txBody>
          <a:bodyPr vert="horz" lIns="45720" tIns="45720" rIns="45720" bIns="45720" rtlCol="0" anchor="ctr">
            <a:normAutofit/>
          </a:bodyPr>
          <a:lstStyle/>
          <a:p>
            <a:pPr defTabSz="914400">
              <a:lnSpc>
                <a:spcPct val="90000"/>
              </a:lnSpc>
              <a:spcAft>
                <a:spcPts val="600"/>
              </a:spcAft>
            </a:pPr>
            <a:fld id="{08AB70BE-1769-45B8-85A6-0C837432C7E6}" type="slidenum">
              <a:rPr lang="en-US" sz="3600">
                <a:solidFill>
                  <a:schemeClr val="tx1"/>
                </a:solidFill>
                <a:latin typeface="+mn-lt"/>
              </a:rPr>
              <a:pPr defTabSz="914400">
                <a:lnSpc>
                  <a:spcPct val="90000"/>
                </a:lnSpc>
                <a:spcAft>
                  <a:spcPts val="600"/>
                </a:spcAft>
              </a:pPr>
              <a:t>1</a:t>
            </a:fld>
            <a:endParaRPr lang="en-US" sz="3600">
              <a:solidFill>
                <a:schemeClr val="tx1"/>
              </a:solidFill>
              <a:latin typeface="+mn-lt"/>
            </a:endParaRPr>
          </a:p>
        </p:txBody>
      </p:sp>
    </p:spTree>
    <p:extLst>
      <p:ext uri="{BB962C8B-B14F-4D97-AF65-F5344CB8AC3E}">
        <p14:creationId xmlns:p14="http://schemas.microsoft.com/office/powerpoint/2010/main" val="34410483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2352001" y="148589"/>
            <a:ext cx="7487997" cy="603321"/>
          </a:xfrm>
        </p:spPr>
        <p:txBody>
          <a:bodyPr>
            <a:normAutofit/>
          </a:bodyPr>
          <a:lstStyle/>
          <a:p>
            <a:pPr algn="ctr"/>
            <a:r>
              <a:rPr lang="en-US"/>
              <a:t>Total missed pickups by route</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1061929" y="783731"/>
            <a:ext cx="6210240" cy="2809324"/>
          </a:xfrm>
        </p:spPr>
        <p:txBody>
          <a:bodyPr>
            <a:noAutofit/>
          </a:bodyPr>
          <a:lstStyle/>
          <a:p>
            <a:pPr marL="0" indent="0" fontAlgn="base">
              <a:buNone/>
            </a:pPr>
            <a:r>
              <a:rPr lang="en-US" sz="1200">
                <a:solidFill>
                  <a:schemeClr val="accent2">
                    <a:lumMod val="75000"/>
                  </a:schemeClr>
                </a:solidFill>
              </a:rPr>
              <a:t>Top 10 Routes by Total Missed Pickups</a:t>
            </a:r>
          </a:p>
          <a:p>
            <a:pPr marL="0" indent="0" fontAlgn="base">
              <a:buNone/>
            </a:pPr>
            <a:endParaRPr lang="en-US" sz="100" u="sng">
              <a:solidFill>
                <a:schemeClr val="accent2">
                  <a:lumMod val="75000"/>
                </a:schemeClr>
              </a:solidFill>
            </a:endParaRPr>
          </a:p>
          <a:p>
            <a:pPr marL="0" indent="0" fontAlgn="base">
              <a:buNone/>
            </a:pPr>
            <a:r>
              <a:rPr lang="en-US" sz="1000" u="sng">
                <a:solidFill>
                  <a:schemeClr val="accent2">
                    <a:lumMod val="75000"/>
                  </a:schemeClr>
                </a:solidFill>
              </a:rPr>
              <a:t>Trash Hauler	Route	Requests	Fines        # of Unique Addresses</a:t>
            </a:r>
            <a:r>
              <a:rPr lang="en-US" sz="1000">
                <a:solidFill>
                  <a:schemeClr val="accent2">
                    <a:lumMod val="75000"/>
                  </a:schemeClr>
                </a:solidFill>
              </a:rPr>
              <a:t>                              </a:t>
            </a:r>
          </a:p>
          <a:p>
            <a:pPr marL="0" indent="0" fontAlgn="base">
              <a:buNone/>
            </a:pPr>
            <a:r>
              <a:rPr lang="en-US" sz="1000">
                <a:solidFill>
                  <a:schemeClr val="accent2">
                    <a:lumMod val="75000"/>
                  </a:schemeClr>
                </a:solidFill>
              </a:rPr>
              <a:t>RED RIVER	4504	351	$129600	219</a:t>
            </a:r>
          </a:p>
          <a:p>
            <a:pPr marL="0" indent="0" fontAlgn="base">
              <a:buNone/>
            </a:pPr>
            <a:r>
              <a:rPr lang="en-US" sz="1000">
                <a:solidFill>
                  <a:schemeClr val="accent2">
                    <a:lumMod val="75000"/>
                  </a:schemeClr>
                </a:solidFill>
              </a:rPr>
              <a:t>	3302	320	$78800	189</a:t>
            </a:r>
          </a:p>
          <a:p>
            <a:pPr marL="0" indent="0" fontAlgn="base">
              <a:buNone/>
            </a:pPr>
            <a:r>
              <a:rPr lang="en-US" sz="1000">
                <a:solidFill>
                  <a:schemeClr val="accent2">
                    <a:lumMod val="75000"/>
                  </a:schemeClr>
                </a:solidFill>
              </a:rPr>
              <a:t>	4404	264	$55200	181</a:t>
            </a:r>
          </a:p>
          <a:p>
            <a:pPr marL="0" indent="0" fontAlgn="base">
              <a:buNone/>
            </a:pPr>
            <a:r>
              <a:rPr lang="en-US" sz="1000">
                <a:solidFill>
                  <a:schemeClr val="accent2">
                    <a:lumMod val="75000"/>
                  </a:schemeClr>
                </a:solidFill>
              </a:rPr>
              <a:t>	1303	263	$101600	138</a:t>
            </a:r>
          </a:p>
          <a:p>
            <a:pPr marL="0" indent="0" fontAlgn="base">
              <a:buNone/>
            </a:pPr>
            <a:r>
              <a:rPr lang="en-US" sz="1000">
                <a:solidFill>
                  <a:schemeClr val="accent2">
                    <a:lumMod val="75000"/>
                  </a:schemeClr>
                </a:solidFill>
              </a:rPr>
              <a:t>	3203	261	$79000	154</a:t>
            </a:r>
          </a:p>
          <a:p>
            <a:pPr marL="0" indent="0" fontAlgn="base">
              <a:buNone/>
            </a:pPr>
            <a:r>
              <a:rPr lang="en-US" sz="1000">
                <a:solidFill>
                  <a:schemeClr val="accent2">
                    <a:lumMod val="75000"/>
                  </a:schemeClr>
                </a:solidFill>
              </a:rPr>
              <a:t>	1301	257	$57800	159</a:t>
            </a:r>
          </a:p>
          <a:p>
            <a:pPr marL="0" indent="0" fontAlgn="base">
              <a:buNone/>
            </a:pPr>
            <a:r>
              <a:rPr lang="en-US" sz="1000">
                <a:solidFill>
                  <a:schemeClr val="accent2">
                    <a:lumMod val="75000"/>
                  </a:schemeClr>
                </a:solidFill>
              </a:rPr>
              <a:t>METRO	9303	255	$84000	152</a:t>
            </a:r>
          </a:p>
          <a:p>
            <a:pPr marL="0" indent="0" fontAlgn="base">
              <a:buNone/>
            </a:pPr>
            <a:r>
              <a:rPr lang="en-US" sz="1000">
                <a:solidFill>
                  <a:schemeClr val="accent2">
                    <a:lumMod val="75000"/>
                  </a:schemeClr>
                </a:solidFill>
              </a:rPr>
              <a:t>RED RIVER	3305	251	$63600	154</a:t>
            </a:r>
          </a:p>
          <a:p>
            <a:pPr marL="0" indent="0" fontAlgn="base">
              <a:buNone/>
            </a:pPr>
            <a:r>
              <a:rPr lang="en-US" sz="1000">
                <a:solidFill>
                  <a:schemeClr val="accent2">
                    <a:lumMod val="75000"/>
                  </a:schemeClr>
                </a:solidFill>
              </a:rPr>
              <a:t>	4304	246	$66800	153</a:t>
            </a:r>
          </a:p>
          <a:p>
            <a:pPr marL="0" indent="0" fontAlgn="base">
              <a:buNone/>
            </a:pPr>
            <a:r>
              <a:rPr lang="en-US" sz="1000">
                <a:solidFill>
                  <a:schemeClr val="accent2">
                    <a:lumMod val="75000"/>
                  </a:schemeClr>
                </a:solidFill>
              </a:rPr>
              <a:t>	3201	243	$68000	155</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10</a:t>
            </a:fld>
            <a:endParaRPr lang="en-US"/>
          </a:p>
        </p:txBody>
      </p:sp>
      <p:pic>
        <p:nvPicPr>
          <p:cNvPr id="4098" name="Picture 2">
            <a:extLst>
              <a:ext uri="{FF2B5EF4-FFF2-40B4-BE49-F238E27FC236}">
                <a16:creationId xmlns:a16="http://schemas.microsoft.com/office/drawing/2014/main" id="{36F06C7E-13BB-F569-6337-080FA28C6D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86" b="50866"/>
          <a:stretch>
            <a:fillRect/>
          </a:stretch>
        </p:blipFill>
        <p:spPr bwMode="auto">
          <a:xfrm>
            <a:off x="871368" y="3515064"/>
            <a:ext cx="9283851" cy="31260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a:extLst>
              <a:ext uri="{FF2B5EF4-FFF2-40B4-BE49-F238E27FC236}">
                <a16:creationId xmlns:a16="http://schemas.microsoft.com/office/drawing/2014/main" id="{08A21319-8046-CAF4-AD46-9279A360F80B}"/>
              </a:ext>
            </a:extLst>
          </p:cNvPr>
          <p:cNvSpPr txBox="1">
            <a:spLocks/>
          </p:cNvSpPr>
          <p:nvPr/>
        </p:nvSpPr>
        <p:spPr>
          <a:xfrm>
            <a:off x="6594944" y="783732"/>
            <a:ext cx="5166750" cy="280932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0"/>
              </a:spcBef>
              <a:spcAft>
                <a:spcPts val="600"/>
              </a:spcAft>
              <a:buClr>
                <a:schemeClr val="tx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0"/>
              </a:spcBef>
              <a:spcAft>
                <a:spcPts val="600"/>
              </a:spcAft>
              <a:buClr>
                <a:schemeClr val="tx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0"/>
              </a:spcBef>
              <a:spcAft>
                <a:spcPts val="600"/>
              </a:spcAft>
              <a:buClr>
                <a:schemeClr val="tx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0"/>
              </a:spcBef>
              <a:spcAft>
                <a:spcPts val="600"/>
              </a:spcAft>
              <a:buClr>
                <a:schemeClr val="tx1"/>
              </a:buClr>
              <a:buFont typeface="Wingdings 2" pitchFamily="18" charset="2"/>
              <a:buChar char=""/>
              <a:defRPr sz="12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0"/>
              </a:spcBef>
              <a:spcAft>
                <a:spcPts val="600"/>
              </a:spcAft>
              <a:buClr>
                <a:schemeClr val="tx1"/>
              </a:buClr>
              <a:buFont typeface="Wingdings 2" pitchFamily="18" charset="2"/>
              <a:buChar char=""/>
              <a:defRPr sz="12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fontAlgn="base">
              <a:buNone/>
            </a:pPr>
            <a:r>
              <a:rPr lang="en-US" sz="1200">
                <a:solidFill>
                  <a:schemeClr val="accent2">
                    <a:lumMod val="75000"/>
                  </a:schemeClr>
                </a:solidFill>
              </a:rPr>
              <a:t>Worst 10 Routes by Fine per Request</a:t>
            </a:r>
          </a:p>
          <a:p>
            <a:pPr marL="0" indent="0" fontAlgn="base">
              <a:buNone/>
            </a:pPr>
            <a:endParaRPr lang="en-US" sz="100">
              <a:solidFill>
                <a:schemeClr val="accent2">
                  <a:lumMod val="75000"/>
                </a:schemeClr>
              </a:solidFill>
            </a:endParaRPr>
          </a:p>
          <a:p>
            <a:pPr marL="0" indent="0" fontAlgn="base">
              <a:buNone/>
            </a:pPr>
            <a:r>
              <a:rPr lang="en-US" sz="1000" u="sng">
                <a:solidFill>
                  <a:schemeClr val="accent2">
                    <a:lumMod val="75000"/>
                  </a:schemeClr>
                </a:solidFill>
              </a:rPr>
              <a:t>Trash Hauler	Route	Requests	Fines per Request</a:t>
            </a:r>
            <a:endParaRPr lang="en-US" sz="1000">
              <a:solidFill>
                <a:schemeClr val="accent2">
                  <a:lumMod val="75000"/>
                </a:schemeClr>
              </a:solidFill>
            </a:endParaRPr>
          </a:p>
          <a:p>
            <a:pPr marL="0" indent="0" fontAlgn="base">
              <a:buNone/>
            </a:pPr>
            <a:r>
              <a:rPr lang="en-US" sz="1000">
                <a:solidFill>
                  <a:schemeClr val="accent2">
                    <a:lumMod val="75000"/>
                  </a:schemeClr>
                </a:solidFill>
              </a:rPr>
              <a:t>RED RIVER	1504S	7	$1200.00   </a:t>
            </a:r>
          </a:p>
          <a:p>
            <a:pPr marL="0" indent="0" fontAlgn="base">
              <a:buNone/>
            </a:pPr>
            <a:r>
              <a:rPr lang="en-US" sz="1000">
                <a:solidFill>
                  <a:schemeClr val="accent2">
                    <a:lumMod val="75000"/>
                  </a:schemeClr>
                </a:solidFill>
              </a:rPr>
              <a:t>	3305S	12	$733.33   </a:t>
            </a:r>
          </a:p>
          <a:p>
            <a:pPr marL="0" indent="0" fontAlgn="base">
              <a:buNone/>
            </a:pPr>
            <a:r>
              <a:rPr lang="en-US" sz="1000">
                <a:solidFill>
                  <a:schemeClr val="accent2">
                    <a:lumMod val="75000"/>
                  </a:schemeClr>
                </a:solidFill>
              </a:rPr>
              <a:t>	4201	106	$650.94   </a:t>
            </a:r>
          </a:p>
          <a:p>
            <a:pPr marL="0" indent="0" fontAlgn="base">
              <a:buNone/>
            </a:pPr>
            <a:r>
              <a:rPr lang="en-US" sz="1000">
                <a:solidFill>
                  <a:schemeClr val="accent2">
                    <a:lumMod val="75000"/>
                  </a:schemeClr>
                </a:solidFill>
              </a:rPr>
              <a:t>	2303	182	$630.77   </a:t>
            </a:r>
          </a:p>
          <a:p>
            <a:pPr marL="0" indent="0" fontAlgn="base">
              <a:buNone/>
            </a:pPr>
            <a:r>
              <a:rPr lang="en-US" sz="1000">
                <a:solidFill>
                  <a:schemeClr val="accent2">
                    <a:lumMod val="75000"/>
                  </a:schemeClr>
                </a:solidFill>
              </a:rPr>
              <a:t>	3314 	133	$518.80   </a:t>
            </a:r>
          </a:p>
          <a:p>
            <a:pPr marL="0" indent="0" fontAlgn="base">
              <a:buNone/>
            </a:pPr>
            <a:r>
              <a:rPr lang="en-US" sz="1000">
                <a:solidFill>
                  <a:schemeClr val="accent2">
                    <a:lumMod val="75000"/>
                  </a:schemeClr>
                </a:solidFill>
              </a:rPr>
              <a:t>	4510	180	$517.78   </a:t>
            </a:r>
          </a:p>
          <a:p>
            <a:pPr marL="0" indent="0" fontAlgn="base">
              <a:buNone/>
            </a:pPr>
            <a:r>
              <a:rPr lang="en-US" sz="1000">
                <a:solidFill>
                  <a:schemeClr val="accent2">
                    <a:lumMod val="75000"/>
                  </a:schemeClr>
                </a:solidFill>
              </a:rPr>
              <a:t>	3411	7	$514.29   </a:t>
            </a:r>
          </a:p>
          <a:p>
            <a:pPr marL="0" indent="0" fontAlgn="base">
              <a:buNone/>
            </a:pPr>
            <a:r>
              <a:rPr lang="en-US" sz="1000">
                <a:solidFill>
                  <a:schemeClr val="accent2">
                    <a:lumMod val="75000"/>
                  </a:schemeClr>
                </a:solidFill>
              </a:rPr>
              <a:t>	4302	164	$458.54   </a:t>
            </a:r>
          </a:p>
          <a:p>
            <a:pPr marL="0" indent="0" fontAlgn="base">
              <a:buNone/>
            </a:pPr>
            <a:r>
              <a:rPr lang="en-US" sz="1000">
                <a:solidFill>
                  <a:schemeClr val="accent2">
                    <a:lumMod val="75000"/>
                  </a:schemeClr>
                </a:solidFill>
              </a:rPr>
              <a:t>METRO  	9506	68	$423.53   </a:t>
            </a:r>
          </a:p>
          <a:p>
            <a:pPr marL="0" indent="0" fontAlgn="base">
              <a:buNone/>
            </a:pPr>
            <a:r>
              <a:rPr lang="en-US" sz="1000">
                <a:solidFill>
                  <a:schemeClr val="accent2">
                    <a:lumMod val="75000"/>
                  </a:schemeClr>
                </a:solidFill>
              </a:rPr>
              <a:t>	9208	219	$409.13   </a:t>
            </a:r>
          </a:p>
          <a:p>
            <a:pPr marL="0" indent="0" fontAlgn="base">
              <a:buNone/>
            </a:pPr>
            <a:br>
              <a:rPr lang="en-US" sz="1000">
                <a:solidFill>
                  <a:schemeClr val="accent2">
                    <a:lumMod val="75000"/>
                  </a:schemeClr>
                </a:solidFill>
              </a:rPr>
            </a:br>
            <a:endParaRPr lang="en-US" sz="1000">
              <a:solidFill>
                <a:schemeClr val="accent2">
                  <a:lumMod val="75000"/>
                </a:schemeClr>
              </a:solidFill>
            </a:endParaRPr>
          </a:p>
        </p:txBody>
      </p:sp>
    </p:spTree>
    <p:extLst>
      <p:ext uri="{BB962C8B-B14F-4D97-AF65-F5344CB8AC3E}">
        <p14:creationId xmlns:p14="http://schemas.microsoft.com/office/powerpoint/2010/main" val="415424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7BBFC96-C8EA-359B-B929-B9BF2247E580}"/>
              </a:ext>
            </a:extLst>
          </p:cNvPr>
          <p:cNvSpPr>
            <a:spLocks noGrp="1"/>
          </p:cNvSpPr>
          <p:nvPr>
            <p:ph type="title"/>
          </p:nvPr>
        </p:nvSpPr>
        <p:spPr>
          <a:xfrm>
            <a:off x="535657" y="835269"/>
            <a:ext cx="3699459" cy="560394"/>
          </a:xfrm>
        </p:spPr>
        <p:txBody>
          <a:bodyPr>
            <a:normAutofit fontScale="90000"/>
          </a:bodyPr>
          <a:lstStyle/>
          <a:p>
            <a:r>
              <a:rPr lang="en-US"/>
              <a:t>Missed by Year</a:t>
            </a:r>
          </a:p>
        </p:txBody>
      </p:sp>
      <p:sp>
        <p:nvSpPr>
          <p:cNvPr id="5" name="Slide Number Placeholder 4">
            <a:extLst>
              <a:ext uri="{FF2B5EF4-FFF2-40B4-BE49-F238E27FC236}">
                <a16:creationId xmlns:a16="http://schemas.microsoft.com/office/drawing/2014/main" id="{7BB6C450-9E6A-6447-BC15-DFFEC947B6F5}"/>
              </a:ext>
            </a:extLst>
          </p:cNvPr>
          <p:cNvSpPr>
            <a:spLocks noGrp="1"/>
          </p:cNvSpPr>
          <p:nvPr>
            <p:ph type="sldNum" sz="quarter" idx="4"/>
          </p:nvPr>
        </p:nvSpPr>
        <p:spPr/>
        <p:txBody>
          <a:bodyPr/>
          <a:lstStyle/>
          <a:p>
            <a:fld id="{08AB70BE-1769-45B8-85A6-0C837432C7E6}" type="slidenum">
              <a:rPr lang="en-US" smtClean="0"/>
              <a:pPr/>
              <a:t>11</a:t>
            </a:fld>
            <a:endParaRPr lang="en-US"/>
          </a:p>
        </p:txBody>
      </p:sp>
      <p:pic>
        <p:nvPicPr>
          <p:cNvPr id="18" name="Picture 17" descr="A graph of a number of pickups&#10;&#10;AI-generated content may be incorrect.">
            <a:extLst>
              <a:ext uri="{FF2B5EF4-FFF2-40B4-BE49-F238E27FC236}">
                <a16:creationId xmlns:a16="http://schemas.microsoft.com/office/drawing/2014/main" id="{312C63FC-739C-822E-C4CF-75FCA61F016D}"/>
              </a:ext>
            </a:extLst>
          </p:cNvPr>
          <p:cNvPicPr>
            <a:picLocks noChangeAspect="1"/>
          </p:cNvPicPr>
          <p:nvPr/>
        </p:nvPicPr>
        <p:blipFill>
          <a:blip r:embed="rId3"/>
          <a:stretch>
            <a:fillRect/>
          </a:stretch>
        </p:blipFill>
        <p:spPr>
          <a:xfrm>
            <a:off x="4511786" y="574207"/>
            <a:ext cx="7154717" cy="4682791"/>
          </a:xfrm>
          <a:prstGeom prst="rect">
            <a:avLst/>
          </a:prstGeom>
        </p:spPr>
      </p:pic>
      <p:sp>
        <p:nvSpPr>
          <p:cNvPr id="19" name="TextBox 18">
            <a:extLst>
              <a:ext uri="{FF2B5EF4-FFF2-40B4-BE49-F238E27FC236}">
                <a16:creationId xmlns:a16="http://schemas.microsoft.com/office/drawing/2014/main" id="{98F9F35A-06B3-2DF0-3D5F-4B0F128A041D}"/>
              </a:ext>
            </a:extLst>
          </p:cNvPr>
          <p:cNvSpPr txBox="1"/>
          <p:nvPr/>
        </p:nvSpPr>
        <p:spPr>
          <a:xfrm>
            <a:off x="673768" y="1996707"/>
            <a:ext cx="3567765" cy="923330"/>
          </a:xfrm>
          <a:prstGeom prst="rect">
            <a:avLst/>
          </a:prstGeom>
          <a:noFill/>
        </p:spPr>
        <p:txBody>
          <a:bodyPr wrap="square" lIns="91440" tIns="45720" rIns="91440" bIns="45720" rtlCol="0" anchor="t">
            <a:spAutoFit/>
          </a:bodyPr>
          <a:lstStyle/>
          <a:p>
            <a:r>
              <a:rPr lang="en-US">
                <a:solidFill>
                  <a:schemeClr val="accent2">
                    <a:lumMod val="75000"/>
                  </a:schemeClr>
                </a:solidFill>
              </a:rPr>
              <a:t>2017 – 792 missed pickups</a:t>
            </a:r>
          </a:p>
          <a:p>
            <a:r>
              <a:rPr lang="en-US">
                <a:solidFill>
                  <a:schemeClr val="accent2">
                    <a:lumMod val="75000"/>
                  </a:schemeClr>
                </a:solidFill>
              </a:rPr>
              <a:t>2018 – 6,786 missed pickups</a:t>
            </a:r>
          </a:p>
          <a:p>
            <a:r>
              <a:rPr lang="en-US">
                <a:solidFill>
                  <a:schemeClr val="accent2">
                    <a:lumMod val="75000"/>
                  </a:schemeClr>
                </a:solidFill>
              </a:rPr>
              <a:t>2019 – 11,479 missed pickups</a:t>
            </a:r>
          </a:p>
        </p:txBody>
      </p:sp>
    </p:spTree>
    <p:extLst>
      <p:ext uri="{BB962C8B-B14F-4D97-AF65-F5344CB8AC3E}">
        <p14:creationId xmlns:p14="http://schemas.microsoft.com/office/powerpoint/2010/main" val="25880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4211616" y="212315"/>
            <a:ext cx="4240533" cy="578484"/>
          </a:xfrm>
        </p:spPr>
        <p:txBody>
          <a:bodyPr>
            <a:normAutofit fontScale="90000"/>
          </a:bodyPr>
          <a:lstStyle/>
          <a:p>
            <a:r>
              <a:rPr lang="en-US"/>
              <a:t>Executive Summary</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792477" y="898375"/>
            <a:ext cx="10104123" cy="5602605"/>
          </a:xfrm>
        </p:spPr>
        <p:txBody>
          <a:bodyPr vert="horz" lIns="91440" tIns="45720" rIns="91440" bIns="45720" rtlCol="0" anchor="t">
            <a:normAutofit fontScale="70000" lnSpcReduction="20000"/>
          </a:bodyPr>
          <a:lstStyle/>
          <a:p>
            <a:pPr marL="0" indent="0">
              <a:buNone/>
            </a:pPr>
            <a:r>
              <a:rPr lang="en-US" b="0">
                <a:solidFill>
                  <a:schemeClr val="accent2">
                    <a:lumMod val="75000"/>
                  </a:schemeClr>
                </a:solidFill>
              </a:rPr>
              <a:t>📊 OVERALL STATISTICS:</a:t>
            </a:r>
          </a:p>
          <a:p>
            <a:pPr marL="0" indent="0">
              <a:buNone/>
            </a:pPr>
            <a:r>
              <a:rPr lang="en-US" b="0">
                <a:solidFill>
                  <a:schemeClr val="accent2">
                    <a:lumMod val="75000"/>
                  </a:schemeClr>
                </a:solidFill>
              </a:rPr>
              <a:t>   • Total service requests analyzed: 19,057</a:t>
            </a:r>
          </a:p>
          <a:p>
            <a:pPr marL="0" indent="0">
              <a:buNone/>
            </a:pPr>
            <a:r>
              <a:rPr lang="en-US" b="0">
                <a:solidFill>
                  <a:schemeClr val="accent2">
                    <a:lumMod val="75000"/>
                  </a:schemeClr>
                </a:solidFill>
              </a:rPr>
              <a:t>   • Missed pickup requests: 17,736</a:t>
            </a:r>
          </a:p>
          <a:p>
            <a:pPr marL="0" indent="0">
              <a:buNone/>
            </a:pPr>
            <a:r>
              <a:rPr lang="en-US" b="0">
                <a:solidFill>
                  <a:schemeClr val="accent2">
                    <a:lumMod val="75000"/>
                  </a:schemeClr>
                </a:solidFill>
              </a:rPr>
              <a:t>   • Unique addresses affected: 12,647</a:t>
            </a:r>
          </a:p>
          <a:p>
            <a:pPr marL="0" indent="0">
              <a:buNone/>
            </a:pPr>
            <a:r>
              <a:rPr lang="en-US" b="0">
                <a:solidFill>
                  <a:schemeClr val="accent2">
                    <a:lumMod val="75000"/>
                  </a:schemeClr>
                </a:solidFill>
              </a:rPr>
              <a:t>   • Date range: November 2017 to November 2019</a:t>
            </a:r>
            <a:br>
              <a:rPr lang="en-US" b="0"/>
            </a:br>
            <a:endParaRPr lang="en-US" b="0">
              <a:solidFill>
                <a:schemeClr val="accent2">
                  <a:lumMod val="75000"/>
                </a:schemeClr>
              </a:solidFill>
            </a:endParaRPr>
          </a:p>
          <a:p>
            <a:pPr marL="0" indent="0">
              <a:buNone/>
            </a:pPr>
            <a:r>
              <a:rPr lang="en-US" b="0">
                <a:solidFill>
                  <a:schemeClr val="accent2">
                    <a:lumMod val="75000"/>
                  </a:schemeClr>
                </a:solidFill>
              </a:rPr>
              <a:t>💰 FINANCIAL IMPACT:</a:t>
            </a:r>
          </a:p>
          <a:p>
            <a:pPr marL="0" indent="0">
              <a:buNone/>
            </a:pPr>
            <a:r>
              <a:rPr lang="en-US" b="0">
                <a:solidFill>
                  <a:schemeClr val="accent2">
                    <a:lumMod val="75000"/>
                  </a:schemeClr>
                </a:solidFill>
              </a:rPr>
              <a:t>   • Total damages owed: $942,800.00</a:t>
            </a:r>
          </a:p>
          <a:p>
            <a:pPr marL="0" indent="0">
              <a:buNone/>
            </a:pPr>
            <a:r>
              <a:rPr lang="en-US" b="0">
                <a:solidFill>
                  <a:schemeClr val="accent2">
                    <a:lumMod val="75000"/>
                  </a:schemeClr>
                </a:solidFill>
              </a:rPr>
              <a:t>   • Addresses subject to fines: 2,709</a:t>
            </a:r>
          </a:p>
          <a:p>
            <a:pPr marL="0" indent="0">
              <a:buNone/>
            </a:pPr>
            <a:r>
              <a:rPr lang="en-US" b="0">
                <a:solidFill>
                  <a:schemeClr val="accent2">
                    <a:lumMod val="75000"/>
                  </a:schemeClr>
                </a:solidFill>
              </a:rPr>
              <a:t>   • Average fine per penalized address: $348.03</a:t>
            </a:r>
            <a:br>
              <a:rPr lang="en-US" b="0"/>
            </a:br>
            <a:endParaRPr lang="en-US" b="0">
              <a:solidFill>
                <a:schemeClr val="accent2">
                  <a:lumMod val="75000"/>
                </a:schemeClr>
              </a:solidFill>
            </a:endParaRPr>
          </a:p>
          <a:p>
            <a:pPr marL="0" indent="0">
              <a:buNone/>
            </a:pPr>
            <a:r>
              <a:rPr lang="en-US" b="0">
                <a:solidFill>
                  <a:schemeClr val="accent2">
                    <a:lumMod val="75000"/>
                  </a:schemeClr>
                </a:solidFill>
              </a:rPr>
              <a:t>🚛 HAULER PERFORMANCE:</a:t>
            </a:r>
          </a:p>
          <a:p>
            <a:pPr marL="0" indent="0">
              <a:buNone/>
            </a:pPr>
            <a:r>
              <a:rPr lang="en-US" b="0">
                <a:solidFill>
                  <a:schemeClr val="accent2">
                    <a:lumMod val="75000"/>
                  </a:schemeClr>
                </a:solidFill>
              </a:rPr>
              <a:t>   • METRO: $158,000 owed, 2,231 requests, $70.90 per request</a:t>
            </a:r>
          </a:p>
          <a:p>
            <a:pPr marL="0" indent="0">
              <a:buNone/>
            </a:pPr>
            <a:r>
              <a:rPr lang="en-US" b="0">
                <a:solidFill>
                  <a:schemeClr val="accent2">
                    <a:lumMod val="75000"/>
                  </a:schemeClr>
                </a:solidFill>
              </a:rPr>
              <a:t>   • RED RIVER: $722,400 owed, 9,227 requests, $78.90 per request</a:t>
            </a:r>
          </a:p>
          <a:p>
            <a:pPr marL="0" indent="0">
              <a:buNone/>
            </a:pPr>
            <a:r>
              <a:rPr lang="en-US" b="0">
                <a:solidFill>
                  <a:schemeClr val="accent2">
                    <a:lumMod val="75000"/>
                  </a:schemeClr>
                </a:solidFill>
              </a:rPr>
              <a:t>   • WASTE IND: $53,800 owed, 859 requests, $62.63 per request</a:t>
            </a:r>
            <a:br>
              <a:rPr lang="en-US" b="0"/>
            </a:br>
            <a:endParaRPr lang="en-US" b="0">
              <a:solidFill>
                <a:schemeClr val="accent2">
                  <a:lumMod val="75000"/>
                </a:schemeClr>
              </a:solidFill>
            </a:endParaRPr>
          </a:p>
          <a:p>
            <a:pPr marL="0" indent="0">
              <a:buNone/>
            </a:pPr>
            <a:r>
              <a:rPr lang="en-US" b="0">
                <a:solidFill>
                  <a:schemeClr val="accent2">
                    <a:lumMod val="75000"/>
                  </a:schemeClr>
                </a:solidFill>
              </a:rPr>
              <a:t>📍 GEOGRAPHIC INSIGHTS:</a:t>
            </a:r>
          </a:p>
          <a:p>
            <a:pPr marL="0" indent="0">
              <a:buNone/>
            </a:pPr>
            <a:r>
              <a:rPr lang="en-US" b="0">
                <a:solidFill>
                  <a:schemeClr val="accent2">
                    <a:lumMod val="75000"/>
                  </a:schemeClr>
                </a:solidFill>
              </a:rPr>
              <a:t>   • Highest impact zip code: 37013.0 (2,242.0 requests, $108600 fines)</a:t>
            </a:r>
          </a:p>
          <a:p>
            <a:pPr marL="0" indent="0">
              <a:buNone/>
            </a:pPr>
            <a:r>
              <a:rPr lang="en-US" b="0">
                <a:solidFill>
                  <a:schemeClr val="accent2">
                    <a:lumMod val="75000"/>
                  </a:schemeClr>
                </a:solidFill>
              </a:rPr>
              <a:t>   • Most problematic route: RED RIVER Route 4504 (351.0 requests)</a:t>
            </a:r>
            <a:br>
              <a:rPr lang="en-US" b="0"/>
            </a:br>
            <a:endParaRPr lang="en-US" b="0">
              <a:solidFill>
                <a:schemeClr val="accent2">
                  <a:lumMod val="75000"/>
                </a:schemeClr>
              </a:solidFill>
            </a:endParaRPr>
          </a:p>
          <a:p>
            <a:pPr marL="0" indent="0">
              <a:buNone/>
            </a:pPr>
            <a:r>
              <a:rPr lang="en-US" b="0">
                <a:solidFill>
                  <a:schemeClr val="accent2">
                    <a:lumMod val="75000"/>
                  </a:schemeClr>
                </a:solidFill>
              </a:rPr>
              <a:t>🎯 KEY RECOMMENDATIONS:</a:t>
            </a:r>
          </a:p>
          <a:p>
            <a:pPr marL="0" indent="0">
              <a:buNone/>
            </a:pPr>
            <a:r>
              <a:rPr lang="en-US" b="0">
                <a:solidFill>
                  <a:schemeClr val="accent2">
                    <a:lumMod val="75000"/>
                  </a:schemeClr>
                </a:solidFill>
              </a:rPr>
              <a:t>   1. Focus improvement efforts on zip code 37013.0 and similar high-impact areas</a:t>
            </a:r>
          </a:p>
          <a:p>
            <a:pPr marL="0" indent="0">
              <a:buNone/>
            </a:pPr>
            <a:r>
              <a:rPr lang="en-US" b="0">
                <a:solidFill>
                  <a:schemeClr val="accent2">
                    <a:lumMod val="75000"/>
                  </a:schemeClr>
                </a:solidFill>
              </a:rPr>
              <a:t>   2. Investigate Route 4504 operations for RED RIVER</a:t>
            </a:r>
          </a:p>
          <a:p>
            <a:pPr marL="0" indent="0">
              <a:buNone/>
            </a:pPr>
            <a:r>
              <a:rPr lang="en-US" b="0">
                <a:solidFill>
                  <a:schemeClr val="accent2">
                    <a:lumMod val="75000"/>
                  </a:schemeClr>
                </a:solidFill>
              </a:rPr>
              <a:t>   3. Implement targeted interventions for addresses with multiple violations</a:t>
            </a:r>
          </a:p>
          <a:p>
            <a:pPr marL="0" indent="0">
              <a:buNone/>
            </a:pPr>
            <a:r>
              <a:rPr lang="en-US" b="0">
                <a:solidFill>
                  <a:schemeClr val="accent2">
                    <a:lumMod val="75000"/>
                  </a:schemeClr>
                </a:solidFill>
              </a:rPr>
              <a:t>   4. Monitor contractor performance against Metro baseline</a:t>
            </a:r>
            <a:endParaRPr lang="en-US" noProof="1">
              <a:solidFill>
                <a:schemeClr val="accent2">
                  <a:lumMod val="75000"/>
                </a:schemeClr>
              </a:solidFill>
            </a:endParaRPr>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12</a:t>
            </a:fld>
            <a:endParaRPr lang="en-US"/>
          </a:p>
        </p:txBody>
      </p:sp>
      <p:pic>
        <p:nvPicPr>
          <p:cNvPr id="6" name="Picture 5" descr="A garbage truck parked on the side of the road&#10;&#10;AI-generated content may be incorrect.">
            <a:extLst>
              <a:ext uri="{FF2B5EF4-FFF2-40B4-BE49-F238E27FC236}">
                <a16:creationId xmlns:a16="http://schemas.microsoft.com/office/drawing/2014/main" id="{A1887306-4D2E-EDCE-8A3A-4A5D93971192}"/>
              </a:ext>
            </a:extLst>
          </p:cNvPr>
          <p:cNvPicPr>
            <a:picLocks noChangeAspect="1"/>
          </p:cNvPicPr>
          <p:nvPr/>
        </p:nvPicPr>
        <p:blipFill>
          <a:blip r:embed="rId3"/>
          <a:stretch>
            <a:fillRect/>
          </a:stretch>
        </p:blipFill>
        <p:spPr>
          <a:xfrm>
            <a:off x="7597398" y="1212970"/>
            <a:ext cx="3530870" cy="2349633"/>
          </a:xfrm>
          <a:prstGeom prst="rect">
            <a:avLst/>
          </a:prstGeom>
        </p:spPr>
      </p:pic>
      <p:sp>
        <p:nvSpPr>
          <p:cNvPr id="11" name="Oval 10">
            <a:extLst>
              <a:ext uri="{FF2B5EF4-FFF2-40B4-BE49-F238E27FC236}">
                <a16:creationId xmlns:a16="http://schemas.microsoft.com/office/drawing/2014/main" id="{5F52740A-E1AB-3B80-E0C5-82FF237F1A8B}"/>
              </a:ext>
            </a:extLst>
          </p:cNvPr>
          <p:cNvSpPr/>
          <p:nvPr/>
        </p:nvSpPr>
        <p:spPr>
          <a:xfrm>
            <a:off x="7452360" y="1051560"/>
            <a:ext cx="3840480" cy="2674620"/>
          </a:xfrm>
          <a:prstGeom prst="ellipse">
            <a:avLst/>
          </a:prstGeom>
          <a:noFill/>
          <a:ln w="3175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0FFE10E-5A24-23D3-EBC6-7A23F6FEBE02}"/>
              </a:ext>
            </a:extLst>
          </p:cNvPr>
          <p:cNvSpPr/>
          <p:nvPr/>
        </p:nvSpPr>
        <p:spPr>
          <a:xfrm>
            <a:off x="7132320" y="708660"/>
            <a:ext cx="4480560" cy="3348990"/>
          </a:xfrm>
          <a:prstGeom prst="ellipse">
            <a:avLst/>
          </a:prstGeom>
          <a:noFill/>
          <a:ln w="3175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82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normAutofit/>
          </a:bodyPr>
          <a:lstStyle/>
          <a:p>
            <a:r>
              <a:rPr lang="en-US" sz="5400"/>
              <a:t>Objective</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1070811"/>
            <a:ext cx="5536135" cy="3853614"/>
          </a:xfrm>
        </p:spPr>
        <p:txBody>
          <a:bodyPr/>
          <a:lstStyle/>
          <a:p>
            <a:r>
              <a:rPr lang="en-US">
                <a:solidFill>
                  <a:schemeClr val="accent2">
                    <a:lumMod val="75000"/>
                  </a:schemeClr>
                </a:solidFill>
              </a:rPr>
              <a:t>As part of Metro's contract with Red River Waste Solutions, failure to remedy an action or inaction will result in liquidated damages. One category of liquidated damages is related to chronic problems in any category of service at the same premises. A chronic problem is defined as more than one missed pickup for any address. The first missed pickup will not result in a fine; however, every subsequent missed pickup will result in a $200 fine.</a:t>
            </a:r>
          </a:p>
          <a:p>
            <a:r>
              <a:rPr lang="en-US">
                <a:solidFill>
                  <a:schemeClr val="accent2">
                    <a:lumMod val="75000"/>
                  </a:schemeClr>
                </a:solidFill>
              </a:rPr>
              <a:t>Determine the total amount of damages due to missed pickups.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FFA4-985C-7F1B-CC49-30F8B3296F97}"/>
              </a:ext>
            </a:extLst>
          </p:cNvPr>
          <p:cNvSpPr>
            <a:spLocks noGrp="1"/>
          </p:cNvSpPr>
          <p:nvPr>
            <p:ph type="title"/>
          </p:nvPr>
        </p:nvSpPr>
        <p:spPr>
          <a:xfrm>
            <a:off x="770022" y="372979"/>
            <a:ext cx="6351748" cy="6393582"/>
          </a:xfrm>
        </p:spPr>
        <p:txBody>
          <a:bodyPr>
            <a:noAutofit/>
          </a:bodyPr>
          <a:lstStyle/>
          <a:p>
            <a:r>
              <a:rPr lang="en-US" sz="1900"/>
              <a:t>Total unique addresses with missed pickups: 12,647</a:t>
            </a:r>
            <a:br>
              <a:rPr lang="en-US" sz="1900"/>
            </a:br>
            <a:r>
              <a:rPr lang="en-US" sz="1900"/>
              <a:t>Total damages owed: $942,800.00</a:t>
            </a:r>
            <a:br>
              <a:rPr lang="en-US" sz="1900"/>
            </a:br>
            <a:br>
              <a:rPr lang="en-US" sz="1900"/>
            </a:br>
            <a:r>
              <a:rPr lang="en-US" sz="1900"/>
              <a:t>Addresses with no fines (first offense): 9,938</a:t>
            </a:r>
            <a:br>
              <a:rPr lang="en-US" sz="1900"/>
            </a:br>
            <a:r>
              <a:rPr lang="en-US" sz="1900"/>
              <a:t>Addresses with fines: 2,709</a:t>
            </a:r>
            <a:br>
              <a:rPr lang="en-US" sz="1900"/>
            </a:br>
            <a:br>
              <a:rPr lang="en-US" sz="1900"/>
            </a:br>
            <a:r>
              <a:rPr lang="en-US" sz="1900" u="sng"/>
              <a:t>Fine Distribution:</a:t>
            </a:r>
            <a:br>
              <a:rPr lang="en-US" sz="1900" u="sng"/>
            </a:br>
            <a:r>
              <a:rPr lang="en-US" sz="1900"/>
              <a:t>$200: 1,738 addresses</a:t>
            </a:r>
            <a:br>
              <a:rPr lang="en-US" sz="1900"/>
            </a:br>
            <a:r>
              <a:rPr lang="en-US" sz="1900"/>
              <a:t>$400: 534 addresses</a:t>
            </a:r>
            <a:br>
              <a:rPr lang="en-US" sz="1900"/>
            </a:br>
            <a:r>
              <a:rPr lang="en-US" sz="1900"/>
              <a:t>$600: 218 addresses</a:t>
            </a:r>
            <a:br>
              <a:rPr lang="en-US" sz="1900"/>
            </a:br>
            <a:r>
              <a:rPr lang="en-US" sz="1900"/>
              <a:t>$800: 86 addresses</a:t>
            </a:r>
            <a:br>
              <a:rPr lang="en-US" sz="1900"/>
            </a:br>
            <a:r>
              <a:rPr lang="en-US" sz="1900"/>
              <a:t>$1,000: 55 addresses</a:t>
            </a:r>
            <a:br>
              <a:rPr lang="en-US" sz="1900"/>
            </a:br>
            <a:r>
              <a:rPr lang="en-US" sz="1900"/>
              <a:t>$1,200: 23 addresses</a:t>
            </a:r>
            <a:br>
              <a:rPr lang="en-US" sz="1900"/>
            </a:br>
            <a:r>
              <a:rPr lang="en-US" sz="1900"/>
              <a:t>$1,400: 24 addresses</a:t>
            </a:r>
            <a:br>
              <a:rPr lang="en-US" sz="1900"/>
            </a:br>
            <a:r>
              <a:rPr lang="en-US" sz="1900"/>
              <a:t>$1,600: 12 addresses</a:t>
            </a:r>
            <a:br>
              <a:rPr lang="en-US" sz="1900"/>
            </a:br>
            <a:r>
              <a:rPr lang="en-US" sz="1900"/>
              <a:t>$1,800: 4 addresses</a:t>
            </a:r>
            <a:br>
              <a:rPr lang="en-US" sz="1900"/>
            </a:br>
            <a:r>
              <a:rPr lang="en-US" sz="1900"/>
              <a:t>$2,000: 5 addresses</a:t>
            </a:r>
            <a:br>
              <a:rPr lang="en-US" sz="1900"/>
            </a:br>
            <a:r>
              <a:rPr lang="en-US" sz="1900"/>
              <a:t>$2,200: 2 addresses</a:t>
            </a:r>
            <a:br>
              <a:rPr lang="en-US" sz="1900"/>
            </a:br>
            <a:r>
              <a:rPr lang="en-US" sz="1900"/>
              <a:t>$2,400: 1 addresses</a:t>
            </a:r>
            <a:br>
              <a:rPr lang="en-US" sz="1900"/>
            </a:br>
            <a:r>
              <a:rPr lang="en-US" sz="1900"/>
              <a:t>$2,800: 1 addresses</a:t>
            </a:r>
            <a:br>
              <a:rPr lang="en-US" sz="1900"/>
            </a:br>
            <a:r>
              <a:rPr lang="en-US" sz="1900"/>
              <a:t>$3,000: 1 addresses</a:t>
            </a:r>
            <a:br>
              <a:rPr lang="en-US" sz="1900"/>
            </a:br>
            <a:r>
              <a:rPr lang="en-US" sz="1900"/>
              <a:t>$3,200: 2 addresses</a:t>
            </a:r>
            <a:br>
              <a:rPr lang="en-US" sz="1900"/>
            </a:br>
            <a:r>
              <a:rPr lang="en-US" sz="1900"/>
              <a:t>$3,400: 2 addresses</a:t>
            </a:r>
            <a:br>
              <a:rPr lang="en-US" sz="1900"/>
            </a:br>
            <a:r>
              <a:rPr lang="en-US" sz="1900"/>
              <a:t>$3,600: 1 addresses</a:t>
            </a:r>
          </a:p>
        </p:txBody>
      </p:sp>
      <p:pic>
        <p:nvPicPr>
          <p:cNvPr id="8" name="Picture Placeholder 7" descr="A row of garbage cans on the sidewalk&#10;&#10;AI-generated content may be incorrect.">
            <a:extLst>
              <a:ext uri="{FF2B5EF4-FFF2-40B4-BE49-F238E27FC236}">
                <a16:creationId xmlns:a16="http://schemas.microsoft.com/office/drawing/2014/main" id="{B2069AA3-1B78-771E-AD60-F50CA1541C05}"/>
              </a:ext>
            </a:extLst>
          </p:cNvPr>
          <p:cNvPicPr>
            <a:picLocks noGrp="1" noChangeAspect="1"/>
          </p:cNvPicPr>
          <p:nvPr>
            <p:ph type="pic" sz="quarter" idx="13"/>
          </p:nvPr>
        </p:nvPicPr>
        <p:blipFill>
          <a:blip r:embed="rId3"/>
          <a:stretch>
            <a:fillRect/>
          </a:stretch>
        </p:blipFill>
        <p:spPr>
          <a:xfrm>
            <a:off x="7904731" y="2231108"/>
            <a:ext cx="4287269" cy="2852983"/>
          </a:xfrm>
        </p:spPr>
      </p:pic>
      <p:sp>
        <p:nvSpPr>
          <p:cNvPr id="4" name="Slide Number Placeholder 3">
            <a:extLst>
              <a:ext uri="{FF2B5EF4-FFF2-40B4-BE49-F238E27FC236}">
                <a16:creationId xmlns:a16="http://schemas.microsoft.com/office/drawing/2014/main" id="{FCBCACE6-A1F7-31EA-330F-A11F67F19193}"/>
              </a:ext>
            </a:extLst>
          </p:cNvPr>
          <p:cNvSpPr>
            <a:spLocks noGrp="1"/>
          </p:cNvSpPr>
          <p:nvPr>
            <p:ph type="sldNum" sz="quarter" idx="4"/>
          </p:nvPr>
        </p:nvSpPr>
        <p:spPr/>
        <p:txBody>
          <a:bodyPr/>
          <a:lstStyle/>
          <a:p>
            <a:fld id="{08AB70BE-1769-45B8-85A6-0C837432C7E6}" type="slidenum">
              <a:rPr lang="en-US" smtClean="0"/>
              <a:pPr/>
              <a:t>3</a:t>
            </a:fld>
            <a:endParaRPr lang="en-US"/>
          </a:p>
        </p:txBody>
      </p:sp>
      <p:sp>
        <p:nvSpPr>
          <p:cNvPr id="3" name="TextBox 2">
            <a:extLst>
              <a:ext uri="{FF2B5EF4-FFF2-40B4-BE49-F238E27FC236}">
                <a16:creationId xmlns:a16="http://schemas.microsoft.com/office/drawing/2014/main" id="{419BFAB7-C5B0-475D-CA29-A6F398059D7E}"/>
              </a:ext>
            </a:extLst>
          </p:cNvPr>
          <p:cNvSpPr txBox="1"/>
          <p:nvPr/>
        </p:nvSpPr>
        <p:spPr>
          <a:xfrm>
            <a:off x="7447548" y="216568"/>
            <a:ext cx="4559506" cy="1446550"/>
          </a:xfrm>
          <a:prstGeom prst="rect">
            <a:avLst/>
          </a:prstGeom>
          <a:noFill/>
        </p:spPr>
        <p:txBody>
          <a:bodyPr wrap="square" rtlCol="0">
            <a:spAutoFit/>
          </a:bodyPr>
          <a:lstStyle/>
          <a:p>
            <a:pPr algn="r"/>
            <a:r>
              <a:rPr lang="en-US" sz="4400">
                <a:solidFill>
                  <a:schemeClr val="bg2"/>
                </a:solidFill>
                <a:latin typeface="+mj-lt"/>
              </a:rPr>
              <a:t>Total Damages Calculations</a:t>
            </a:r>
          </a:p>
        </p:txBody>
      </p:sp>
    </p:spTree>
    <p:extLst>
      <p:ext uri="{BB962C8B-B14F-4D97-AF65-F5344CB8AC3E}">
        <p14:creationId xmlns:p14="http://schemas.microsoft.com/office/powerpoint/2010/main" val="349751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1381748" y="246183"/>
            <a:ext cx="9525000" cy="608059"/>
          </a:xfrm>
        </p:spPr>
        <p:txBody>
          <a:bodyPr>
            <a:normAutofit/>
          </a:bodyPr>
          <a:lstStyle/>
          <a:p>
            <a:r>
              <a:rPr lang="en-US"/>
              <a:t>Complaint Distribution</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81748" y="854242"/>
            <a:ext cx="9525000" cy="1275347"/>
          </a:xfrm>
        </p:spPr>
        <p:txBody>
          <a:bodyPr>
            <a:normAutofit/>
          </a:bodyPr>
          <a:lstStyle/>
          <a:p>
            <a:pPr marL="0" indent="0" fontAlgn="base">
              <a:buNone/>
            </a:pPr>
            <a:r>
              <a:rPr lang="en-US" sz="1600" u="sng">
                <a:solidFill>
                  <a:schemeClr val="accent2">
                    <a:lumMod val="75000"/>
                  </a:schemeClr>
                </a:solidFill>
              </a:rPr>
              <a:t>Complaint Type (Request)			Number of Complaints	</a:t>
            </a:r>
          </a:p>
          <a:p>
            <a:pPr marL="0" indent="0" fontAlgn="base">
              <a:buNone/>
            </a:pPr>
            <a:r>
              <a:rPr lang="en-US" sz="1600">
                <a:solidFill>
                  <a:schemeClr val="accent2">
                    <a:lumMod val="75000"/>
                  </a:schemeClr>
                </a:solidFill>
              </a:rPr>
              <a:t>Trash - Curbside/Alley Missed Pickup    	15916</a:t>
            </a:r>
          </a:p>
          <a:p>
            <a:pPr marL="0" indent="0" fontAlgn="base">
              <a:buNone/>
            </a:pPr>
            <a:r>
              <a:rPr lang="en-US" sz="1600">
                <a:solidFill>
                  <a:schemeClr val="accent2">
                    <a:lumMod val="75000"/>
                  </a:schemeClr>
                </a:solidFill>
              </a:rPr>
              <a:t>Trash - Backdoor                         		2332</a:t>
            </a:r>
          </a:p>
          <a:p>
            <a:pPr marL="0" indent="0" fontAlgn="base">
              <a:buNone/>
            </a:pPr>
            <a:r>
              <a:rPr lang="en-US" sz="1600">
                <a:solidFill>
                  <a:schemeClr val="accent2">
                    <a:lumMod val="75000"/>
                  </a:schemeClr>
                </a:solidFill>
              </a:rPr>
              <a:t>Trash Collection Complaint                		809</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a:p>
        </p:txBody>
      </p:sp>
      <p:pic>
        <p:nvPicPr>
          <p:cNvPr id="6" name="Picture 5" descr="A graph with purple and white bars&#10;&#10;AI-generated content may be incorrect.">
            <a:extLst>
              <a:ext uri="{FF2B5EF4-FFF2-40B4-BE49-F238E27FC236}">
                <a16:creationId xmlns:a16="http://schemas.microsoft.com/office/drawing/2014/main" id="{2FFE0575-5077-37A4-20AB-D93AB2D26F43}"/>
              </a:ext>
            </a:extLst>
          </p:cNvPr>
          <p:cNvPicPr>
            <a:picLocks noChangeAspect="1"/>
          </p:cNvPicPr>
          <p:nvPr/>
        </p:nvPicPr>
        <p:blipFill>
          <a:blip r:embed="rId3"/>
          <a:srcRect l="2785" r="2785"/>
          <a:stretch>
            <a:fillRect/>
          </a:stretch>
        </p:blipFill>
        <p:spPr>
          <a:xfrm>
            <a:off x="907353" y="2361763"/>
            <a:ext cx="7790212" cy="4224579"/>
          </a:xfrm>
          <a:prstGeom prst="rect">
            <a:avLst/>
          </a:prstGeom>
        </p:spPr>
      </p:pic>
      <p:pic>
        <p:nvPicPr>
          <p:cNvPr id="8" name="Picture 7">
            <a:extLst>
              <a:ext uri="{FF2B5EF4-FFF2-40B4-BE49-F238E27FC236}">
                <a16:creationId xmlns:a16="http://schemas.microsoft.com/office/drawing/2014/main" id="{5A9303B0-9519-CD83-5CD3-52A8E951AC3E}"/>
              </a:ext>
            </a:extLst>
          </p:cNvPr>
          <p:cNvPicPr>
            <a:picLocks noChangeAspect="1"/>
          </p:cNvPicPr>
          <p:nvPr/>
        </p:nvPicPr>
        <p:blipFill>
          <a:blip r:embed="rId4"/>
          <a:srcRect l="11194" r="11194"/>
          <a:stretch>
            <a:fillRect/>
          </a:stretch>
        </p:blipFill>
        <p:spPr>
          <a:xfrm>
            <a:off x="7547091" y="2129288"/>
            <a:ext cx="4153228" cy="3163555"/>
          </a:xfrm>
          <a:prstGeom prst="rect">
            <a:avLst/>
          </a:prstGeom>
        </p:spPr>
      </p:pic>
      <p:pic>
        <p:nvPicPr>
          <p:cNvPr id="5" name="Picture 4" descr="A screenshot of a computer screen&#10;&#10;AI-generated content may be incorrect.">
            <a:extLst>
              <a:ext uri="{FF2B5EF4-FFF2-40B4-BE49-F238E27FC236}">
                <a16:creationId xmlns:a16="http://schemas.microsoft.com/office/drawing/2014/main" id="{CC8F55B9-9C6D-9F07-28B8-41047DF8B63A}"/>
              </a:ext>
            </a:extLst>
          </p:cNvPr>
          <p:cNvPicPr>
            <a:picLocks noChangeAspect="1"/>
          </p:cNvPicPr>
          <p:nvPr/>
        </p:nvPicPr>
        <p:blipFill>
          <a:blip r:embed="rId5"/>
          <a:stretch>
            <a:fillRect/>
          </a:stretch>
        </p:blipFill>
        <p:spPr>
          <a:xfrm>
            <a:off x="10527858" y="249562"/>
            <a:ext cx="1660511" cy="1881914"/>
          </a:xfrm>
          <a:prstGeom prst="rect">
            <a:avLst/>
          </a:prstGeom>
        </p:spPr>
      </p:pic>
    </p:spTree>
    <p:extLst>
      <p:ext uri="{BB962C8B-B14F-4D97-AF65-F5344CB8AC3E}">
        <p14:creationId xmlns:p14="http://schemas.microsoft.com/office/powerpoint/2010/main" val="34576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1381757" y="328860"/>
            <a:ext cx="6136643" cy="489287"/>
          </a:xfrm>
        </p:spPr>
        <p:txBody>
          <a:bodyPr>
            <a:noAutofit/>
          </a:bodyPr>
          <a:lstStyle/>
          <a:p>
            <a:r>
              <a:rPr lang="en-US" sz="2400"/>
              <a:t>Top 10 Zip Codes by Total Missed Pickups</a:t>
            </a:r>
          </a:p>
        </p:txBody>
      </p:sp>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p:txBody>
          <a:bodyPr/>
          <a:lstStyle/>
          <a:p>
            <a:fld id="{08AB70BE-1769-45B8-85A6-0C837432C7E6}" type="slidenum">
              <a:rPr lang="en-US" smtClean="0"/>
              <a:pPr/>
              <a:t>5</a:t>
            </a:fld>
            <a:endParaRPr lang="en-US"/>
          </a:p>
        </p:txBody>
      </p:sp>
      <p:sp>
        <p:nvSpPr>
          <p:cNvPr id="10" name="Content Placeholder 9">
            <a:extLst>
              <a:ext uri="{FF2B5EF4-FFF2-40B4-BE49-F238E27FC236}">
                <a16:creationId xmlns:a16="http://schemas.microsoft.com/office/drawing/2014/main" id="{5E171ED2-DFD4-666E-F6D1-C672E5CE8649}"/>
              </a:ext>
            </a:extLst>
          </p:cNvPr>
          <p:cNvSpPr>
            <a:spLocks noGrp="1"/>
          </p:cNvSpPr>
          <p:nvPr>
            <p:ph sz="quarter" idx="11"/>
          </p:nvPr>
        </p:nvSpPr>
        <p:spPr>
          <a:xfrm>
            <a:off x="1040130" y="1299411"/>
            <a:ext cx="6756333" cy="4221279"/>
          </a:xfrm>
        </p:spPr>
        <p:txBody>
          <a:bodyPr vert="horz" lIns="91440" tIns="45720" rIns="91440" bIns="45720" rtlCol="0" anchor="t">
            <a:normAutofit/>
          </a:bodyPr>
          <a:lstStyle/>
          <a:p>
            <a:pPr marL="0" indent="0" fontAlgn="base">
              <a:buNone/>
            </a:pPr>
            <a:endParaRPr lang="en-US">
              <a:solidFill>
                <a:schemeClr val="accent2">
                  <a:lumMod val="75000"/>
                </a:schemeClr>
              </a:solidFill>
            </a:endParaRPr>
          </a:p>
          <a:p>
            <a:pPr marL="0" indent="0" fontAlgn="base">
              <a:buNone/>
            </a:pPr>
            <a:endParaRPr lang="en-US">
              <a:solidFill>
                <a:schemeClr val="accent2">
                  <a:lumMod val="75000"/>
                </a:schemeClr>
              </a:solidFill>
            </a:endParaRPr>
          </a:p>
        </p:txBody>
      </p:sp>
      <p:pic>
        <p:nvPicPr>
          <p:cNvPr id="18" name="Picture Placeholder 17">
            <a:hlinkClick r:id="rId3" action="ppaction://hlinkfile"/>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4"/>
          <a:srcRect l="11244" r="11244"/>
          <a:stretch/>
        </p:blipFill>
        <p:spPr/>
      </p:pic>
      <p:graphicFrame>
        <p:nvGraphicFramePr>
          <p:cNvPr id="11" name="Table 10">
            <a:extLst>
              <a:ext uri="{FF2B5EF4-FFF2-40B4-BE49-F238E27FC236}">
                <a16:creationId xmlns:a16="http://schemas.microsoft.com/office/drawing/2014/main" id="{C0B69BC3-1940-FF6B-B137-C2EF4A4C3F13}"/>
              </a:ext>
            </a:extLst>
          </p:cNvPr>
          <p:cNvGraphicFramePr>
            <a:graphicFrameLocks noGrp="1"/>
          </p:cNvGraphicFramePr>
          <p:nvPr>
            <p:extLst>
              <p:ext uri="{D42A27DB-BD31-4B8C-83A1-F6EECF244321}">
                <p14:modId xmlns:p14="http://schemas.microsoft.com/office/powerpoint/2010/main" val="216042753"/>
              </p:ext>
            </p:extLst>
          </p:nvPr>
        </p:nvGraphicFramePr>
        <p:xfrm>
          <a:off x="1127760" y="1158240"/>
          <a:ext cx="6388098" cy="4394189"/>
        </p:xfrm>
        <a:graphic>
          <a:graphicData uri="http://schemas.openxmlformats.org/drawingml/2006/table">
            <a:tbl>
              <a:tblPr bandRow="1">
                <a:tableStyleId>{0E3FDE45-AF77-4B5C-9715-49D594BDF05E}</a:tableStyleId>
              </a:tblPr>
              <a:tblGrid>
                <a:gridCol w="1350787">
                  <a:extLst>
                    <a:ext uri="{9D8B030D-6E8A-4147-A177-3AD203B41FA5}">
                      <a16:colId xmlns:a16="http://schemas.microsoft.com/office/drawing/2014/main" val="2022763183"/>
                    </a:ext>
                  </a:extLst>
                </a:gridCol>
                <a:gridCol w="2223171">
                  <a:extLst>
                    <a:ext uri="{9D8B030D-6E8A-4147-A177-3AD203B41FA5}">
                      <a16:colId xmlns:a16="http://schemas.microsoft.com/office/drawing/2014/main" val="2032203240"/>
                    </a:ext>
                  </a:extLst>
                </a:gridCol>
                <a:gridCol w="1407070">
                  <a:extLst>
                    <a:ext uri="{9D8B030D-6E8A-4147-A177-3AD203B41FA5}">
                      <a16:colId xmlns:a16="http://schemas.microsoft.com/office/drawing/2014/main" val="600214590"/>
                    </a:ext>
                  </a:extLst>
                </a:gridCol>
                <a:gridCol w="1407070">
                  <a:extLst>
                    <a:ext uri="{9D8B030D-6E8A-4147-A177-3AD203B41FA5}">
                      <a16:colId xmlns:a16="http://schemas.microsoft.com/office/drawing/2014/main" val="1120377073"/>
                    </a:ext>
                  </a:extLst>
                </a:gridCol>
              </a:tblGrid>
              <a:tr h="759899">
                <a:tc>
                  <a:txBody>
                    <a:bodyPr/>
                    <a:lstStyle/>
                    <a:p>
                      <a:pPr>
                        <a:buNone/>
                      </a:pPr>
                      <a:r>
                        <a:rPr lang="en-US" sz="1400">
                          <a:solidFill>
                            <a:schemeClr val="accent2"/>
                          </a:solidFill>
                          <a:effectLst/>
                        </a:rPr>
                        <a:t>Zip Code</a:t>
                      </a:r>
                    </a:p>
                  </a:txBody>
                  <a:tcPr marL="0" marR="0" marT="0" marB="0" anchor="ctr">
                    <a:lnL>
                      <a:noFill/>
                    </a:lnL>
                    <a:lnR>
                      <a:noFill/>
                    </a:lnR>
                    <a:lnT>
                      <a:noFill/>
                    </a:lnT>
                    <a:lnB>
                      <a:noFill/>
                    </a:lnB>
                    <a:noFill/>
                  </a:tcPr>
                </a:tc>
                <a:tc>
                  <a:txBody>
                    <a:bodyPr/>
                    <a:lstStyle/>
                    <a:p>
                      <a:pPr>
                        <a:buNone/>
                      </a:pPr>
                      <a:r>
                        <a:rPr lang="en-US" sz="1400">
                          <a:solidFill>
                            <a:schemeClr val="accent2"/>
                          </a:solidFill>
                          <a:effectLst/>
                        </a:rPr>
                        <a:t>Total Fines</a:t>
                      </a:r>
                    </a:p>
                  </a:txBody>
                  <a:tcPr marL="0" marR="0" marT="0" marB="0" anchor="ctr">
                    <a:lnL>
                      <a:noFill/>
                    </a:lnL>
                    <a:lnR>
                      <a:noFill/>
                    </a:lnR>
                    <a:lnT>
                      <a:noFill/>
                    </a:lnT>
                    <a:lnB>
                      <a:noFill/>
                    </a:lnB>
                    <a:noFill/>
                  </a:tcPr>
                </a:tc>
                <a:tc>
                  <a:txBody>
                    <a:bodyPr/>
                    <a:lstStyle/>
                    <a:p>
                      <a:pPr>
                        <a:buNone/>
                      </a:pPr>
                      <a:r>
                        <a:rPr lang="en-US" sz="1400">
                          <a:solidFill>
                            <a:schemeClr val="accent2"/>
                          </a:solidFill>
                          <a:effectLst/>
                        </a:rPr>
                        <a:t>Missed Pickups</a:t>
                      </a:r>
                    </a:p>
                  </a:txBody>
                  <a:tcPr marL="0" marR="0" marT="0" marB="0" anchor="ctr">
                    <a:lnL>
                      <a:noFill/>
                    </a:lnL>
                    <a:lnR>
                      <a:noFill/>
                    </a:lnR>
                    <a:lnT>
                      <a:noFill/>
                    </a:lnT>
                    <a:lnB>
                      <a:noFill/>
                    </a:lnB>
                    <a:noFill/>
                  </a:tcPr>
                </a:tc>
                <a:tc>
                  <a:txBody>
                    <a:bodyPr/>
                    <a:lstStyle/>
                    <a:p>
                      <a:pPr>
                        <a:buNone/>
                      </a:pPr>
                      <a:r>
                        <a:rPr lang="en-US" sz="1400">
                          <a:solidFill>
                            <a:schemeClr val="accent2"/>
                          </a:solidFill>
                          <a:effectLst/>
                        </a:rPr>
                        <a:t>Total Requests</a:t>
                      </a:r>
                    </a:p>
                  </a:txBody>
                  <a:tcPr marL="0" marR="0" marT="0" marB="0" anchor="ctr">
                    <a:lnL>
                      <a:noFill/>
                    </a:lnL>
                    <a:lnR>
                      <a:noFill/>
                    </a:lnR>
                    <a:lnT>
                      <a:noFill/>
                    </a:lnT>
                    <a:lnB>
                      <a:noFill/>
                    </a:lnB>
                    <a:noFill/>
                  </a:tcPr>
                </a:tc>
                <a:extLst>
                  <a:ext uri="{0D108BD9-81ED-4DB2-BD59-A6C34878D82A}">
                    <a16:rowId xmlns:a16="http://schemas.microsoft.com/office/drawing/2014/main" val="3762966293"/>
                  </a:ext>
                </a:extLst>
              </a:tr>
              <a:tr h="363429">
                <a:tc>
                  <a:txBody>
                    <a:bodyPr/>
                    <a:lstStyle/>
                    <a:p>
                      <a:pPr algn="l">
                        <a:buNone/>
                      </a:pPr>
                      <a:r>
                        <a:rPr lang="en-US" sz="1600">
                          <a:solidFill>
                            <a:schemeClr val="accent2"/>
                          </a:solidFill>
                          <a:effectLst/>
                        </a:rPr>
                        <a:t>37013</a:t>
                      </a:r>
                    </a:p>
                  </a:txBody>
                  <a:tcPr marL="0" marR="0" marT="0" marB="0" anchor="ctr">
                    <a:lnL>
                      <a:noFill/>
                    </a:lnL>
                    <a:lnR>
                      <a:noFill/>
                    </a:lnR>
                    <a:lnT>
                      <a:noFill/>
                    </a:lnT>
                    <a:lnB>
                      <a:noFill/>
                    </a:lnB>
                    <a:noFill/>
                  </a:tcPr>
                </a:tc>
                <a:tc>
                  <a:txBody>
                    <a:bodyPr/>
                    <a:lstStyle/>
                    <a:p>
                      <a:pPr algn="l">
                        <a:buNone/>
                      </a:pPr>
                      <a:r>
                        <a:rPr lang="en-US" sz="1600">
                          <a:solidFill>
                            <a:schemeClr val="accent2"/>
                          </a:solidFill>
                        </a:rPr>
                        <a:t>$108,600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1,511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2,278 </a:t>
                      </a:r>
                    </a:p>
                  </a:txBody>
                  <a:tcPr marL="0" marR="0" marT="0" marB="0" anchor="ctr">
                    <a:lnL>
                      <a:noFill/>
                    </a:lnL>
                    <a:lnR>
                      <a:noFill/>
                    </a:lnR>
                    <a:lnT>
                      <a:noFill/>
                    </a:lnT>
                    <a:lnB>
                      <a:noFill/>
                    </a:lnB>
                    <a:noFill/>
                  </a:tcPr>
                </a:tc>
                <a:extLst>
                  <a:ext uri="{0D108BD9-81ED-4DB2-BD59-A6C34878D82A}">
                    <a16:rowId xmlns:a16="http://schemas.microsoft.com/office/drawing/2014/main" val="307409457"/>
                  </a:ext>
                </a:extLst>
              </a:tr>
              <a:tr h="363429">
                <a:tc>
                  <a:txBody>
                    <a:bodyPr/>
                    <a:lstStyle/>
                    <a:p>
                      <a:pPr algn="l">
                        <a:buNone/>
                      </a:pPr>
                      <a:r>
                        <a:rPr lang="en-US" sz="1600">
                          <a:solidFill>
                            <a:schemeClr val="accent2"/>
                          </a:solidFill>
                          <a:effectLst/>
                        </a:rPr>
                        <a:t>37211</a:t>
                      </a:r>
                    </a:p>
                  </a:txBody>
                  <a:tcPr marL="0" marR="0" marT="0" marB="0" anchor="ctr">
                    <a:lnL>
                      <a:noFill/>
                    </a:lnL>
                    <a:lnR>
                      <a:noFill/>
                    </a:lnR>
                    <a:lnT>
                      <a:noFill/>
                    </a:lnT>
                    <a:lnB>
                      <a:noFill/>
                    </a:lnB>
                    <a:noFill/>
                  </a:tcPr>
                </a:tc>
                <a:tc>
                  <a:txBody>
                    <a:bodyPr/>
                    <a:lstStyle/>
                    <a:p>
                      <a:pPr algn="l">
                        <a:buNone/>
                      </a:pPr>
                      <a:r>
                        <a:rPr lang="en-US" sz="1600">
                          <a:solidFill>
                            <a:schemeClr val="accent2"/>
                          </a:solidFill>
                        </a:rPr>
                        <a:t>$108,000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1,445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2,248 </a:t>
                      </a:r>
                    </a:p>
                  </a:txBody>
                  <a:tcPr marL="0" marR="0" marT="0" marB="0" anchor="ctr">
                    <a:lnL>
                      <a:noFill/>
                    </a:lnL>
                    <a:lnR>
                      <a:noFill/>
                    </a:lnR>
                    <a:lnT>
                      <a:noFill/>
                    </a:lnT>
                    <a:lnB>
                      <a:noFill/>
                    </a:lnB>
                    <a:noFill/>
                  </a:tcPr>
                </a:tc>
                <a:extLst>
                  <a:ext uri="{0D108BD9-81ED-4DB2-BD59-A6C34878D82A}">
                    <a16:rowId xmlns:a16="http://schemas.microsoft.com/office/drawing/2014/main" val="4147076834"/>
                  </a:ext>
                </a:extLst>
              </a:tr>
              <a:tr h="363429">
                <a:tc>
                  <a:txBody>
                    <a:bodyPr/>
                    <a:lstStyle/>
                    <a:p>
                      <a:pPr algn="l">
                        <a:buNone/>
                      </a:pPr>
                      <a:r>
                        <a:rPr lang="en-US" sz="1600">
                          <a:solidFill>
                            <a:schemeClr val="accent2"/>
                          </a:solidFill>
                          <a:effectLst/>
                        </a:rPr>
                        <a:t>37215</a:t>
                      </a:r>
                    </a:p>
                  </a:txBody>
                  <a:tcPr marL="0" marR="0" marT="0" marB="0" anchor="ctr">
                    <a:lnL>
                      <a:noFill/>
                    </a:lnL>
                    <a:lnR>
                      <a:noFill/>
                    </a:lnR>
                    <a:lnT>
                      <a:noFill/>
                    </a:lnT>
                    <a:lnB>
                      <a:noFill/>
                    </a:lnB>
                    <a:noFill/>
                  </a:tcPr>
                </a:tc>
                <a:tc>
                  <a:txBody>
                    <a:bodyPr/>
                    <a:lstStyle/>
                    <a:p>
                      <a:pPr algn="l">
                        <a:buNone/>
                      </a:pPr>
                      <a:r>
                        <a:rPr lang="en-US" sz="1600">
                          <a:solidFill>
                            <a:schemeClr val="accent2"/>
                          </a:solidFill>
                        </a:rPr>
                        <a:t>$78,800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876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1,404 </a:t>
                      </a:r>
                    </a:p>
                  </a:txBody>
                  <a:tcPr marL="0" marR="0" marT="0" marB="0" anchor="ctr">
                    <a:lnL>
                      <a:noFill/>
                    </a:lnL>
                    <a:lnR>
                      <a:noFill/>
                    </a:lnR>
                    <a:lnT>
                      <a:noFill/>
                    </a:lnT>
                    <a:lnB>
                      <a:noFill/>
                    </a:lnB>
                    <a:noFill/>
                  </a:tcPr>
                </a:tc>
                <a:extLst>
                  <a:ext uri="{0D108BD9-81ED-4DB2-BD59-A6C34878D82A}">
                    <a16:rowId xmlns:a16="http://schemas.microsoft.com/office/drawing/2014/main" val="3448906803"/>
                  </a:ext>
                </a:extLst>
              </a:tr>
              <a:tr h="363429">
                <a:tc>
                  <a:txBody>
                    <a:bodyPr/>
                    <a:lstStyle/>
                    <a:p>
                      <a:pPr algn="l">
                        <a:buNone/>
                      </a:pPr>
                      <a:r>
                        <a:rPr lang="en-US" sz="1600">
                          <a:solidFill>
                            <a:schemeClr val="accent2"/>
                          </a:solidFill>
                          <a:effectLst/>
                        </a:rPr>
                        <a:t>37209</a:t>
                      </a:r>
                    </a:p>
                  </a:txBody>
                  <a:tcPr marL="0" marR="0" marT="0" marB="0" anchor="ctr">
                    <a:lnL>
                      <a:noFill/>
                    </a:lnL>
                    <a:lnR>
                      <a:noFill/>
                    </a:lnR>
                    <a:lnT>
                      <a:noFill/>
                    </a:lnT>
                    <a:lnB>
                      <a:noFill/>
                    </a:lnB>
                    <a:noFill/>
                  </a:tcPr>
                </a:tc>
                <a:tc>
                  <a:txBody>
                    <a:bodyPr/>
                    <a:lstStyle/>
                    <a:p>
                      <a:pPr algn="l">
                        <a:buNone/>
                      </a:pPr>
                      <a:r>
                        <a:rPr lang="en-US" sz="1600">
                          <a:solidFill>
                            <a:schemeClr val="accent2"/>
                          </a:solidFill>
                        </a:rPr>
                        <a:t>$65,200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857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1,411 </a:t>
                      </a:r>
                    </a:p>
                  </a:txBody>
                  <a:tcPr marL="0" marR="0" marT="0" marB="0" anchor="ctr">
                    <a:lnL>
                      <a:noFill/>
                    </a:lnL>
                    <a:lnR>
                      <a:noFill/>
                    </a:lnR>
                    <a:lnT>
                      <a:noFill/>
                    </a:lnT>
                    <a:lnB>
                      <a:noFill/>
                    </a:lnB>
                    <a:noFill/>
                  </a:tcPr>
                </a:tc>
                <a:extLst>
                  <a:ext uri="{0D108BD9-81ED-4DB2-BD59-A6C34878D82A}">
                    <a16:rowId xmlns:a16="http://schemas.microsoft.com/office/drawing/2014/main" val="949537594"/>
                  </a:ext>
                </a:extLst>
              </a:tr>
              <a:tr h="363429">
                <a:tc>
                  <a:txBody>
                    <a:bodyPr/>
                    <a:lstStyle/>
                    <a:p>
                      <a:pPr algn="l">
                        <a:buNone/>
                      </a:pPr>
                      <a:r>
                        <a:rPr lang="en-US" sz="1600">
                          <a:solidFill>
                            <a:schemeClr val="accent2"/>
                          </a:solidFill>
                          <a:effectLst/>
                        </a:rPr>
                        <a:t>37206</a:t>
                      </a:r>
                    </a:p>
                  </a:txBody>
                  <a:tcPr marL="0" marR="0" marT="0" marB="0" anchor="ctr">
                    <a:lnL>
                      <a:noFill/>
                    </a:lnL>
                    <a:lnR>
                      <a:noFill/>
                    </a:lnR>
                    <a:lnT>
                      <a:noFill/>
                    </a:lnT>
                    <a:lnB>
                      <a:noFill/>
                    </a:lnB>
                    <a:noFill/>
                  </a:tcPr>
                </a:tc>
                <a:tc>
                  <a:txBody>
                    <a:bodyPr/>
                    <a:lstStyle/>
                    <a:p>
                      <a:pPr algn="l">
                        <a:buNone/>
                      </a:pPr>
                      <a:r>
                        <a:rPr lang="en-US" sz="1600">
                          <a:solidFill>
                            <a:schemeClr val="accent2"/>
                          </a:solidFill>
                        </a:rPr>
                        <a:t>$43,000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835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1,217 </a:t>
                      </a:r>
                    </a:p>
                  </a:txBody>
                  <a:tcPr marL="0" marR="0" marT="0" marB="0" anchor="ctr">
                    <a:lnL>
                      <a:noFill/>
                    </a:lnL>
                    <a:lnR>
                      <a:noFill/>
                    </a:lnR>
                    <a:lnT>
                      <a:noFill/>
                    </a:lnT>
                    <a:lnB>
                      <a:noFill/>
                    </a:lnB>
                    <a:noFill/>
                  </a:tcPr>
                </a:tc>
                <a:extLst>
                  <a:ext uri="{0D108BD9-81ED-4DB2-BD59-A6C34878D82A}">
                    <a16:rowId xmlns:a16="http://schemas.microsoft.com/office/drawing/2014/main" val="2330718683"/>
                  </a:ext>
                </a:extLst>
              </a:tr>
              <a:tr h="363429">
                <a:tc>
                  <a:txBody>
                    <a:bodyPr/>
                    <a:lstStyle/>
                    <a:p>
                      <a:pPr algn="l">
                        <a:buNone/>
                      </a:pPr>
                      <a:r>
                        <a:rPr lang="en-US" sz="1600">
                          <a:solidFill>
                            <a:schemeClr val="accent2"/>
                          </a:solidFill>
                          <a:effectLst/>
                        </a:rPr>
                        <a:t>37205</a:t>
                      </a:r>
                    </a:p>
                  </a:txBody>
                  <a:tcPr marL="0" marR="0" marT="0" marB="0" anchor="ctr">
                    <a:lnL>
                      <a:noFill/>
                    </a:lnL>
                    <a:lnR>
                      <a:noFill/>
                    </a:lnR>
                    <a:lnT>
                      <a:noFill/>
                    </a:lnT>
                    <a:lnB>
                      <a:noFill/>
                    </a:lnB>
                    <a:noFill/>
                  </a:tcPr>
                </a:tc>
                <a:tc>
                  <a:txBody>
                    <a:bodyPr/>
                    <a:lstStyle/>
                    <a:p>
                      <a:pPr algn="l">
                        <a:buNone/>
                      </a:pPr>
                      <a:r>
                        <a:rPr lang="en-US" sz="1600">
                          <a:solidFill>
                            <a:schemeClr val="accent2"/>
                          </a:solidFill>
                        </a:rPr>
                        <a:t>$80,800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820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1,491 </a:t>
                      </a:r>
                    </a:p>
                  </a:txBody>
                  <a:tcPr marL="0" marR="0" marT="0" marB="0" anchor="ctr">
                    <a:lnL>
                      <a:noFill/>
                    </a:lnL>
                    <a:lnR>
                      <a:noFill/>
                    </a:lnR>
                    <a:lnT>
                      <a:noFill/>
                    </a:lnT>
                    <a:lnB>
                      <a:noFill/>
                    </a:lnB>
                    <a:noFill/>
                  </a:tcPr>
                </a:tc>
                <a:extLst>
                  <a:ext uri="{0D108BD9-81ED-4DB2-BD59-A6C34878D82A}">
                    <a16:rowId xmlns:a16="http://schemas.microsoft.com/office/drawing/2014/main" val="472430811"/>
                  </a:ext>
                </a:extLst>
              </a:tr>
              <a:tr h="363429">
                <a:tc>
                  <a:txBody>
                    <a:bodyPr/>
                    <a:lstStyle/>
                    <a:p>
                      <a:pPr algn="l">
                        <a:buNone/>
                      </a:pPr>
                      <a:r>
                        <a:rPr lang="en-US" sz="1600">
                          <a:solidFill>
                            <a:schemeClr val="accent2"/>
                          </a:solidFill>
                          <a:effectLst/>
                        </a:rPr>
                        <a:t>37207</a:t>
                      </a:r>
                    </a:p>
                  </a:txBody>
                  <a:tcPr marL="0" marR="0" marT="0" marB="0" anchor="ctr">
                    <a:lnL>
                      <a:noFill/>
                    </a:lnL>
                    <a:lnR>
                      <a:noFill/>
                    </a:lnR>
                    <a:lnT>
                      <a:noFill/>
                    </a:lnT>
                    <a:lnB>
                      <a:noFill/>
                    </a:lnB>
                    <a:noFill/>
                  </a:tcPr>
                </a:tc>
                <a:tc>
                  <a:txBody>
                    <a:bodyPr/>
                    <a:lstStyle/>
                    <a:p>
                      <a:pPr algn="l">
                        <a:buNone/>
                      </a:pPr>
                      <a:r>
                        <a:rPr lang="en-US" sz="1600">
                          <a:solidFill>
                            <a:schemeClr val="accent2"/>
                          </a:solidFill>
                        </a:rPr>
                        <a:t>$56,600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781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1,300 </a:t>
                      </a:r>
                    </a:p>
                  </a:txBody>
                  <a:tcPr marL="0" marR="0" marT="0" marB="0" anchor="ctr">
                    <a:lnL>
                      <a:noFill/>
                    </a:lnL>
                    <a:lnR>
                      <a:noFill/>
                    </a:lnR>
                    <a:lnT>
                      <a:noFill/>
                    </a:lnT>
                    <a:lnB>
                      <a:noFill/>
                    </a:lnB>
                    <a:noFill/>
                  </a:tcPr>
                </a:tc>
                <a:extLst>
                  <a:ext uri="{0D108BD9-81ED-4DB2-BD59-A6C34878D82A}">
                    <a16:rowId xmlns:a16="http://schemas.microsoft.com/office/drawing/2014/main" val="2510408712"/>
                  </a:ext>
                </a:extLst>
              </a:tr>
              <a:tr h="363429">
                <a:tc>
                  <a:txBody>
                    <a:bodyPr/>
                    <a:lstStyle/>
                    <a:p>
                      <a:pPr algn="l">
                        <a:buNone/>
                      </a:pPr>
                      <a:r>
                        <a:rPr lang="en-US" sz="1600">
                          <a:solidFill>
                            <a:schemeClr val="accent2"/>
                          </a:solidFill>
                          <a:effectLst/>
                        </a:rPr>
                        <a:t>37115</a:t>
                      </a:r>
                    </a:p>
                  </a:txBody>
                  <a:tcPr marL="0" marR="0" marT="0" marB="0" anchor="ctr">
                    <a:lnL>
                      <a:noFill/>
                    </a:lnL>
                    <a:lnR>
                      <a:noFill/>
                    </a:lnR>
                    <a:lnT>
                      <a:noFill/>
                    </a:lnT>
                    <a:lnB>
                      <a:noFill/>
                    </a:lnB>
                    <a:noFill/>
                  </a:tcPr>
                </a:tc>
                <a:tc>
                  <a:txBody>
                    <a:bodyPr/>
                    <a:lstStyle/>
                    <a:p>
                      <a:pPr algn="l">
                        <a:buNone/>
                      </a:pPr>
                      <a:r>
                        <a:rPr lang="en-US" sz="1600">
                          <a:solidFill>
                            <a:schemeClr val="accent2"/>
                          </a:solidFill>
                        </a:rPr>
                        <a:t>$68,600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719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1,266 </a:t>
                      </a:r>
                    </a:p>
                  </a:txBody>
                  <a:tcPr marL="0" marR="0" marT="0" marB="0" anchor="ctr">
                    <a:lnL>
                      <a:noFill/>
                    </a:lnL>
                    <a:lnR>
                      <a:noFill/>
                    </a:lnR>
                    <a:lnT>
                      <a:noFill/>
                    </a:lnT>
                    <a:lnB>
                      <a:noFill/>
                    </a:lnB>
                    <a:noFill/>
                  </a:tcPr>
                </a:tc>
                <a:extLst>
                  <a:ext uri="{0D108BD9-81ED-4DB2-BD59-A6C34878D82A}">
                    <a16:rowId xmlns:a16="http://schemas.microsoft.com/office/drawing/2014/main" val="2957840403"/>
                  </a:ext>
                </a:extLst>
              </a:tr>
              <a:tr h="363429">
                <a:tc>
                  <a:txBody>
                    <a:bodyPr/>
                    <a:lstStyle/>
                    <a:p>
                      <a:pPr algn="l">
                        <a:buNone/>
                      </a:pPr>
                      <a:r>
                        <a:rPr lang="en-US" sz="1600">
                          <a:solidFill>
                            <a:schemeClr val="accent2"/>
                          </a:solidFill>
                          <a:effectLst/>
                        </a:rPr>
                        <a:t>37214</a:t>
                      </a:r>
                    </a:p>
                  </a:txBody>
                  <a:tcPr marL="0" marR="0" marT="0" marB="0" anchor="ctr">
                    <a:lnL>
                      <a:noFill/>
                    </a:lnL>
                    <a:lnR>
                      <a:noFill/>
                    </a:lnR>
                    <a:lnT>
                      <a:noFill/>
                    </a:lnT>
                    <a:lnB>
                      <a:noFill/>
                    </a:lnB>
                    <a:noFill/>
                  </a:tcPr>
                </a:tc>
                <a:tc>
                  <a:txBody>
                    <a:bodyPr/>
                    <a:lstStyle/>
                    <a:p>
                      <a:pPr algn="l">
                        <a:buNone/>
                      </a:pPr>
                      <a:r>
                        <a:rPr lang="en-US" sz="1600">
                          <a:solidFill>
                            <a:schemeClr val="accent2"/>
                          </a:solidFill>
                        </a:rPr>
                        <a:t>$37,400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676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1,004 </a:t>
                      </a:r>
                    </a:p>
                  </a:txBody>
                  <a:tcPr marL="0" marR="0" marT="0" marB="0" anchor="ctr">
                    <a:lnL>
                      <a:noFill/>
                    </a:lnL>
                    <a:lnR>
                      <a:noFill/>
                    </a:lnR>
                    <a:lnT>
                      <a:noFill/>
                    </a:lnT>
                    <a:lnB>
                      <a:noFill/>
                    </a:lnB>
                    <a:noFill/>
                  </a:tcPr>
                </a:tc>
                <a:extLst>
                  <a:ext uri="{0D108BD9-81ED-4DB2-BD59-A6C34878D82A}">
                    <a16:rowId xmlns:a16="http://schemas.microsoft.com/office/drawing/2014/main" val="137426456"/>
                  </a:ext>
                </a:extLst>
              </a:tr>
              <a:tr h="363429">
                <a:tc>
                  <a:txBody>
                    <a:bodyPr/>
                    <a:lstStyle/>
                    <a:p>
                      <a:pPr algn="l">
                        <a:buNone/>
                      </a:pPr>
                      <a:r>
                        <a:rPr lang="en-US" sz="1600">
                          <a:solidFill>
                            <a:schemeClr val="accent2"/>
                          </a:solidFill>
                          <a:effectLst/>
                        </a:rPr>
                        <a:t>37208</a:t>
                      </a:r>
                    </a:p>
                  </a:txBody>
                  <a:tcPr marL="0" marR="0" marT="0" marB="0" anchor="ctr">
                    <a:lnL>
                      <a:noFill/>
                    </a:lnL>
                    <a:lnR>
                      <a:noFill/>
                    </a:lnR>
                    <a:lnT>
                      <a:noFill/>
                    </a:lnT>
                    <a:lnB>
                      <a:noFill/>
                    </a:lnB>
                    <a:noFill/>
                  </a:tcPr>
                </a:tc>
                <a:tc>
                  <a:txBody>
                    <a:bodyPr/>
                    <a:lstStyle/>
                    <a:p>
                      <a:pPr algn="l">
                        <a:buNone/>
                      </a:pPr>
                      <a:r>
                        <a:rPr lang="en-US" sz="1600">
                          <a:solidFill>
                            <a:schemeClr val="accent2"/>
                          </a:solidFill>
                        </a:rPr>
                        <a:t>$49,400</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639 </a:t>
                      </a:r>
                    </a:p>
                  </a:txBody>
                  <a:tcPr marL="0" marR="0" marT="0" marB="0" anchor="ctr">
                    <a:lnL>
                      <a:noFill/>
                    </a:lnL>
                    <a:lnR>
                      <a:noFill/>
                    </a:lnR>
                    <a:lnT>
                      <a:noFill/>
                    </a:lnT>
                    <a:lnB>
                      <a:noFill/>
                    </a:lnB>
                    <a:noFill/>
                  </a:tcPr>
                </a:tc>
                <a:tc>
                  <a:txBody>
                    <a:bodyPr/>
                    <a:lstStyle/>
                    <a:p>
                      <a:pPr algn="l">
                        <a:buNone/>
                      </a:pPr>
                      <a:r>
                        <a:rPr lang="en-US" sz="1600">
                          <a:solidFill>
                            <a:schemeClr val="accent2"/>
                          </a:solidFill>
                          <a:effectLst/>
                        </a:rPr>
                        <a:t>           </a:t>
                      </a:r>
                      <a:r>
                        <a:rPr lang="en-US" sz="1600">
                          <a:solidFill>
                            <a:schemeClr val="accent2"/>
                          </a:solidFill>
                        </a:rPr>
                        <a:t>1,039 </a:t>
                      </a:r>
                    </a:p>
                  </a:txBody>
                  <a:tcPr marL="0" marR="0" marT="0" marB="0" anchor="ctr">
                    <a:lnL>
                      <a:noFill/>
                    </a:lnL>
                    <a:lnR>
                      <a:noFill/>
                    </a:lnR>
                    <a:lnT>
                      <a:noFill/>
                    </a:lnT>
                    <a:lnB>
                      <a:noFill/>
                    </a:lnB>
                    <a:noFill/>
                  </a:tcPr>
                </a:tc>
                <a:extLst>
                  <a:ext uri="{0D108BD9-81ED-4DB2-BD59-A6C34878D82A}">
                    <a16:rowId xmlns:a16="http://schemas.microsoft.com/office/drawing/2014/main" val="905184303"/>
                  </a:ext>
                </a:extLst>
              </a:tr>
            </a:tbl>
          </a:graphicData>
        </a:graphic>
      </p:graphicFrame>
    </p:spTree>
    <p:extLst>
      <p:ext uri="{BB962C8B-B14F-4D97-AF65-F5344CB8AC3E}">
        <p14:creationId xmlns:p14="http://schemas.microsoft.com/office/powerpoint/2010/main" val="2481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hlinkClick r:id="rId3" action="ppaction://hlinkfile"/>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4"/>
          <a:srcRect l="16144" r="16144"/>
          <a:stretch/>
        </p:blipFill>
        <p:spPr/>
      </p:pic>
      <p:graphicFrame>
        <p:nvGraphicFramePr>
          <p:cNvPr id="5" name="Content Placeholder 4">
            <a:extLst>
              <a:ext uri="{FF2B5EF4-FFF2-40B4-BE49-F238E27FC236}">
                <a16:creationId xmlns:a16="http://schemas.microsoft.com/office/drawing/2014/main" id="{4FF413F1-F7F9-2444-72C1-A3288F00B885}"/>
              </a:ext>
            </a:extLst>
          </p:cNvPr>
          <p:cNvGraphicFramePr>
            <a:graphicFrameLocks noGrp="1"/>
          </p:cNvGraphicFramePr>
          <p:nvPr>
            <p:ph sz="quarter" idx="10"/>
            <p:extLst>
              <p:ext uri="{D42A27DB-BD31-4B8C-83A1-F6EECF244321}">
                <p14:modId xmlns:p14="http://schemas.microsoft.com/office/powerpoint/2010/main" val="3008047344"/>
              </p:ext>
            </p:extLst>
          </p:nvPr>
        </p:nvGraphicFramePr>
        <p:xfrm>
          <a:off x="6096000" y="663470"/>
          <a:ext cx="5962545" cy="5531060"/>
        </p:xfrm>
        <a:graphic>
          <a:graphicData uri="http://schemas.openxmlformats.org/drawingml/2006/table">
            <a:tbl>
              <a:tblPr bandRow="1">
                <a:tableStyleId>{0E3FDE45-AF77-4B5C-9715-49D594BDF05E}</a:tableStyleId>
              </a:tblPr>
              <a:tblGrid>
                <a:gridCol w="1987515">
                  <a:extLst>
                    <a:ext uri="{9D8B030D-6E8A-4147-A177-3AD203B41FA5}">
                      <a16:colId xmlns:a16="http://schemas.microsoft.com/office/drawing/2014/main" val="1958432159"/>
                    </a:ext>
                  </a:extLst>
                </a:gridCol>
                <a:gridCol w="1987515">
                  <a:extLst>
                    <a:ext uri="{9D8B030D-6E8A-4147-A177-3AD203B41FA5}">
                      <a16:colId xmlns:a16="http://schemas.microsoft.com/office/drawing/2014/main" val="3534539782"/>
                    </a:ext>
                  </a:extLst>
                </a:gridCol>
                <a:gridCol w="1987515">
                  <a:extLst>
                    <a:ext uri="{9D8B030D-6E8A-4147-A177-3AD203B41FA5}">
                      <a16:colId xmlns:a16="http://schemas.microsoft.com/office/drawing/2014/main" val="486048646"/>
                    </a:ext>
                  </a:extLst>
                </a:gridCol>
              </a:tblGrid>
              <a:tr h="276553">
                <a:tc>
                  <a:txBody>
                    <a:bodyPr/>
                    <a:lstStyle/>
                    <a:p>
                      <a:pPr algn="l" fontAlgn="t">
                        <a:buNone/>
                      </a:pPr>
                      <a:r>
                        <a:rPr lang="en-US" sz="1400" b="1">
                          <a:solidFill>
                            <a:schemeClr val="accent4">
                              <a:lumMod val="40000"/>
                              <a:lumOff val="60000"/>
                            </a:schemeClr>
                          </a:solidFill>
                          <a:effectLst/>
                        </a:rPr>
                        <a:t>Zip Code</a:t>
                      </a:r>
                      <a:endParaRPr lang="en-US" sz="1400">
                        <a:solidFill>
                          <a:schemeClr val="accent4">
                            <a:lumMod val="40000"/>
                            <a:lumOff val="60000"/>
                          </a:schemeClr>
                        </a:solidFill>
                        <a:effectLst/>
                      </a:endParaRPr>
                    </a:p>
                  </a:txBody>
                  <a:tcPr marL="114300" marR="114300" marT="19050" marB="38100">
                    <a:lnL w="8658" cap="flat" cmpd="sng" algn="ctr">
                      <a:solidFill>
                        <a:srgbClr val="C09A0A"/>
                      </a:solidFill>
                      <a:prstDash val="solid"/>
                      <a:round/>
                      <a:headEnd type="none" w="med" len="med"/>
                      <a:tailEnd type="none" w="med" len="med"/>
                    </a:lnL>
                    <a:lnR w="8658" cap="flat" cmpd="sng" algn="ctr">
                      <a:solidFill>
                        <a:srgbClr val="C09A0A"/>
                      </a:solidFill>
                      <a:prstDash val="solid"/>
                      <a:round/>
                      <a:headEnd type="none" w="med" len="med"/>
                      <a:tailEnd type="none" w="med" len="med"/>
                    </a:lnR>
                    <a:lnT w="8658" cap="flat" cmpd="sng" algn="ctr">
                      <a:solidFill>
                        <a:srgbClr val="C09A0A"/>
                      </a:solidFill>
                      <a:prstDash val="solid"/>
                      <a:round/>
                      <a:headEnd type="none" w="med" len="med"/>
                      <a:tailEnd type="none" w="med" len="med"/>
                    </a:lnT>
                    <a:lnB w="8658" cap="flat" cmpd="sng" algn="ctr">
                      <a:solidFill>
                        <a:srgbClr val="C09A0A"/>
                      </a:solidFill>
                      <a:prstDash val="solid"/>
                      <a:round/>
                      <a:headEnd type="none" w="med" len="med"/>
                      <a:tailEnd type="none" w="med" len="med"/>
                    </a:lnB>
                    <a:noFill/>
                  </a:tcPr>
                </a:tc>
                <a:tc>
                  <a:txBody>
                    <a:bodyPr/>
                    <a:lstStyle/>
                    <a:p>
                      <a:pPr algn="l" fontAlgn="t">
                        <a:buNone/>
                      </a:pPr>
                      <a:r>
                        <a:rPr lang="en-US" sz="1400" b="1">
                          <a:solidFill>
                            <a:schemeClr val="accent4">
                              <a:lumMod val="40000"/>
                              <a:lumOff val="60000"/>
                            </a:schemeClr>
                          </a:solidFill>
                          <a:effectLst/>
                        </a:rPr>
                        <a:t>Total Fines</a:t>
                      </a:r>
                      <a:endParaRPr lang="en-US" sz="1400">
                        <a:solidFill>
                          <a:schemeClr val="accent4">
                            <a:lumMod val="40000"/>
                            <a:lumOff val="60000"/>
                          </a:schemeClr>
                        </a:solidFill>
                        <a:effectLst/>
                      </a:endParaRPr>
                    </a:p>
                  </a:txBody>
                  <a:tcPr marL="114300" marR="114300" marT="19050" marB="38100">
                    <a:lnL w="8658" cap="flat" cmpd="sng" algn="ctr">
                      <a:solidFill>
                        <a:srgbClr val="C09A0A"/>
                      </a:solidFill>
                      <a:prstDash val="solid"/>
                      <a:round/>
                      <a:headEnd type="none" w="med" len="med"/>
                      <a:tailEnd type="none" w="med" len="med"/>
                    </a:lnL>
                    <a:lnR>
                      <a:noFill/>
                    </a:lnR>
                    <a:lnT>
                      <a:noFill/>
                    </a:lnT>
                    <a:lnB>
                      <a:noFill/>
                    </a:lnB>
                    <a:noFill/>
                  </a:tcPr>
                </a:tc>
                <a:tc>
                  <a:txBody>
                    <a:bodyPr/>
                    <a:lstStyle/>
                    <a:p>
                      <a:pPr algn="l" fontAlgn="t">
                        <a:buNone/>
                      </a:pPr>
                      <a:r>
                        <a:rPr lang="en-US" sz="1400" b="1">
                          <a:solidFill>
                            <a:schemeClr val="accent4">
                              <a:lumMod val="40000"/>
                              <a:lumOff val="60000"/>
                            </a:schemeClr>
                          </a:solidFill>
                          <a:effectLst/>
                        </a:rPr>
                        <a:t>Missed Pickups</a:t>
                      </a:r>
                      <a:endParaRPr lang="en-US" sz="1400">
                        <a:solidFill>
                          <a:schemeClr val="accent4">
                            <a:lumMod val="40000"/>
                            <a:lumOff val="60000"/>
                          </a:schemeClr>
                        </a:solidFill>
                        <a:effectLst/>
                      </a:endParaRPr>
                    </a:p>
                  </a:txBody>
                  <a:tcPr marL="114300" marR="114300" marT="19050" marB="38100">
                    <a:lnL>
                      <a:noFill/>
                    </a:lnL>
                    <a:lnR>
                      <a:noFill/>
                    </a:lnR>
                    <a:lnT>
                      <a:noFill/>
                    </a:lnT>
                    <a:lnB>
                      <a:noFill/>
                    </a:lnB>
                    <a:noFill/>
                  </a:tcPr>
                </a:tc>
                <a:extLst>
                  <a:ext uri="{0D108BD9-81ED-4DB2-BD59-A6C34878D82A}">
                    <a16:rowId xmlns:a16="http://schemas.microsoft.com/office/drawing/2014/main" val="2697896178"/>
                  </a:ext>
                </a:extLst>
              </a:tr>
              <a:tr h="276553">
                <a:tc>
                  <a:txBody>
                    <a:bodyPr/>
                    <a:lstStyle/>
                    <a:p>
                      <a:pPr algn="l" fontAlgn="t">
                        <a:buNone/>
                      </a:pPr>
                      <a:r>
                        <a:rPr lang="en-US" sz="1400">
                          <a:solidFill>
                            <a:schemeClr val="accent4">
                              <a:lumMod val="40000"/>
                              <a:lumOff val="60000"/>
                            </a:schemeClr>
                          </a:solidFill>
                          <a:effectLst/>
                        </a:rPr>
                        <a:t>37013</a:t>
                      </a:r>
                    </a:p>
                  </a:txBody>
                  <a:tcPr marL="114300" marR="114300" marT="19050" marB="38100">
                    <a:lnL>
                      <a:noFill/>
                    </a:lnL>
                    <a:lnR>
                      <a:noFill/>
                    </a:lnR>
                    <a:lnT w="8658" cap="flat" cmpd="sng" algn="ctr">
                      <a:solidFill>
                        <a:srgbClr val="C09A0A"/>
                      </a:solidFill>
                      <a:prstDash val="solid"/>
                      <a:round/>
                      <a:headEnd type="none" w="med" len="med"/>
                      <a:tailEnd type="none" w="med" len="med"/>
                    </a:lnT>
                    <a:lnB>
                      <a:noFill/>
                    </a:lnB>
                    <a:noFill/>
                  </a:tcPr>
                </a:tc>
                <a:tc>
                  <a:txBody>
                    <a:bodyPr/>
                    <a:lstStyle/>
                    <a:p>
                      <a:pPr algn="l" fontAlgn="t">
                        <a:buNone/>
                      </a:pPr>
                      <a:r>
                        <a:rPr lang="en-US" sz="1400">
                          <a:solidFill>
                            <a:schemeClr val="accent4">
                              <a:lumMod val="40000"/>
                              <a:lumOff val="60000"/>
                            </a:schemeClr>
                          </a:solidFill>
                          <a:effectLst/>
                        </a:rPr>
                        <a:t>108600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1511</a:t>
                      </a:r>
                    </a:p>
                  </a:txBody>
                  <a:tcPr marL="114300" marR="114300" marT="19050" marB="38100">
                    <a:lnL>
                      <a:noFill/>
                    </a:lnL>
                    <a:lnR>
                      <a:noFill/>
                    </a:lnR>
                    <a:lnT>
                      <a:noFill/>
                    </a:lnT>
                    <a:lnB>
                      <a:noFill/>
                    </a:lnB>
                    <a:noFill/>
                  </a:tcPr>
                </a:tc>
                <a:extLst>
                  <a:ext uri="{0D108BD9-81ED-4DB2-BD59-A6C34878D82A}">
                    <a16:rowId xmlns:a16="http://schemas.microsoft.com/office/drawing/2014/main" val="4113634505"/>
                  </a:ext>
                </a:extLst>
              </a:tr>
              <a:tr h="276553">
                <a:tc>
                  <a:txBody>
                    <a:bodyPr/>
                    <a:lstStyle/>
                    <a:p>
                      <a:pPr algn="l" fontAlgn="t">
                        <a:buNone/>
                      </a:pPr>
                      <a:r>
                        <a:rPr lang="en-US" sz="1400">
                          <a:solidFill>
                            <a:schemeClr val="accent4">
                              <a:lumMod val="40000"/>
                              <a:lumOff val="60000"/>
                            </a:schemeClr>
                          </a:solidFill>
                          <a:effectLst/>
                        </a:rPr>
                        <a:t>37211</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108000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1445</a:t>
                      </a:r>
                    </a:p>
                  </a:txBody>
                  <a:tcPr marL="114300" marR="114300" marT="19050" marB="38100">
                    <a:lnL>
                      <a:noFill/>
                    </a:lnL>
                    <a:lnR>
                      <a:noFill/>
                    </a:lnR>
                    <a:lnT>
                      <a:noFill/>
                    </a:lnT>
                    <a:lnB>
                      <a:noFill/>
                    </a:lnB>
                    <a:noFill/>
                  </a:tcPr>
                </a:tc>
                <a:extLst>
                  <a:ext uri="{0D108BD9-81ED-4DB2-BD59-A6C34878D82A}">
                    <a16:rowId xmlns:a16="http://schemas.microsoft.com/office/drawing/2014/main" val="3545636694"/>
                  </a:ext>
                </a:extLst>
              </a:tr>
              <a:tr h="276553">
                <a:tc>
                  <a:txBody>
                    <a:bodyPr/>
                    <a:lstStyle/>
                    <a:p>
                      <a:pPr algn="l" fontAlgn="t">
                        <a:buNone/>
                      </a:pPr>
                      <a:r>
                        <a:rPr lang="en-US" sz="1400">
                          <a:solidFill>
                            <a:schemeClr val="accent4">
                              <a:lumMod val="40000"/>
                              <a:lumOff val="60000"/>
                            </a:schemeClr>
                          </a:solidFill>
                          <a:effectLst/>
                        </a:rPr>
                        <a:t>37215</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78800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876</a:t>
                      </a:r>
                    </a:p>
                  </a:txBody>
                  <a:tcPr marL="114300" marR="114300" marT="19050" marB="38100">
                    <a:lnL>
                      <a:noFill/>
                    </a:lnL>
                    <a:lnR>
                      <a:noFill/>
                    </a:lnR>
                    <a:lnT>
                      <a:noFill/>
                    </a:lnT>
                    <a:lnB>
                      <a:noFill/>
                    </a:lnB>
                    <a:noFill/>
                  </a:tcPr>
                </a:tc>
                <a:extLst>
                  <a:ext uri="{0D108BD9-81ED-4DB2-BD59-A6C34878D82A}">
                    <a16:rowId xmlns:a16="http://schemas.microsoft.com/office/drawing/2014/main" val="970478653"/>
                  </a:ext>
                </a:extLst>
              </a:tr>
              <a:tr h="276553">
                <a:tc>
                  <a:txBody>
                    <a:bodyPr/>
                    <a:lstStyle/>
                    <a:p>
                      <a:pPr algn="l" fontAlgn="t">
                        <a:buNone/>
                      </a:pPr>
                      <a:r>
                        <a:rPr lang="en-US" sz="1400">
                          <a:solidFill>
                            <a:schemeClr val="accent4">
                              <a:lumMod val="40000"/>
                              <a:lumOff val="60000"/>
                            </a:schemeClr>
                          </a:solidFill>
                          <a:effectLst/>
                        </a:rPr>
                        <a:t>37209</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65200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857</a:t>
                      </a:r>
                    </a:p>
                  </a:txBody>
                  <a:tcPr marL="114300" marR="114300" marT="19050" marB="38100">
                    <a:lnL>
                      <a:noFill/>
                    </a:lnL>
                    <a:lnR>
                      <a:noFill/>
                    </a:lnR>
                    <a:lnT>
                      <a:noFill/>
                    </a:lnT>
                    <a:lnB>
                      <a:noFill/>
                    </a:lnB>
                    <a:noFill/>
                  </a:tcPr>
                </a:tc>
                <a:extLst>
                  <a:ext uri="{0D108BD9-81ED-4DB2-BD59-A6C34878D82A}">
                    <a16:rowId xmlns:a16="http://schemas.microsoft.com/office/drawing/2014/main" val="1925229846"/>
                  </a:ext>
                </a:extLst>
              </a:tr>
              <a:tr h="276553">
                <a:tc>
                  <a:txBody>
                    <a:bodyPr/>
                    <a:lstStyle/>
                    <a:p>
                      <a:pPr algn="l" fontAlgn="t">
                        <a:buNone/>
                      </a:pPr>
                      <a:r>
                        <a:rPr lang="en-US" sz="1400">
                          <a:solidFill>
                            <a:schemeClr val="accent4">
                              <a:lumMod val="40000"/>
                              <a:lumOff val="60000"/>
                            </a:schemeClr>
                          </a:solidFill>
                          <a:effectLst/>
                        </a:rPr>
                        <a:t>37206</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43000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835</a:t>
                      </a:r>
                    </a:p>
                  </a:txBody>
                  <a:tcPr marL="114300" marR="114300" marT="19050" marB="38100">
                    <a:lnL>
                      <a:noFill/>
                    </a:lnL>
                    <a:lnR>
                      <a:noFill/>
                    </a:lnR>
                    <a:lnT>
                      <a:noFill/>
                    </a:lnT>
                    <a:lnB>
                      <a:noFill/>
                    </a:lnB>
                    <a:noFill/>
                  </a:tcPr>
                </a:tc>
                <a:extLst>
                  <a:ext uri="{0D108BD9-81ED-4DB2-BD59-A6C34878D82A}">
                    <a16:rowId xmlns:a16="http://schemas.microsoft.com/office/drawing/2014/main" val="3124153449"/>
                  </a:ext>
                </a:extLst>
              </a:tr>
              <a:tr h="276553">
                <a:tc>
                  <a:txBody>
                    <a:bodyPr/>
                    <a:lstStyle/>
                    <a:p>
                      <a:pPr algn="l" fontAlgn="t">
                        <a:buNone/>
                      </a:pPr>
                      <a:r>
                        <a:rPr lang="en-US" sz="1400">
                          <a:solidFill>
                            <a:schemeClr val="accent4">
                              <a:lumMod val="40000"/>
                              <a:lumOff val="60000"/>
                            </a:schemeClr>
                          </a:solidFill>
                          <a:effectLst/>
                        </a:rPr>
                        <a:t>37205</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80800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820</a:t>
                      </a:r>
                    </a:p>
                  </a:txBody>
                  <a:tcPr marL="114300" marR="114300" marT="19050" marB="38100">
                    <a:lnL>
                      <a:noFill/>
                    </a:lnL>
                    <a:lnR>
                      <a:noFill/>
                    </a:lnR>
                    <a:lnT>
                      <a:noFill/>
                    </a:lnT>
                    <a:lnB>
                      <a:noFill/>
                    </a:lnB>
                    <a:noFill/>
                  </a:tcPr>
                </a:tc>
                <a:extLst>
                  <a:ext uri="{0D108BD9-81ED-4DB2-BD59-A6C34878D82A}">
                    <a16:rowId xmlns:a16="http://schemas.microsoft.com/office/drawing/2014/main" val="2649133948"/>
                  </a:ext>
                </a:extLst>
              </a:tr>
              <a:tr h="276553">
                <a:tc>
                  <a:txBody>
                    <a:bodyPr/>
                    <a:lstStyle/>
                    <a:p>
                      <a:pPr algn="l" fontAlgn="t">
                        <a:buNone/>
                      </a:pPr>
                      <a:r>
                        <a:rPr lang="en-US" sz="1400">
                          <a:solidFill>
                            <a:schemeClr val="accent4">
                              <a:lumMod val="40000"/>
                              <a:lumOff val="60000"/>
                            </a:schemeClr>
                          </a:solidFill>
                          <a:effectLst/>
                        </a:rPr>
                        <a:t>37207</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56600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781</a:t>
                      </a:r>
                    </a:p>
                  </a:txBody>
                  <a:tcPr marL="114300" marR="114300" marT="19050" marB="38100">
                    <a:lnL>
                      <a:noFill/>
                    </a:lnL>
                    <a:lnR>
                      <a:noFill/>
                    </a:lnR>
                    <a:lnT>
                      <a:noFill/>
                    </a:lnT>
                    <a:lnB>
                      <a:noFill/>
                    </a:lnB>
                    <a:noFill/>
                  </a:tcPr>
                </a:tc>
                <a:extLst>
                  <a:ext uri="{0D108BD9-81ED-4DB2-BD59-A6C34878D82A}">
                    <a16:rowId xmlns:a16="http://schemas.microsoft.com/office/drawing/2014/main" val="2522898148"/>
                  </a:ext>
                </a:extLst>
              </a:tr>
              <a:tr h="276553">
                <a:tc>
                  <a:txBody>
                    <a:bodyPr/>
                    <a:lstStyle/>
                    <a:p>
                      <a:pPr algn="l" fontAlgn="t">
                        <a:buNone/>
                      </a:pPr>
                      <a:r>
                        <a:rPr lang="en-US" sz="1400">
                          <a:solidFill>
                            <a:schemeClr val="accent4">
                              <a:lumMod val="40000"/>
                              <a:lumOff val="60000"/>
                            </a:schemeClr>
                          </a:solidFill>
                          <a:effectLst/>
                        </a:rPr>
                        <a:t>37115</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68600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719</a:t>
                      </a:r>
                    </a:p>
                  </a:txBody>
                  <a:tcPr marL="114300" marR="114300" marT="19050" marB="38100">
                    <a:lnL>
                      <a:noFill/>
                    </a:lnL>
                    <a:lnR>
                      <a:noFill/>
                    </a:lnR>
                    <a:lnT>
                      <a:noFill/>
                    </a:lnT>
                    <a:lnB>
                      <a:noFill/>
                    </a:lnB>
                    <a:noFill/>
                  </a:tcPr>
                </a:tc>
                <a:extLst>
                  <a:ext uri="{0D108BD9-81ED-4DB2-BD59-A6C34878D82A}">
                    <a16:rowId xmlns:a16="http://schemas.microsoft.com/office/drawing/2014/main" val="4176198913"/>
                  </a:ext>
                </a:extLst>
              </a:tr>
              <a:tr h="276553">
                <a:tc>
                  <a:txBody>
                    <a:bodyPr/>
                    <a:lstStyle/>
                    <a:p>
                      <a:pPr algn="l" fontAlgn="t">
                        <a:buNone/>
                      </a:pPr>
                      <a:r>
                        <a:rPr lang="en-US" sz="1400">
                          <a:solidFill>
                            <a:schemeClr val="accent4">
                              <a:lumMod val="40000"/>
                              <a:lumOff val="60000"/>
                            </a:schemeClr>
                          </a:solidFill>
                          <a:effectLst/>
                        </a:rPr>
                        <a:t>37214</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37400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676</a:t>
                      </a:r>
                    </a:p>
                  </a:txBody>
                  <a:tcPr marL="114300" marR="114300" marT="19050" marB="38100">
                    <a:lnL>
                      <a:noFill/>
                    </a:lnL>
                    <a:lnR>
                      <a:noFill/>
                    </a:lnR>
                    <a:lnT>
                      <a:noFill/>
                    </a:lnT>
                    <a:lnB>
                      <a:noFill/>
                    </a:lnB>
                    <a:noFill/>
                  </a:tcPr>
                </a:tc>
                <a:extLst>
                  <a:ext uri="{0D108BD9-81ED-4DB2-BD59-A6C34878D82A}">
                    <a16:rowId xmlns:a16="http://schemas.microsoft.com/office/drawing/2014/main" val="522207908"/>
                  </a:ext>
                </a:extLst>
              </a:tr>
              <a:tr h="276553">
                <a:tc>
                  <a:txBody>
                    <a:bodyPr/>
                    <a:lstStyle/>
                    <a:p>
                      <a:pPr algn="l" fontAlgn="t">
                        <a:buNone/>
                      </a:pPr>
                      <a:r>
                        <a:rPr lang="en-US" sz="1400">
                          <a:solidFill>
                            <a:schemeClr val="accent4">
                              <a:lumMod val="40000"/>
                              <a:lumOff val="60000"/>
                            </a:schemeClr>
                          </a:solidFill>
                          <a:effectLst/>
                        </a:rPr>
                        <a:t>37208</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49400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639</a:t>
                      </a:r>
                    </a:p>
                  </a:txBody>
                  <a:tcPr marL="114300" marR="114300" marT="19050" marB="38100">
                    <a:lnL>
                      <a:noFill/>
                    </a:lnL>
                    <a:lnR>
                      <a:noFill/>
                    </a:lnR>
                    <a:lnT>
                      <a:noFill/>
                    </a:lnT>
                    <a:lnB>
                      <a:noFill/>
                    </a:lnB>
                    <a:noFill/>
                  </a:tcPr>
                </a:tc>
                <a:extLst>
                  <a:ext uri="{0D108BD9-81ED-4DB2-BD59-A6C34878D82A}">
                    <a16:rowId xmlns:a16="http://schemas.microsoft.com/office/drawing/2014/main" val="1718416111"/>
                  </a:ext>
                </a:extLst>
              </a:tr>
              <a:tr h="276553">
                <a:tc>
                  <a:txBody>
                    <a:bodyPr/>
                    <a:lstStyle/>
                    <a:p>
                      <a:pPr algn="l" fontAlgn="t">
                        <a:buNone/>
                      </a:pPr>
                      <a:r>
                        <a:rPr lang="en-US" sz="1400">
                          <a:solidFill>
                            <a:schemeClr val="accent4">
                              <a:lumMod val="40000"/>
                              <a:lumOff val="60000"/>
                            </a:schemeClr>
                          </a:solidFill>
                          <a:effectLst/>
                        </a:rPr>
                        <a:t>37218</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48000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619</a:t>
                      </a:r>
                    </a:p>
                  </a:txBody>
                  <a:tcPr marL="114300" marR="114300" marT="19050" marB="38100">
                    <a:lnL>
                      <a:noFill/>
                    </a:lnL>
                    <a:lnR>
                      <a:noFill/>
                    </a:lnR>
                    <a:lnT>
                      <a:noFill/>
                    </a:lnT>
                    <a:lnB>
                      <a:noFill/>
                    </a:lnB>
                    <a:noFill/>
                  </a:tcPr>
                </a:tc>
                <a:extLst>
                  <a:ext uri="{0D108BD9-81ED-4DB2-BD59-A6C34878D82A}">
                    <a16:rowId xmlns:a16="http://schemas.microsoft.com/office/drawing/2014/main" val="3358602086"/>
                  </a:ext>
                </a:extLst>
              </a:tr>
              <a:tr h="276553">
                <a:tc>
                  <a:txBody>
                    <a:bodyPr/>
                    <a:lstStyle/>
                    <a:p>
                      <a:pPr algn="l" fontAlgn="t">
                        <a:buNone/>
                      </a:pPr>
                      <a:r>
                        <a:rPr lang="en-US" sz="1400">
                          <a:solidFill>
                            <a:schemeClr val="accent4">
                              <a:lumMod val="40000"/>
                              <a:lumOff val="60000"/>
                            </a:schemeClr>
                          </a:solidFill>
                          <a:effectLst/>
                        </a:rPr>
                        <a:t>37216</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29200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556</a:t>
                      </a:r>
                    </a:p>
                  </a:txBody>
                  <a:tcPr marL="114300" marR="114300" marT="19050" marB="38100">
                    <a:lnL>
                      <a:noFill/>
                    </a:lnL>
                    <a:lnR>
                      <a:noFill/>
                    </a:lnR>
                    <a:lnT>
                      <a:noFill/>
                    </a:lnT>
                    <a:lnB>
                      <a:noFill/>
                    </a:lnB>
                    <a:noFill/>
                  </a:tcPr>
                </a:tc>
                <a:extLst>
                  <a:ext uri="{0D108BD9-81ED-4DB2-BD59-A6C34878D82A}">
                    <a16:rowId xmlns:a16="http://schemas.microsoft.com/office/drawing/2014/main" val="2118381609"/>
                  </a:ext>
                </a:extLst>
              </a:tr>
              <a:tr h="276553">
                <a:tc>
                  <a:txBody>
                    <a:bodyPr/>
                    <a:lstStyle/>
                    <a:p>
                      <a:pPr algn="l" fontAlgn="t">
                        <a:buNone/>
                      </a:pPr>
                      <a:r>
                        <a:rPr lang="en-US" sz="1400">
                          <a:solidFill>
                            <a:schemeClr val="accent4">
                              <a:lumMod val="40000"/>
                              <a:lumOff val="60000"/>
                            </a:schemeClr>
                          </a:solidFill>
                          <a:effectLst/>
                        </a:rPr>
                        <a:t>37217</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38200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531</a:t>
                      </a:r>
                    </a:p>
                  </a:txBody>
                  <a:tcPr marL="114300" marR="114300" marT="19050" marB="38100">
                    <a:lnL>
                      <a:noFill/>
                    </a:lnL>
                    <a:lnR>
                      <a:noFill/>
                    </a:lnR>
                    <a:lnT>
                      <a:noFill/>
                    </a:lnT>
                    <a:lnB>
                      <a:noFill/>
                    </a:lnB>
                    <a:noFill/>
                  </a:tcPr>
                </a:tc>
                <a:extLst>
                  <a:ext uri="{0D108BD9-81ED-4DB2-BD59-A6C34878D82A}">
                    <a16:rowId xmlns:a16="http://schemas.microsoft.com/office/drawing/2014/main" val="3831982911"/>
                  </a:ext>
                </a:extLst>
              </a:tr>
              <a:tr h="276553">
                <a:tc>
                  <a:txBody>
                    <a:bodyPr/>
                    <a:lstStyle/>
                    <a:p>
                      <a:pPr algn="l" fontAlgn="t">
                        <a:buNone/>
                      </a:pPr>
                      <a:r>
                        <a:rPr lang="en-US" sz="1400">
                          <a:solidFill>
                            <a:schemeClr val="accent4">
                              <a:lumMod val="40000"/>
                              <a:lumOff val="60000"/>
                            </a:schemeClr>
                          </a:solidFill>
                          <a:effectLst/>
                        </a:rPr>
                        <a:t>37204</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30600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403</a:t>
                      </a:r>
                    </a:p>
                  </a:txBody>
                  <a:tcPr marL="114300" marR="114300" marT="19050" marB="38100">
                    <a:lnL>
                      <a:noFill/>
                    </a:lnL>
                    <a:lnR>
                      <a:noFill/>
                    </a:lnR>
                    <a:lnT>
                      <a:noFill/>
                    </a:lnT>
                    <a:lnB>
                      <a:noFill/>
                    </a:lnB>
                    <a:noFill/>
                  </a:tcPr>
                </a:tc>
                <a:extLst>
                  <a:ext uri="{0D108BD9-81ED-4DB2-BD59-A6C34878D82A}">
                    <a16:rowId xmlns:a16="http://schemas.microsoft.com/office/drawing/2014/main" val="1493014496"/>
                  </a:ext>
                </a:extLst>
              </a:tr>
              <a:tr h="276553">
                <a:tc>
                  <a:txBody>
                    <a:bodyPr/>
                    <a:lstStyle/>
                    <a:p>
                      <a:pPr algn="l" fontAlgn="t">
                        <a:buNone/>
                      </a:pPr>
                      <a:r>
                        <a:rPr lang="en-US" sz="1400">
                          <a:solidFill>
                            <a:schemeClr val="accent4">
                              <a:lumMod val="40000"/>
                              <a:lumOff val="60000"/>
                            </a:schemeClr>
                          </a:solidFill>
                          <a:effectLst/>
                        </a:rPr>
                        <a:t>37212</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22600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381</a:t>
                      </a:r>
                    </a:p>
                  </a:txBody>
                  <a:tcPr marL="114300" marR="114300" marT="19050" marB="38100">
                    <a:lnL>
                      <a:noFill/>
                    </a:lnL>
                    <a:lnR>
                      <a:noFill/>
                    </a:lnR>
                    <a:lnT>
                      <a:noFill/>
                    </a:lnT>
                    <a:lnB>
                      <a:noFill/>
                    </a:lnB>
                    <a:noFill/>
                  </a:tcPr>
                </a:tc>
                <a:extLst>
                  <a:ext uri="{0D108BD9-81ED-4DB2-BD59-A6C34878D82A}">
                    <a16:rowId xmlns:a16="http://schemas.microsoft.com/office/drawing/2014/main" val="1736103156"/>
                  </a:ext>
                </a:extLst>
              </a:tr>
              <a:tr h="276553">
                <a:tc>
                  <a:txBody>
                    <a:bodyPr/>
                    <a:lstStyle/>
                    <a:p>
                      <a:pPr algn="l" fontAlgn="t">
                        <a:buNone/>
                      </a:pPr>
                      <a:r>
                        <a:rPr lang="en-US" sz="1400">
                          <a:solidFill>
                            <a:schemeClr val="accent4">
                              <a:lumMod val="40000"/>
                              <a:lumOff val="60000"/>
                            </a:schemeClr>
                          </a:solidFill>
                          <a:effectLst/>
                        </a:rPr>
                        <a:t>37210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27400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325</a:t>
                      </a:r>
                    </a:p>
                  </a:txBody>
                  <a:tcPr marL="114300" marR="114300" marT="19050" marB="38100">
                    <a:lnL>
                      <a:noFill/>
                    </a:lnL>
                    <a:lnR>
                      <a:noFill/>
                    </a:lnR>
                    <a:lnT>
                      <a:noFill/>
                    </a:lnT>
                    <a:lnB>
                      <a:noFill/>
                    </a:lnB>
                    <a:noFill/>
                  </a:tcPr>
                </a:tc>
                <a:extLst>
                  <a:ext uri="{0D108BD9-81ED-4DB2-BD59-A6C34878D82A}">
                    <a16:rowId xmlns:a16="http://schemas.microsoft.com/office/drawing/2014/main" val="623938520"/>
                  </a:ext>
                </a:extLst>
              </a:tr>
              <a:tr h="276553">
                <a:tc>
                  <a:txBody>
                    <a:bodyPr/>
                    <a:lstStyle/>
                    <a:p>
                      <a:pPr algn="l" fontAlgn="t">
                        <a:buNone/>
                      </a:pPr>
                      <a:r>
                        <a:rPr lang="en-US" sz="1400">
                          <a:solidFill>
                            <a:schemeClr val="accent4">
                              <a:lumMod val="40000"/>
                              <a:lumOff val="60000"/>
                            </a:schemeClr>
                          </a:solidFill>
                          <a:effectLst/>
                        </a:rPr>
                        <a:t>37203</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22000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221</a:t>
                      </a:r>
                    </a:p>
                  </a:txBody>
                  <a:tcPr marL="114300" marR="114300" marT="19050" marB="38100">
                    <a:lnL>
                      <a:noFill/>
                    </a:lnL>
                    <a:lnR>
                      <a:noFill/>
                    </a:lnR>
                    <a:lnT>
                      <a:noFill/>
                    </a:lnT>
                    <a:lnB>
                      <a:noFill/>
                    </a:lnB>
                    <a:noFill/>
                  </a:tcPr>
                </a:tc>
                <a:extLst>
                  <a:ext uri="{0D108BD9-81ED-4DB2-BD59-A6C34878D82A}">
                    <a16:rowId xmlns:a16="http://schemas.microsoft.com/office/drawing/2014/main" val="810512994"/>
                  </a:ext>
                </a:extLst>
              </a:tr>
              <a:tr h="276553">
                <a:tc>
                  <a:txBody>
                    <a:bodyPr/>
                    <a:lstStyle/>
                    <a:p>
                      <a:pPr algn="l" fontAlgn="t">
                        <a:buNone/>
                      </a:pPr>
                      <a:r>
                        <a:rPr lang="en-US" sz="1400">
                          <a:solidFill>
                            <a:schemeClr val="accent4">
                              <a:lumMod val="40000"/>
                              <a:lumOff val="60000"/>
                            </a:schemeClr>
                          </a:solidFill>
                          <a:effectLst/>
                        </a:rPr>
                        <a:t>37220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14400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184</a:t>
                      </a:r>
                    </a:p>
                  </a:txBody>
                  <a:tcPr marL="114300" marR="114300" marT="19050" marB="38100">
                    <a:lnL>
                      <a:noFill/>
                    </a:lnL>
                    <a:lnR>
                      <a:noFill/>
                    </a:lnR>
                    <a:lnT>
                      <a:noFill/>
                    </a:lnT>
                    <a:lnB>
                      <a:noFill/>
                    </a:lnB>
                    <a:noFill/>
                  </a:tcPr>
                </a:tc>
                <a:extLst>
                  <a:ext uri="{0D108BD9-81ED-4DB2-BD59-A6C34878D82A}">
                    <a16:rowId xmlns:a16="http://schemas.microsoft.com/office/drawing/2014/main" val="301166268"/>
                  </a:ext>
                </a:extLst>
              </a:tr>
              <a:tr h="276553">
                <a:tc>
                  <a:txBody>
                    <a:bodyPr/>
                    <a:lstStyle/>
                    <a:p>
                      <a:pPr algn="l" fontAlgn="t">
                        <a:buNone/>
                      </a:pPr>
                      <a:r>
                        <a:rPr lang="en-US" sz="1400">
                          <a:solidFill>
                            <a:schemeClr val="accent4">
                              <a:lumMod val="40000"/>
                              <a:lumOff val="60000"/>
                            </a:schemeClr>
                          </a:solidFill>
                          <a:effectLst/>
                        </a:rPr>
                        <a:t>37027</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7400</a:t>
                      </a:r>
                    </a:p>
                  </a:txBody>
                  <a:tcPr marL="114300" marR="114300" marT="19050" marB="38100">
                    <a:lnL>
                      <a:noFill/>
                    </a:lnL>
                    <a:lnR>
                      <a:noFill/>
                    </a:lnR>
                    <a:lnT>
                      <a:noFill/>
                    </a:lnT>
                    <a:lnB>
                      <a:noFill/>
                    </a:lnB>
                    <a:noFill/>
                  </a:tcPr>
                </a:tc>
                <a:tc>
                  <a:txBody>
                    <a:bodyPr/>
                    <a:lstStyle/>
                    <a:p>
                      <a:pPr algn="l" fontAlgn="t">
                        <a:buNone/>
                      </a:pPr>
                      <a:r>
                        <a:rPr lang="en-US" sz="1400">
                          <a:solidFill>
                            <a:schemeClr val="accent4">
                              <a:lumMod val="40000"/>
                              <a:lumOff val="60000"/>
                            </a:schemeClr>
                          </a:solidFill>
                          <a:effectLst/>
                        </a:rPr>
                        <a:t>107</a:t>
                      </a:r>
                    </a:p>
                  </a:txBody>
                  <a:tcPr marL="114300" marR="114300" marT="19050" marB="38100">
                    <a:lnL>
                      <a:noFill/>
                    </a:lnL>
                    <a:lnR>
                      <a:noFill/>
                    </a:lnR>
                    <a:lnT>
                      <a:noFill/>
                    </a:lnT>
                    <a:lnB>
                      <a:noFill/>
                    </a:lnB>
                    <a:noFill/>
                  </a:tcPr>
                </a:tc>
                <a:extLst>
                  <a:ext uri="{0D108BD9-81ED-4DB2-BD59-A6C34878D82A}">
                    <a16:rowId xmlns:a16="http://schemas.microsoft.com/office/drawing/2014/main" val="3072583330"/>
                  </a:ext>
                </a:extLst>
              </a:tr>
            </a:tbl>
          </a:graphicData>
        </a:graphic>
      </p:graphicFrame>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6</a:t>
            </a:fld>
            <a:endParaRPr lang="en-US"/>
          </a:p>
        </p:txBody>
      </p:sp>
      <p:sp>
        <p:nvSpPr>
          <p:cNvPr id="6" name="TextBox 5">
            <a:extLst>
              <a:ext uri="{FF2B5EF4-FFF2-40B4-BE49-F238E27FC236}">
                <a16:creationId xmlns:a16="http://schemas.microsoft.com/office/drawing/2014/main" id="{5C88AA51-D2C6-07CE-D5BD-29A60B5AFB28}"/>
              </a:ext>
            </a:extLst>
          </p:cNvPr>
          <p:cNvSpPr txBox="1"/>
          <p:nvPr/>
        </p:nvSpPr>
        <p:spPr>
          <a:xfrm>
            <a:off x="4645027" y="37070"/>
            <a:ext cx="46101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4">
                    <a:lumMod val="40000"/>
                    <a:lumOff val="60000"/>
                  </a:schemeClr>
                </a:solidFill>
              </a:rPr>
              <a:t>Total Fines by Zip</a:t>
            </a:r>
          </a:p>
        </p:txBody>
      </p:sp>
    </p:spTree>
    <p:extLst>
      <p:ext uri="{BB962C8B-B14F-4D97-AF65-F5344CB8AC3E}">
        <p14:creationId xmlns:p14="http://schemas.microsoft.com/office/powerpoint/2010/main" val="270171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2577993" y="140899"/>
            <a:ext cx="9155052" cy="521875"/>
          </a:xfrm>
        </p:spPr>
        <p:txBody>
          <a:bodyPr>
            <a:normAutofit fontScale="90000"/>
          </a:bodyPr>
          <a:lstStyle/>
          <a:p>
            <a:r>
              <a:rPr lang="en-US"/>
              <a:t>METRO vs CONTRACTORS COMPARISON</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559337" y="891722"/>
            <a:ext cx="5536663" cy="2901433"/>
          </a:xfrm>
        </p:spPr>
        <p:txBody>
          <a:bodyPr vert="horz" lIns="91440" tIns="45720" rIns="91440" bIns="45720" rtlCol="0" anchor="t">
            <a:normAutofit/>
          </a:bodyPr>
          <a:lstStyle/>
          <a:p>
            <a:pPr marL="0" indent="0" fontAlgn="base">
              <a:buNone/>
            </a:pPr>
            <a:r>
              <a:rPr lang="en-US">
                <a:solidFill>
                  <a:schemeClr val="accent2">
                    <a:lumMod val="75000"/>
                  </a:schemeClr>
                </a:solidFill>
              </a:rPr>
              <a:t>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solidFill>
                  <a:schemeClr val="accent2">
                    <a:lumMod val="75000"/>
                  </a:schemeClr>
                </a:solidFill>
              </a:rPr>
              <a:pPr/>
              <a:t>7</a:t>
            </a:fld>
            <a:endParaRPr lang="en-US">
              <a:solidFill>
                <a:schemeClr val="accent2">
                  <a:lumMod val="75000"/>
                </a:schemeClr>
              </a:solidFill>
            </a:endParaRPr>
          </a:p>
        </p:txBody>
      </p:sp>
      <p:pic>
        <p:nvPicPr>
          <p:cNvPr id="9" name="Picture 8" descr="A graph of a missed pickup&#10;&#10;AI-generated content may be incorrect.">
            <a:extLst>
              <a:ext uri="{FF2B5EF4-FFF2-40B4-BE49-F238E27FC236}">
                <a16:creationId xmlns:a16="http://schemas.microsoft.com/office/drawing/2014/main" id="{676FC888-B4C3-12CF-E265-47278C3AEB85}"/>
              </a:ext>
            </a:extLst>
          </p:cNvPr>
          <p:cNvPicPr>
            <a:picLocks noChangeAspect="1"/>
          </p:cNvPicPr>
          <p:nvPr/>
        </p:nvPicPr>
        <p:blipFill>
          <a:blip r:embed="rId3"/>
          <a:stretch>
            <a:fillRect/>
          </a:stretch>
        </p:blipFill>
        <p:spPr>
          <a:xfrm>
            <a:off x="660983" y="2899401"/>
            <a:ext cx="4878451" cy="3083703"/>
          </a:xfrm>
          <a:prstGeom prst="rect">
            <a:avLst/>
          </a:prstGeom>
        </p:spPr>
      </p:pic>
      <p:pic>
        <p:nvPicPr>
          <p:cNvPr id="11" name="Picture 10">
            <a:extLst>
              <a:ext uri="{FF2B5EF4-FFF2-40B4-BE49-F238E27FC236}">
                <a16:creationId xmlns:a16="http://schemas.microsoft.com/office/drawing/2014/main" id="{EF9DF05A-A92D-3303-A85D-43BE33EE0559}"/>
              </a:ext>
            </a:extLst>
          </p:cNvPr>
          <p:cNvPicPr>
            <a:picLocks noChangeAspect="1"/>
          </p:cNvPicPr>
          <p:nvPr/>
        </p:nvPicPr>
        <p:blipFill>
          <a:blip r:embed="rId4"/>
          <a:stretch>
            <a:fillRect/>
          </a:stretch>
        </p:blipFill>
        <p:spPr>
          <a:xfrm>
            <a:off x="5778286" y="2807327"/>
            <a:ext cx="6096542" cy="3183763"/>
          </a:xfrm>
          <a:prstGeom prst="rect">
            <a:avLst/>
          </a:prstGeom>
        </p:spPr>
      </p:pic>
      <p:graphicFrame>
        <p:nvGraphicFramePr>
          <p:cNvPr id="7" name="Table 6">
            <a:extLst>
              <a:ext uri="{FF2B5EF4-FFF2-40B4-BE49-F238E27FC236}">
                <a16:creationId xmlns:a16="http://schemas.microsoft.com/office/drawing/2014/main" id="{8AAD0B9B-2E44-A550-8192-536CEA0156ED}"/>
              </a:ext>
            </a:extLst>
          </p:cNvPr>
          <p:cNvGraphicFramePr>
            <a:graphicFrameLocks noGrp="1"/>
          </p:cNvGraphicFramePr>
          <p:nvPr>
            <p:extLst>
              <p:ext uri="{D42A27DB-BD31-4B8C-83A1-F6EECF244321}">
                <p14:modId xmlns:p14="http://schemas.microsoft.com/office/powerpoint/2010/main" val="1512258550"/>
              </p:ext>
            </p:extLst>
          </p:nvPr>
        </p:nvGraphicFramePr>
        <p:xfrm>
          <a:off x="1458097" y="751841"/>
          <a:ext cx="9249367" cy="1945862"/>
        </p:xfrm>
        <a:graphic>
          <a:graphicData uri="http://schemas.openxmlformats.org/drawingml/2006/table">
            <a:tbl>
              <a:tblPr bandRow="1">
                <a:tableStyleId>{0E3FDE45-AF77-4B5C-9715-49D594BDF05E}</a:tableStyleId>
              </a:tblPr>
              <a:tblGrid>
                <a:gridCol w="2533135">
                  <a:extLst>
                    <a:ext uri="{9D8B030D-6E8A-4147-A177-3AD203B41FA5}">
                      <a16:colId xmlns:a16="http://schemas.microsoft.com/office/drawing/2014/main" val="1381563345"/>
                    </a:ext>
                  </a:extLst>
                </a:gridCol>
                <a:gridCol w="2227871">
                  <a:extLst>
                    <a:ext uri="{9D8B030D-6E8A-4147-A177-3AD203B41FA5}">
                      <a16:colId xmlns:a16="http://schemas.microsoft.com/office/drawing/2014/main" val="3212067020"/>
                    </a:ext>
                  </a:extLst>
                </a:gridCol>
                <a:gridCol w="2677838">
                  <a:extLst>
                    <a:ext uri="{9D8B030D-6E8A-4147-A177-3AD203B41FA5}">
                      <a16:colId xmlns:a16="http://schemas.microsoft.com/office/drawing/2014/main" val="132577426"/>
                    </a:ext>
                  </a:extLst>
                </a:gridCol>
                <a:gridCol w="1810523">
                  <a:extLst>
                    <a:ext uri="{9D8B030D-6E8A-4147-A177-3AD203B41FA5}">
                      <a16:colId xmlns:a16="http://schemas.microsoft.com/office/drawing/2014/main" val="2737722211"/>
                    </a:ext>
                  </a:extLst>
                </a:gridCol>
              </a:tblGrid>
              <a:tr h="345498">
                <a:tc>
                  <a:txBody>
                    <a:bodyPr/>
                    <a:lstStyle/>
                    <a:p>
                      <a:pPr algn="ctr">
                        <a:buNone/>
                      </a:pPr>
                      <a:r>
                        <a:rPr lang="en-US" sz="1800">
                          <a:solidFill>
                            <a:schemeClr val="accent2">
                              <a:lumMod val="76000"/>
                            </a:schemeClr>
                          </a:solidFill>
                          <a:effectLst/>
                        </a:rPr>
                        <a:t>Trash Hauler</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800">
                          <a:solidFill>
                            <a:schemeClr val="accent2">
                              <a:lumMod val="76000"/>
                            </a:schemeClr>
                          </a:solidFill>
                          <a:effectLst/>
                        </a:rPr>
                        <a:t>Total Req</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800">
                          <a:solidFill>
                            <a:schemeClr val="accent2">
                              <a:lumMod val="76000"/>
                            </a:schemeClr>
                          </a:solidFill>
                          <a:effectLst/>
                        </a:rPr>
                        <a:t>Total Fines</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800">
                          <a:solidFill>
                            <a:schemeClr val="accent2">
                              <a:lumMod val="76000"/>
                            </a:schemeClr>
                          </a:solidFill>
                          <a:effectLst/>
                        </a:rPr>
                        <a:t>Missed Pickups</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8845376"/>
                  </a:ext>
                </a:extLst>
              </a:tr>
              <a:tr h="533753">
                <a:tc>
                  <a:txBody>
                    <a:bodyPr/>
                    <a:lstStyle/>
                    <a:p>
                      <a:pPr algn="ctr">
                        <a:buNone/>
                      </a:pPr>
                      <a:r>
                        <a:rPr lang="en-US" sz="1600">
                          <a:solidFill>
                            <a:schemeClr val="accent2">
                              <a:lumMod val="76000"/>
                            </a:schemeClr>
                          </a:solidFill>
                          <a:effectLst/>
                        </a:rPr>
                        <a:t>METRO</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3,580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rPr>
                        <a:t>$158,200</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2,231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23403343"/>
                  </a:ext>
                </a:extLst>
              </a:tr>
              <a:tr h="543697">
                <a:tc>
                  <a:txBody>
                    <a:bodyPr/>
                    <a:lstStyle/>
                    <a:p>
                      <a:pPr algn="ctr">
                        <a:buNone/>
                      </a:pPr>
                      <a:r>
                        <a:rPr lang="en-US" sz="1600">
                          <a:solidFill>
                            <a:schemeClr val="accent2">
                              <a:lumMod val="76000"/>
                            </a:schemeClr>
                          </a:solidFill>
                          <a:effectLst/>
                        </a:rPr>
                        <a:t>RED RIVER</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14,395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rPr>
                        <a:t>$722,400</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9,227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95197545"/>
                  </a:ext>
                </a:extLst>
              </a:tr>
              <a:tr h="522914">
                <a:tc>
                  <a:txBody>
                    <a:bodyPr/>
                    <a:lstStyle/>
                    <a:p>
                      <a:pPr algn="ctr">
                        <a:buNone/>
                      </a:pPr>
                      <a:r>
                        <a:rPr lang="en-US" sz="1600">
                          <a:solidFill>
                            <a:schemeClr val="accent2">
                              <a:lumMod val="76000"/>
                            </a:schemeClr>
                          </a:solidFill>
                          <a:effectLst/>
                        </a:rPr>
                        <a:t>WASTE IND</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1,350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rPr>
                        <a:t>$53,800</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buNone/>
                      </a:pPr>
                      <a:r>
                        <a:rPr lang="en-US" sz="1600">
                          <a:solidFill>
                            <a:schemeClr val="accent2">
                              <a:lumMod val="76000"/>
                            </a:schemeClr>
                          </a:solidFill>
                          <a:effectLst/>
                        </a:rPr>
                        <a:t>               </a:t>
                      </a:r>
                      <a:r>
                        <a:rPr lang="en-US" sz="1600">
                          <a:solidFill>
                            <a:schemeClr val="accent2">
                              <a:lumMod val="76000"/>
                            </a:schemeClr>
                          </a:solidFill>
                        </a:rPr>
                        <a:t>859 </a:t>
                      </a:r>
                    </a:p>
                  </a:txBody>
                  <a:tcPr marL="0" marR="0" marT="0" marB="0"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5863877"/>
                  </a:ext>
                </a:extLst>
              </a:tr>
            </a:tbl>
          </a:graphicData>
        </a:graphic>
      </p:graphicFrame>
    </p:spTree>
    <p:extLst>
      <p:ext uri="{BB962C8B-B14F-4D97-AF65-F5344CB8AC3E}">
        <p14:creationId xmlns:p14="http://schemas.microsoft.com/office/powerpoint/2010/main" val="34218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D6390D-BFD6-DF07-2067-06D2785D587D}"/>
              </a:ext>
            </a:extLst>
          </p:cNvPr>
          <p:cNvSpPr>
            <a:spLocks noGrp="1"/>
          </p:cNvSpPr>
          <p:nvPr>
            <p:ph sz="quarter" idx="10"/>
          </p:nvPr>
        </p:nvSpPr>
        <p:spPr>
          <a:xfrm>
            <a:off x="839384" y="3771323"/>
            <a:ext cx="4803342" cy="1953481"/>
          </a:xfrm>
        </p:spPr>
        <p:txBody>
          <a:bodyPr vert="horz" lIns="91440" tIns="45720" rIns="91440" bIns="45720" rtlCol="0" anchor="t">
            <a:normAutofit fontScale="92500" lnSpcReduction="10000"/>
          </a:bodyPr>
          <a:lstStyle/>
          <a:p>
            <a:pPr marL="285750" indent="-285750" algn="l">
              <a:buFont typeface="Arial"/>
              <a:buChar char="•"/>
            </a:pPr>
            <a:r>
              <a:rPr lang="en-US" noProof="1">
                <a:ea typeface="+mn-lt"/>
                <a:cs typeface="+mn-lt"/>
              </a:rPr>
              <a:t>Hauler performance varies significantly across service providers</a:t>
            </a:r>
            <a:endParaRPr lang="en-US"/>
          </a:p>
          <a:p>
            <a:pPr marL="285750" indent="-285750" algn="l">
              <a:buFont typeface="Arial"/>
              <a:buChar char="•"/>
            </a:pPr>
            <a:r>
              <a:rPr lang="en-US" noProof="1">
                <a:ea typeface="+mn-lt"/>
                <a:cs typeface="+mn-lt"/>
              </a:rPr>
              <a:t>Mid-tier hauler shows highest fine rates, indicating potential service quality issues</a:t>
            </a:r>
            <a:endParaRPr lang="en-US"/>
          </a:p>
          <a:p>
            <a:pPr marL="285750" indent="-285750" algn="l">
              <a:buFont typeface="Arial"/>
              <a:buChar char="•"/>
            </a:pPr>
            <a:r>
              <a:rPr lang="en-US" noProof="1">
                <a:ea typeface="+mn-lt"/>
                <a:cs typeface="+mn-lt"/>
              </a:rPr>
              <a:t>Best and worst performers have ~100 point spread in fine rates</a:t>
            </a:r>
            <a:endParaRPr lang="en-US"/>
          </a:p>
          <a:p>
            <a:pPr algn="l"/>
            <a:endParaRPr lang="en-US" noProof="1"/>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8</a:t>
            </a:fld>
            <a:endParaRPr lang="en-US"/>
          </a:p>
        </p:txBody>
      </p:sp>
      <p:pic>
        <p:nvPicPr>
          <p:cNvPr id="3074" name="Picture 2">
            <a:extLst>
              <a:ext uri="{FF2B5EF4-FFF2-40B4-BE49-F238E27FC236}">
                <a16:creationId xmlns:a16="http://schemas.microsoft.com/office/drawing/2014/main" id="{A3BF48DF-839C-D979-B2EA-3D9B8127A5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72" r="1" b="52331"/>
          <a:stretch>
            <a:fillRect/>
          </a:stretch>
        </p:blipFill>
        <p:spPr bwMode="auto">
          <a:xfrm>
            <a:off x="1079500" y="368449"/>
            <a:ext cx="4278145" cy="3060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122FF47-16A3-E42C-E3EB-C77B1D98D7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90" t="49905" b="2427"/>
          <a:stretch>
            <a:fillRect/>
          </a:stretch>
        </p:blipFill>
        <p:spPr bwMode="auto">
          <a:xfrm>
            <a:off x="7035114" y="2508422"/>
            <a:ext cx="4233180" cy="321638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D878B9CC-9B08-5C76-0CA9-8A73EB15613E}"/>
              </a:ext>
            </a:extLst>
          </p:cNvPr>
          <p:cNvSpPr txBox="1">
            <a:spLocks/>
          </p:cNvSpPr>
          <p:nvPr/>
        </p:nvSpPr>
        <p:spPr>
          <a:xfrm>
            <a:off x="6755564" y="368449"/>
            <a:ext cx="4803342" cy="1953481"/>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lnSpc>
                <a:spcPct val="95000"/>
              </a:lnSpc>
              <a:spcBef>
                <a:spcPts val="1400"/>
              </a:spcBef>
              <a:spcAft>
                <a:spcPts val="200"/>
              </a:spcAft>
              <a:buClr>
                <a:schemeClr val="accent1"/>
              </a:buClr>
              <a:buSzPct val="80000"/>
              <a:buFont typeface="Arial" pitchFamily="34" charset="0"/>
              <a:buNone/>
              <a:defRPr sz="1800" kern="1200" spc="10" baseline="0">
                <a:solidFill>
                  <a:schemeClr val="bg2"/>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bg2"/>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bg2"/>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1200" kern="1200">
                <a:solidFill>
                  <a:schemeClr val="bg2"/>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1200" kern="1200">
                <a:solidFill>
                  <a:schemeClr val="bg2"/>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285750" indent="-285750" algn="l">
              <a:buFont typeface="Arial"/>
              <a:buChar char="•"/>
            </a:pPr>
            <a:r>
              <a:rPr lang="en-US" noProof="1">
                <a:ea typeface="+mn-lt"/>
                <a:cs typeface="+mn-lt"/>
              </a:rPr>
              <a:t>Missed pickups remain consistently high across all hauler categories</a:t>
            </a:r>
            <a:endParaRPr lang="en-US"/>
          </a:p>
          <a:p>
            <a:pPr marL="285750" indent="-285750" algn="l">
              <a:buFont typeface="Arial"/>
              <a:buChar char="•"/>
            </a:pPr>
            <a:r>
              <a:rPr lang="en-US" noProof="1">
                <a:ea typeface="+mn-lt"/>
                <a:cs typeface="+mn-lt"/>
              </a:rPr>
              <a:t>Peak performance shows 3+ missed pickups per address</a:t>
            </a:r>
            <a:endParaRPr lang="en-US"/>
          </a:p>
          <a:p>
            <a:pPr marL="285750" indent="-285750" algn="l">
              <a:buFont typeface="Arial"/>
              <a:buChar char="•"/>
            </a:pPr>
            <a:r>
              <a:rPr lang="en-US" noProof="1">
                <a:ea typeface="+mn-lt"/>
                <a:cs typeface="+mn-lt"/>
              </a:rPr>
              <a:t>Even best-performing category exceeds 2 missed pickups</a:t>
            </a:r>
            <a:endParaRPr lang="en-US"/>
          </a:p>
          <a:p>
            <a:pPr marL="285750" indent="-285750" algn="l">
              <a:buFont typeface="Arial"/>
              <a:buChar char="•"/>
            </a:pPr>
            <a:r>
              <a:rPr lang="en-US" noProof="1">
                <a:ea typeface="+mn-lt"/>
                <a:cs typeface="+mn-lt"/>
              </a:rPr>
              <a:t>Service reliability remains a key challenge across the market</a:t>
            </a:r>
            <a:endParaRPr lang="en-US">
              <a:ea typeface="+mn-lt"/>
              <a:cs typeface="+mn-lt"/>
            </a:endParaRPr>
          </a:p>
          <a:p>
            <a:pPr algn="l"/>
            <a:endParaRPr lang="en-US" b="1" noProof="1"/>
          </a:p>
          <a:p>
            <a:pPr algn="l"/>
            <a:endParaRPr lang="en-US" noProof="1"/>
          </a:p>
        </p:txBody>
      </p:sp>
      <p:sp>
        <p:nvSpPr>
          <p:cNvPr id="9" name="TextBox 8">
            <a:extLst>
              <a:ext uri="{FF2B5EF4-FFF2-40B4-BE49-F238E27FC236}">
                <a16:creationId xmlns:a16="http://schemas.microsoft.com/office/drawing/2014/main" id="{D9B66250-B5BA-5C34-1993-D579D8864812}"/>
              </a:ext>
            </a:extLst>
          </p:cNvPr>
          <p:cNvSpPr txBox="1"/>
          <p:nvPr/>
        </p:nvSpPr>
        <p:spPr>
          <a:xfrm>
            <a:off x="839385" y="6067126"/>
            <a:ext cx="7007156" cy="584775"/>
          </a:xfrm>
          <a:prstGeom prst="rect">
            <a:avLst/>
          </a:prstGeom>
          <a:noFill/>
        </p:spPr>
        <p:txBody>
          <a:bodyPr wrap="square" rtlCol="0">
            <a:spAutoFit/>
          </a:bodyPr>
          <a:lstStyle/>
          <a:p>
            <a:r>
              <a:rPr lang="en-US" sz="3200">
                <a:solidFill>
                  <a:schemeClr val="bg2"/>
                </a:solidFill>
              </a:rPr>
              <a:t>Hauler Performance Comparison</a:t>
            </a:r>
            <a:endParaRPr lang="en-US" sz="3200">
              <a:solidFill>
                <a:schemeClr val="bg2"/>
              </a:solidFill>
              <a:latin typeface="+mj-lt"/>
            </a:endParaRPr>
          </a:p>
        </p:txBody>
      </p:sp>
    </p:spTree>
    <p:extLst>
      <p:ext uri="{BB962C8B-B14F-4D97-AF65-F5344CB8AC3E}">
        <p14:creationId xmlns:p14="http://schemas.microsoft.com/office/powerpoint/2010/main" val="247034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9B7B-8CA4-ECC1-5919-5F7E21A5168B}"/>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5249487-1A30-AB93-DF7E-329A4846AE46}"/>
              </a:ext>
            </a:extLst>
          </p:cNvPr>
          <p:cNvSpPr>
            <a:spLocks noGrp="1"/>
          </p:cNvSpPr>
          <p:nvPr>
            <p:ph type="title"/>
          </p:nvPr>
        </p:nvSpPr>
        <p:spPr>
          <a:xfrm>
            <a:off x="2861641" y="207031"/>
            <a:ext cx="6136643" cy="453193"/>
          </a:xfrm>
        </p:spPr>
        <p:txBody>
          <a:bodyPr>
            <a:normAutofit/>
          </a:bodyPr>
          <a:lstStyle/>
          <a:p>
            <a:r>
              <a:rPr lang="en-US" sz="2400"/>
              <a:t>How much does each trash hauler owe?</a:t>
            </a:r>
          </a:p>
        </p:txBody>
      </p:sp>
      <p:sp>
        <p:nvSpPr>
          <p:cNvPr id="10" name="Content Placeholder 9">
            <a:extLst>
              <a:ext uri="{FF2B5EF4-FFF2-40B4-BE49-F238E27FC236}">
                <a16:creationId xmlns:a16="http://schemas.microsoft.com/office/drawing/2014/main" id="{D6D51BF0-E2E5-4EA9-7412-FA033917199C}"/>
              </a:ext>
            </a:extLst>
          </p:cNvPr>
          <p:cNvSpPr>
            <a:spLocks noGrp="1"/>
          </p:cNvSpPr>
          <p:nvPr>
            <p:ph sz="quarter" idx="11"/>
          </p:nvPr>
        </p:nvSpPr>
        <p:spPr>
          <a:xfrm>
            <a:off x="1579410" y="877699"/>
            <a:ext cx="9033180" cy="1170948"/>
          </a:xfrm>
        </p:spPr>
        <p:txBody>
          <a:bodyPr vert="horz" lIns="91440" tIns="45720" rIns="91440" bIns="45720" rtlCol="0" anchor="t">
            <a:normAutofit/>
          </a:bodyPr>
          <a:lstStyle/>
          <a:p>
            <a:pPr marL="0" indent="0" fontAlgn="base">
              <a:buNone/>
            </a:pPr>
            <a:r>
              <a:rPr lang="en-US">
                <a:solidFill>
                  <a:schemeClr val="accent2">
                    <a:lumMod val="75000"/>
                  </a:schemeClr>
                </a:solidFill>
              </a:rPr>
              <a:t>METRO: $158,200 owed, 2,231 requests, $70.90 per request</a:t>
            </a:r>
          </a:p>
          <a:p>
            <a:pPr marL="0" indent="0" fontAlgn="base">
              <a:buNone/>
            </a:pPr>
            <a:r>
              <a:rPr lang="en-US">
                <a:solidFill>
                  <a:schemeClr val="accent2">
                    <a:lumMod val="75000"/>
                  </a:schemeClr>
                </a:solidFill>
              </a:rPr>
              <a:t>RED RIVER: $722,400 owed, 9,227 requests, $78.29 per request</a:t>
            </a:r>
          </a:p>
          <a:p>
            <a:pPr marL="0" indent="0" fontAlgn="base">
              <a:buNone/>
            </a:pPr>
            <a:r>
              <a:rPr lang="en-US">
                <a:solidFill>
                  <a:schemeClr val="accent2">
                    <a:lumMod val="75000"/>
                  </a:schemeClr>
                </a:solidFill>
              </a:rPr>
              <a:t>WASTE IND: $53,800 owed, 859 requests, $62.63 per request</a:t>
            </a:r>
          </a:p>
        </p:txBody>
      </p:sp>
      <p:pic>
        <p:nvPicPr>
          <p:cNvPr id="18" name="Picture Placeholder 17">
            <a:extLst>
              <a:ext uri="{FF2B5EF4-FFF2-40B4-BE49-F238E27FC236}">
                <a16:creationId xmlns:a16="http://schemas.microsoft.com/office/drawing/2014/main" id="{A6657D8E-3593-F7C1-66F3-18E49569E045}"/>
              </a:ext>
            </a:extLst>
          </p:cNvPr>
          <p:cNvPicPr>
            <a:picLocks noGrp="1" noChangeAspect="1"/>
          </p:cNvPicPr>
          <p:nvPr>
            <p:ph type="pic" sz="quarter" idx="10"/>
          </p:nvPr>
        </p:nvPicPr>
        <p:blipFill>
          <a:blip r:embed="rId3"/>
          <a:stretch/>
        </p:blipFill>
        <p:spPr>
          <a:xfrm>
            <a:off x="8273434" y="3634740"/>
            <a:ext cx="3621386" cy="2926080"/>
          </a:xfrm>
        </p:spPr>
      </p:pic>
      <p:sp>
        <p:nvSpPr>
          <p:cNvPr id="3" name="Slide Number Placeholder 2">
            <a:extLst>
              <a:ext uri="{FF2B5EF4-FFF2-40B4-BE49-F238E27FC236}">
                <a16:creationId xmlns:a16="http://schemas.microsoft.com/office/drawing/2014/main" id="{9F7209DF-977B-7DEF-141C-D81383A7A41A}"/>
              </a:ext>
            </a:extLst>
          </p:cNvPr>
          <p:cNvSpPr>
            <a:spLocks noGrp="1"/>
          </p:cNvSpPr>
          <p:nvPr>
            <p:ph type="sldNum" sz="quarter" idx="4"/>
          </p:nvPr>
        </p:nvSpPr>
        <p:spPr/>
        <p:txBody>
          <a:bodyPr/>
          <a:lstStyle/>
          <a:p>
            <a:fld id="{08AB70BE-1769-45B8-85A6-0C837432C7E6}" type="slidenum">
              <a:rPr lang="en-US" smtClean="0"/>
              <a:pPr/>
              <a:t>9</a:t>
            </a:fld>
            <a:endParaRPr lang="en-US"/>
          </a:p>
        </p:txBody>
      </p:sp>
      <p:pic>
        <p:nvPicPr>
          <p:cNvPr id="4" name="Picture 3" descr="A graph of different colored rectangular objects&#10;&#10;AI-generated content may be incorrect.">
            <a:extLst>
              <a:ext uri="{FF2B5EF4-FFF2-40B4-BE49-F238E27FC236}">
                <a16:creationId xmlns:a16="http://schemas.microsoft.com/office/drawing/2014/main" id="{FC854784-BB2C-E24F-5F61-73FDE6D485F3}"/>
              </a:ext>
            </a:extLst>
          </p:cNvPr>
          <p:cNvPicPr>
            <a:picLocks noChangeAspect="1"/>
          </p:cNvPicPr>
          <p:nvPr/>
        </p:nvPicPr>
        <p:blipFill>
          <a:blip r:embed="rId4"/>
          <a:srcRect r="11676"/>
          <a:stretch>
            <a:fillRect/>
          </a:stretch>
        </p:blipFill>
        <p:spPr>
          <a:xfrm>
            <a:off x="1074025" y="2413527"/>
            <a:ext cx="5808038" cy="4237442"/>
          </a:xfrm>
          <a:prstGeom prst="rect">
            <a:avLst/>
          </a:prstGeom>
        </p:spPr>
      </p:pic>
    </p:spTree>
    <p:extLst>
      <p:ext uri="{BB962C8B-B14F-4D97-AF65-F5344CB8AC3E}">
        <p14:creationId xmlns:p14="http://schemas.microsoft.com/office/powerpoint/2010/main" val="22322916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9A447528F36D42B22298B29A8E98E1" ma:contentTypeVersion="4" ma:contentTypeDescription="Create a new document." ma:contentTypeScope="" ma:versionID="20aa1796ed361033b8799fcaa308089c">
  <xsd:schema xmlns:xsd="http://www.w3.org/2001/XMLSchema" xmlns:xs="http://www.w3.org/2001/XMLSchema" xmlns:p="http://schemas.microsoft.com/office/2006/metadata/properties" xmlns:ns3="89174e7d-406e-43b2-9701-b8cc16f48057" targetNamespace="http://schemas.microsoft.com/office/2006/metadata/properties" ma:root="true" ma:fieldsID="32394e0a4ab498c6a5bfa77644d79a73" ns3:_="">
    <xsd:import namespace="89174e7d-406e-43b2-9701-b8cc16f4805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74e7d-406e-43b2-9701-b8cc16f4805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89174e7d-406e-43b2-9701-b8cc16f480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4D223C2-CD87-4676-860D-38A299F2819D}">
  <ds:schemaRefs>
    <ds:schemaRef ds:uri="89174e7d-406e-43b2-9701-b8cc16f480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View</vt:lpstr>
      <vt:lpstr>Lambda Landfills Trash Haulers Missed Pickups Analysis</vt:lpstr>
      <vt:lpstr>Objective</vt:lpstr>
      <vt:lpstr>Total unique addresses with missed pickups: 12,647 Total damages owed: $942,800.00  Addresses with no fines (first offense): 9,938 Addresses with fines: 2,709  Fine Distribution: $200: 1,738 addresses $400: 534 addresses $600: 218 addresses $800: 86 addresses $1,000: 55 addresses $1,200: 23 addresses $1,400: 24 addresses $1,600: 12 addresses $1,800: 4 addresses $2,000: 5 addresses $2,200: 2 addresses $2,400: 1 addresses $2,800: 1 addresses $3,000: 1 addresses $3,200: 2 addresses $3,400: 2 addresses $3,600: 1 addresses</vt:lpstr>
      <vt:lpstr>Complaint Distribution</vt:lpstr>
      <vt:lpstr>Top 10 Zip Codes by Total Missed Pickups</vt:lpstr>
      <vt:lpstr>PowerPoint Presentation</vt:lpstr>
      <vt:lpstr>METRO vs CONTRACTORS COMPARISON</vt:lpstr>
      <vt:lpstr>PowerPoint Presentation</vt:lpstr>
      <vt:lpstr>How much does each trash hauler owe?</vt:lpstr>
      <vt:lpstr>Total missed pickups by route</vt:lpstr>
      <vt:lpstr>Missed by Year</vt:lpstr>
      <vt:lpstr>Executive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Allyson  Condra</dc:creator>
  <cp:revision>2</cp:revision>
  <dcterms:created xsi:type="dcterms:W3CDTF">2025-09-25T09:41:14Z</dcterms:created>
  <dcterms:modified xsi:type="dcterms:W3CDTF">2025-09-27T06:47:38Z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0x010100579A447528F36D42B22298B29A8E98E1</vt:lpwstr>
  </property>
</Properties>
</file>