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0" r:id="rId8"/>
    <p:sldId id="272" r:id="rId9"/>
    <p:sldId id="262" r:id="rId10"/>
    <p:sldId id="263" r:id="rId11"/>
    <p:sldId id="264" r:id="rId12"/>
    <p:sldId id="265" r:id="rId13"/>
    <p:sldId id="266" r:id="rId14"/>
    <p:sldId id="268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374DA-CEBC-4DD2-9AAA-532ACA94E2AA}" v="17" dt="2025-09-24T15:09:4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1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Phillips" userId="c10e49f1853cb2ff" providerId="LiveId" clId="{0AE09A13-BB4C-4318-92DA-755721C46758}"/>
    <pc:docChg chg="undo custSel addSld delSld modSld sldOrd">
      <pc:chgData name="Mike Phillips" userId="c10e49f1853cb2ff" providerId="LiveId" clId="{0AE09A13-BB4C-4318-92DA-755721C46758}" dt="2025-09-24T15:55:02.135" v="2449" actId="6549"/>
      <pc:docMkLst>
        <pc:docMk/>
      </pc:docMkLst>
      <pc:sldChg chg="modSp mod">
        <pc:chgData name="Mike Phillips" userId="c10e49f1853cb2ff" providerId="LiveId" clId="{0AE09A13-BB4C-4318-92DA-755721C46758}" dt="2025-09-23T19:17:34.860" v="2" actId="6549"/>
        <pc:sldMkLst>
          <pc:docMk/>
          <pc:sldMk cId="0" sldId="256"/>
        </pc:sldMkLst>
        <pc:spChg chg="mod">
          <ac:chgData name="Mike Phillips" userId="c10e49f1853cb2ff" providerId="LiveId" clId="{0AE09A13-BB4C-4318-92DA-755721C46758}" dt="2025-09-23T19:17:22.832" v="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3T19:17:34.860" v="2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5:51:55.276" v="2448" actId="20577"/>
        <pc:sldMkLst>
          <pc:docMk/>
          <pc:sldMk cId="0" sldId="258"/>
        </pc:sldMkLst>
        <pc:spChg chg="mod">
          <ac:chgData name="Mike Phillips" userId="c10e49f1853cb2ff" providerId="LiveId" clId="{0AE09A13-BB4C-4318-92DA-755721C46758}" dt="2025-09-24T12:17:13.447" v="3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51:55.276" v="2448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5:55:02.135" v="2449" actId="6549"/>
        <pc:sldMkLst>
          <pc:docMk/>
          <pc:sldMk cId="0" sldId="259"/>
        </pc:sldMkLst>
        <pc:spChg chg="mod">
          <ac:chgData name="Mike Phillips" userId="c10e49f1853cb2ff" providerId="LiveId" clId="{0AE09A13-BB4C-4318-92DA-755721C46758}" dt="2025-09-24T12:17:26.142" v="5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55:02.135" v="2449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3:31:45.778" v="268" actId="255"/>
        <pc:sldMkLst>
          <pc:docMk/>
          <pc:sldMk cId="0" sldId="260"/>
        </pc:sldMkLst>
        <pc:spChg chg="mod">
          <ac:chgData name="Mike Phillips" userId="c10e49f1853cb2ff" providerId="LiveId" clId="{0AE09A13-BB4C-4318-92DA-755721C46758}" dt="2025-09-24T13:31:45.778" v="268" actId="255"/>
          <ac:spMkLst>
            <pc:docMk/>
            <pc:sldMk cId="0" sldId="260"/>
            <ac:spMk id="2" creationId="{00000000-0000-0000-0000-000000000000}"/>
          </ac:spMkLst>
        </pc:spChg>
      </pc:sldChg>
      <pc:sldChg chg="modSp mod ord">
        <pc:chgData name="Mike Phillips" userId="c10e49f1853cb2ff" providerId="LiveId" clId="{0AE09A13-BB4C-4318-92DA-755721C46758}" dt="2025-09-24T15:03:05.461" v="1485" actId="20577"/>
        <pc:sldMkLst>
          <pc:docMk/>
          <pc:sldMk cId="0" sldId="261"/>
        </pc:sldMkLst>
        <pc:spChg chg="mod">
          <ac:chgData name="Mike Phillips" userId="c10e49f1853cb2ff" providerId="LiveId" clId="{0AE09A13-BB4C-4318-92DA-755721C46758}" dt="2025-09-24T12:17:41.467" v="7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03:05.461" v="148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5:04:09.528" v="1574" actId="20577"/>
        <pc:sldMkLst>
          <pc:docMk/>
          <pc:sldMk cId="0" sldId="262"/>
        </pc:sldMkLst>
        <pc:spChg chg="mod">
          <ac:chgData name="Mike Phillips" userId="c10e49f1853cb2ff" providerId="LiveId" clId="{0AE09A13-BB4C-4318-92DA-755721C46758}" dt="2025-09-24T12:17:50.418" v="9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04:09.528" v="157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5:05:24.934" v="1681" actId="20577"/>
        <pc:sldMkLst>
          <pc:docMk/>
          <pc:sldMk cId="0" sldId="263"/>
        </pc:sldMkLst>
        <pc:spChg chg="mod">
          <ac:chgData name="Mike Phillips" userId="c10e49f1853cb2ff" providerId="LiveId" clId="{0AE09A13-BB4C-4318-92DA-755721C46758}" dt="2025-09-24T12:17:59.145" v="11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05:24.934" v="1681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ike Phillips" userId="c10e49f1853cb2ff" providerId="LiveId" clId="{0AE09A13-BB4C-4318-92DA-755721C46758}" dt="2025-09-24T15:05:48.934" v="1711" actId="20577"/>
        <pc:sldMkLst>
          <pc:docMk/>
          <pc:sldMk cId="0" sldId="265"/>
        </pc:sldMkLst>
        <pc:spChg chg="mod">
          <ac:chgData name="Mike Phillips" userId="c10e49f1853cb2ff" providerId="LiveId" clId="{0AE09A13-BB4C-4318-92DA-755721C46758}" dt="2025-09-24T12:18:27.995" v="17" actId="122"/>
          <ac:spMkLst>
            <pc:docMk/>
            <pc:sldMk cId="0" sldId="265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05:48.934" v="171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 ord">
        <pc:chgData name="Mike Phillips" userId="c10e49f1853cb2ff" providerId="LiveId" clId="{0AE09A13-BB4C-4318-92DA-755721C46758}" dt="2025-09-24T15:11:35.270" v="2077" actId="5793"/>
        <pc:sldMkLst>
          <pc:docMk/>
          <pc:sldMk cId="0" sldId="266"/>
        </pc:sldMkLst>
        <pc:spChg chg="mod">
          <ac:chgData name="Mike Phillips" userId="c10e49f1853cb2ff" providerId="LiveId" clId="{0AE09A13-BB4C-4318-92DA-755721C46758}" dt="2025-09-24T13:48:41.609" v="605" actId="65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11:35.270" v="2077" actId="5793"/>
          <ac:spMkLst>
            <pc:docMk/>
            <pc:sldMk cId="0" sldId="266"/>
            <ac:spMk id="3" creationId="{00000000-0000-0000-0000-000000000000}"/>
          </ac:spMkLst>
        </pc:spChg>
      </pc:sldChg>
      <pc:sldChg chg="modSp del mod">
        <pc:chgData name="Mike Phillips" userId="c10e49f1853cb2ff" providerId="LiveId" clId="{0AE09A13-BB4C-4318-92DA-755721C46758}" dt="2025-09-24T15:08:03.951" v="1920" actId="47"/>
        <pc:sldMkLst>
          <pc:docMk/>
          <pc:sldMk cId="0" sldId="267"/>
        </pc:sldMkLst>
        <pc:spChg chg="mod">
          <ac:chgData name="Mike Phillips" userId="c10e49f1853cb2ff" providerId="LiveId" clId="{0AE09A13-BB4C-4318-92DA-755721C46758}" dt="2025-09-24T12:18:48.170" v="20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07:28.829" v="1882" actId="21"/>
          <ac:spMkLst>
            <pc:docMk/>
            <pc:sldMk cId="0" sldId="267"/>
            <ac:spMk id="3" creationId="{00000000-0000-0000-0000-000000000000}"/>
          </ac:spMkLst>
        </pc:spChg>
      </pc:sldChg>
      <pc:sldChg chg="modSp mod ord">
        <pc:chgData name="Mike Phillips" userId="c10e49f1853cb2ff" providerId="LiveId" clId="{0AE09A13-BB4C-4318-92DA-755721C46758}" dt="2025-09-24T15:12:25.716" v="2113" actId="20577"/>
        <pc:sldMkLst>
          <pc:docMk/>
          <pc:sldMk cId="0" sldId="268"/>
        </pc:sldMkLst>
        <pc:spChg chg="mod">
          <ac:chgData name="Mike Phillips" userId="c10e49f1853cb2ff" providerId="LiveId" clId="{0AE09A13-BB4C-4318-92DA-755721C46758}" dt="2025-09-24T15:12:14.678" v="2102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4T15:12:25.716" v="2113" actId="20577"/>
          <ac:spMkLst>
            <pc:docMk/>
            <pc:sldMk cId="0" sldId="268"/>
            <ac:spMk id="3" creationId="{00000000-0000-0000-0000-000000000000}"/>
          </ac:spMkLst>
        </pc:spChg>
      </pc:sldChg>
      <pc:sldChg chg="addSp delSp new del mod">
        <pc:chgData name="Mike Phillips" userId="c10e49f1853cb2ff" providerId="LiveId" clId="{0AE09A13-BB4C-4318-92DA-755721C46758}" dt="2025-09-24T13:36:59.088" v="308" actId="680"/>
        <pc:sldMkLst>
          <pc:docMk/>
          <pc:sldMk cId="403034093" sldId="269"/>
        </pc:sldMkLst>
        <pc:spChg chg="add del">
          <ac:chgData name="Mike Phillips" userId="c10e49f1853cb2ff" providerId="LiveId" clId="{0AE09A13-BB4C-4318-92DA-755721C46758}" dt="2025-09-24T13:36:58.487" v="307" actId="22"/>
          <ac:spMkLst>
            <pc:docMk/>
            <pc:sldMk cId="403034093" sldId="269"/>
            <ac:spMk id="3" creationId="{0D360D05-E2B3-2765-1671-4BF02D09EDD5}"/>
          </ac:spMkLst>
        </pc:spChg>
      </pc:sldChg>
      <pc:sldChg chg="add del">
        <pc:chgData name="Mike Phillips" userId="c10e49f1853cb2ff" providerId="LiveId" clId="{0AE09A13-BB4C-4318-92DA-755721C46758}" dt="2025-09-24T13:44:52.115" v="592" actId="47"/>
        <pc:sldMkLst>
          <pc:docMk/>
          <pc:sldMk cId="682126085" sldId="269"/>
        </pc:sldMkLst>
      </pc:sldChg>
      <pc:sldChg chg="add del">
        <pc:chgData name="Mike Phillips" userId="c10e49f1853cb2ff" providerId="LiveId" clId="{0AE09A13-BB4C-4318-92DA-755721C46758}" dt="2025-09-24T13:44:53.620" v="593" actId="47"/>
        <pc:sldMkLst>
          <pc:docMk/>
          <pc:sldMk cId="2707828271" sldId="270"/>
        </pc:sldMkLst>
      </pc:sldChg>
      <pc:sldChg chg="modSp add mod">
        <pc:chgData name="Mike Phillips" userId="c10e49f1853cb2ff" providerId="LiveId" clId="{0AE09A13-BB4C-4318-92DA-755721C46758}" dt="2025-09-24T14:54:19.557" v="904" actId="6549"/>
        <pc:sldMkLst>
          <pc:docMk/>
          <pc:sldMk cId="3577927028" sldId="271"/>
        </pc:sldMkLst>
        <pc:spChg chg="mod">
          <ac:chgData name="Mike Phillips" userId="c10e49f1853cb2ff" providerId="LiveId" clId="{0AE09A13-BB4C-4318-92DA-755721C46758}" dt="2025-09-24T13:40:35.021" v="341" actId="20577"/>
          <ac:spMkLst>
            <pc:docMk/>
            <pc:sldMk cId="3577927028" sldId="271"/>
            <ac:spMk id="2" creationId="{C5FE5DEF-83A5-C26B-18E9-4E810F6F5CEC}"/>
          </ac:spMkLst>
        </pc:spChg>
        <pc:spChg chg="mod">
          <ac:chgData name="Mike Phillips" userId="c10e49f1853cb2ff" providerId="LiveId" clId="{0AE09A13-BB4C-4318-92DA-755721C46758}" dt="2025-09-24T14:54:19.557" v="904" actId="6549"/>
          <ac:spMkLst>
            <pc:docMk/>
            <pc:sldMk cId="3577927028" sldId="271"/>
            <ac:spMk id="3" creationId="{AF8F5643-95D2-9C85-5EA6-07C6D2800BC8}"/>
          </ac:spMkLst>
        </pc:spChg>
      </pc:sldChg>
      <pc:sldChg chg="modSp add mod">
        <pc:chgData name="Mike Phillips" userId="c10e49f1853cb2ff" providerId="LiveId" clId="{0AE09A13-BB4C-4318-92DA-755721C46758}" dt="2025-09-24T15:00:26.053" v="1239" actId="20577"/>
        <pc:sldMkLst>
          <pc:docMk/>
          <pc:sldMk cId="138084110" sldId="272"/>
        </pc:sldMkLst>
        <pc:spChg chg="mod">
          <ac:chgData name="Mike Phillips" userId="c10e49f1853cb2ff" providerId="LiveId" clId="{0AE09A13-BB4C-4318-92DA-755721C46758}" dt="2025-09-24T15:00:26.053" v="1239" actId="20577"/>
          <ac:spMkLst>
            <pc:docMk/>
            <pc:sldMk cId="138084110" sldId="272"/>
            <ac:spMk id="3" creationId="{032A6325-1901-923A-1748-E2B0D92EE9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484187"/>
            <a:ext cx="7772400" cy="1470025"/>
          </a:xfrm>
        </p:spPr>
        <p:txBody>
          <a:bodyPr/>
          <a:lstStyle/>
          <a:p>
            <a:r>
              <a:rPr sz="3600" dirty="0">
                <a:solidFill>
                  <a:srgbClr val="003366"/>
                </a:solidFill>
                <a:latin typeface="Segoe UI"/>
              </a:rPr>
              <a:t>Missed Trash Pickups in Nashville (2017–2019)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2552700"/>
            <a:ext cx="6400800" cy="1752600"/>
          </a:xfrm>
        </p:spPr>
        <p:txBody>
          <a:bodyPr/>
          <a:lstStyle/>
          <a:p>
            <a:r>
              <a:rPr sz="2200" dirty="0">
                <a:solidFill>
                  <a:srgbClr val="003366"/>
                </a:solidFill>
                <a:latin typeface="Segoe UI"/>
              </a:rPr>
              <a:t>Situation • Complication • Resolution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How do Metro crews compare to contractors?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127455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Exploring whether Metro performs better than Red River and Waste Ind.</a:t>
            </a:r>
            <a:br>
              <a:rPr dirty="0"/>
            </a:br>
            <a:br>
              <a:rPr dirty="0"/>
            </a:br>
            <a:r>
              <a:rPr dirty="0"/>
              <a:t>[</a:t>
            </a:r>
            <a:r>
              <a:rPr lang="en-US" dirty="0"/>
              <a:t>Chris to </a:t>
            </a:r>
            <a:r>
              <a:rPr dirty="0"/>
              <a:t>Insert: Bar chart of missed pickups per hauler</a:t>
            </a:r>
            <a:r>
              <a:rPr lang="en-US" dirty="0"/>
              <a:t> or anything else that answers these three questions] {This can be multiple slides}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How do metro crews compare to the contractor's performance?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sz="2200" dirty="0"/>
              <a:t>How much does each trash hauler owe?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sz="2200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sz="2200" dirty="0"/>
              <a:t>What were to total missed pickup by route?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sz="2200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t>RESOLUTION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4605"/>
            <a:ext cx="1127455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Three approaches to calculating fines</a:t>
            </a:r>
            <a:br>
              <a:rPr lang="en-US" dirty="0"/>
            </a:br>
            <a:r>
              <a:rPr dirty="0"/>
              <a:t>are under consideration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[Carolyn to describe c</a:t>
            </a:r>
            <a:r>
              <a:rPr dirty="0"/>
              <a:t>urrent system vs. two alternatives (6-month rolling window models).</a:t>
            </a:r>
            <a:r>
              <a:rPr lang="en-US" dirty="0"/>
              <a:t>]</a:t>
            </a:r>
            <a:br>
              <a:rPr dirty="0"/>
            </a:br>
            <a:br>
              <a:rPr dirty="0"/>
            </a:br>
            <a:r>
              <a:rPr lang="en-US" b="1" dirty="0"/>
              <a:t>Alternative Method 1:</a:t>
            </a:r>
          </a:p>
          <a:p>
            <a:r>
              <a:rPr lang="en-US" dirty="0"/>
              <a:t>For each address, if there are three or more missed pickups within a 180-day period, damages of $1500 will be charged. (A fine will be levied every time three unique missed pickup dates occur within a six-month period for a single address.)</a:t>
            </a:r>
          </a:p>
          <a:p>
            <a:r>
              <a:rPr lang="en-US" b="1" dirty="0"/>
              <a:t>Alternative Method 2:</a:t>
            </a:r>
          </a:p>
          <a:p>
            <a:r>
              <a:rPr lang="en-US" dirty="0"/>
              <a:t>This method also considers the six-month window like Alternative Method 1, but each date can only be used once to support a fine. How will this difference impact the fines levied? (Example: If Jan 1st, Mar 3rd, Apr 8th, and Aug 9th were the only four dates a trash pickup was missed, the original method would result in $3000 in fines [Jan, Mar, Apr, and also Mar, Apr, Aug]. However, this updated method would only result in $1500 because neither Mar nor Apr can be used for another fine since they were already used.)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37" y="0"/>
            <a:ext cx="1127455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Alternative fine structures </a:t>
            </a:r>
            <a:r>
              <a:rPr lang="en-US" dirty="0"/>
              <a:t>could </a:t>
            </a:r>
            <a:r>
              <a:rPr dirty="0"/>
              <a:t>produce very different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36" y="1354217"/>
            <a:ext cx="1127455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Future analysis on s</a:t>
            </a:r>
            <a:r>
              <a:rPr dirty="0"/>
              <a:t>ix-month rolling window methods</a:t>
            </a:r>
            <a:r>
              <a:rPr lang="en-US" dirty="0"/>
              <a:t> would include: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[Carolyn to describe what we would do if we had more time to answer the bonus questions]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What steps would we take?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Dashboard concept with data-driven monitoring + performance dashboards could reduce repeat incidents.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…</a:t>
            </a:r>
            <a:br>
              <a:rPr lang="en-US" dirty="0"/>
            </a:br>
            <a:br>
              <a:rPr lang="en-US" dirty="0"/>
            </a:b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11151"/>
            <a:ext cx="1127455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Key takeaways </a:t>
            </a:r>
            <a:r>
              <a:rPr lang="en-US" dirty="0"/>
              <a:t>and next steps </a:t>
            </a:r>
            <a:r>
              <a:rPr dirty="0"/>
              <a:t>for Nashville officials and stakeholders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72" y="1365368"/>
            <a:ext cx="1127455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[Carolyn to add takeaways given the data. I’m not sure what we’ll find, but it will be something today!!! ]</a:t>
            </a:r>
          </a:p>
          <a:p>
            <a:pPr lvl="2"/>
            <a:endParaRPr dirty="0"/>
          </a:p>
          <a:p>
            <a:pPr lvl="2"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• Residents, not just finances, are at the heart of the issue.</a:t>
            </a:r>
            <a:br>
              <a:rPr dirty="0"/>
            </a:br>
            <a:r>
              <a:rPr dirty="0"/>
              <a:t>• Alternative fine structures </a:t>
            </a:r>
            <a:r>
              <a:rPr lang="en-US" dirty="0"/>
              <a:t>could </a:t>
            </a:r>
            <a:r>
              <a:rPr dirty="0"/>
              <a:t>vary in financial impact.</a:t>
            </a:r>
            <a:br>
              <a:rPr dirty="0"/>
            </a:br>
            <a:r>
              <a:rPr dirty="0"/>
              <a:t>• Long-term success depends on improving reliability, not penalties alone.</a:t>
            </a:r>
            <a:endParaRPr lang="en-US" dirty="0"/>
          </a:p>
          <a:p>
            <a:pPr lvl="2"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 lvl="2"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[Carolyn to add next steps]</a:t>
            </a:r>
          </a:p>
          <a:p>
            <a:pPr lvl="2"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AA007-8704-DF66-81E0-8B297EBB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5DEF-83A5-C26B-18E9-4E810F6F5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212" y="484187"/>
            <a:ext cx="7772400" cy="1470025"/>
          </a:xfrm>
        </p:spPr>
        <p:txBody>
          <a:bodyPr/>
          <a:lstStyle/>
          <a:p>
            <a:r>
              <a:rPr lang="en-US" sz="3600" dirty="0">
                <a:solidFill>
                  <a:srgbClr val="003366"/>
                </a:solidFill>
                <a:latin typeface="Segoe UI"/>
              </a:rPr>
              <a:t>Tasks Wednesday 9/24/25</a:t>
            </a:r>
            <a:endParaRPr sz="3600" dirty="0">
              <a:solidFill>
                <a:srgbClr val="003366"/>
              </a:solidFill>
              <a:latin typeface="Segoe U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5643-95D2-9C85-5EA6-07C6D2800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561" y="1641987"/>
            <a:ext cx="10638504" cy="452283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200" dirty="0">
                <a:solidFill>
                  <a:srgbClr val="003366"/>
                </a:solidFill>
                <a:latin typeface="Segoe UI"/>
              </a:rPr>
              <a:t>Mike: 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rgbClr val="003366"/>
                </a:solidFill>
                <a:latin typeface="Segoe UI"/>
              </a:rPr>
              <a:t>Create map code and push 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rgbClr val="003366"/>
                </a:solidFill>
                <a:latin typeface="Segoe UI"/>
              </a:rPr>
              <a:t>Create overview chart by type in situation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rgbClr val="003366"/>
                </a:solidFill>
                <a:latin typeface="Segoe UI"/>
              </a:rPr>
              <a:t>Attempt heat map for all vendors using merged CSV</a:t>
            </a:r>
          </a:p>
          <a:p>
            <a:pPr marL="457200" indent="-457200" algn="l">
              <a:buAutoNum type="arabicPeriod"/>
            </a:pPr>
            <a:endParaRPr lang="en-US" sz="2200" dirty="0">
              <a:solidFill>
                <a:srgbClr val="003366"/>
              </a:solidFill>
              <a:latin typeface="Segoe UI"/>
            </a:endParaRPr>
          </a:p>
          <a:p>
            <a:pPr algn="l"/>
            <a:r>
              <a:rPr lang="en-US" sz="2200" dirty="0">
                <a:solidFill>
                  <a:srgbClr val="003366"/>
                </a:solidFill>
                <a:latin typeface="Segoe UI"/>
              </a:rPr>
              <a:t>Carolyn: </a:t>
            </a:r>
          </a:p>
          <a:p>
            <a:pPr algn="l"/>
            <a:r>
              <a:rPr lang="en-US" sz="2200" dirty="0">
                <a:solidFill>
                  <a:srgbClr val="003366"/>
                </a:solidFill>
                <a:latin typeface="Segoe UI"/>
              </a:rPr>
              <a:t>1. Make this PPT and storyline sing </a:t>
            </a:r>
            <a:r>
              <a:rPr lang="en-US" sz="2200" dirty="0">
                <a:solidFill>
                  <a:srgbClr val="003366"/>
                </a:solidFill>
                <a:latin typeface="Segoe UI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rgbClr val="003366"/>
              </a:solidFill>
              <a:latin typeface="Segoe UI"/>
            </a:endParaRPr>
          </a:p>
          <a:p>
            <a:pPr algn="l"/>
            <a:endParaRPr lang="en-US" sz="2200" dirty="0">
              <a:solidFill>
                <a:srgbClr val="003366"/>
              </a:solidFill>
              <a:latin typeface="Segoe UI"/>
            </a:endParaRPr>
          </a:p>
          <a:p>
            <a:pPr algn="l"/>
            <a:r>
              <a:rPr lang="en-US" sz="2200" dirty="0">
                <a:solidFill>
                  <a:srgbClr val="003366"/>
                </a:solidFill>
                <a:latin typeface="Segoe UI"/>
              </a:rPr>
              <a:t>Chris:</a:t>
            </a:r>
          </a:p>
          <a:p>
            <a:pPr marL="457200" indent="-457200" algn="l">
              <a:buFont typeface="Arial"/>
              <a:buAutoNum type="arabicPeriod"/>
            </a:pPr>
            <a:r>
              <a:rPr lang="en-US" sz="2200" dirty="0">
                <a:solidFill>
                  <a:srgbClr val="003366"/>
                </a:solidFill>
                <a:latin typeface="Segoe UI"/>
              </a:rPr>
              <a:t>Investigate merge in python: </a:t>
            </a:r>
            <a:r>
              <a:rPr lang="en-US" sz="2200" dirty="0" err="1">
                <a:solidFill>
                  <a:srgbClr val="003366"/>
                </a:solidFill>
                <a:latin typeface="Segoe UI"/>
              </a:rPr>
              <a:t>wmissed</a:t>
            </a:r>
            <a:r>
              <a:rPr lang="en-US" sz="2200" dirty="0">
                <a:solidFill>
                  <a:srgbClr val="003366"/>
                </a:solidFill>
                <a:latin typeface="Segoe UI"/>
              </a:rPr>
              <a:t>, and missed with </a:t>
            </a:r>
            <a:r>
              <a:rPr lang="en-US" sz="2200" dirty="0" err="1">
                <a:solidFill>
                  <a:srgbClr val="003366"/>
                </a:solidFill>
                <a:latin typeface="Segoe UI"/>
              </a:rPr>
              <a:t>rrmissed</a:t>
            </a:r>
            <a:r>
              <a:rPr lang="en-US" sz="2200" dirty="0">
                <a:solidFill>
                  <a:srgbClr val="003366"/>
                </a:solidFill>
                <a:latin typeface="Segoe UI"/>
              </a:rPr>
              <a:t> and original CSV and send to slack</a:t>
            </a:r>
          </a:p>
          <a:p>
            <a:pPr marL="457200" indent="-457200" algn="l">
              <a:buAutoNum type="arabicPeriod"/>
            </a:pPr>
            <a:r>
              <a:rPr lang="en-US" sz="2200" dirty="0">
                <a:solidFill>
                  <a:srgbClr val="003366"/>
                </a:solidFill>
                <a:latin typeface="Segoe UI"/>
              </a:rPr>
              <a:t>Answer these questions in the complication section</a:t>
            </a:r>
          </a:p>
          <a:p>
            <a:pPr marL="914400" lvl="1" indent="-457200" algn="l">
              <a:buAutoNum type="arabicPeriod"/>
            </a:pPr>
            <a:endParaRPr lang="en-US" sz="1800" dirty="0">
              <a:solidFill>
                <a:srgbClr val="003366"/>
              </a:solidFill>
              <a:latin typeface="Segoe UI"/>
            </a:endParaRPr>
          </a:p>
          <a:p>
            <a:pPr marL="914400" lvl="1" indent="-457200" algn="l">
              <a:buAutoNum type="arabicPeriod"/>
            </a:pPr>
            <a:r>
              <a:rPr lang="en-US" sz="1800" dirty="0">
                <a:solidFill>
                  <a:srgbClr val="003366"/>
                </a:solidFill>
                <a:latin typeface="Segoe UI"/>
              </a:rPr>
              <a:t>How do metro crews compare to the contractor's performance?</a:t>
            </a:r>
          </a:p>
          <a:p>
            <a:pPr marL="914400" lvl="1" indent="-457200" algn="l">
              <a:buAutoNum type="arabicPeriod"/>
            </a:pPr>
            <a:endParaRPr lang="en-US" sz="1800" dirty="0">
              <a:solidFill>
                <a:srgbClr val="003366"/>
              </a:solidFill>
              <a:latin typeface="Segoe UI"/>
            </a:endParaRPr>
          </a:p>
          <a:p>
            <a:pPr marL="914400" lvl="1" indent="-457200" algn="l">
              <a:buAutoNum type="arabicPeriod"/>
            </a:pPr>
            <a:r>
              <a:rPr lang="en-US" sz="1800" dirty="0">
                <a:solidFill>
                  <a:srgbClr val="003366"/>
                </a:solidFill>
                <a:latin typeface="Segoe UI"/>
              </a:rPr>
              <a:t>How much does each trash hauler owe?</a:t>
            </a:r>
          </a:p>
          <a:p>
            <a:pPr marL="914400" lvl="1" indent="-457200" algn="l">
              <a:buAutoNum type="arabicPeriod"/>
            </a:pPr>
            <a:endParaRPr lang="en-US" sz="1800" dirty="0">
              <a:solidFill>
                <a:srgbClr val="003366"/>
              </a:solidFill>
              <a:latin typeface="Segoe UI"/>
            </a:endParaRPr>
          </a:p>
          <a:p>
            <a:pPr marL="914400" lvl="1" indent="-457200" algn="l">
              <a:buAutoNum type="arabicPeriod"/>
            </a:pPr>
            <a:r>
              <a:rPr lang="en-US" sz="1800" dirty="0">
                <a:solidFill>
                  <a:srgbClr val="003366"/>
                </a:solidFill>
                <a:latin typeface="Segoe UI"/>
              </a:rPr>
              <a:t>What were to total missed pickup by route?</a:t>
            </a:r>
          </a:p>
          <a:p>
            <a:pPr marL="914400" lvl="1" indent="-457200" algn="l">
              <a:buAutoNum type="arabicPeriod"/>
            </a:pPr>
            <a:endParaRPr lang="en-US" sz="1800" dirty="0">
              <a:solidFill>
                <a:srgbClr val="003366"/>
              </a:solidFill>
              <a:latin typeface="Segoe UI"/>
            </a:endParaRPr>
          </a:p>
          <a:p>
            <a:pPr marL="457200" indent="-457200" algn="l">
              <a:buAutoNum type="arabicPeriod"/>
            </a:pPr>
            <a:endParaRPr lang="en-US" sz="2200" dirty="0">
              <a:solidFill>
                <a:srgbClr val="003366"/>
              </a:solidFill>
              <a:latin typeface="Segoe UI"/>
            </a:endParaRPr>
          </a:p>
          <a:p>
            <a:pPr marL="457200" indent="-457200">
              <a:buAutoNum type="arabicPeriod"/>
            </a:pPr>
            <a:endParaRPr sz="2200" dirty="0">
              <a:solidFill>
                <a:srgbClr val="003366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792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t>SITUATION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36" y="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Nashville residents face recurring issues with trash pickup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36" y="914400"/>
            <a:ext cx="112745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Two years of data (Nov 2017–Nov 2019) reveal widespread service complaints.</a:t>
            </a:r>
            <a:br>
              <a:rPr dirty="0"/>
            </a:br>
            <a:br>
              <a:rPr dirty="0"/>
            </a:br>
            <a:r>
              <a:rPr dirty="0"/>
              <a:t>[</a:t>
            </a:r>
            <a:r>
              <a:rPr lang="en-US" dirty="0"/>
              <a:t>Carolyn to </a:t>
            </a:r>
            <a:r>
              <a:rPr dirty="0"/>
              <a:t>Insert</a:t>
            </a:r>
            <a:r>
              <a:rPr lang="en-US" dirty="0"/>
              <a:t> using Chris’ merged file </a:t>
            </a:r>
            <a:r>
              <a:rPr lang="en-US" dirty="0" err="1"/>
              <a:t>trash_hauler_EDA_merged</a:t>
            </a:r>
            <a:r>
              <a:rPr dirty="0"/>
              <a:t>: </a:t>
            </a: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Bar chart of service requests by type</a:t>
            </a:r>
            <a:r>
              <a:rPr lang="en-US" dirty="0"/>
              <a:t> to answer question: 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dirty="0"/>
              <a:t>What other types of complaints are there? This is an overview of all vendors and report types.]</a:t>
            </a:r>
          </a:p>
          <a:p>
            <a:endParaRPr lang="en-US" dirty="0"/>
          </a:p>
          <a:p>
            <a:r>
              <a:rPr lang="en-US" dirty="0"/>
              <a:t>Red River, Waste Ind, Metro vendors</a:t>
            </a:r>
          </a:p>
          <a:p>
            <a:r>
              <a:rPr lang="en-US" b="1" dirty="0"/>
              <a:t>Missed Pickups, </a:t>
            </a:r>
            <a:r>
              <a:rPr lang="en-US" dirty="0"/>
              <a:t>Damage to Property, Other? Whatever the other categories are that add up to the total amount of reported ~22K</a:t>
            </a:r>
            <a:br>
              <a:rPr lang="en-US" dirty="0"/>
            </a:b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36" y="55756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Missed pickups create repeat frustration for residents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36" y="914400"/>
            <a:ext cx="1127455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One-time issues are inconvenient; repeated issues at the same address drive frustration.</a:t>
            </a:r>
            <a:br>
              <a:rPr dirty="0"/>
            </a:br>
            <a:br>
              <a:rPr dirty="0"/>
            </a:br>
            <a:r>
              <a:t>[</a:t>
            </a:r>
            <a:r>
              <a:rPr lang="en-US"/>
              <a:t>Mike </a:t>
            </a:r>
            <a:r>
              <a:rPr lang="en-US" dirty="0"/>
              <a:t>to Insert Heat Map with all vendors to answer this question: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lang="en-US" sz="2200" dirty="0"/>
              <a:t>Make a heat map that shows the most total missed pick ups by zip code]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36" y="-8921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Chronic service failures undermine trust in contractors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5190"/>
            <a:ext cx="112745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Residents expect reliability. Chronic missed pickups fuel dissatisfaction and highlight performance gaps.</a:t>
            </a:r>
            <a:br>
              <a:rPr dirty="0"/>
            </a:br>
            <a:br>
              <a:rPr dirty="0"/>
            </a:br>
            <a:r>
              <a:rPr lang="en-US" dirty="0"/>
              <a:t>[Carolyn to add any story we want to tell to set this up. Maybe research Red River or Nashville Trash to conclude Situation and lead into Complication.]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7021474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 dirty="0"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COMPLICATION</a:t>
            </a:r>
            <a:endParaRPr lang="en-US" dirty="0"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rPr lang="en-US" sz="4000" dirty="0"/>
              <a:t>RED RIVER MISSED PICKUPS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340B-78F1-4A32-A0B6-1DF38804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7B03A-146C-FD61-97C9-0537CCD7FBB2}"/>
              </a:ext>
            </a:extLst>
          </p:cNvPr>
          <p:cNvSpPr txBox="1"/>
          <p:nvPr/>
        </p:nvSpPr>
        <p:spPr>
          <a:xfrm>
            <a:off x="457200" y="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Financial penalties are triggered but frustration remains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6325-1901-923A-1748-E2B0D92EE9A6}"/>
              </a:ext>
            </a:extLst>
          </p:cNvPr>
          <p:cNvSpPr txBox="1"/>
          <p:nvPr/>
        </p:nvSpPr>
        <p:spPr>
          <a:xfrm>
            <a:off x="457136" y="914400"/>
            <a:ext cx="1127455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Current system fines $200 for each repeat missed pickup, but penalties don’t address root causes.</a:t>
            </a:r>
            <a:br>
              <a:rPr dirty="0"/>
            </a:br>
            <a:br>
              <a:rPr dirty="0"/>
            </a:br>
            <a:r>
              <a:rPr dirty="0"/>
              <a:t>[</a:t>
            </a:r>
            <a:r>
              <a:rPr lang="en-US" dirty="0"/>
              <a:t>Carolyn to describe current penalty rules and how they are applied (use Chris’ rules he posted in slack, and reach out to him if needed)]</a:t>
            </a:r>
            <a:endParaRPr lang="en-US" sz="2200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sz="2200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/>
              <a:t>Financial penalties are triggered but frustration remains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36" y="914400"/>
            <a:ext cx="1127455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rPr dirty="0"/>
              <a:t>Current system fines $200 for each repeat missed pickup, but penalties don’t address root causes.</a:t>
            </a:r>
            <a:br>
              <a:rPr dirty="0"/>
            </a:br>
            <a:br>
              <a:rPr dirty="0"/>
            </a:br>
            <a:r>
              <a:rPr dirty="0"/>
              <a:t>[</a:t>
            </a:r>
            <a:r>
              <a:rPr lang="en-US" dirty="0"/>
              <a:t>Chris to </a:t>
            </a:r>
            <a:r>
              <a:rPr dirty="0"/>
              <a:t>Insert:</a:t>
            </a:r>
            <a:r>
              <a:rPr lang="en-US" dirty="0"/>
              <a:t> </a:t>
            </a:r>
            <a:r>
              <a:rPr lang="en-US" sz="2200" dirty="0"/>
              <a:t>Heat map that shows the total fines, each by zip code.  Maybe just use matplotlib since all the data we need is in the CSV?]</a:t>
            </a:r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lang="en-US" sz="2200" dirty="0"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859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Office Theme</vt:lpstr>
      <vt:lpstr>Missed Trash Pickups in Nashville (2017–2019)</vt:lpstr>
      <vt:lpstr>Tasks Wednesday 9/24/25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Mike Phillips</cp:lastModifiedBy>
  <cp:revision>1</cp:revision>
  <dcterms:created xsi:type="dcterms:W3CDTF">2013-01-27T09:14:16Z</dcterms:created>
  <dcterms:modified xsi:type="dcterms:W3CDTF">2025-09-24T15:55:11Z</dcterms:modified>
  <cp:category/>
</cp:coreProperties>
</file>