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19B"/>
    <a:srgbClr val="006699"/>
    <a:srgbClr val="336600"/>
    <a:srgbClr val="0066CC"/>
    <a:srgbClr val="339933"/>
    <a:srgbClr val="01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DC1D98-C769-46C6-A147-53C93050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11125-E352-4D19-934F-01F72303DD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FA7D-FC3A-4F22-97FD-B6461C4354C9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ED7E-EA8E-42FA-83BF-FB44F84A6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8800B-E00E-4B71-9D80-7D2E0DF20F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050E-A19A-46C4-975F-0D3B20BA0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E3A54-2F3C-414E-A2AD-AA799464C970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4B5C9-23C2-4C70-87A5-37935267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3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44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23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1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94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79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780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A0864-76C0-4E85-87E9-5EC8A0029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6069" y="2543050"/>
            <a:ext cx="6519863" cy="1771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29">
            <a:extLst>
              <a:ext uri="{FF2B5EF4-FFF2-40B4-BE49-F238E27FC236}">
                <a16:creationId xmlns:a16="http://schemas.microsoft.com/office/drawing/2014/main" id="{E56AFFF7-9361-4257-83AA-A507B29E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8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9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3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6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1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1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1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57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Blockchain Explorer Roadmap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March – May 2022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506" y="5036814"/>
            <a:ext cx="2759977" cy="1821185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 Launch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Contract Deployment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Coingecko Listing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Coinmarketcap Listing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DEX Listing (Pancakeswap)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Promotions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Exchange Development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 Wallet Development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Sept – Nov 2022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3792" y="5036815"/>
            <a:ext cx="3565132" cy="173805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Release Exchange Beta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Release Digital Wallet Beta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Listing on Tier 1 Exchange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NFT marketplace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Digital Asset</a:t>
            </a:r>
          </a:p>
          <a:p>
            <a:pPr algn="l"/>
            <a:endParaRPr lang="sv-SE" dirty="0">
              <a:solidFill>
                <a:srgbClr val="33660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Mar – May 2023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4291" y="5040135"/>
            <a:ext cx="3565132" cy="1610314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Launch P2P Lending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Launch Farming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be updated…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June – August 2022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9291" y="1553007"/>
            <a:ext cx="2857500" cy="1670308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Continued Social Media Campaign</a:t>
            </a:r>
          </a:p>
          <a:p>
            <a:r>
              <a:rPr lang="en-US" sz="1100" dirty="0">
                <a:solidFill>
                  <a:srgbClr val="FFC000"/>
                </a:solidFill>
              </a:rPr>
              <a:t>Exchange Lab Testing</a:t>
            </a:r>
          </a:p>
          <a:p>
            <a:r>
              <a:rPr lang="en-US" sz="1100" dirty="0">
                <a:solidFill>
                  <a:srgbClr val="FFC000"/>
                </a:solidFill>
              </a:rPr>
              <a:t>Digital Wallet Lab Testing</a:t>
            </a:r>
          </a:p>
          <a:p>
            <a:r>
              <a:rPr lang="en-US" sz="1100" dirty="0">
                <a:solidFill>
                  <a:srgbClr val="FFC000"/>
                </a:solidFill>
              </a:rPr>
              <a:t>Centralized Exchange Listing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2918" y="1066973"/>
            <a:ext cx="2805545" cy="39163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Dec 2022 – Feb 2023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7761" y="1493630"/>
            <a:ext cx="3340083" cy="1851608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Fully Functional Exchange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Fully-Integrated Samsung Blockchain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Buying/Selling in the Metaverse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other Blockchains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Fully Functional Wallet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Launch eCommerce</a:t>
            </a:r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3BE664E6-D977-154E-919A-E903DA120F54}"/>
              </a:ext>
            </a:extLst>
          </p:cNvPr>
          <p:cNvSpPr>
            <a:spLocks/>
          </p:cNvSpPr>
          <p:nvPr/>
        </p:nvSpPr>
        <p:spPr bwMode="auto">
          <a:xfrm>
            <a:off x="1602683" y="3305551"/>
            <a:ext cx="611188" cy="655637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0BAA8FB4-4EAF-F643-8C0D-1F5670F513B6}"/>
              </a:ext>
            </a:extLst>
          </p:cNvPr>
          <p:cNvSpPr>
            <a:spLocks/>
          </p:cNvSpPr>
          <p:nvPr/>
        </p:nvSpPr>
        <p:spPr bwMode="auto">
          <a:xfrm>
            <a:off x="3732919" y="3175691"/>
            <a:ext cx="457200" cy="663575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grpSp>
        <p:nvGrpSpPr>
          <p:cNvPr id="17" name="Group 64" title="Icon of a car">
            <a:extLst>
              <a:ext uri="{FF2B5EF4-FFF2-40B4-BE49-F238E27FC236}">
                <a16:creationId xmlns:a16="http://schemas.microsoft.com/office/drawing/2014/main" id="{3FA62FE4-7871-444D-AA48-8027049E4920}"/>
              </a:ext>
            </a:extLst>
          </p:cNvPr>
          <p:cNvGrpSpPr>
            <a:grpSpLocks/>
          </p:cNvGrpSpPr>
          <p:nvPr/>
        </p:nvGrpSpPr>
        <p:grpSpPr bwMode="auto">
          <a:xfrm>
            <a:off x="5618612" y="3345238"/>
            <a:ext cx="819150" cy="576262"/>
            <a:chOff x="8340054" y="2449652"/>
            <a:chExt cx="819143" cy="575614"/>
          </a:xfrm>
          <a:solidFill>
            <a:schemeClr val="accent4"/>
          </a:solidFill>
        </p:grpSpPr>
        <p:sp>
          <p:nvSpPr>
            <p:cNvPr id="18" name="Freeform: Shape 53">
              <a:extLst>
                <a:ext uri="{FF2B5EF4-FFF2-40B4-BE49-F238E27FC236}">
                  <a16:creationId xmlns:a16="http://schemas.microsoft.com/office/drawing/2014/main" id="{E2DDBA87-D6E2-BE4B-84BE-4C3F3C64E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054" y="2449652"/>
              <a:ext cx="819143" cy="575614"/>
            </a:xfrm>
            <a:custGeom>
              <a:avLst/>
              <a:gdLst>
                <a:gd name="T0" fmla="*/ 685203 w 819143"/>
                <a:gd name="T1" fmla="*/ 43171 h 575614"/>
                <a:gd name="T2" fmla="*/ 533920 w 819143"/>
                <a:gd name="T3" fmla="*/ 43171 h 575614"/>
                <a:gd name="T4" fmla="*/ 533920 w 819143"/>
                <a:gd name="T5" fmla="*/ 5535 h 575614"/>
                <a:gd name="T6" fmla="*/ 499235 w 819143"/>
                <a:gd name="T7" fmla="*/ 5535 h 575614"/>
                <a:gd name="T8" fmla="*/ 499235 w 819143"/>
                <a:gd name="T9" fmla="*/ 43171 h 575614"/>
                <a:gd name="T10" fmla="*/ 97781 w 819143"/>
                <a:gd name="T11" fmla="*/ 43171 h 575614"/>
                <a:gd name="T12" fmla="*/ 5535 w 819143"/>
                <a:gd name="T13" fmla="*/ 135417 h 575614"/>
                <a:gd name="T14" fmla="*/ 5535 w 819143"/>
                <a:gd name="T15" fmla="*/ 445363 h 575614"/>
                <a:gd name="T16" fmla="*/ 97781 w 819143"/>
                <a:gd name="T17" fmla="*/ 537609 h 575614"/>
                <a:gd name="T18" fmla="*/ 499235 w 819143"/>
                <a:gd name="T19" fmla="*/ 537609 h 575614"/>
                <a:gd name="T20" fmla="*/ 499235 w 819143"/>
                <a:gd name="T21" fmla="*/ 573769 h 575614"/>
                <a:gd name="T22" fmla="*/ 533920 w 819143"/>
                <a:gd name="T23" fmla="*/ 573769 h 575614"/>
                <a:gd name="T24" fmla="*/ 533920 w 819143"/>
                <a:gd name="T25" fmla="*/ 537609 h 575614"/>
                <a:gd name="T26" fmla="*/ 685203 w 819143"/>
                <a:gd name="T27" fmla="*/ 537609 h 575614"/>
                <a:gd name="T28" fmla="*/ 815823 w 819143"/>
                <a:gd name="T29" fmla="*/ 406989 h 575614"/>
                <a:gd name="T30" fmla="*/ 815823 w 819143"/>
                <a:gd name="T31" fmla="*/ 173791 h 575614"/>
                <a:gd name="T32" fmla="*/ 685203 w 819143"/>
                <a:gd name="T33" fmla="*/ 43171 h 575614"/>
                <a:gd name="T34" fmla="*/ 459384 w 819143"/>
                <a:gd name="T35" fmla="*/ 76380 h 575614"/>
                <a:gd name="T36" fmla="*/ 418058 w 819143"/>
                <a:gd name="T37" fmla="*/ 115492 h 575614"/>
                <a:gd name="T38" fmla="*/ 257182 w 819143"/>
                <a:gd name="T39" fmla="*/ 115492 h 575614"/>
                <a:gd name="T40" fmla="*/ 218070 w 819143"/>
                <a:gd name="T41" fmla="*/ 77117 h 575614"/>
                <a:gd name="T42" fmla="*/ 459384 w 819143"/>
                <a:gd name="T43" fmla="*/ 76380 h 575614"/>
                <a:gd name="T44" fmla="*/ 220284 w 819143"/>
                <a:gd name="T45" fmla="*/ 502924 h 575614"/>
                <a:gd name="T46" fmla="*/ 261610 w 819143"/>
                <a:gd name="T47" fmla="*/ 463812 h 575614"/>
                <a:gd name="T48" fmla="*/ 422486 w 819143"/>
                <a:gd name="T49" fmla="*/ 463812 h 575614"/>
                <a:gd name="T50" fmla="*/ 461599 w 819143"/>
                <a:gd name="T51" fmla="*/ 502186 h 575614"/>
                <a:gd name="T52" fmla="*/ 220284 w 819143"/>
                <a:gd name="T53" fmla="*/ 502924 h 575614"/>
                <a:gd name="T54" fmla="*/ 509566 w 819143"/>
                <a:gd name="T55" fmla="*/ 506614 h 575614"/>
                <a:gd name="T56" fmla="*/ 435032 w 819143"/>
                <a:gd name="T57" fmla="*/ 432817 h 575614"/>
                <a:gd name="T58" fmla="*/ 249064 w 819143"/>
                <a:gd name="T59" fmla="*/ 432817 h 575614"/>
                <a:gd name="T60" fmla="*/ 171577 w 819143"/>
                <a:gd name="T61" fmla="*/ 506614 h 575614"/>
                <a:gd name="T62" fmla="*/ 98519 w 819143"/>
                <a:gd name="T63" fmla="*/ 506614 h 575614"/>
                <a:gd name="T64" fmla="*/ 37268 w 819143"/>
                <a:gd name="T65" fmla="*/ 445363 h 575614"/>
                <a:gd name="T66" fmla="*/ 37268 w 819143"/>
                <a:gd name="T67" fmla="*/ 135417 h 575614"/>
                <a:gd name="T68" fmla="*/ 98519 w 819143"/>
                <a:gd name="T69" fmla="*/ 74166 h 575614"/>
                <a:gd name="T70" fmla="*/ 172316 w 819143"/>
                <a:gd name="T71" fmla="*/ 74166 h 575614"/>
                <a:gd name="T72" fmla="*/ 246113 w 819143"/>
                <a:gd name="T73" fmla="*/ 147224 h 575614"/>
                <a:gd name="T74" fmla="*/ 432080 w 819143"/>
                <a:gd name="T75" fmla="*/ 147224 h 575614"/>
                <a:gd name="T76" fmla="*/ 508829 w 819143"/>
                <a:gd name="T77" fmla="*/ 74166 h 575614"/>
                <a:gd name="T78" fmla="*/ 686678 w 819143"/>
                <a:gd name="T79" fmla="*/ 74166 h 575614"/>
                <a:gd name="T80" fmla="*/ 746454 w 819143"/>
                <a:gd name="T81" fmla="*/ 94829 h 575614"/>
                <a:gd name="T82" fmla="*/ 730956 w 819143"/>
                <a:gd name="T83" fmla="*/ 94829 h 575614"/>
                <a:gd name="T84" fmla="*/ 730956 w 819143"/>
                <a:gd name="T85" fmla="*/ 200358 h 575614"/>
                <a:gd name="T86" fmla="*/ 786304 w 819143"/>
                <a:gd name="T87" fmla="*/ 200358 h 575614"/>
                <a:gd name="T88" fmla="*/ 786304 w 819143"/>
                <a:gd name="T89" fmla="*/ 378946 h 575614"/>
                <a:gd name="T90" fmla="*/ 730956 w 819143"/>
                <a:gd name="T91" fmla="*/ 378946 h 575614"/>
                <a:gd name="T92" fmla="*/ 730956 w 819143"/>
                <a:gd name="T93" fmla="*/ 484475 h 575614"/>
                <a:gd name="T94" fmla="*/ 748668 w 819143"/>
                <a:gd name="T95" fmla="*/ 484475 h 575614"/>
                <a:gd name="T96" fmla="*/ 685941 w 819143"/>
                <a:gd name="T97" fmla="*/ 506614 h 575614"/>
                <a:gd name="T98" fmla="*/ 509566 w 819143"/>
                <a:gd name="T99" fmla="*/ 506614 h 5756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9" name="Freeform: Shape 54">
              <a:extLst>
                <a:ext uri="{FF2B5EF4-FFF2-40B4-BE49-F238E27FC236}">
                  <a16:creationId xmlns:a16="http://schemas.microsoft.com/office/drawing/2014/main" id="{6847AAC1-0970-DD4C-8972-C306653ED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689" y="2659235"/>
              <a:ext cx="36898" cy="147593"/>
            </a:xfrm>
            <a:custGeom>
              <a:avLst/>
              <a:gdLst>
                <a:gd name="T0" fmla="*/ 5535 w 36898"/>
                <a:gd name="T1" fmla="*/ 5535 h 147593"/>
                <a:gd name="T2" fmla="*/ 36529 w 36898"/>
                <a:gd name="T3" fmla="*/ 5535 h 147593"/>
                <a:gd name="T4" fmla="*/ 36529 w 36898"/>
                <a:gd name="T5" fmla="*/ 147962 h 147593"/>
                <a:gd name="T6" fmla="*/ 5535 w 36898"/>
                <a:gd name="T7" fmla="*/ 147962 h 147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0" name="Freeform: Shape 55">
              <a:extLst>
                <a:ext uri="{FF2B5EF4-FFF2-40B4-BE49-F238E27FC236}">
                  <a16:creationId xmlns:a16="http://schemas.microsoft.com/office/drawing/2014/main" id="{3DDF83D2-6892-B342-90C8-A022691BA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070" y="2550753"/>
              <a:ext cx="147593" cy="376363"/>
            </a:xfrm>
            <a:custGeom>
              <a:avLst/>
              <a:gdLst>
                <a:gd name="T0" fmla="*/ 97781 w 147593"/>
                <a:gd name="T1" fmla="*/ 5535 h 376363"/>
                <a:gd name="T2" fmla="*/ 5535 w 147593"/>
                <a:gd name="T3" fmla="*/ 94829 h 376363"/>
                <a:gd name="T4" fmla="*/ 5535 w 147593"/>
                <a:gd name="T5" fmla="*/ 280796 h 376363"/>
                <a:gd name="T6" fmla="*/ 99256 w 147593"/>
                <a:gd name="T7" fmla="*/ 375256 h 376363"/>
                <a:gd name="T8" fmla="*/ 108850 w 147593"/>
                <a:gd name="T9" fmla="*/ 354593 h 376363"/>
                <a:gd name="T10" fmla="*/ 108112 w 147593"/>
                <a:gd name="T11" fmla="*/ 23246 h 376363"/>
                <a:gd name="T12" fmla="*/ 97781 w 147593"/>
                <a:gd name="T13" fmla="*/ 5535 h 376363"/>
                <a:gd name="T14" fmla="*/ 88924 w 147593"/>
                <a:gd name="T15" fmla="*/ 321385 h 376363"/>
                <a:gd name="T16" fmla="*/ 36529 w 147593"/>
                <a:gd name="T17" fmla="*/ 268251 h 376363"/>
                <a:gd name="T18" fmla="*/ 36529 w 147593"/>
                <a:gd name="T19" fmla="*/ 108112 h 376363"/>
                <a:gd name="T20" fmla="*/ 88924 w 147593"/>
                <a:gd name="T21" fmla="*/ 57930 h 376363"/>
                <a:gd name="T22" fmla="*/ 88924 w 147593"/>
                <a:gd name="T23" fmla="*/ 321385 h 3763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1" name="Freeform: Shape 56">
              <a:extLst>
                <a:ext uri="{FF2B5EF4-FFF2-40B4-BE49-F238E27FC236}">
                  <a16:creationId xmlns:a16="http://schemas.microsoft.com/office/drawing/2014/main" id="{11925AA4-BD66-D84A-A135-B4BBDD81B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643" y="2545588"/>
              <a:ext cx="132834" cy="383743"/>
            </a:xfrm>
            <a:custGeom>
              <a:avLst/>
              <a:gdLst>
                <a:gd name="T0" fmla="*/ 28690 w 132834"/>
                <a:gd name="T1" fmla="*/ 31364 h 383742"/>
                <a:gd name="T2" fmla="*/ 29427 w 132834"/>
                <a:gd name="T3" fmla="*/ 358284 h 383742"/>
                <a:gd name="T4" fmla="*/ 36807 w 132834"/>
                <a:gd name="T5" fmla="*/ 383375 h 383742"/>
                <a:gd name="T6" fmla="*/ 129053 w 132834"/>
                <a:gd name="T7" fmla="*/ 289653 h 383742"/>
                <a:gd name="T8" fmla="*/ 129053 w 132834"/>
                <a:gd name="T9" fmla="*/ 103684 h 383742"/>
                <a:gd name="T10" fmla="*/ 36069 w 132834"/>
                <a:gd name="T11" fmla="*/ 5535 h 383742"/>
                <a:gd name="T12" fmla="*/ 28690 w 132834"/>
                <a:gd name="T13" fmla="*/ 31364 h 383742"/>
                <a:gd name="T14" fmla="*/ 50829 w 132834"/>
                <a:gd name="T15" fmla="*/ 66786 h 383742"/>
                <a:gd name="T16" fmla="*/ 98058 w 132834"/>
                <a:gd name="T17" fmla="*/ 116230 h 383742"/>
                <a:gd name="T18" fmla="*/ 98058 w 132834"/>
                <a:gd name="T19" fmla="*/ 277108 h 383742"/>
                <a:gd name="T20" fmla="*/ 52304 w 132834"/>
                <a:gd name="T21" fmla="*/ 323599 h 383742"/>
                <a:gd name="T22" fmla="*/ 50829 w 132834"/>
                <a:gd name="T23" fmla="*/ 66786 h 3837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grpSp>
        <p:nvGrpSpPr>
          <p:cNvPr id="22" name="Group 63" title="Icon of a mobile phone">
            <a:extLst>
              <a:ext uri="{FF2B5EF4-FFF2-40B4-BE49-F238E27FC236}">
                <a16:creationId xmlns:a16="http://schemas.microsoft.com/office/drawing/2014/main" id="{902717CD-9CC4-8F4C-BC52-0985754F7DFE}"/>
              </a:ext>
            </a:extLst>
          </p:cNvPr>
          <p:cNvGrpSpPr>
            <a:grpSpLocks/>
          </p:cNvGrpSpPr>
          <p:nvPr/>
        </p:nvGrpSpPr>
        <p:grpSpPr bwMode="auto">
          <a:xfrm>
            <a:off x="7918924" y="3223315"/>
            <a:ext cx="338137" cy="568325"/>
            <a:chOff x="6461929" y="2474005"/>
            <a:chExt cx="339465" cy="568234"/>
          </a:xfrm>
          <a:solidFill>
            <a:schemeClr val="accent5"/>
          </a:solidFill>
        </p:grpSpPr>
        <p:sp>
          <p:nvSpPr>
            <p:cNvPr id="23" name="Freeform: Shape 50">
              <a:extLst>
                <a:ext uri="{FF2B5EF4-FFF2-40B4-BE49-F238E27FC236}">
                  <a16:creationId xmlns:a16="http://schemas.microsoft.com/office/drawing/2014/main" id="{70FD186F-6F55-1540-9B01-58F807909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4" name="Freeform: Shape 51">
              <a:extLst>
                <a:ext uri="{FF2B5EF4-FFF2-40B4-BE49-F238E27FC236}">
                  <a16:creationId xmlns:a16="http://schemas.microsoft.com/office/drawing/2014/main" id="{831FDD79-6F13-BC45-A4CE-C7CAD70A5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25" name="Freeform: Shape 31" title="Icon of a rocketship">
            <a:extLst>
              <a:ext uri="{FF2B5EF4-FFF2-40B4-BE49-F238E27FC236}">
                <a16:creationId xmlns:a16="http://schemas.microsoft.com/office/drawing/2014/main" id="{0A3C762B-A23D-A540-8F3C-B294080D017F}"/>
              </a:ext>
            </a:extLst>
          </p:cNvPr>
          <p:cNvSpPr>
            <a:spLocks/>
          </p:cNvSpPr>
          <p:nvPr/>
        </p:nvSpPr>
        <p:spPr bwMode="auto">
          <a:xfrm>
            <a:off x="9972107" y="3223315"/>
            <a:ext cx="384175" cy="863600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B9461-4CBF-0757-2004-74F12E621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63"/>
            <a:ext cx="143268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E91B-16BB-4A74-8A74-C75F40552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ADCE49-1577-4FC1-84B1-42EA3100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ECE1D0-6BAB-4E58-8A9D-B6BE29B134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5DF72C-84FE-445A-986B-67AE46C50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D14FE-EA04-4AC1-9948-7ECDFBDB7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116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Ion</vt:lpstr>
      <vt:lpstr>Blockchain Explorer Roadmap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Roadmap</dc:title>
  <dc:subject/>
  <dc:creator>Jay Jean</dc:creator>
  <cp:keywords/>
  <dc:description/>
  <cp:lastModifiedBy>Jay Jean</cp:lastModifiedBy>
  <cp:revision>27</cp:revision>
  <dcterms:created xsi:type="dcterms:W3CDTF">2022-05-13T05:41:45Z</dcterms:created>
  <dcterms:modified xsi:type="dcterms:W3CDTF">2022-05-18T16:04:49Z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