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sldIdLst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5" r:id="rId16"/>
    <p:sldId id="293" r:id="rId17"/>
    <p:sldId id="294" r:id="rId18"/>
    <p:sldId id="296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952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184E0-3DC1-4E17-AAC4-DB4D32A9D08F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02071-726C-4A7A-BCA9-99158915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9075-4F68-41BE-98F0-BF29854B0ABF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0910-F336-47ED-8687-F0E57CC2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5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9075-4F68-41BE-98F0-BF29854B0ABF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0910-F336-47ED-8687-F0E57CC2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9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9075-4F68-41BE-98F0-BF29854B0ABF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0910-F336-47ED-8687-F0E57CC2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6587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2510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6141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4710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0009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191901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5939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883573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9075-4F68-41BE-98F0-BF29854B0ABF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0910-F336-47ED-8687-F0E57CC2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1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97443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924583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1661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21692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02556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9075-4F68-41BE-98F0-BF29854B0ABF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0910-F336-47ED-8687-F0E57CC2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0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9075-4F68-41BE-98F0-BF29854B0ABF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0910-F336-47ED-8687-F0E57CC2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2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9075-4F68-41BE-98F0-BF29854B0ABF}" type="datetimeFigureOut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0910-F336-47ED-8687-F0E57CC2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4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9075-4F68-41BE-98F0-BF29854B0ABF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0910-F336-47ED-8687-F0E57CC2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9075-4F68-41BE-98F0-BF29854B0ABF}" type="datetimeFigureOut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0910-F336-47ED-8687-F0E57CC2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9075-4F68-41BE-98F0-BF29854B0ABF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0910-F336-47ED-8687-F0E57CC2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9075-4F68-41BE-98F0-BF29854B0ABF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0910-F336-47ED-8687-F0E57CC2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09075-4F68-41BE-98F0-BF29854B0ABF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0910-F336-47ED-8687-F0E57CC2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0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4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github.com/docker/docker/blob/master/profiles/seccomp/default.js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github.com/docker/notary" TargetMode="External"/><Relationship Id="rId3" Type="http://schemas.openxmlformats.org/officeDocument/2006/relationships/hyperlink" Target="https://theupdateframework.github.io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2.xml"/><Relationship Id="rId6" Type="http://schemas.openxmlformats.org/officeDocument/2006/relationships/hyperlink" Target="https://docs.docker.com/engine/security/security/" TargetMode="External"/><Relationship Id="rId7" Type="http://schemas.openxmlformats.org/officeDocument/2006/relationships/hyperlink" Target="http://crosbymichael.com/creating-containers-part-1.html" TargetMode="External"/><Relationship Id="rId8" Type="http://schemas.openxmlformats.org/officeDocument/2006/relationships/hyperlink" Target="https://opensource.com/business/15/3/docker-security-tuning" TargetMode="External"/><Relationship Id="rId9" Type="http://schemas.openxmlformats.org/officeDocument/2006/relationships/hyperlink" Target="https://sreeninet.wordpress.com/2016/03/06/docker-security-part-1overview/" TargetMode="External"/><Relationship Id="rId10" Type="http://schemas.openxmlformats.org/officeDocument/2006/relationships/hyperlink" Target="https://blog.docker.com/2016/05/docker-security-scanning/" TargetMode="External"/><Relationship Id="rId11" Type="http://schemas.openxmlformats.org/officeDocument/2006/relationships/hyperlink" Target="https://www.twistlock.com/2016/02/18/docker-authz-plugins-twistlocks-contribution-to-the-docker-community/" TargetMode="Externa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community/docker-captains" TargetMode="External"/><Relationship Id="rId4" Type="http://schemas.openxmlformats.org/officeDocument/2006/relationships/hyperlink" Target="https://sreeninet.wordpress.com/" TargetMode="External"/><Relationship Id="rId5" Type="http://schemas.openxmlformats.org/officeDocument/2006/relationships/hyperlink" Target="https://github.com/smakam" TargetMode="External"/><Relationship Id="rId6" Type="http://schemas.openxmlformats.org/officeDocument/2006/relationships/hyperlink" Target="https://in.linkedin.com/in/sreenivasmakam" TargetMode="Externa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www.packtpub.com/networking-and-servers/mastering-coreo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Docker Security Overview</a:t>
            </a:r>
            <a:br>
              <a:rPr lang="en-US" dirty="0" smtClean="0"/>
            </a:br>
            <a:r>
              <a:rPr lang="en-US" dirty="0" smtClean="0"/>
              <a:t>(As of release 1.12)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038600"/>
            <a:ext cx="4800600" cy="1447800"/>
          </a:xfrm>
        </p:spPr>
        <p:txBody>
          <a:bodyPr>
            <a:normAutofit fontScale="92500" lnSpcReduction="20000"/>
          </a:bodyPr>
          <a:lstStyle/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Presenter Name: Sreenivas Makam</a:t>
            </a:r>
          </a:p>
          <a:p>
            <a:r>
              <a:rPr lang="en-US" sz="2400" dirty="0" smtClean="0">
                <a:latin typeface="+mn-lt"/>
              </a:rPr>
              <a:t>Presented at: Docker Meetup Bangalore</a:t>
            </a:r>
          </a:p>
          <a:p>
            <a:r>
              <a:rPr lang="en-US" sz="2400" dirty="0" smtClean="0">
                <a:latin typeface="+mn-lt"/>
              </a:rPr>
              <a:t>Presentation Date: </a:t>
            </a:r>
            <a:r>
              <a:rPr lang="en-US" sz="2400" smtClean="0">
                <a:latin typeface="+mn-lt"/>
              </a:rPr>
              <a:t>July 9</a:t>
            </a:r>
            <a:r>
              <a:rPr lang="en-US" sz="2400" dirty="0" smtClean="0">
                <a:latin typeface="+mn-lt"/>
              </a:rPr>
              <a:t>, 2016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0152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8077200" cy="37337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Linux, root user typically has all privileges enabled. Capabilities allow finer control for the capabilities that can be allowed for root user. </a:t>
            </a:r>
            <a:endParaRPr lang="en-US" dirty="0" smtClean="0"/>
          </a:p>
          <a:p>
            <a:r>
              <a:rPr lang="en-US" dirty="0"/>
              <a:t>In Linux 3.19.0.21, there are 36 capabilities. All capabilities can be seen </a:t>
            </a:r>
            <a:r>
              <a:rPr lang="en-US" dirty="0" smtClean="0"/>
              <a:t>in “/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capability.h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Examples of capabilities are </a:t>
            </a:r>
            <a:r>
              <a:rPr lang="en-US" dirty="0" err="1" smtClean="0"/>
              <a:t>setuid</a:t>
            </a:r>
            <a:r>
              <a:rPr lang="en-US" dirty="0" smtClean="0"/>
              <a:t>, </a:t>
            </a:r>
            <a:r>
              <a:rPr lang="en-US" dirty="0" err="1" smtClean="0"/>
              <a:t>setgid</a:t>
            </a:r>
            <a:r>
              <a:rPr lang="en-US" dirty="0" smtClean="0"/>
              <a:t>, socket access, set time.</a:t>
            </a:r>
          </a:p>
          <a:p>
            <a:r>
              <a:rPr lang="en-US" dirty="0"/>
              <a:t>Docker turns on only 14 capabilities by </a:t>
            </a:r>
            <a:r>
              <a:rPr lang="en-US" dirty="0" smtClean="0"/>
              <a:t>default for Containers started with default options.</a:t>
            </a:r>
          </a:p>
          <a:p>
            <a:r>
              <a:rPr lang="en-US" dirty="0" smtClean="0"/>
              <a:t>Capabilities like insert/remove kernel modules, system clock manipulation are blocked.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1054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Container with raw net capability turned off:</a:t>
            </a:r>
          </a:p>
          <a:p>
            <a:r>
              <a:rPr lang="en-US" dirty="0" err="1"/>
              <a:t>docker</a:t>
            </a:r>
            <a:r>
              <a:rPr lang="en-US" dirty="0"/>
              <a:t> run -</a:t>
            </a:r>
            <a:r>
              <a:rPr lang="en-US" dirty="0" err="1"/>
              <a:t>ti</a:t>
            </a:r>
            <a:r>
              <a:rPr lang="en-US" dirty="0"/>
              <a:t> --name ubuntu1 --cap-drop=</a:t>
            </a:r>
            <a:r>
              <a:rPr lang="en-US" dirty="0" err="1"/>
              <a:t>net_raw</a:t>
            </a:r>
            <a:r>
              <a:rPr lang="en-US" dirty="0"/>
              <a:t> </a:t>
            </a:r>
            <a:r>
              <a:rPr lang="en-US" dirty="0" err="1"/>
              <a:t>ubuntu</a:t>
            </a:r>
            <a:r>
              <a:rPr lang="en-US" dirty="0"/>
              <a:t> bash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5095374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Network access blocked:</a:t>
            </a:r>
          </a:p>
          <a:p>
            <a:r>
              <a:rPr lang="en-US" dirty="0" smtClean="0"/>
              <a:t># </a:t>
            </a:r>
            <a:r>
              <a:rPr lang="en-US" dirty="0"/>
              <a:t>ping google.com </a:t>
            </a:r>
            <a:endParaRPr lang="en-US" dirty="0" smtClean="0"/>
          </a:p>
          <a:p>
            <a:r>
              <a:rPr lang="en-US" dirty="0" smtClean="0"/>
              <a:t>ping</a:t>
            </a:r>
            <a:r>
              <a:rPr lang="en-US" dirty="0"/>
              <a:t>: </a:t>
            </a:r>
            <a:r>
              <a:rPr lang="en-US" dirty="0" err="1"/>
              <a:t>icmp</a:t>
            </a:r>
            <a:r>
              <a:rPr lang="en-US" dirty="0"/>
              <a:t> open socket: Operation not permitted</a:t>
            </a:r>
          </a:p>
        </p:txBody>
      </p:sp>
    </p:spTree>
    <p:extLst>
      <p:ext uri="{BB962C8B-B14F-4D97-AF65-F5344CB8AC3E}">
        <p14:creationId xmlns:p14="http://schemas.microsoft.com/office/powerpoint/2010/main" val="3220990916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Seccomp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8077200" cy="3352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Linux kernel feature that limits the system calls that a process can make based on the specified profile. </a:t>
            </a:r>
            <a:endParaRPr lang="en-US" dirty="0" smtClean="0"/>
          </a:p>
          <a:p>
            <a:r>
              <a:rPr lang="en-US" dirty="0" smtClean="0"/>
              <a:t>Docker </a:t>
            </a:r>
            <a:r>
              <a:rPr lang="en-US" dirty="0"/>
              <a:t>uses </a:t>
            </a:r>
            <a:r>
              <a:rPr lang="en-US" dirty="0" err="1"/>
              <a:t>Seccomp</a:t>
            </a:r>
            <a:r>
              <a:rPr lang="en-US" dirty="0"/>
              <a:t> to control the system calls that Container can make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 of system calls – bind, accept, fork.</a:t>
            </a:r>
          </a:p>
          <a:p>
            <a:r>
              <a:rPr lang="en-US" dirty="0" smtClean="0"/>
              <a:t>Docker disables around 44 of 300+ system calls for Containers started with default options. Example of disabled system calls include mount, </a:t>
            </a:r>
            <a:r>
              <a:rPr lang="en-US" dirty="0" err="1" smtClean="0"/>
              <a:t>settimeofday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Default Docker </a:t>
            </a:r>
            <a:r>
              <a:rPr lang="en-US" dirty="0" err="1" smtClean="0"/>
              <a:t>Seccomp</a:t>
            </a:r>
            <a:r>
              <a:rPr lang="en-US" dirty="0" smtClean="0"/>
              <a:t> profile is available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876800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Profile disabling </a:t>
            </a:r>
            <a:r>
              <a:rPr lang="en-US" b="1" dirty="0" err="1" smtClean="0"/>
              <a:t>chmod</a:t>
            </a:r>
            <a:r>
              <a:rPr lang="en-US" b="1" dirty="0" smtClean="0"/>
              <a:t> system call:</a:t>
            </a:r>
          </a:p>
          <a:p>
            <a:r>
              <a:rPr lang="en-US" dirty="0" smtClean="0"/>
              <a:t>{ </a:t>
            </a:r>
            <a:r>
              <a:rPr lang="en-US" dirty="0"/>
              <a:t>"</a:t>
            </a:r>
            <a:r>
              <a:rPr lang="en-US" dirty="0" err="1"/>
              <a:t>defaultAction</a:t>
            </a:r>
            <a:r>
              <a:rPr lang="en-US" dirty="0"/>
              <a:t>": "SCMP_ACT_ALLOW", 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 err="1"/>
              <a:t>syscalls</a:t>
            </a:r>
            <a:r>
              <a:rPr lang="en-US" dirty="0"/>
              <a:t>": [ { "name": "</a:t>
            </a:r>
            <a:r>
              <a:rPr lang="en-US" dirty="0" err="1"/>
              <a:t>chmod</a:t>
            </a:r>
            <a:r>
              <a:rPr lang="en-US" dirty="0"/>
              <a:t>", "action": "SCMP_ACT_ERRNO" } ]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4876800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Seccomp</a:t>
            </a:r>
            <a:r>
              <a:rPr lang="en-US" b="1" dirty="0" smtClean="0"/>
              <a:t> illustration:</a:t>
            </a:r>
          </a:p>
          <a:p>
            <a:r>
              <a:rPr lang="en-US" dirty="0" smtClean="0"/>
              <a:t>$ </a:t>
            </a:r>
            <a:r>
              <a:rPr lang="en-US" dirty="0" err="1"/>
              <a:t>docker</a:t>
            </a:r>
            <a:r>
              <a:rPr lang="en-US" dirty="0"/>
              <a:t> run --</a:t>
            </a:r>
            <a:r>
              <a:rPr lang="en-US" dirty="0" err="1"/>
              <a:t>rm</a:t>
            </a:r>
            <a:r>
              <a:rPr lang="en-US" dirty="0"/>
              <a:t> -it --security-opt </a:t>
            </a:r>
            <a:r>
              <a:rPr lang="en-US" dirty="0" err="1"/>
              <a:t>seccomp</a:t>
            </a:r>
            <a:r>
              <a:rPr lang="en-US" dirty="0"/>
              <a:t>:/home/smakam14/</a:t>
            </a:r>
            <a:r>
              <a:rPr lang="en-US" dirty="0" err="1"/>
              <a:t>seccomp</a:t>
            </a:r>
            <a:r>
              <a:rPr lang="en-US" dirty="0"/>
              <a:t>/</a:t>
            </a:r>
            <a:r>
              <a:rPr lang="en-US" dirty="0" err="1"/>
              <a:t>profile.json</a:t>
            </a:r>
            <a:r>
              <a:rPr lang="en-US" dirty="0"/>
              <a:t> </a:t>
            </a:r>
            <a:r>
              <a:rPr lang="en-US" dirty="0" err="1"/>
              <a:t>busybox</a:t>
            </a:r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 400 /</a:t>
            </a:r>
            <a:r>
              <a:rPr lang="en-US" dirty="0" err="1"/>
              <a:t>etc</a:t>
            </a:r>
            <a:r>
              <a:rPr lang="en-US" dirty="0"/>
              <a:t>/hosts </a:t>
            </a:r>
            <a:r>
              <a:rPr lang="en-US" dirty="0" err="1"/>
              <a:t>chmod</a:t>
            </a:r>
            <a:r>
              <a:rPr lang="en-US" dirty="0"/>
              <a:t>: /</a:t>
            </a:r>
            <a:r>
              <a:rPr lang="en-US" dirty="0" err="1"/>
              <a:t>etc</a:t>
            </a:r>
            <a:r>
              <a:rPr lang="en-US" dirty="0"/>
              <a:t>/hosts: Operation not permitted</a:t>
            </a:r>
          </a:p>
        </p:txBody>
      </p:sp>
    </p:spTree>
    <p:extLst>
      <p:ext uri="{BB962C8B-B14F-4D97-AF65-F5344CB8AC3E}">
        <p14:creationId xmlns:p14="http://schemas.microsoft.com/office/powerpoint/2010/main" val="56709212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Linux kernel Security modules – </a:t>
            </a:r>
            <a:r>
              <a:rPr lang="en-US" dirty="0" err="1" smtClean="0"/>
              <a:t>AppArmor</a:t>
            </a:r>
            <a:r>
              <a:rPr lang="en-US" dirty="0" smtClean="0"/>
              <a:t>, </a:t>
            </a:r>
            <a:r>
              <a:rPr lang="en-US" dirty="0" err="1" smtClean="0"/>
              <a:t>SELinux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Both </a:t>
            </a:r>
            <a:r>
              <a:rPr lang="en-US" dirty="0" err="1"/>
              <a:t>AppArmor</a:t>
            </a:r>
            <a:r>
              <a:rPr lang="en-US" dirty="0"/>
              <a:t> and </a:t>
            </a:r>
            <a:r>
              <a:rPr lang="en-US" dirty="0" err="1"/>
              <a:t>SELinux</a:t>
            </a:r>
            <a:r>
              <a:rPr lang="en-US" dirty="0"/>
              <a:t> </a:t>
            </a:r>
            <a:r>
              <a:rPr lang="en-US" dirty="0" smtClean="0"/>
              <a:t>are kernel modules that gives </a:t>
            </a:r>
            <a:r>
              <a:rPr lang="en-US" dirty="0"/>
              <a:t>fine grained control to restrict access to system resources.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err="1"/>
              <a:t>AppArmor</a:t>
            </a:r>
            <a:r>
              <a:rPr lang="en-US" dirty="0"/>
              <a:t> is active for an application, the operating system allows the application to access only those files and folders that are mentioned in its security profile</a:t>
            </a:r>
            <a:r>
              <a:rPr lang="en-US" dirty="0" smtClean="0"/>
              <a:t>.</a:t>
            </a:r>
          </a:p>
          <a:p>
            <a:r>
              <a:rPr lang="en-US" dirty="0" err="1"/>
              <a:t>SElinux</a:t>
            </a:r>
            <a:r>
              <a:rPr lang="en-US" dirty="0"/>
              <a:t> is a labeling system. </a:t>
            </a:r>
            <a:r>
              <a:rPr lang="en-US" dirty="0" smtClean="0"/>
              <a:t>Every process, file</a:t>
            </a:r>
            <a:r>
              <a:rPr lang="en-US" dirty="0"/>
              <a:t>, directory, network ports, devices has a label assigned to it. We write rules to control the access of a process label to an a object label like a file. The kernel enforces the rules specified in the policy. </a:t>
            </a:r>
            <a:endParaRPr lang="en-US" dirty="0" smtClean="0"/>
          </a:p>
          <a:p>
            <a:r>
              <a:rPr lang="en-US" dirty="0"/>
              <a:t>In </a:t>
            </a:r>
            <a:r>
              <a:rPr lang="en-US" dirty="0" err="1"/>
              <a:t>Redhat</a:t>
            </a:r>
            <a:r>
              <a:rPr lang="en-US" dirty="0"/>
              <a:t> distributions, </a:t>
            </a:r>
            <a:r>
              <a:rPr lang="en-US" dirty="0" err="1"/>
              <a:t>SELinux</a:t>
            </a:r>
            <a:r>
              <a:rPr lang="en-US" dirty="0"/>
              <a:t> is supported. Ubuntu distributions supports </a:t>
            </a:r>
            <a:r>
              <a:rPr lang="en-US" dirty="0" err="1"/>
              <a:t>AppArmor</a:t>
            </a:r>
            <a:r>
              <a:rPr lang="en-US" dirty="0" smtClean="0"/>
              <a:t>.</a:t>
            </a:r>
          </a:p>
          <a:p>
            <a:r>
              <a:rPr lang="en-US" dirty="0" err="1"/>
              <a:t>AppArmor</a:t>
            </a:r>
            <a:r>
              <a:rPr lang="en-US" dirty="0"/>
              <a:t> profiles are easy to create, </a:t>
            </a:r>
            <a:r>
              <a:rPr lang="en-US" dirty="0" err="1"/>
              <a:t>SELinux</a:t>
            </a:r>
            <a:r>
              <a:rPr lang="en-US" dirty="0"/>
              <a:t> is difficult. </a:t>
            </a:r>
            <a:r>
              <a:rPr lang="en-US" dirty="0" err="1"/>
              <a:t>SELinux</a:t>
            </a:r>
            <a:r>
              <a:rPr lang="en-US" dirty="0"/>
              <a:t> profiles are more comprehensive compared to </a:t>
            </a:r>
            <a:r>
              <a:rPr lang="en-US" dirty="0" err="1"/>
              <a:t>AppArmor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147542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Engine Secure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Docker engine runs as a daemon and by default listens on the Unix socket, “</a:t>
            </a:r>
            <a:r>
              <a:rPr lang="en-US" dirty="0" err="1"/>
              <a:t>unix</a:t>
            </a:r>
            <a:r>
              <a:rPr lang="en-US" dirty="0"/>
              <a:t>:///</a:t>
            </a:r>
            <a:r>
              <a:rPr lang="en-US" dirty="0" err="1" smtClean="0"/>
              <a:t>var</a:t>
            </a:r>
            <a:r>
              <a:rPr lang="en-US" dirty="0" smtClean="0"/>
              <a:t>/run/</a:t>
            </a:r>
            <a:r>
              <a:rPr lang="en-US" dirty="0" err="1" smtClean="0"/>
              <a:t>docker.sock</a:t>
            </a:r>
            <a:r>
              <a:rPr lang="en-US" dirty="0"/>
              <a:t>”. </a:t>
            </a:r>
            <a:endParaRPr lang="en-US" dirty="0" smtClean="0"/>
          </a:p>
          <a:p>
            <a:r>
              <a:rPr lang="en-US" dirty="0" smtClean="0"/>
              <a:t>For accessing Docker engine remotely, “http” or “https” using TLS can be used. </a:t>
            </a:r>
          </a:p>
          <a:p>
            <a:r>
              <a:rPr lang="en-US" dirty="0" smtClean="0"/>
              <a:t>“http” is not advised to be used for security reasons.</a:t>
            </a:r>
          </a:p>
          <a:p>
            <a:r>
              <a:rPr lang="en-US" dirty="0" smtClean="0"/>
              <a:t>“https” with TLS provides </a:t>
            </a:r>
            <a:r>
              <a:rPr lang="en-US" dirty="0"/>
              <a:t>confidentiality, authentication as well as </a:t>
            </a:r>
            <a:r>
              <a:rPr lang="en-US" dirty="0" smtClean="0"/>
              <a:t>integrity.</a:t>
            </a:r>
          </a:p>
          <a:p>
            <a:r>
              <a:rPr lang="en-US" dirty="0" smtClean="0"/>
              <a:t>Certificates can be used to establish identity of client and server.</a:t>
            </a:r>
          </a:p>
          <a:p>
            <a:r>
              <a:rPr lang="en-US" dirty="0" smtClean="0"/>
              <a:t>For testing purposes, Certificates can be generated using </a:t>
            </a:r>
            <a:r>
              <a:rPr lang="en-US" dirty="0" err="1" smtClean="0"/>
              <a:t>Openssl</a:t>
            </a:r>
            <a:r>
              <a:rPr lang="en-US" dirty="0" smtClean="0"/>
              <a:t>. For commercial purposes, certificates can be purchased from sources like CA.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7070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077200" cy="28193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Authorization plugin can provide granular access to the Docker daemon based on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groupid</a:t>
            </a:r>
            <a:r>
              <a:rPr lang="en-US" dirty="0"/>
              <a:t>, command executed, command arguments, time of day etc</a:t>
            </a:r>
            <a:r>
              <a:rPr lang="en-US" dirty="0" smtClean="0"/>
              <a:t>.</a:t>
            </a:r>
          </a:p>
          <a:p>
            <a:r>
              <a:rPr lang="en-US" dirty="0"/>
              <a:t>Authorization plugin informs Docker daemon if the specific command can be allowed or not based on the policy and the command executed.</a:t>
            </a:r>
          </a:p>
          <a:p>
            <a:r>
              <a:rPr lang="en-US" dirty="0" err="1"/>
              <a:t>Twistlock</a:t>
            </a:r>
            <a:r>
              <a:rPr lang="en-US" dirty="0"/>
              <a:t> </a:t>
            </a:r>
            <a:r>
              <a:rPr lang="en-US" dirty="0" err="1"/>
              <a:t>authz</a:t>
            </a:r>
            <a:r>
              <a:rPr lang="en-US" dirty="0"/>
              <a:t> broker is one of the first plugins that is currently available.</a:t>
            </a:r>
          </a:p>
          <a:p>
            <a:r>
              <a:rPr lang="en-US" dirty="0"/>
              <a:t>In </a:t>
            </a:r>
            <a:r>
              <a:rPr lang="en-US" dirty="0" err="1"/>
              <a:t>Twistlock</a:t>
            </a:r>
            <a:r>
              <a:rPr lang="en-US" dirty="0"/>
              <a:t> case, policy is created as a JSON file and is given as argument to Docker daemon. </a:t>
            </a:r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/>
              <a:t>identity support is </a:t>
            </a:r>
            <a:r>
              <a:rPr lang="en-US" dirty="0" smtClean="0"/>
              <a:t>not yet available in Docker engine.</a:t>
            </a:r>
          </a:p>
          <a:p>
            <a:r>
              <a:rPr lang="en-US" dirty="0" smtClean="0"/>
              <a:t>Docker Data Center and Docker cloud provides RBAC and Multi-tenant support. 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4800"/>
            <a:ext cx="2690812" cy="26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6200" y="4038600"/>
            <a:ext cx="502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Policy.json</a:t>
            </a:r>
            <a:r>
              <a:rPr lang="en-US" b="1" dirty="0" smtClean="0"/>
              <a:t>:</a:t>
            </a:r>
          </a:p>
          <a:p>
            <a:r>
              <a:rPr lang="en-US" dirty="0"/>
              <a:t>{"name":"policy_1","users":[""],"actions":["container"] , "</a:t>
            </a:r>
            <a:r>
              <a:rPr lang="en-US" dirty="0" err="1"/>
              <a:t>readonly</a:t>
            </a:r>
            <a:r>
              <a:rPr lang="en-US" dirty="0"/>
              <a:t>":true</a:t>
            </a:r>
            <a:r>
              <a:rPr lang="en-US" dirty="0" smtClean="0"/>
              <a:t>} – Read-only Container policy</a:t>
            </a:r>
          </a:p>
          <a:p>
            <a:endParaRPr lang="en-US" dirty="0"/>
          </a:p>
          <a:p>
            <a:r>
              <a:rPr lang="en-US" b="1" dirty="0" smtClean="0"/>
              <a:t>Starting Docker daemon with </a:t>
            </a:r>
            <a:r>
              <a:rPr lang="en-US" b="1" dirty="0" err="1" smtClean="0"/>
              <a:t>auth</a:t>
            </a:r>
            <a:r>
              <a:rPr lang="en-US" b="1" dirty="0" smtClean="0"/>
              <a:t> </a:t>
            </a:r>
            <a:r>
              <a:rPr lang="en-US" b="1" dirty="0" err="1" smtClean="0"/>
              <a:t>policy.json</a:t>
            </a:r>
            <a:r>
              <a:rPr lang="en-US" b="1" dirty="0" smtClean="0"/>
              <a:t>:</a:t>
            </a:r>
          </a:p>
          <a:p>
            <a:r>
              <a:rPr lang="en-US" dirty="0" err="1"/>
              <a:t>docker</a:t>
            </a:r>
            <a:r>
              <a:rPr lang="en-US" dirty="0"/>
              <a:t> run -d --restart=always -v 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authz</a:t>
            </a:r>
            <a:r>
              <a:rPr lang="en-US" dirty="0"/>
              <a:t>-broker/</a:t>
            </a:r>
            <a:r>
              <a:rPr lang="en-US" dirty="0" err="1"/>
              <a:t>policy.json</a:t>
            </a:r>
            <a:r>
              <a:rPr lang="en-US" dirty="0"/>
              <a:t>:/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authz</a:t>
            </a:r>
            <a:r>
              <a:rPr lang="en-US" dirty="0"/>
              <a:t>-broker/</a:t>
            </a:r>
            <a:r>
              <a:rPr lang="en-US" dirty="0" err="1"/>
              <a:t>policy.json</a:t>
            </a:r>
            <a:r>
              <a:rPr lang="en-US" dirty="0"/>
              <a:t> -v /run/</a:t>
            </a:r>
            <a:r>
              <a:rPr lang="en-US" dirty="0" err="1"/>
              <a:t>docker</a:t>
            </a:r>
            <a:r>
              <a:rPr lang="en-US" dirty="0"/>
              <a:t>/plugins/:/run/</a:t>
            </a:r>
            <a:r>
              <a:rPr lang="en-US" dirty="0" err="1"/>
              <a:t>docker</a:t>
            </a:r>
            <a:r>
              <a:rPr lang="en-US" dirty="0"/>
              <a:t>/plugins </a:t>
            </a:r>
            <a:r>
              <a:rPr lang="en-US" dirty="0" err="1"/>
              <a:t>twistlock</a:t>
            </a:r>
            <a:r>
              <a:rPr lang="en-US" dirty="0"/>
              <a:t>/</a:t>
            </a:r>
            <a:r>
              <a:rPr lang="en-US" dirty="0" err="1"/>
              <a:t>authz</a:t>
            </a:r>
            <a:r>
              <a:rPr lang="en-US" dirty="0"/>
              <a:t>-broker</a:t>
            </a:r>
          </a:p>
        </p:txBody>
      </p:sp>
    </p:spTree>
    <p:extLst>
      <p:ext uri="{BB962C8B-B14F-4D97-AF65-F5344CB8AC3E}">
        <p14:creationId xmlns:p14="http://schemas.microsoft.com/office/powerpoint/2010/main" val="3374310283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image signing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34718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Container images </a:t>
            </a:r>
            <a:r>
              <a:rPr lang="en-US" dirty="0" smtClean="0"/>
              <a:t>needs to be signed so </a:t>
            </a:r>
            <a:r>
              <a:rPr lang="en-US" dirty="0"/>
              <a:t>that the client knows that image is coming from a trusted source and that it is not tampered with. </a:t>
            </a:r>
            <a:endParaRPr lang="en-US" dirty="0" smtClean="0"/>
          </a:p>
          <a:p>
            <a:r>
              <a:rPr lang="en-US" dirty="0" smtClean="0"/>
              <a:t>Content </a:t>
            </a:r>
            <a:r>
              <a:rPr lang="en-US" dirty="0"/>
              <a:t>publisher takes care of signing Container image and pushing it into the registry</a:t>
            </a:r>
            <a:r>
              <a:rPr lang="en-US" dirty="0" smtClean="0"/>
              <a:t>.</a:t>
            </a:r>
          </a:p>
          <a:p>
            <a:r>
              <a:rPr lang="en-US" dirty="0"/>
              <a:t>The Docker content trust is an implementation of the </a:t>
            </a:r>
            <a:r>
              <a:rPr lang="en-US" dirty="0">
                <a:hlinkClick r:id="rId2"/>
              </a:rPr>
              <a:t>Notary open source project</a:t>
            </a:r>
            <a:r>
              <a:rPr lang="en-US" dirty="0"/>
              <a:t>. The Notary open source project is based on </a:t>
            </a:r>
            <a:r>
              <a:rPr lang="en-US" dirty="0">
                <a:hlinkClick r:id="rId3"/>
              </a:rPr>
              <a:t>The Update Framework (TUF) project</a:t>
            </a:r>
            <a:r>
              <a:rPr lang="en-US" dirty="0" smtClean="0"/>
              <a:t>.</a:t>
            </a:r>
          </a:p>
          <a:p>
            <a:r>
              <a:rPr lang="en-US" dirty="0"/>
              <a:t>When content trust is enabled, we can pull only signed images</a:t>
            </a:r>
            <a:r>
              <a:rPr lang="en-US" dirty="0" smtClean="0"/>
              <a:t>.</a:t>
            </a:r>
          </a:p>
          <a:p>
            <a:r>
              <a:rPr lang="en-US" dirty="0"/>
              <a:t>When content trust is not enabled, both signed and unsigned images can be pulled</a:t>
            </a:r>
            <a:r>
              <a:rPr lang="en-US" dirty="0" smtClean="0"/>
              <a:t>.</a:t>
            </a:r>
          </a:p>
          <a:p>
            <a:r>
              <a:rPr lang="en-US" dirty="0"/>
              <a:t>Docker content trust is enabled with “export DOCKER_CONTENT_TRUST=1”.</a:t>
            </a:r>
          </a:p>
          <a:p>
            <a:r>
              <a:rPr lang="en-US" dirty="0"/>
              <a:t>When the publisher pushes the image for the first time using </a:t>
            </a:r>
            <a:r>
              <a:rPr lang="en-US" dirty="0" err="1"/>
              <a:t>docker</a:t>
            </a:r>
            <a:r>
              <a:rPr lang="en-US" dirty="0"/>
              <a:t> push, there is a need to enter a passphrase for the root key 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pushing new image or new image version, publisher needs to enter passphrase for repository key.</a:t>
            </a:r>
          </a:p>
          <a:p>
            <a:r>
              <a:rPr lang="en-US" dirty="0"/>
              <a:t>Docker has also added support for hardware keys using </a:t>
            </a:r>
            <a:r>
              <a:rPr lang="en-US" dirty="0" err="1" smtClean="0"/>
              <a:t>Yubikey</a:t>
            </a:r>
            <a:endParaRPr lang="en-US" dirty="0" smtClean="0"/>
          </a:p>
          <a:p>
            <a:r>
              <a:rPr lang="en-US" dirty="0" smtClean="0"/>
              <a:t>Keys should be saved safely and backups should be taken. </a:t>
            </a:r>
          </a:p>
        </p:txBody>
      </p:sp>
    </p:spTree>
    <p:extLst>
      <p:ext uri="{BB962C8B-B14F-4D97-AF65-F5344CB8AC3E}">
        <p14:creationId xmlns:p14="http://schemas.microsoft.com/office/powerpoint/2010/main" val="1571628236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Image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Docker Security Scan scans Container images and reports vulnerabilities.</a:t>
            </a:r>
          </a:p>
          <a:p>
            <a:r>
              <a:rPr lang="en-US" dirty="0" smtClean="0"/>
              <a:t>Scanning is done by comparing each Container layer component with CVE databases. </a:t>
            </a:r>
          </a:p>
          <a:p>
            <a:r>
              <a:rPr lang="en-US" dirty="0" smtClean="0"/>
              <a:t>Additional binary scan is done to make sure that the package is not tampered with.</a:t>
            </a:r>
          </a:p>
          <a:p>
            <a:r>
              <a:rPr lang="en-US" dirty="0" smtClean="0"/>
              <a:t>Pro-active notification is given </a:t>
            </a:r>
            <a:r>
              <a:rPr lang="en-US" dirty="0"/>
              <a:t>to both the publisher and user of Container images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Available currently in Docker hub and Docker cloud. Will be added soon to Docker data center.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46408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Security -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8058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Docker enables Security by default and the default options suffice most of the needs. Following are few best practices:</a:t>
            </a:r>
          </a:p>
          <a:p>
            <a:r>
              <a:rPr lang="en-US" dirty="0" smtClean="0"/>
              <a:t>Have </a:t>
            </a:r>
            <a:r>
              <a:rPr lang="en-US" dirty="0"/>
              <a:t>separate containers for each </a:t>
            </a:r>
            <a:r>
              <a:rPr lang="en-US" dirty="0" smtClean="0"/>
              <a:t>micro-service keeping Container image size small.</a:t>
            </a:r>
            <a:endParaRPr lang="en-US" dirty="0"/>
          </a:p>
          <a:p>
            <a:r>
              <a:rPr lang="en-US" dirty="0"/>
              <a:t>Don’t put </a:t>
            </a:r>
            <a:r>
              <a:rPr lang="en-US" dirty="0" err="1"/>
              <a:t>ssh</a:t>
            </a:r>
            <a:r>
              <a:rPr lang="en-US" dirty="0"/>
              <a:t> inside container, “</a:t>
            </a:r>
            <a:r>
              <a:rPr lang="en-US" dirty="0" err="1"/>
              <a:t>docker</a:t>
            </a:r>
            <a:r>
              <a:rPr lang="en-US" dirty="0"/>
              <a:t> exec” can be used to </a:t>
            </a:r>
            <a:r>
              <a:rPr lang="en-US" dirty="0" err="1"/>
              <a:t>ssh</a:t>
            </a:r>
            <a:r>
              <a:rPr lang="en-US" dirty="0"/>
              <a:t> to Container.</a:t>
            </a:r>
          </a:p>
          <a:p>
            <a:r>
              <a:rPr lang="en-US" dirty="0" smtClean="0"/>
              <a:t>Use only signed Container images. </a:t>
            </a:r>
          </a:p>
          <a:p>
            <a:r>
              <a:rPr lang="en-US" dirty="0" smtClean="0"/>
              <a:t>Mount devices and volumes as read-only.</a:t>
            </a:r>
            <a:endParaRPr lang="en-US" dirty="0"/>
          </a:p>
          <a:p>
            <a:r>
              <a:rPr lang="en-US" dirty="0"/>
              <a:t>Run application as non-root. If root </a:t>
            </a:r>
            <a:r>
              <a:rPr lang="en-US" dirty="0" smtClean="0"/>
              <a:t>access is </a:t>
            </a:r>
            <a:r>
              <a:rPr lang="en-US" dirty="0"/>
              <a:t>needed, run as root only for limited </a:t>
            </a:r>
            <a:r>
              <a:rPr lang="en-US" dirty="0" smtClean="0"/>
              <a:t>operations using features like Capabilities, </a:t>
            </a:r>
            <a:r>
              <a:rPr lang="en-US" dirty="0" err="1" smtClean="0"/>
              <a:t>Seccomp</a:t>
            </a:r>
            <a:r>
              <a:rPr lang="en-US" dirty="0" smtClean="0"/>
              <a:t>, </a:t>
            </a:r>
            <a:r>
              <a:rPr lang="en-US" dirty="0" err="1" smtClean="0"/>
              <a:t>SELinux</a:t>
            </a:r>
            <a:r>
              <a:rPr lang="en-US" dirty="0" smtClean="0"/>
              <a:t>/</a:t>
            </a:r>
            <a:r>
              <a:rPr lang="en-US" dirty="0" err="1" smtClean="0"/>
              <a:t>AppArmor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Keep OS secure with regular updates. Using Container optimized OS is an option here since they provide automatic pushed update.</a:t>
            </a:r>
          </a:p>
          <a:p>
            <a:r>
              <a:rPr lang="en-US" dirty="0"/>
              <a:t>Store root keys, passphrase in a safe </a:t>
            </a:r>
            <a:r>
              <a:rPr lang="en-US" dirty="0" smtClean="0"/>
              <a:t>place and not expose in </a:t>
            </a:r>
            <a:r>
              <a:rPr lang="en-US" dirty="0" err="1" smtClean="0"/>
              <a:t>Dockerfile</a:t>
            </a:r>
            <a:r>
              <a:rPr lang="en-US" dirty="0" smtClean="0"/>
              <a:t>. </a:t>
            </a:r>
            <a:r>
              <a:rPr lang="en-US" dirty="0"/>
              <a:t>Docker has plans to manage keys with </a:t>
            </a:r>
            <a:r>
              <a:rPr lang="en-US" dirty="0" smtClean="0"/>
              <a:t>Docker datacenter.</a:t>
            </a:r>
            <a:endParaRPr lang="en-US" dirty="0"/>
          </a:p>
          <a:p>
            <a:r>
              <a:rPr lang="en-US" dirty="0"/>
              <a:t>Use Docker official images. These images are curated by Docker so that the highest quality and security is maintained for the official images.</a:t>
            </a:r>
          </a:p>
          <a:p>
            <a:r>
              <a:rPr lang="en-US" dirty="0" smtClean="0"/>
              <a:t>Use Container security scanning to check for vulnerabilities.</a:t>
            </a:r>
          </a:p>
          <a:p>
            <a:r>
              <a:rPr lang="en-US" dirty="0" smtClean="0"/>
              <a:t>Use TLS for remote Docker daemon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16136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2"/>
                </a:solidFill>
              </a:rPr>
              <a:t>Docker </a:t>
            </a:r>
            <a:r>
              <a:rPr lang="en-US" dirty="0">
                <a:solidFill>
                  <a:schemeClr val="tx2"/>
                </a:solidFill>
              </a:rPr>
              <a:t>Security documentation(</a:t>
            </a:r>
            <a:r>
              <a:rPr lang="en-US" dirty="0">
                <a:solidFill>
                  <a:schemeClr val="tx2"/>
                </a:solidFill>
                <a:hlinkClick r:id="rId6"/>
              </a:rPr>
              <a:t>https://docs.docker.com/engine/security/security</a:t>
            </a:r>
            <a:r>
              <a:rPr lang="en-US" dirty="0" smtClean="0">
                <a:solidFill>
                  <a:schemeClr val="tx2"/>
                </a:solidFill>
                <a:hlinkClick r:id="rId6"/>
              </a:rPr>
              <a:t>/</a:t>
            </a:r>
            <a:r>
              <a:rPr lang="en-US" dirty="0" smtClean="0">
                <a:solidFill>
                  <a:schemeClr val="tx2"/>
                </a:solidFill>
              </a:rPr>
              <a:t>) </a:t>
            </a: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Container namespaces (</a:t>
            </a:r>
            <a:r>
              <a:rPr lang="en-US" dirty="0">
                <a:solidFill>
                  <a:schemeClr val="tx2"/>
                </a:solidFill>
                <a:hlinkClick r:id="rId7"/>
              </a:rPr>
              <a:t>http://</a:t>
            </a:r>
            <a:r>
              <a:rPr lang="en-US" dirty="0" smtClean="0">
                <a:solidFill>
                  <a:schemeClr val="tx2"/>
                </a:solidFill>
                <a:hlinkClick r:id="rId7"/>
              </a:rPr>
              <a:t>crosbymichael.com/creating-containers-part-1.html</a:t>
            </a:r>
            <a:r>
              <a:rPr lang="en-US" dirty="0" smtClean="0">
                <a:solidFill>
                  <a:schemeClr val="tx2"/>
                </a:solidFill>
              </a:rPr>
              <a:t>) </a:t>
            </a: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</a:rPr>
              <a:t>Docker </a:t>
            </a:r>
            <a:r>
              <a:rPr lang="en-US" dirty="0">
                <a:solidFill>
                  <a:schemeClr val="tx2"/>
                </a:solidFill>
              </a:rPr>
              <a:t>Security </a:t>
            </a:r>
            <a:r>
              <a:rPr lang="en-US" dirty="0" smtClean="0">
                <a:solidFill>
                  <a:schemeClr val="tx2"/>
                </a:solidFill>
              </a:rPr>
              <a:t>article series 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  <a:hlinkClick r:id="rId8"/>
              </a:rPr>
              <a:t>https://</a:t>
            </a:r>
            <a:r>
              <a:rPr lang="en-US" dirty="0" smtClean="0">
                <a:solidFill>
                  <a:schemeClr val="tx2"/>
                </a:solidFill>
                <a:hlinkClick r:id="rId8"/>
              </a:rPr>
              <a:t>opensource.com/business/15/3/docker-security-tuning</a:t>
            </a:r>
            <a:r>
              <a:rPr lang="en-US" dirty="0" smtClean="0">
                <a:solidFill>
                  <a:schemeClr val="tx2"/>
                </a:solidFill>
              </a:rPr>
              <a:t>) </a:t>
            </a:r>
            <a:endParaRPr lang="en-US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</a:rPr>
              <a:t>Docker Security </a:t>
            </a:r>
            <a:r>
              <a:rPr lang="en-US" dirty="0">
                <a:solidFill>
                  <a:schemeClr val="tx2"/>
                </a:solidFill>
              </a:rPr>
              <a:t>blog series (</a:t>
            </a:r>
            <a:r>
              <a:rPr lang="en-US" dirty="0">
                <a:solidFill>
                  <a:schemeClr val="tx2"/>
                </a:solidFill>
                <a:hlinkClick r:id="rId9"/>
              </a:rPr>
              <a:t>https://sreeninet.wordpress.com/2016/03/06/docker-security-part-1overview</a:t>
            </a:r>
            <a:r>
              <a:rPr lang="en-US" dirty="0" smtClean="0">
                <a:solidFill>
                  <a:schemeClr val="tx2"/>
                </a:solidFill>
                <a:hlinkClick r:id="rId9"/>
              </a:rPr>
              <a:t>/</a:t>
            </a:r>
            <a:r>
              <a:rPr lang="en-US" dirty="0" smtClean="0">
                <a:solidFill>
                  <a:schemeClr val="tx2"/>
                </a:solidFill>
              </a:rPr>
              <a:t>) </a:t>
            </a:r>
            <a:endParaRPr lang="en-US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</a:rPr>
              <a:t>Docker </a:t>
            </a:r>
            <a:r>
              <a:rPr lang="en-US" dirty="0">
                <a:solidFill>
                  <a:schemeClr val="tx2"/>
                </a:solidFill>
              </a:rPr>
              <a:t>Security scan(</a:t>
            </a:r>
            <a:r>
              <a:rPr lang="en-US" dirty="0">
                <a:solidFill>
                  <a:schemeClr val="tx2"/>
                </a:solidFill>
                <a:hlinkClick r:id="rId10"/>
              </a:rPr>
              <a:t>https://blog.docker.com/2016/05/docker-security-scanning</a:t>
            </a:r>
            <a:r>
              <a:rPr lang="en-US" dirty="0" smtClean="0">
                <a:solidFill>
                  <a:schemeClr val="tx2"/>
                </a:solidFill>
                <a:hlinkClick r:id="rId10"/>
              </a:rPr>
              <a:t>/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</a:rPr>
              <a:t>Authorization plugin (</a:t>
            </a:r>
            <a:r>
              <a:rPr lang="en-US" dirty="0" smtClean="0">
                <a:solidFill>
                  <a:schemeClr val="tx2"/>
                </a:solidFill>
                <a:hlinkClick r:id="rId11"/>
              </a:rPr>
              <a:t>https</a:t>
            </a:r>
            <a:r>
              <a:rPr lang="en-US" dirty="0">
                <a:solidFill>
                  <a:schemeClr val="tx2"/>
                </a:solidFill>
                <a:hlinkClick r:id="rId11"/>
              </a:rPr>
              <a:t>://www.twistlock.com/2016/02/18/docker-authz-plugins-twistlocks-contribution-to-the-docker-community</a:t>
            </a:r>
            <a:r>
              <a:rPr lang="en-US" dirty="0" smtClean="0">
                <a:solidFill>
                  <a:schemeClr val="tx2"/>
                </a:solidFill>
                <a:hlinkClick r:id="rId11"/>
              </a:rPr>
              <a:t>/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>
              <a:defRPr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dirty="0">
              <a:solidFill>
                <a:schemeClr val="tx2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18436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22"/>
            <a:ext cx="8077200" cy="1143000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54102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Senior Engineering Manager at Cisco Systems Data Center group</a:t>
            </a:r>
          </a:p>
          <a:p>
            <a:r>
              <a:rPr lang="en-US" dirty="0" smtClean="0"/>
              <a:t>Author of “Mastering CoreOS”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www.packtpub.com/networking-and-servers/mastering-coreos/</a:t>
            </a:r>
            <a:r>
              <a:rPr lang="en-US" dirty="0" smtClean="0"/>
              <a:t> ) </a:t>
            </a:r>
          </a:p>
          <a:p>
            <a:r>
              <a:rPr lang="en-US" dirty="0"/>
              <a:t>Docker </a:t>
            </a:r>
            <a:r>
              <a:rPr lang="en-US" dirty="0" smtClean="0"/>
              <a:t>Captain(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www.docker.com/community/docker-captains</a:t>
            </a:r>
            <a:r>
              <a:rPr lang="en-US" dirty="0" smtClean="0"/>
              <a:t> )</a:t>
            </a:r>
          </a:p>
          <a:p>
            <a:r>
              <a:rPr lang="en-US" dirty="0" smtClean="0"/>
              <a:t>Blog: </a:t>
            </a:r>
            <a:r>
              <a:rPr lang="en-US" dirty="0">
                <a:hlinkClick r:id="rId4"/>
              </a:rPr>
              <a:t>https://sreeninet.wordpress.com/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Code: </a:t>
            </a:r>
            <a:r>
              <a:rPr lang="en-US" dirty="0">
                <a:hlinkClick r:id="rId5"/>
              </a:rPr>
              <a:t>https://github.com/smakam</a:t>
            </a:r>
            <a:endParaRPr lang="en-US" dirty="0"/>
          </a:p>
          <a:p>
            <a:r>
              <a:rPr lang="en-US" dirty="0" err="1" smtClean="0"/>
              <a:t>Linkedin</a:t>
            </a:r>
            <a:r>
              <a:rPr lang="en-US" dirty="0" smtClean="0"/>
              <a:t>: </a:t>
            </a:r>
            <a:r>
              <a:rPr lang="en-US" dirty="0">
                <a:hlinkClick r:id="rId6"/>
              </a:rPr>
              <a:t>https://in.linkedin.com/in/sreenivasmakam</a:t>
            </a:r>
            <a:endParaRPr lang="en-US" dirty="0"/>
          </a:p>
          <a:p>
            <a:r>
              <a:rPr lang="en-US" dirty="0" smtClean="0"/>
              <a:t>Twitter: @srmakam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3998"/>
            <a:ext cx="28765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49706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Security modules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7809" y="2003425"/>
            <a:ext cx="1676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7809" y="4441825"/>
            <a:ext cx="1676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1579" y="2636520"/>
            <a:ext cx="3276600" cy="2532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46984" y="2618376"/>
            <a:ext cx="2133600" cy="2526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57008" y="3584465"/>
            <a:ext cx="742950" cy="665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20484" y="4035742"/>
            <a:ext cx="914400" cy="9321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23633" y="3260615"/>
            <a:ext cx="1409700" cy="13131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18833" y="2974230"/>
            <a:ext cx="2057400" cy="18757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96209" y="3979136"/>
            <a:ext cx="742950" cy="665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063009" y="3941512"/>
            <a:ext cx="742950" cy="665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6438" y="4875212"/>
            <a:ext cx="670466" cy="587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225259" y="2689225"/>
            <a:ext cx="8302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Docker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Engine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84954" y="2247645"/>
            <a:ext cx="162877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Docker Client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09337" y="4474592"/>
            <a:ext cx="1628776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Auth</a:t>
            </a:r>
            <a:r>
              <a:rPr lang="en-US" altLang="en-US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orization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558946" y="3317662"/>
            <a:ext cx="7096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Registry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780820" y="3682255"/>
            <a:ext cx="7334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SELinux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AppArmor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761770" y="3346181"/>
            <a:ext cx="7334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Seccomp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755674" y="3011378"/>
            <a:ext cx="8413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Capabilities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120484" y="4310380"/>
            <a:ext cx="914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Namespaces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Cgroups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09337" y="5040642"/>
            <a:ext cx="8286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Multitenant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093607" y="4124172"/>
            <a:ext cx="7334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Security Scan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8116346" y="4076767"/>
            <a:ext cx="7334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Image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Signing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444209" y="2346325"/>
            <a:ext cx="547370" cy="7816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444209" y="4588669"/>
            <a:ext cx="547370" cy="5408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33"/>
          <p:cNvSpPr txBox="1">
            <a:spLocks noChangeArrowheads="1"/>
          </p:cNvSpPr>
          <p:nvPr/>
        </p:nvSpPr>
        <p:spPr bwMode="auto">
          <a:xfrm>
            <a:off x="2387059" y="2738056"/>
            <a:ext cx="7334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TLS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5"/>
          <p:cNvSpPr txBox="1">
            <a:spLocks noChangeArrowheads="1"/>
          </p:cNvSpPr>
          <p:nvPr/>
        </p:nvSpPr>
        <p:spPr bwMode="auto">
          <a:xfrm>
            <a:off x="2444209" y="4182269"/>
            <a:ext cx="7334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Request/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Response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525671" y="3147133"/>
            <a:ext cx="742950" cy="665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6853080" y="2620534"/>
            <a:ext cx="19559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Container image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>
            <a:stCxn id="6" idx="3"/>
          </p:cNvCxnSpPr>
          <p:nvPr/>
        </p:nvCxnSpPr>
        <p:spPr>
          <a:xfrm flipV="1">
            <a:off x="6268179" y="3885455"/>
            <a:ext cx="570041" cy="17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3"/>
          <p:cNvSpPr txBox="1">
            <a:spLocks noChangeArrowheads="1"/>
          </p:cNvSpPr>
          <p:nvPr/>
        </p:nvSpPr>
        <p:spPr bwMode="auto">
          <a:xfrm>
            <a:off x="6365078" y="3595418"/>
            <a:ext cx="7334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TLS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662635" y="4888116"/>
            <a:ext cx="670466" cy="587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567257" y="5044281"/>
            <a:ext cx="8286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RBAC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7306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Linux kernel - Container Security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Namespaces – PID, Mount, Network, IPC, UTC, User.</a:t>
            </a:r>
          </a:p>
          <a:p>
            <a:r>
              <a:rPr lang="en-US" dirty="0" err="1" smtClean="0"/>
              <a:t>Cgroups</a:t>
            </a:r>
            <a:r>
              <a:rPr lang="en-US" dirty="0" smtClean="0"/>
              <a:t> – Limit CPU, Memory, IO</a:t>
            </a:r>
          </a:p>
          <a:p>
            <a:r>
              <a:rPr lang="en-US" dirty="0" smtClean="0"/>
              <a:t>Capabilities – Reduced root access. 36 capabilities to control as of kernel 3.19.0.21.</a:t>
            </a:r>
          </a:p>
          <a:p>
            <a:r>
              <a:rPr lang="en-US" dirty="0" err="1" smtClean="0"/>
              <a:t>Seccomp</a:t>
            </a:r>
            <a:r>
              <a:rPr lang="en-US" dirty="0" smtClean="0"/>
              <a:t> profiles – Control kernel system calls. 300+ system calls available that can be controlled using these profiles.</a:t>
            </a:r>
          </a:p>
          <a:p>
            <a:r>
              <a:rPr lang="en-US" dirty="0" smtClean="0"/>
              <a:t>Special kernel modules like </a:t>
            </a:r>
            <a:r>
              <a:rPr lang="en-US" dirty="0" err="1" smtClean="0"/>
              <a:t>AppArmor</a:t>
            </a:r>
            <a:r>
              <a:rPr lang="en-US" dirty="0" smtClean="0"/>
              <a:t>, </a:t>
            </a:r>
            <a:r>
              <a:rPr lang="en-US" dirty="0" err="1" smtClean="0"/>
              <a:t>SELinux</a:t>
            </a:r>
            <a:r>
              <a:rPr lang="en-US" dirty="0" smtClean="0"/>
              <a:t> – Provides granular control over Kernel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9363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– PID, 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8077200" cy="609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err="1"/>
              <a:t>docker</a:t>
            </a:r>
            <a:r>
              <a:rPr lang="en-US" sz="1800" dirty="0"/>
              <a:t> run -</a:t>
            </a:r>
            <a:r>
              <a:rPr lang="en-US" sz="1800" dirty="0" err="1"/>
              <a:t>ti</a:t>
            </a:r>
            <a:r>
              <a:rPr lang="en-US" sz="1800" dirty="0"/>
              <a:t> --name ubuntu1 -v /</a:t>
            </a:r>
            <a:r>
              <a:rPr lang="en-US" sz="1800" dirty="0" err="1"/>
              <a:t>usr</a:t>
            </a:r>
            <a:r>
              <a:rPr lang="en-US" sz="1800" dirty="0"/>
              <a:t>:/ubuntu1 </a:t>
            </a:r>
            <a:r>
              <a:rPr lang="en-US" sz="1800" dirty="0" err="1"/>
              <a:t>ubuntu</a:t>
            </a:r>
            <a:r>
              <a:rPr lang="en-US" sz="1800" dirty="0"/>
              <a:t> bash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docker</a:t>
            </a:r>
            <a:r>
              <a:rPr lang="en-US" sz="1800" dirty="0" smtClean="0"/>
              <a:t> </a:t>
            </a:r>
            <a:r>
              <a:rPr lang="en-US" sz="1800" dirty="0"/>
              <a:t>run -</a:t>
            </a:r>
            <a:r>
              <a:rPr lang="en-US" sz="1800" dirty="0" err="1"/>
              <a:t>ti</a:t>
            </a:r>
            <a:r>
              <a:rPr lang="en-US" sz="1800" dirty="0"/>
              <a:t> --name ubuntu2 -v /</a:t>
            </a:r>
            <a:r>
              <a:rPr lang="en-US" sz="1800" dirty="0" err="1"/>
              <a:t>usr</a:t>
            </a:r>
            <a:r>
              <a:rPr lang="en-US" sz="1800" dirty="0"/>
              <a:t>:/ubuntu2 </a:t>
            </a:r>
            <a:r>
              <a:rPr lang="en-US" sz="1800" dirty="0" err="1"/>
              <a:t>ubuntu</a:t>
            </a:r>
            <a:r>
              <a:rPr lang="en-US" sz="1800" dirty="0"/>
              <a:t> bash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374" y="2895600"/>
            <a:ext cx="3733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PID namespace:</a:t>
            </a:r>
          </a:p>
          <a:p>
            <a:r>
              <a:rPr lang="en-US" sz="1400" b="1" dirty="0" smtClean="0"/>
              <a:t>Ubuntu1 Container:</a:t>
            </a:r>
          </a:p>
          <a:p>
            <a:r>
              <a:rPr lang="en-US" sz="1400" dirty="0"/>
              <a:t>root@3a1bf12161c9:/# </a:t>
            </a:r>
            <a:r>
              <a:rPr lang="en-US" sz="1400" dirty="0" err="1"/>
              <a:t>ps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smtClean="0"/>
              <a:t>PID </a:t>
            </a:r>
            <a:r>
              <a:rPr lang="en-US" sz="1400" dirty="0"/>
              <a:t>TTY TIME CMD </a:t>
            </a:r>
            <a:endParaRPr lang="en-US" sz="1400" dirty="0" smtClean="0"/>
          </a:p>
          <a:p>
            <a:r>
              <a:rPr lang="en-US" sz="1400" dirty="0" smtClean="0"/>
              <a:t>1 </a:t>
            </a:r>
            <a:r>
              <a:rPr lang="en-US" sz="1400" dirty="0"/>
              <a:t>? 00:00:00 bash </a:t>
            </a:r>
            <a:endParaRPr lang="en-US" sz="1400" dirty="0" smtClean="0"/>
          </a:p>
          <a:p>
            <a:r>
              <a:rPr lang="en-US" sz="1400" dirty="0" smtClean="0"/>
              <a:t>15 </a:t>
            </a:r>
            <a:r>
              <a:rPr lang="en-US" sz="1400" dirty="0"/>
              <a:t>? 00:00:00 </a:t>
            </a:r>
            <a:r>
              <a:rPr lang="en-US" sz="1400" dirty="0" err="1" smtClean="0"/>
              <a:t>ps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b="1" dirty="0" smtClean="0"/>
              <a:t>Ubuntu2 Container:</a:t>
            </a:r>
          </a:p>
          <a:p>
            <a:r>
              <a:rPr lang="en-US" sz="1400" dirty="0"/>
              <a:t>root@8beb85abe6a5:/# </a:t>
            </a:r>
            <a:r>
              <a:rPr lang="en-US" sz="1400" dirty="0" err="1"/>
              <a:t>ps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smtClean="0"/>
              <a:t>PID </a:t>
            </a:r>
            <a:r>
              <a:rPr lang="en-US" sz="1400" dirty="0"/>
              <a:t>TTY TIME CMD </a:t>
            </a:r>
            <a:endParaRPr lang="en-US" sz="1400" dirty="0" smtClean="0"/>
          </a:p>
          <a:p>
            <a:r>
              <a:rPr lang="en-US" sz="1400" dirty="0" smtClean="0"/>
              <a:t>1 </a:t>
            </a:r>
            <a:r>
              <a:rPr lang="en-US" sz="1400" dirty="0"/>
              <a:t>? 00:00:00 bash </a:t>
            </a:r>
            <a:endParaRPr lang="en-US" sz="1400" dirty="0" smtClean="0"/>
          </a:p>
          <a:p>
            <a:r>
              <a:rPr lang="en-US" sz="1400" dirty="0" smtClean="0"/>
              <a:t>14 </a:t>
            </a:r>
            <a:r>
              <a:rPr lang="en-US" sz="1400" dirty="0"/>
              <a:t>? 00:00:00 </a:t>
            </a:r>
            <a:r>
              <a:rPr lang="en-US" sz="1400" dirty="0" err="1" smtClean="0"/>
              <a:t>ps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b="1" dirty="0" smtClean="0"/>
              <a:t>Host:</a:t>
            </a:r>
          </a:p>
          <a:p>
            <a:r>
              <a:rPr lang="en-US" sz="1400" dirty="0"/>
              <a:t>$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eaf|grep</a:t>
            </a:r>
            <a:r>
              <a:rPr lang="en-US" sz="1400" dirty="0"/>
              <a:t> root | grep bash </a:t>
            </a:r>
            <a:endParaRPr lang="en-US" sz="1400" dirty="0" smtClean="0"/>
          </a:p>
          <a:p>
            <a:r>
              <a:rPr lang="en-US" sz="1400" dirty="0" smtClean="0"/>
              <a:t>root </a:t>
            </a:r>
            <a:r>
              <a:rPr lang="en-US" sz="1400" dirty="0"/>
              <a:t>5413 1697 0 05:54 pts/28 00:00:00 bash </a:t>
            </a:r>
            <a:endParaRPr lang="en-US" sz="1400" dirty="0" smtClean="0"/>
          </a:p>
          <a:p>
            <a:r>
              <a:rPr lang="en-US" sz="1400" dirty="0" smtClean="0"/>
              <a:t>root 5516 </a:t>
            </a:r>
            <a:r>
              <a:rPr lang="en-US" sz="1400" dirty="0"/>
              <a:t>1697 0 05:54 pts/31 00:00:00 bash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3048000"/>
            <a:ext cx="373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Mount namespace:</a:t>
            </a:r>
          </a:p>
          <a:p>
            <a:r>
              <a:rPr lang="en-US" sz="1400" b="1" dirty="0" smtClean="0"/>
              <a:t>Ubuntu1 Container:</a:t>
            </a:r>
          </a:p>
          <a:p>
            <a:r>
              <a:rPr lang="en-US" sz="1400" dirty="0"/>
              <a:t>root@3a1bf12161c9:/# ls / </a:t>
            </a:r>
            <a:endParaRPr lang="en-US" sz="1400" dirty="0" smtClean="0"/>
          </a:p>
          <a:p>
            <a:r>
              <a:rPr lang="en-US" sz="1400" dirty="0" smtClean="0"/>
              <a:t>bin </a:t>
            </a:r>
            <a:r>
              <a:rPr lang="en-US" sz="1400" dirty="0"/>
              <a:t>dev home lib64 </a:t>
            </a:r>
            <a:r>
              <a:rPr lang="en-US" sz="1400" dirty="0" err="1"/>
              <a:t>mnt</a:t>
            </a:r>
            <a:r>
              <a:rPr lang="en-US" sz="1400" dirty="0"/>
              <a:t> proc run </a:t>
            </a:r>
            <a:r>
              <a:rPr lang="en-US" sz="1400" dirty="0" err="1"/>
              <a:t>srv</a:t>
            </a:r>
            <a:r>
              <a:rPr lang="en-US" sz="1400" dirty="0"/>
              <a:t> </a:t>
            </a:r>
            <a:r>
              <a:rPr lang="en-US" sz="1400" dirty="0" err="1"/>
              <a:t>tmp</a:t>
            </a:r>
            <a:r>
              <a:rPr lang="en-US" sz="1400" dirty="0"/>
              <a:t> </a:t>
            </a:r>
            <a:r>
              <a:rPr lang="en-US" sz="1400" dirty="0" err="1"/>
              <a:t>usr</a:t>
            </a:r>
            <a:r>
              <a:rPr lang="en-US" sz="1400" dirty="0"/>
              <a:t> boot </a:t>
            </a:r>
            <a:r>
              <a:rPr lang="en-US" sz="1400" dirty="0" err="1"/>
              <a:t>etc</a:t>
            </a:r>
            <a:r>
              <a:rPr lang="en-US" sz="1400" dirty="0"/>
              <a:t> lib media opt root </a:t>
            </a:r>
            <a:r>
              <a:rPr lang="en-US" sz="1400" dirty="0" err="1"/>
              <a:t>sbin</a:t>
            </a:r>
            <a:r>
              <a:rPr lang="en-US" sz="1400" dirty="0"/>
              <a:t> sys </a:t>
            </a:r>
            <a:r>
              <a:rPr lang="en-US" sz="1400" b="1" dirty="0"/>
              <a:t>ubuntu1</a:t>
            </a:r>
            <a:r>
              <a:rPr lang="en-US" sz="1400" dirty="0"/>
              <a:t> </a:t>
            </a:r>
            <a:r>
              <a:rPr lang="en-US" sz="1400" dirty="0" err="1" smtClean="0"/>
              <a:t>var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b="1" dirty="0" smtClean="0"/>
              <a:t>Ubuntu2 Container:</a:t>
            </a:r>
          </a:p>
          <a:p>
            <a:r>
              <a:rPr lang="en-US" sz="1400" dirty="0"/>
              <a:t>root@8beb85abe6a5:/# ls / </a:t>
            </a:r>
            <a:endParaRPr lang="en-US" sz="1400" dirty="0" smtClean="0"/>
          </a:p>
          <a:p>
            <a:r>
              <a:rPr lang="en-US" sz="1400" dirty="0" smtClean="0"/>
              <a:t>bin </a:t>
            </a:r>
            <a:r>
              <a:rPr lang="en-US" sz="1400" dirty="0"/>
              <a:t>dev home lib64 </a:t>
            </a:r>
            <a:r>
              <a:rPr lang="en-US" sz="1400" dirty="0" err="1"/>
              <a:t>mnt</a:t>
            </a:r>
            <a:r>
              <a:rPr lang="en-US" sz="1400" dirty="0"/>
              <a:t> proc run </a:t>
            </a:r>
            <a:r>
              <a:rPr lang="en-US" sz="1400" dirty="0" err="1"/>
              <a:t>srv</a:t>
            </a:r>
            <a:r>
              <a:rPr lang="en-US" sz="1400" dirty="0"/>
              <a:t> </a:t>
            </a:r>
            <a:r>
              <a:rPr lang="en-US" sz="1400" dirty="0" err="1"/>
              <a:t>tmp</a:t>
            </a:r>
            <a:r>
              <a:rPr lang="en-US" sz="1400" dirty="0"/>
              <a:t> </a:t>
            </a:r>
            <a:r>
              <a:rPr lang="en-US" sz="1400" dirty="0" err="1"/>
              <a:t>usr</a:t>
            </a:r>
            <a:r>
              <a:rPr lang="en-US" sz="1400" dirty="0"/>
              <a:t> boot </a:t>
            </a:r>
            <a:r>
              <a:rPr lang="en-US" sz="1400" dirty="0" err="1"/>
              <a:t>etc</a:t>
            </a:r>
            <a:r>
              <a:rPr lang="en-US" sz="1400" dirty="0"/>
              <a:t> lib media opt root </a:t>
            </a:r>
            <a:r>
              <a:rPr lang="en-US" sz="1400" dirty="0" err="1"/>
              <a:t>sbin</a:t>
            </a:r>
            <a:r>
              <a:rPr lang="en-US" sz="1400" dirty="0"/>
              <a:t> sys </a:t>
            </a:r>
            <a:r>
              <a:rPr lang="en-US" sz="1400" b="1" dirty="0"/>
              <a:t>ubuntu2</a:t>
            </a:r>
            <a:r>
              <a:rPr lang="en-US" sz="1400" dirty="0"/>
              <a:t> </a:t>
            </a:r>
            <a:r>
              <a:rPr lang="en-US" sz="1400" dirty="0" err="1"/>
              <a:t>var</a:t>
            </a:r>
            <a:endParaRPr lang="en-US" sz="1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219200"/>
            <a:ext cx="8077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With PID namespace, each Container gets its own process ID namespace.</a:t>
            </a:r>
          </a:p>
          <a:p>
            <a:r>
              <a:rPr lang="en-US" sz="2400" dirty="0" smtClean="0"/>
              <a:t>With Mount namespace, each Container gets its own copy of filesystem.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451749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– Network, 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222987"/>
          </a:xfrm>
        </p:spPr>
        <p:txBody>
          <a:bodyPr/>
          <a:lstStyle/>
          <a:p>
            <a:r>
              <a:rPr lang="en-US" dirty="0" smtClean="0"/>
              <a:t>With Network namespace, each Container gets its own interfaces along with IP address.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895598"/>
            <a:ext cx="373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Ubuntu1 Container:</a:t>
            </a:r>
          </a:p>
          <a:p>
            <a:r>
              <a:rPr lang="en-US" sz="1400" dirty="0" smtClean="0"/>
              <a:t>root@3a1bf12161c9</a:t>
            </a:r>
            <a:r>
              <a:rPr lang="en-US" sz="1400" dirty="0"/>
              <a:t>:/# </a:t>
            </a:r>
            <a:r>
              <a:rPr lang="en-US" sz="1400" dirty="0" err="1"/>
              <a:t>ifconfig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b="1" dirty="0" smtClean="0"/>
              <a:t>eth0</a:t>
            </a:r>
            <a:r>
              <a:rPr lang="en-US" sz="1400" dirty="0" smtClean="0"/>
              <a:t> </a:t>
            </a:r>
            <a:r>
              <a:rPr lang="en-US" sz="1400" dirty="0"/>
              <a:t>Link </a:t>
            </a:r>
            <a:r>
              <a:rPr lang="en-US" sz="1400" dirty="0" err="1"/>
              <a:t>encap:Ethernet</a:t>
            </a:r>
            <a:r>
              <a:rPr lang="en-US" sz="1400" dirty="0"/>
              <a:t> </a:t>
            </a:r>
            <a:r>
              <a:rPr lang="en-US" sz="1400" dirty="0" err="1"/>
              <a:t>HWaddr</a:t>
            </a:r>
            <a:r>
              <a:rPr lang="en-US" sz="1400" dirty="0"/>
              <a:t> 02:42:ac:15:00:02 </a:t>
            </a:r>
            <a:r>
              <a:rPr lang="en-US" sz="1400" dirty="0" err="1"/>
              <a:t>inet</a:t>
            </a:r>
            <a:r>
              <a:rPr lang="en-US" sz="1400" dirty="0"/>
              <a:t> addr:</a:t>
            </a:r>
            <a:r>
              <a:rPr lang="en-US" sz="1400" b="1" dirty="0"/>
              <a:t>172.21.0.2</a:t>
            </a:r>
            <a:r>
              <a:rPr lang="en-US" sz="1400" dirty="0"/>
              <a:t> Bcast:0.0.0.0 Mask:255.255.0.0 inet6 </a:t>
            </a:r>
            <a:r>
              <a:rPr lang="en-US" sz="1400" dirty="0" err="1"/>
              <a:t>addr</a:t>
            </a:r>
            <a:r>
              <a:rPr lang="en-US" sz="1400" dirty="0"/>
              <a:t>: fe80::</a:t>
            </a:r>
            <a:r>
              <a:rPr lang="en-US" sz="1400" dirty="0" smtClean="0"/>
              <a:t>42:acff:fe15:2/64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2895599"/>
            <a:ext cx="373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Ubuntu2 Container:</a:t>
            </a:r>
          </a:p>
          <a:p>
            <a:r>
              <a:rPr lang="en-US" sz="1400" dirty="0"/>
              <a:t>root@8beb85abe6a5:/# </a:t>
            </a:r>
            <a:r>
              <a:rPr lang="en-US" sz="1400" dirty="0" err="1"/>
              <a:t>ifconfig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smtClean="0"/>
              <a:t>eth0 </a:t>
            </a:r>
            <a:r>
              <a:rPr lang="en-US" sz="1400" dirty="0"/>
              <a:t>Link </a:t>
            </a:r>
            <a:r>
              <a:rPr lang="en-US" sz="1400" dirty="0" err="1"/>
              <a:t>encap:Ethernet</a:t>
            </a:r>
            <a:r>
              <a:rPr lang="en-US" sz="1400" dirty="0"/>
              <a:t> </a:t>
            </a:r>
            <a:r>
              <a:rPr lang="en-US" sz="1400" dirty="0" err="1"/>
              <a:t>HWaddr</a:t>
            </a:r>
            <a:r>
              <a:rPr lang="en-US" sz="1400" dirty="0"/>
              <a:t> 02:42:ac:15:00:03 </a:t>
            </a:r>
            <a:r>
              <a:rPr lang="en-US" sz="1400" dirty="0" err="1"/>
              <a:t>inet</a:t>
            </a:r>
            <a:r>
              <a:rPr lang="en-US" sz="1400" dirty="0"/>
              <a:t> addr:</a:t>
            </a:r>
            <a:r>
              <a:rPr lang="en-US" sz="1400" b="1" dirty="0"/>
              <a:t>172.21.0.3 </a:t>
            </a:r>
            <a:r>
              <a:rPr lang="en-US" sz="1400" dirty="0"/>
              <a:t>Bcast:0.0.0.0 Mask:255.255.0.0 inet6 </a:t>
            </a:r>
            <a:r>
              <a:rPr lang="en-US" sz="1400" dirty="0" err="1"/>
              <a:t>addr</a:t>
            </a:r>
            <a:r>
              <a:rPr lang="en-US" sz="1400" dirty="0"/>
              <a:t>: fe80::42:acff:fe15:3/64 </a:t>
            </a:r>
            <a:endParaRPr lang="en-US" sz="1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280594"/>
            <a:ext cx="8077200" cy="1222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With UTS namespace, each Container gets its own hostname and </a:t>
            </a:r>
            <a:r>
              <a:rPr lang="en-US" dirty="0" err="1" smtClean="0"/>
              <a:t>domainname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5410200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Ubuntu1 Container:</a:t>
            </a:r>
          </a:p>
          <a:p>
            <a:r>
              <a:rPr lang="en-US" sz="1400" dirty="0"/>
              <a:t>root@3a1bf12161c9:/# hostname </a:t>
            </a:r>
            <a:endParaRPr lang="en-US" sz="1400" dirty="0" smtClean="0"/>
          </a:p>
          <a:p>
            <a:r>
              <a:rPr lang="en-US" sz="1400" dirty="0" smtClean="0"/>
              <a:t>3a1bf12161c9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5499570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Ubuntu2 Container:</a:t>
            </a:r>
          </a:p>
          <a:p>
            <a:r>
              <a:rPr lang="en-US" sz="1400" dirty="0"/>
              <a:t>root@8beb85abe6a5:/# hostname 8beb85abe6a5</a:t>
            </a:r>
          </a:p>
        </p:txBody>
      </p:sp>
    </p:spTree>
    <p:extLst>
      <p:ext uri="{BB962C8B-B14F-4D97-AF65-F5344CB8AC3E}">
        <p14:creationId xmlns:p14="http://schemas.microsoft.com/office/powerpoint/2010/main" val="610254143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- 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070587"/>
          </a:xfrm>
        </p:spPr>
        <p:txBody>
          <a:bodyPr/>
          <a:lstStyle/>
          <a:p>
            <a:r>
              <a:rPr lang="en-US" dirty="0" smtClean="0"/>
              <a:t>IPC namespace isolates Message queues, Semaphores, Shared 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2819400"/>
            <a:ext cx="403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Ubuntu 1 Container:</a:t>
            </a:r>
          </a:p>
          <a:p>
            <a:r>
              <a:rPr lang="en-US" b="1" dirty="0" smtClean="0"/>
              <a:t>Create shared memory:</a:t>
            </a:r>
          </a:p>
          <a:p>
            <a:r>
              <a:rPr lang="en-US" dirty="0" smtClean="0"/>
              <a:t>root@3a1bf12161c9</a:t>
            </a:r>
            <a:r>
              <a:rPr lang="en-US" dirty="0"/>
              <a:t>:/# </a:t>
            </a:r>
            <a:r>
              <a:rPr lang="en-US" dirty="0" err="1"/>
              <a:t>ipcmk</a:t>
            </a:r>
            <a:r>
              <a:rPr lang="en-US" dirty="0"/>
              <a:t> -M 100 Shared memory id: 0 </a:t>
            </a:r>
            <a:endParaRPr lang="en-US" dirty="0" smtClean="0"/>
          </a:p>
          <a:p>
            <a:r>
              <a:rPr lang="en-US" b="1" dirty="0" smtClean="0"/>
              <a:t>Display shared memory:</a:t>
            </a:r>
          </a:p>
          <a:p>
            <a:r>
              <a:rPr lang="en-US" dirty="0" smtClean="0"/>
              <a:t>root@3a1bf12161c9</a:t>
            </a:r>
            <a:r>
              <a:rPr lang="en-US" dirty="0"/>
              <a:t>:/# </a:t>
            </a:r>
            <a:r>
              <a:rPr lang="en-US" dirty="0" err="1"/>
              <a:t>ipcs</a:t>
            </a:r>
            <a:r>
              <a:rPr lang="en-US" dirty="0"/>
              <a:t> -m </a:t>
            </a:r>
            <a:endParaRPr lang="en-US" dirty="0" smtClean="0"/>
          </a:p>
          <a:p>
            <a:r>
              <a:rPr lang="en-US" dirty="0" smtClean="0"/>
              <a:t>------ </a:t>
            </a:r>
            <a:r>
              <a:rPr lang="en-US" dirty="0"/>
              <a:t>Shared Memory Segments -------- key </a:t>
            </a:r>
            <a:r>
              <a:rPr lang="en-US" dirty="0" err="1"/>
              <a:t>shmid</a:t>
            </a:r>
            <a:r>
              <a:rPr lang="en-US" dirty="0"/>
              <a:t> owner perms bytes </a:t>
            </a:r>
            <a:r>
              <a:rPr lang="en-US" dirty="0" err="1"/>
              <a:t>nattch</a:t>
            </a:r>
            <a:r>
              <a:rPr lang="en-US" dirty="0"/>
              <a:t> status </a:t>
            </a:r>
            <a:endParaRPr lang="en-US" dirty="0" smtClean="0"/>
          </a:p>
          <a:p>
            <a:r>
              <a:rPr lang="en-US" dirty="0" smtClean="0"/>
              <a:t>0x2fba9021 </a:t>
            </a:r>
            <a:r>
              <a:rPr lang="en-US" dirty="0"/>
              <a:t>0 root 644 100 0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2839453"/>
            <a:ext cx="403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Ubuntu 2 Container:</a:t>
            </a:r>
          </a:p>
          <a:p>
            <a:r>
              <a:rPr lang="en-US" b="1" dirty="0" smtClean="0"/>
              <a:t>Create shared memory:</a:t>
            </a:r>
          </a:p>
          <a:p>
            <a:r>
              <a:rPr lang="en-US" dirty="0"/>
              <a:t>root@8beb85abe6a5:/# </a:t>
            </a:r>
            <a:r>
              <a:rPr lang="en-US" dirty="0" err="1"/>
              <a:t>ipcmk</a:t>
            </a:r>
            <a:r>
              <a:rPr lang="en-US" dirty="0"/>
              <a:t> -M 100 Shared memory id: 0 </a:t>
            </a:r>
            <a:endParaRPr lang="en-US" dirty="0" smtClean="0"/>
          </a:p>
          <a:p>
            <a:r>
              <a:rPr lang="en-US" b="1" dirty="0"/>
              <a:t>Display shared memory:</a:t>
            </a:r>
          </a:p>
          <a:p>
            <a:r>
              <a:rPr lang="en-US" dirty="0" smtClean="0"/>
              <a:t>root@8beb85abe6a5</a:t>
            </a:r>
            <a:r>
              <a:rPr lang="en-US" dirty="0"/>
              <a:t>:/# </a:t>
            </a:r>
            <a:r>
              <a:rPr lang="en-US" dirty="0" err="1"/>
              <a:t>ipcs</a:t>
            </a:r>
            <a:r>
              <a:rPr lang="en-US" dirty="0"/>
              <a:t> -m </a:t>
            </a:r>
            <a:endParaRPr lang="en-US" dirty="0" smtClean="0"/>
          </a:p>
          <a:p>
            <a:r>
              <a:rPr lang="en-US" dirty="0" smtClean="0"/>
              <a:t>------ </a:t>
            </a:r>
            <a:r>
              <a:rPr lang="en-US" dirty="0"/>
              <a:t>Shared Memory Segments -------- key </a:t>
            </a:r>
            <a:r>
              <a:rPr lang="en-US" dirty="0" err="1"/>
              <a:t>shmid</a:t>
            </a:r>
            <a:r>
              <a:rPr lang="en-US" dirty="0"/>
              <a:t> owner perms bytes </a:t>
            </a:r>
            <a:r>
              <a:rPr lang="en-US" dirty="0" err="1"/>
              <a:t>nattch</a:t>
            </a:r>
            <a:r>
              <a:rPr lang="en-US" dirty="0"/>
              <a:t> status </a:t>
            </a:r>
            <a:endParaRPr lang="en-US" dirty="0" smtClean="0"/>
          </a:p>
          <a:p>
            <a:r>
              <a:rPr lang="en-US" dirty="0" smtClean="0"/>
              <a:t>0x1f91e62c </a:t>
            </a:r>
            <a:r>
              <a:rPr lang="en-US" dirty="0"/>
              <a:t>0 root 644 100 0</a:t>
            </a:r>
          </a:p>
        </p:txBody>
      </p:sp>
    </p:spTree>
    <p:extLst>
      <p:ext uri="{BB962C8B-B14F-4D97-AF65-F5344CB8AC3E}">
        <p14:creationId xmlns:p14="http://schemas.microsoft.com/office/powerpoint/2010/main" val="407812391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-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953" y="1295400"/>
            <a:ext cx="8077200" cy="3280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With User namespace, </a:t>
            </a:r>
            <a:r>
              <a:rPr lang="en-US" dirty="0" err="1"/>
              <a:t>userid</a:t>
            </a:r>
            <a:r>
              <a:rPr lang="en-US" dirty="0"/>
              <a:t> and </a:t>
            </a:r>
            <a:r>
              <a:rPr lang="en-US" dirty="0" err="1"/>
              <a:t>groupid</a:t>
            </a:r>
            <a:r>
              <a:rPr lang="en-US" dirty="0"/>
              <a:t> in a namespace is different from host machine’s </a:t>
            </a:r>
            <a:r>
              <a:rPr lang="en-US" dirty="0" err="1"/>
              <a:t>userid</a:t>
            </a:r>
            <a:r>
              <a:rPr lang="en-US" dirty="0"/>
              <a:t> and </a:t>
            </a:r>
            <a:r>
              <a:rPr lang="en-US" dirty="0" err="1"/>
              <a:t>groupid</a:t>
            </a:r>
            <a:r>
              <a:rPr lang="en-US" dirty="0"/>
              <a:t> for the same user and group</a:t>
            </a:r>
            <a:r>
              <a:rPr lang="en-US" dirty="0" smtClean="0"/>
              <a:t>.</a:t>
            </a:r>
          </a:p>
          <a:p>
            <a:r>
              <a:rPr lang="en-US" dirty="0"/>
              <a:t>User namespaces are available from Linux kernel versions &gt; 3.8. </a:t>
            </a:r>
            <a:endParaRPr lang="en-US" dirty="0" smtClean="0"/>
          </a:p>
          <a:p>
            <a:r>
              <a:rPr lang="en-US" dirty="0"/>
              <a:t>For example, root user inside Container is not root inside host machine. This provides greater security. </a:t>
            </a:r>
            <a:endParaRPr lang="en-US" dirty="0" smtClean="0"/>
          </a:p>
          <a:p>
            <a:r>
              <a:rPr lang="en-US" dirty="0"/>
              <a:t>Docker introduced support for user namespace in version 1.10</a:t>
            </a:r>
            <a:r>
              <a:rPr lang="en-US" dirty="0" smtClean="0"/>
              <a:t>.</a:t>
            </a:r>
          </a:p>
          <a:p>
            <a:r>
              <a:rPr lang="en-US" dirty="0"/>
              <a:t>To use user namespace, Docker daemon needs to be started with “–</a:t>
            </a:r>
            <a:r>
              <a:rPr lang="en-US" dirty="0" err="1" smtClean="0"/>
              <a:t>userns</a:t>
            </a:r>
            <a:r>
              <a:rPr lang="en-US" dirty="0" smtClean="0"/>
              <a:t>-remap=username/</a:t>
            </a:r>
            <a:r>
              <a:rPr lang="en-US" dirty="0" err="1" smtClean="0"/>
              <a:t>uid:groupname</a:t>
            </a:r>
            <a:r>
              <a:rPr lang="en-US" dirty="0" smtClean="0"/>
              <a:t>/</a:t>
            </a:r>
            <a:r>
              <a:rPr lang="en-US" dirty="0" err="1" smtClean="0"/>
              <a:t>gid</a:t>
            </a:r>
            <a:r>
              <a:rPr lang="en-US" dirty="0" smtClean="0"/>
              <a:t>”. Using “default” for username will create “</a:t>
            </a:r>
            <a:r>
              <a:rPr lang="en-US" dirty="0" err="1" smtClean="0"/>
              <a:t>dockremap</a:t>
            </a:r>
            <a:r>
              <a:rPr lang="en-US" dirty="0" smtClean="0"/>
              <a:t>” user.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321" y="4953000"/>
            <a:ext cx="389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Ubuntu1 Container:</a:t>
            </a:r>
          </a:p>
          <a:p>
            <a:r>
              <a:rPr lang="nl-NL" dirty="0" smtClean="0"/>
              <a:t>root@3a1bf12161c9</a:t>
            </a:r>
            <a:r>
              <a:rPr lang="nl-NL" dirty="0"/>
              <a:t>:/# id </a:t>
            </a:r>
            <a:endParaRPr lang="nl-NL" dirty="0" smtClean="0"/>
          </a:p>
          <a:p>
            <a:r>
              <a:rPr lang="nl-NL" dirty="0" smtClean="0"/>
              <a:t>uid=</a:t>
            </a:r>
            <a:r>
              <a:rPr lang="nl-NL" b="1" dirty="0" smtClean="0"/>
              <a:t>0(root</a:t>
            </a:r>
            <a:r>
              <a:rPr lang="nl-NL" b="1" dirty="0"/>
              <a:t>)</a:t>
            </a:r>
            <a:r>
              <a:rPr lang="nl-NL" dirty="0"/>
              <a:t> gid=0(root) groups=0(root)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8569" y="4343400"/>
            <a:ext cx="419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Host:</a:t>
            </a:r>
          </a:p>
          <a:p>
            <a:r>
              <a:rPr lang="en-US" dirty="0" smtClean="0"/>
              <a:t>$ </a:t>
            </a:r>
            <a:r>
              <a:rPr lang="en-US" dirty="0" err="1"/>
              <a:t>ps</a:t>
            </a:r>
            <a:r>
              <a:rPr lang="en-US" dirty="0"/>
              <a:t> -</a:t>
            </a:r>
            <a:r>
              <a:rPr lang="en-US" dirty="0" err="1"/>
              <a:t>eaf|grep</a:t>
            </a:r>
            <a:r>
              <a:rPr lang="en-US" dirty="0"/>
              <a:t> bash</a:t>
            </a:r>
          </a:p>
          <a:p>
            <a:r>
              <a:rPr lang="en-US" b="1" dirty="0" smtClean="0"/>
              <a:t>231072</a:t>
            </a:r>
            <a:r>
              <a:rPr lang="en-US" dirty="0" smtClean="0"/>
              <a:t>    </a:t>
            </a:r>
            <a:r>
              <a:rPr lang="en-US" dirty="0"/>
              <a:t>4080  4040  0 22:45 pts/13   00:00:00 </a:t>
            </a:r>
            <a:r>
              <a:rPr lang="en-US" dirty="0" smtClean="0"/>
              <a:t>bash</a:t>
            </a:r>
          </a:p>
          <a:p>
            <a:endParaRPr lang="en-US" dirty="0"/>
          </a:p>
          <a:p>
            <a:r>
              <a:rPr lang="en-US" dirty="0" smtClean="0"/>
              <a:t>$ </a:t>
            </a:r>
            <a:r>
              <a:rPr lang="en-US" dirty="0"/>
              <a:t>cat /proc/4080/</a:t>
            </a:r>
            <a:r>
              <a:rPr lang="en-US" dirty="0" err="1"/>
              <a:t>uid_map</a:t>
            </a:r>
            <a:r>
              <a:rPr lang="en-US" dirty="0"/>
              <a:t> </a:t>
            </a:r>
          </a:p>
          <a:p>
            <a:r>
              <a:rPr lang="en-US" dirty="0" smtClean="0"/>
              <a:t>0     </a:t>
            </a:r>
            <a:r>
              <a:rPr lang="en-US" dirty="0"/>
              <a:t>231072      </a:t>
            </a:r>
            <a:r>
              <a:rPr lang="en-US" dirty="0" smtClean="0"/>
              <a:t>65536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userid</a:t>
            </a:r>
            <a:r>
              <a:rPr lang="en-US" dirty="0" smtClean="0"/>
              <a:t> 0 in Container is mapped to 231072 in host)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8924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373758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cgroups</a:t>
            </a:r>
            <a:r>
              <a:rPr lang="en-US" dirty="0"/>
              <a:t> </a:t>
            </a:r>
            <a:r>
              <a:rPr lang="en-US" dirty="0" smtClean="0"/>
              <a:t>is a Linux </a:t>
            </a:r>
            <a:r>
              <a:rPr lang="en-US" dirty="0"/>
              <a:t>kernel feature </a:t>
            </a:r>
            <a:r>
              <a:rPr lang="en-US" dirty="0" smtClean="0"/>
              <a:t>that provides </a:t>
            </a:r>
            <a:r>
              <a:rPr lang="en-US" dirty="0"/>
              <a:t>capability to restrict resources like </a:t>
            </a:r>
            <a:r>
              <a:rPr lang="en-US" dirty="0" err="1"/>
              <a:t>cpu</a:t>
            </a:r>
            <a:r>
              <a:rPr lang="en-US" dirty="0"/>
              <a:t>, memory, </a:t>
            </a:r>
            <a:r>
              <a:rPr lang="en-US" dirty="0" err="1"/>
              <a:t>io</a:t>
            </a:r>
            <a:r>
              <a:rPr lang="en-US" dirty="0"/>
              <a:t>, network bandwidth among a set of processes. </a:t>
            </a:r>
            <a:endParaRPr lang="en-US" dirty="0" smtClean="0"/>
          </a:p>
          <a:p>
            <a:r>
              <a:rPr lang="en-US" dirty="0" smtClean="0"/>
              <a:t>Docker </a:t>
            </a:r>
            <a:r>
              <a:rPr lang="en-US" dirty="0"/>
              <a:t>allows to create Containers using </a:t>
            </a:r>
            <a:r>
              <a:rPr lang="en-US" dirty="0" err="1"/>
              <a:t>cgroup</a:t>
            </a:r>
            <a:r>
              <a:rPr lang="en-US" dirty="0"/>
              <a:t> feature which allows for resource control for the specific Container</a:t>
            </a:r>
            <a:r>
              <a:rPr lang="en-US" dirty="0" smtClean="0"/>
              <a:t>.</a:t>
            </a:r>
          </a:p>
          <a:p>
            <a:r>
              <a:rPr lang="en-US" dirty="0"/>
              <a:t>Following is a Container created with user space memory limited to 500m, kernel memory limited to 50m, </a:t>
            </a:r>
            <a:r>
              <a:rPr lang="en-US" dirty="0" err="1"/>
              <a:t>cpu</a:t>
            </a:r>
            <a:r>
              <a:rPr lang="en-US" dirty="0"/>
              <a:t> share to 512, </a:t>
            </a:r>
            <a:r>
              <a:rPr lang="en-US" dirty="0" err="1"/>
              <a:t>blkioweight</a:t>
            </a:r>
            <a:r>
              <a:rPr lang="en-US" dirty="0"/>
              <a:t> to 400. </a:t>
            </a:r>
            <a:r>
              <a:rPr lang="en-US" dirty="0" smtClean="0"/>
              <a:t>(</a:t>
            </a:r>
            <a:r>
              <a:rPr lang="en-US" dirty="0" err="1" smtClean="0"/>
              <a:t>cpu</a:t>
            </a:r>
            <a:r>
              <a:rPr lang="en-US" dirty="0" smtClean="0"/>
              <a:t> share and </a:t>
            </a:r>
            <a:r>
              <a:rPr lang="en-US" dirty="0" err="1" smtClean="0"/>
              <a:t>blkioweight</a:t>
            </a:r>
            <a:r>
              <a:rPr lang="en-US" dirty="0" smtClean="0"/>
              <a:t> are ratios)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4864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docker</a:t>
            </a:r>
            <a:r>
              <a:rPr lang="en-US" dirty="0"/>
              <a:t> run -it -m 500M --kernel-memory 50M --</a:t>
            </a:r>
            <a:r>
              <a:rPr lang="en-US" dirty="0" err="1"/>
              <a:t>cpu</a:t>
            </a:r>
            <a:r>
              <a:rPr lang="en-US" dirty="0"/>
              <a:t>-shares 512 --</a:t>
            </a:r>
            <a:r>
              <a:rPr lang="en-US" dirty="0" err="1"/>
              <a:t>blkio</a:t>
            </a:r>
            <a:r>
              <a:rPr lang="en-US" dirty="0"/>
              <a:t>-weight 400 --name ubuntu1 </a:t>
            </a:r>
            <a:r>
              <a:rPr lang="en-US" dirty="0" err="1"/>
              <a:t>ubuntu</a:t>
            </a:r>
            <a:r>
              <a:rPr lang="en-US" dirty="0"/>
              <a:t> bash</a:t>
            </a:r>
          </a:p>
        </p:txBody>
      </p:sp>
    </p:spTree>
    <p:extLst>
      <p:ext uri="{BB962C8B-B14F-4D97-AF65-F5344CB8AC3E}">
        <p14:creationId xmlns:p14="http://schemas.microsoft.com/office/powerpoint/2010/main" val="2120530151"/>
      </p:ext>
    </p:extLst>
  </p:cSld>
  <p:clrMapOvr>
    <a:masterClrMapping/>
  </p:clrMapOvr>
  <p:transition xmlns:p14="http://schemas.microsoft.com/office/powerpoint/2010/main"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59053</TotalTime>
  <Words>2016</Words>
  <Application>Microsoft Macintosh PowerPoint</Application>
  <PresentationFormat>On-screen Show (4:3)</PresentationFormat>
  <Paragraphs>211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Training</vt:lpstr>
      <vt:lpstr>Docker Security Overview (As of release 1.12)</vt:lpstr>
      <vt:lpstr>About me</vt:lpstr>
      <vt:lpstr>Docker Security modules</vt:lpstr>
      <vt:lpstr>Linux kernel - Container Security support</vt:lpstr>
      <vt:lpstr>Namespaces – PID, Mount</vt:lpstr>
      <vt:lpstr>Namespaces – Network, UTS</vt:lpstr>
      <vt:lpstr>Namespaces - IPC</vt:lpstr>
      <vt:lpstr>Namespaces - User</vt:lpstr>
      <vt:lpstr>cgroups</vt:lpstr>
      <vt:lpstr>Capabilities</vt:lpstr>
      <vt:lpstr>Seccomp</vt:lpstr>
      <vt:lpstr>Linux kernel Security modules – AppArmor, SELinux</vt:lpstr>
      <vt:lpstr>Docker Engine Secure access</vt:lpstr>
      <vt:lpstr>Authorization plugin</vt:lpstr>
      <vt:lpstr>Container image signing</vt:lpstr>
      <vt:lpstr>Container Image scanning</vt:lpstr>
      <vt:lpstr>Docker Security - Best Practices</vt:lpstr>
      <vt:lpstr>References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1.9</dc:title>
  <dc:creator>Sreenivas Makam</dc:creator>
  <cp:lastModifiedBy>yuanlang</cp:lastModifiedBy>
  <cp:revision>197</cp:revision>
  <dcterms:created xsi:type="dcterms:W3CDTF">2015-11-27T15:41:51Z</dcterms:created>
  <dcterms:modified xsi:type="dcterms:W3CDTF">2016-07-26T01:27:17Z</dcterms:modified>
</cp:coreProperties>
</file>