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1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2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2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0.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453" r:id="rId2"/>
    <p:sldId id="583" r:id="rId3"/>
    <p:sldId id="707" r:id="rId4"/>
    <p:sldId id="584" r:id="rId5"/>
    <p:sldId id="699" r:id="rId6"/>
    <p:sldId id="700" r:id="rId7"/>
    <p:sldId id="734" r:id="rId8"/>
    <p:sldId id="704" r:id="rId9"/>
    <p:sldId id="735" r:id="rId10"/>
    <p:sldId id="701" r:id="rId11"/>
    <p:sldId id="703" r:id="rId12"/>
    <p:sldId id="736" r:id="rId13"/>
    <p:sldId id="702" r:id="rId14"/>
    <p:sldId id="705" r:id="rId15"/>
    <p:sldId id="737" r:id="rId16"/>
    <p:sldId id="738" r:id="rId17"/>
    <p:sldId id="706" r:id="rId18"/>
    <p:sldId id="708" r:id="rId19"/>
    <p:sldId id="710" r:id="rId20"/>
    <p:sldId id="711" r:id="rId21"/>
    <p:sldId id="716" r:id="rId22"/>
    <p:sldId id="718" r:id="rId23"/>
    <p:sldId id="727" r:id="rId24"/>
    <p:sldId id="739" r:id="rId25"/>
    <p:sldId id="719" r:id="rId26"/>
    <p:sldId id="720" r:id="rId27"/>
    <p:sldId id="721" r:id="rId28"/>
    <p:sldId id="722" r:id="rId29"/>
    <p:sldId id="740" r:id="rId30"/>
    <p:sldId id="723" r:id="rId31"/>
    <p:sldId id="724" r:id="rId32"/>
    <p:sldId id="726" r:id="rId33"/>
    <p:sldId id="728" r:id="rId34"/>
    <p:sldId id="729" r:id="rId35"/>
    <p:sldId id="730" r:id="rId36"/>
    <p:sldId id="733" r:id="rId37"/>
    <p:sldId id="731" r:id="rId38"/>
    <p:sldId id="732" r:id="rId39"/>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7149" autoAdjust="0"/>
  </p:normalViewPr>
  <p:slideViewPr>
    <p:cSldViewPr>
      <p:cViewPr varScale="1">
        <p:scale>
          <a:sx n="84" d="100"/>
          <a:sy n="84" d="100"/>
        </p:scale>
        <p:origin x="1540" y="56"/>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2021/10/11</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jianshu.com/p/d84cdfe2ea8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ubernetes.io/docs/tasks/access-kubernetes-api/custom-resources/custom-resource-definition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major difference between a container and an image is the top writable layer. All writes to the container that add new or modify existing data are stored in this writable layer. When the container is deleted, the writable layer is also deleted. The underlying image remains unchanged.</a:t>
            </a:r>
          </a:p>
          <a:p>
            <a:r>
              <a:rPr lang="en-US" altLang="zh-CN" sz="1200" b="0" i="0" kern="1200" dirty="0">
                <a:solidFill>
                  <a:schemeClr val="tx1"/>
                </a:solidFill>
                <a:effectLst/>
                <a:latin typeface="+mn-lt"/>
                <a:ea typeface="+mn-ea"/>
                <a:cs typeface="+mn-cs"/>
              </a:rPr>
              <a:t>Because each container has its own writable container layer, and all changes are stored in this container layer, multiple containers can share access to the same underlying image and yet have their own data state.</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11</a:t>
            </a:fld>
            <a:endParaRPr lang="zh-CN" altLang="en-US"/>
          </a:p>
        </p:txBody>
      </p:sp>
    </p:spTree>
    <p:extLst>
      <p:ext uri="{BB962C8B-B14F-4D97-AF65-F5344CB8AC3E}">
        <p14:creationId xmlns:p14="http://schemas.microsoft.com/office/powerpoint/2010/main" val="2167891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major difference between a container and an image is the top writable layer. All writes to the container that add new or modify existing data are stored in this writable layer. When the container is deleted, the writable layer is also deleted. The underlying image remains unchanged.</a:t>
            </a:r>
          </a:p>
          <a:p>
            <a:r>
              <a:rPr lang="en-US" altLang="zh-CN" sz="1200" b="0" i="0" kern="1200" dirty="0">
                <a:solidFill>
                  <a:schemeClr val="tx1"/>
                </a:solidFill>
                <a:effectLst/>
                <a:latin typeface="+mn-lt"/>
                <a:ea typeface="+mn-ea"/>
                <a:cs typeface="+mn-cs"/>
              </a:rPr>
              <a:t>Because each container has its own writable container layer, and all changes are stored in this container layer, multiple containers can share access to the same underlying image and yet have their own data state.</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extLst>
      <p:ext uri="{BB962C8B-B14F-4D97-AF65-F5344CB8AC3E}">
        <p14:creationId xmlns:p14="http://schemas.microsoft.com/office/powerpoint/2010/main" val="122574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extLst>
      <p:ext uri="{BB962C8B-B14F-4D97-AF65-F5344CB8AC3E}">
        <p14:creationId xmlns:p14="http://schemas.microsoft.com/office/powerpoint/2010/main" val="413872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extLst>
      <p:ext uri="{BB962C8B-B14F-4D97-AF65-F5344CB8AC3E}">
        <p14:creationId xmlns:p14="http://schemas.microsoft.com/office/powerpoint/2010/main" val="277519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extLst>
      <p:ext uri="{BB962C8B-B14F-4D97-AF65-F5344CB8AC3E}">
        <p14:creationId xmlns:p14="http://schemas.microsoft.com/office/powerpoint/2010/main" val="153398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extLst>
      <p:ext uri="{BB962C8B-B14F-4D97-AF65-F5344CB8AC3E}">
        <p14:creationId xmlns:p14="http://schemas.microsoft.com/office/powerpoint/2010/main" val="48472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docker </a:t>
            </a:r>
            <a:r>
              <a:rPr lang="zh-CN" altLang="en-US" sz="1200" b="1" i="0" kern="1200" dirty="0">
                <a:solidFill>
                  <a:schemeClr val="tx1"/>
                </a:solidFill>
                <a:effectLst/>
                <a:latin typeface="+mn-lt"/>
                <a:ea typeface="+mn-ea"/>
                <a:cs typeface="+mn-cs"/>
              </a:rPr>
              <a:t>网络配置</a:t>
            </a:r>
          </a:p>
          <a:p>
            <a:pPr eaLnBrk="1" hangingPunct="1"/>
            <a:r>
              <a:rPr lang="zh-CN" altLang="en-US" dirty="0"/>
              <a:t>参考：</a:t>
            </a:r>
            <a:r>
              <a:rPr lang="en-US" altLang="zh-CN" dirty="0">
                <a:hlinkClick r:id="rId3"/>
              </a:rPr>
              <a:t>https://www.jianshu.com/p/d84cdfe2ea86</a:t>
            </a:r>
            <a:r>
              <a:rPr lang="zh-CN" altLang="en-US" dirty="0"/>
              <a:t>，还包含通信部分的内容</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17</a:t>
            </a:fld>
            <a:endParaRPr lang="zh-CN" altLang="en-US"/>
          </a:p>
        </p:txBody>
      </p:sp>
    </p:spTree>
    <p:extLst>
      <p:ext uri="{BB962C8B-B14F-4D97-AF65-F5344CB8AC3E}">
        <p14:creationId xmlns:p14="http://schemas.microsoft.com/office/powerpoint/2010/main" val="1018813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extLst>
      <p:ext uri="{BB962C8B-B14F-4D97-AF65-F5344CB8AC3E}">
        <p14:creationId xmlns:p14="http://schemas.microsoft.com/office/powerpoint/2010/main" val="4213363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extLst>
      <p:ext uri="{BB962C8B-B14F-4D97-AF65-F5344CB8AC3E}">
        <p14:creationId xmlns:p14="http://schemas.microsoft.com/office/powerpoint/2010/main" val="4095930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21</a:t>
            </a:fld>
            <a:endParaRPr lang="zh-CN" altLang="en-US"/>
          </a:p>
        </p:txBody>
      </p:sp>
    </p:spTree>
    <p:extLst>
      <p:ext uri="{BB962C8B-B14F-4D97-AF65-F5344CB8AC3E}">
        <p14:creationId xmlns:p14="http://schemas.microsoft.com/office/powerpoint/2010/main" val="345481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extLst>
      <p:ext uri="{BB962C8B-B14F-4D97-AF65-F5344CB8AC3E}">
        <p14:creationId xmlns:p14="http://schemas.microsoft.com/office/powerpoint/2010/main" val="1636838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资源可控</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23</a:t>
            </a:fld>
            <a:endParaRPr lang="zh-CN" altLang="en-US"/>
          </a:p>
        </p:txBody>
      </p:sp>
    </p:spTree>
    <p:extLst>
      <p:ext uri="{BB962C8B-B14F-4D97-AF65-F5344CB8AC3E}">
        <p14:creationId xmlns:p14="http://schemas.microsoft.com/office/powerpoint/2010/main" val="207291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extLst>
      <p:ext uri="{BB962C8B-B14F-4D97-AF65-F5344CB8AC3E}">
        <p14:creationId xmlns:p14="http://schemas.microsoft.com/office/powerpoint/2010/main" val="557216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extLst>
      <p:ext uri="{BB962C8B-B14F-4D97-AF65-F5344CB8AC3E}">
        <p14:creationId xmlns:p14="http://schemas.microsoft.com/office/powerpoint/2010/main" val="2296372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指的是集群控制节点，来负责整个集群的管理和控制，基本上</a:t>
            </a:r>
            <a:r>
              <a:rPr lang="en-US" altLang="zh-CN" sz="1200" b="0" i="0" kern="1200" dirty="0">
                <a:solidFill>
                  <a:schemeClr val="tx1"/>
                </a:solidFill>
                <a:effectLst/>
                <a:latin typeface="+mn-lt"/>
                <a:ea typeface="+mn-ea"/>
                <a:cs typeface="+mn-cs"/>
              </a:rPr>
              <a:t>k8s</a:t>
            </a:r>
            <a:r>
              <a:rPr lang="zh-CN" altLang="en-US" sz="1200" b="0" i="0" kern="1200" dirty="0">
                <a:solidFill>
                  <a:schemeClr val="tx1"/>
                </a:solidFill>
                <a:effectLst/>
                <a:latin typeface="+mn-lt"/>
                <a:ea typeface="+mn-ea"/>
                <a:cs typeface="+mn-cs"/>
              </a:rPr>
              <a:t>的所有控制命令都是发给它。我们后面执行的命令基本都是在</a:t>
            </a:r>
            <a:r>
              <a:rPr lang="en-US" altLang="zh-CN"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节点上运行的。通常它会占据一个独立的</a:t>
            </a:r>
            <a:r>
              <a:rPr lang="en-US" altLang="zh-CN" sz="1200" b="0" i="0" kern="1200" dirty="0">
                <a:solidFill>
                  <a:schemeClr val="tx1"/>
                </a:solidFill>
                <a:effectLst/>
                <a:latin typeface="+mn-lt"/>
                <a:ea typeface="+mn-ea"/>
                <a:cs typeface="+mn-cs"/>
              </a:rPr>
              <a:t>x86</a:t>
            </a:r>
            <a:r>
              <a:rPr lang="zh-CN" altLang="en-US" sz="1200" b="0" i="0" kern="1200" dirty="0">
                <a:solidFill>
                  <a:schemeClr val="tx1"/>
                </a:solidFill>
                <a:effectLst/>
                <a:latin typeface="+mn-lt"/>
                <a:ea typeface="+mn-ea"/>
                <a:cs typeface="+mn-cs"/>
              </a:rPr>
              <a:t>服务器（或一个虚拟机）</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extLst>
      <p:ext uri="{BB962C8B-B14F-4D97-AF65-F5344CB8AC3E}">
        <p14:creationId xmlns:p14="http://schemas.microsoft.com/office/powerpoint/2010/main" val="1878088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k8s</a:t>
            </a:r>
            <a:r>
              <a:rPr lang="zh-CN" altLang="en-US" sz="1200" b="0" i="0" kern="1200" dirty="0">
                <a:solidFill>
                  <a:schemeClr val="tx1"/>
                </a:solidFill>
                <a:effectLst/>
                <a:latin typeface="+mn-lt"/>
                <a:ea typeface="+mn-ea"/>
                <a:cs typeface="+mn-cs"/>
              </a:rPr>
              <a:t>集群中其他机器被称为</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节点，</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可以是一台物理机，也可以是一台虚拟机。当某个</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宕机，其上的工作负载会被</a:t>
            </a:r>
            <a:r>
              <a:rPr lang="en-US" altLang="zh-CN"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自动转移到其他节点上。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extLst>
      <p:ext uri="{BB962C8B-B14F-4D97-AF65-F5344CB8AC3E}">
        <p14:creationId xmlns:p14="http://schemas.microsoft.com/office/powerpoint/2010/main" val="3091043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一个原子调度单位（即最小）</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extLst>
      <p:ext uri="{BB962C8B-B14F-4D97-AF65-F5344CB8AC3E}">
        <p14:creationId xmlns:p14="http://schemas.microsoft.com/office/powerpoint/2010/main" val="489859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k8s</a:t>
            </a:r>
            <a:r>
              <a:rPr lang="zh-CN" altLang="en-US" sz="1200" b="0" i="0" kern="1200" dirty="0">
                <a:solidFill>
                  <a:schemeClr val="tx1"/>
                </a:solidFill>
                <a:effectLst/>
                <a:latin typeface="+mn-lt"/>
                <a:ea typeface="+mn-ea"/>
                <a:cs typeface="+mn-cs"/>
              </a:rPr>
              <a:t>集群中其他机器被称为</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节点，</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可以是一台物理机，也可以是一台虚拟机。当某个</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宕机，其上的工作负载会被</a:t>
            </a:r>
            <a:r>
              <a:rPr lang="en-US" altLang="zh-CN"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自动转移到其他节点上。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29</a:t>
            </a:fld>
            <a:endParaRPr lang="zh-CN" altLang="en-US"/>
          </a:p>
        </p:txBody>
      </p:sp>
    </p:spTree>
    <p:extLst>
      <p:ext uri="{BB962C8B-B14F-4D97-AF65-F5344CB8AC3E}">
        <p14:creationId xmlns:p14="http://schemas.microsoft.com/office/powerpoint/2010/main" val="3904475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是一个</a:t>
            </a:r>
            <a:r>
              <a:rPr lang="en-US" altLang="zh-CN" sz="1200" b="0" i="0" kern="1200" dirty="0">
                <a:solidFill>
                  <a:schemeClr val="tx1"/>
                </a:solidFill>
                <a:effectLst/>
                <a:latin typeface="+mn-lt"/>
                <a:ea typeface="+mn-ea"/>
                <a:cs typeface="+mn-cs"/>
              </a:rPr>
              <a:t>key=value</a:t>
            </a:r>
            <a:r>
              <a:rPr lang="zh-CN" altLang="en-US" sz="1200" b="0" i="0" kern="1200" dirty="0">
                <a:solidFill>
                  <a:schemeClr val="tx1"/>
                </a:solidFill>
                <a:effectLst/>
                <a:latin typeface="+mn-lt"/>
                <a:ea typeface="+mn-ea"/>
                <a:cs typeface="+mn-cs"/>
              </a:rPr>
              <a:t>的键值组合，然后可以通过</a:t>
            </a:r>
            <a:r>
              <a:rPr lang="en-US" altLang="zh-CN" sz="1200" b="0" i="0" kern="1200" dirty="0">
                <a:solidFill>
                  <a:schemeClr val="tx1"/>
                </a:solidFill>
                <a:effectLst/>
                <a:latin typeface="+mn-lt"/>
                <a:ea typeface="+mn-ea"/>
                <a:cs typeface="+mn-cs"/>
              </a:rPr>
              <a:t>label selector</a:t>
            </a:r>
            <a:r>
              <a:rPr lang="zh-CN" altLang="en-US" sz="1200" b="0" i="0" kern="1200" dirty="0">
                <a:solidFill>
                  <a:schemeClr val="tx1"/>
                </a:solidFill>
                <a:effectLst/>
                <a:latin typeface="+mn-lt"/>
                <a:ea typeface="+mn-ea"/>
                <a:cs typeface="+mn-cs"/>
              </a:rPr>
              <a:t>（标签选择器）查询和筛选拥有某些</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的资源对象。</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30</a:t>
            </a:fld>
            <a:endParaRPr lang="zh-CN" altLang="en-US"/>
          </a:p>
        </p:txBody>
      </p:sp>
    </p:spTree>
    <p:extLst>
      <p:ext uri="{BB962C8B-B14F-4D97-AF65-F5344CB8AC3E}">
        <p14:creationId xmlns:p14="http://schemas.microsoft.com/office/powerpoint/2010/main" val="1605136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31</a:t>
            </a:fld>
            <a:endParaRPr lang="zh-CN" altLang="en-US"/>
          </a:p>
        </p:txBody>
      </p:sp>
    </p:spTree>
    <p:extLst>
      <p:ext uri="{BB962C8B-B14F-4D97-AF65-F5344CB8AC3E}">
        <p14:creationId xmlns:p14="http://schemas.microsoft.com/office/powerpoint/2010/main" val="252934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还需要继续看一下</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extLst>
      <p:ext uri="{BB962C8B-B14F-4D97-AF65-F5344CB8AC3E}">
        <p14:creationId xmlns:p14="http://schemas.microsoft.com/office/powerpoint/2010/main" val="3467558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33</a:t>
            </a:fld>
            <a:endParaRPr lang="zh-CN" altLang="en-US"/>
          </a:p>
        </p:txBody>
      </p:sp>
    </p:spTree>
    <p:extLst>
      <p:ext uri="{BB962C8B-B14F-4D97-AF65-F5344CB8AC3E}">
        <p14:creationId xmlns:p14="http://schemas.microsoft.com/office/powerpoint/2010/main" val="156985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34</a:t>
            </a:fld>
            <a:endParaRPr lang="zh-CN" altLang="en-US"/>
          </a:p>
        </p:txBody>
      </p:sp>
    </p:spTree>
    <p:extLst>
      <p:ext uri="{BB962C8B-B14F-4D97-AF65-F5344CB8AC3E}">
        <p14:creationId xmlns:p14="http://schemas.microsoft.com/office/powerpoint/2010/main" val="1651783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35</a:t>
            </a:fld>
            <a:endParaRPr lang="zh-CN" altLang="en-US"/>
          </a:p>
        </p:txBody>
      </p:sp>
    </p:spTree>
    <p:extLst>
      <p:ext uri="{BB962C8B-B14F-4D97-AF65-F5344CB8AC3E}">
        <p14:creationId xmlns:p14="http://schemas.microsoft.com/office/powerpoint/2010/main" val="3620382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36</a:t>
            </a:fld>
            <a:endParaRPr lang="zh-CN" altLang="en-US"/>
          </a:p>
        </p:txBody>
      </p:sp>
    </p:spTree>
    <p:extLst>
      <p:ext uri="{BB962C8B-B14F-4D97-AF65-F5344CB8AC3E}">
        <p14:creationId xmlns:p14="http://schemas.microsoft.com/office/powerpoint/2010/main" val="413430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hlinkClick r:id="rId3"/>
              </a:rPr>
              <a:t>https://kubernetes.io/docs/tasks/access-kubernetes-api/custom-resources/custom-resource-definitions/</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37</a:t>
            </a:fld>
            <a:endParaRPr lang="zh-CN" altLang="en-US"/>
          </a:p>
        </p:txBody>
      </p:sp>
    </p:spTree>
    <p:extLst>
      <p:ext uri="{BB962C8B-B14F-4D97-AF65-F5344CB8AC3E}">
        <p14:creationId xmlns:p14="http://schemas.microsoft.com/office/powerpoint/2010/main" val="1092259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38</a:t>
            </a:fld>
            <a:endParaRPr lang="zh-CN" altLang="en-US"/>
          </a:p>
        </p:txBody>
      </p:sp>
    </p:spTree>
    <p:extLst>
      <p:ext uri="{BB962C8B-B14F-4D97-AF65-F5344CB8AC3E}">
        <p14:creationId xmlns:p14="http://schemas.microsoft.com/office/powerpoint/2010/main" val="385038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extLst>
      <p:ext uri="{BB962C8B-B14F-4D97-AF65-F5344CB8AC3E}">
        <p14:creationId xmlns:p14="http://schemas.microsoft.com/office/powerpoint/2010/main" val="357287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extLst>
      <p:ext uri="{BB962C8B-B14F-4D97-AF65-F5344CB8AC3E}">
        <p14:creationId xmlns:p14="http://schemas.microsoft.com/office/powerpoint/2010/main" val="111098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FROM</a:t>
            </a:r>
            <a:r>
              <a:rPr lang="zh-CN" altLang="en-US" sz="1200" b="1" i="0" kern="1200" dirty="0">
                <a:solidFill>
                  <a:schemeClr val="tx1"/>
                </a:solidFill>
                <a:effectLst/>
                <a:latin typeface="+mn-lt"/>
                <a:ea typeface="+mn-ea"/>
                <a:cs typeface="+mn-cs"/>
              </a:rPr>
              <a:t>：指定基础镜像，必须为第一个命令</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MAINTAINER: </a:t>
            </a:r>
            <a:r>
              <a:rPr lang="zh-CN" altLang="en-US" sz="1200" b="1" i="0" kern="1200" dirty="0">
                <a:solidFill>
                  <a:schemeClr val="tx1"/>
                </a:solidFill>
                <a:effectLst/>
                <a:latin typeface="+mn-lt"/>
                <a:ea typeface="+mn-ea"/>
                <a:cs typeface="+mn-cs"/>
              </a:rPr>
              <a:t>维护者信息</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RUN</a:t>
            </a:r>
            <a:r>
              <a:rPr lang="zh-CN" altLang="en-US" sz="1200" b="1" i="0" kern="1200" dirty="0">
                <a:solidFill>
                  <a:schemeClr val="tx1"/>
                </a:solidFill>
                <a:effectLst/>
                <a:latin typeface="+mn-lt"/>
                <a:ea typeface="+mn-ea"/>
                <a:cs typeface="+mn-cs"/>
              </a:rPr>
              <a:t>：构建镜像时执行的命令</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ADD</a:t>
            </a:r>
            <a:r>
              <a:rPr lang="zh-CN" altLang="en-US" sz="1200" b="1" i="0" kern="1200" dirty="0">
                <a:solidFill>
                  <a:schemeClr val="tx1"/>
                </a:solidFill>
                <a:effectLst/>
                <a:latin typeface="+mn-lt"/>
                <a:ea typeface="+mn-ea"/>
                <a:cs typeface="+mn-cs"/>
              </a:rPr>
              <a:t>：将本地文件添加到容器中，</a:t>
            </a:r>
            <a:r>
              <a:rPr lang="en-US" altLang="zh-CN" sz="1200" b="1" i="0" kern="1200" dirty="0">
                <a:solidFill>
                  <a:schemeClr val="tx1"/>
                </a:solidFill>
                <a:effectLst/>
                <a:latin typeface="+mn-lt"/>
                <a:ea typeface="+mn-ea"/>
                <a:cs typeface="+mn-cs"/>
              </a:rPr>
              <a:t>tar</a:t>
            </a:r>
            <a:r>
              <a:rPr lang="zh-CN" altLang="en-US" sz="1200" b="1" i="0" kern="1200" dirty="0">
                <a:solidFill>
                  <a:schemeClr val="tx1"/>
                </a:solidFill>
                <a:effectLst/>
                <a:latin typeface="+mn-lt"/>
                <a:ea typeface="+mn-ea"/>
                <a:cs typeface="+mn-cs"/>
              </a:rPr>
              <a:t>类型文件会自动解压</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网络压缩资源不会被解压</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，可以访问网络资源，类似</a:t>
            </a:r>
            <a:r>
              <a:rPr lang="en-US" altLang="zh-CN" sz="1200" b="1" i="0" kern="1200" dirty="0" err="1">
                <a:solidFill>
                  <a:schemeClr val="tx1"/>
                </a:solidFill>
                <a:effectLst/>
                <a:latin typeface="+mn-lt"/>
                <a:ea typeface="+mn-ea"/>
                <a:cs typeface="+mn-cs"/>
              </a:rPr>
              <a:t>wget</a:t>
            </a:r>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COPY</a:t>
            </a:r>
            <a:r>
              <a:rPr lang="zh-CN" altLang="en-US" sz="1200" b="1" i="0" kern="1200" dirty="0">
                <a:solidFill>
                  <a:schemeClr val="tx1"/>
                </a:solidFill>
                <a:effectLst/>
                <a:latin typeface="+mn-lt"/>
                <a:ea typeface="+mn-ea"/>
                <a:cs typeface="+mn-cs"/>
              </a:rPr>
              <a:t>：功能类似</a:t>
            </a:r>
            <a:r>
              <a:rPr lang="en-US" altLang="zh-CN" sz="1200" b="1" i="0" kern="1200" dirty="0">
                <a:solidFill>
                  <a:schemeClr val="tx1"/>
                </a:solidFill>
                <a:effectLst/>
                <a:latin typeface="+mn-lt"/>
                <a:ea typeface="+mn-ea"/>
                <a:cs typeface="+mn-cs"/>
              </a:rPr>
              <a:t>ADD</a:t>
            </a:r>
            <a:r>
              <a:rPr lang="zh-CN" altLang="en-US" sz="1200" b="1" i="0" kern="1200" dirty="0">
                <a:solidFill>
                  <a:schemeClr val="tx1"/>
                </a:solidFill>
                <a:effectLst/>
                <a:latin typeface="+mn-lt"/>
                <a:ea typeface="+mn-ea"/>
                <a:cs typeface="+mn-cs"/>
              </a:rPr>
              <a:t>，但是是不会自动解压文件，也不能访问网络资源</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CMD</a:t>
            </a:r>
            <a:r>
              <a:rPr lang="zh-CN" altLang="en-US" sz="1200" b="1" i="0" kern="1200" dirty="0">
                <a:solidFill>
                  <a:schemeClr val="tx1"/>
                </a:solidFill>
                <a:effectLst/>
                <a:latin typeface="+mn-lt"/>
                <a:ea typeface="+mn-ea"/>
                <a:cs typeface="+mn-cs"/>
              </a:rPr>
              <a:t>：构建容器后调用，也就是在容器启动时才进行调用。</a:t>
            </a:r>
            <a:endParaRPr lang="zh-CN" alt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ENTRYPOINT</a:t>
            </a:r>
            <a:r>
              <a:rPr lang="zh-CN" altLang="en-US" sz="1200" b="1" i="0" kern="1200" dirty="0">
                <a:solidFill>
                  <a:schemeClr val="tx1"/>
                </a:solidFill>
                <a:effectLst/>
                <a:latin typeface="+mn-lt"/>
                <a:ea typeface="+mn-ea"/>
                <a:cs typeface="+mn-cs"/>
              </a:rPr>
              <a:t>：配置容器，使其可执行化。配合</a:t>
            </a:r>
            <a:r>
              <a:rPr lang="en-US" altLang="zh-CN" sz="1200" b="1" i="0" kern="1200" dirty="0">
                <a:solidFill>
                  <a:schemeClr val="tx1"/>
                </a:solidFill>
                <a:effectLst/>
                <a:latin typeface="+mn-lt"/>
                <a:ea typeface="+mn-ea"/>
                <a:cs typeface="+mn-cs"/>
              </a:rPr>
              <a:t>CMD</a:t>
            </a:r>
            <a:r>
              <a:rPr lang="zh-CN" altLang="en-US" sz="1200" b="1" i="0" kern="1200" dirty="0">
                <a:solidFill>
                  <a:schemeClr val="tx1"/>
                </a:solidFill>
                <a:effectLst/>
                <a:latin typeface="+mn-lt"/>
                <a:ea typeface="+mn-ea"/>
                <a:cs typeface="+mn-cs"/>
              </a:rPr>
              <a:t>可省去</a:t>
            </a:r>
            <a:r>
              <a:rPr lang="en-US" altLang="zh-CN" sz="1200" b="1" i="0" kern="1200" dirty="0">
                <a:solidFill>
                  <a:schemeClr val="tx1"/>
                </a:solidFill>
                <a:effectLst/>
                <a:latin typeface="+mn-lt"/>
                <a:ea typeface="+mn-ea"/>
                <a:cs typeface="+mn-cs"/>
              </a:rPr>
              <a:t>"application"</a:t>
            </a:r>
            <a:r>
              <a:rPr lang="zh-CN" altLang="en-US" sz="1200" b="1" i="0" kern="1200" dirty="0">
                <a:solidFill>
                  <a:schemeClr val="tx1"/>
                </a:solidFill>
                <a:effectLst/>
                <a:latin typeface="+mn-lt"/>
                <a:ea typeface="+mn-ea"/>
                <a:cs typeface="+mn-cs"/>
              </a:rPr>
              <a:t>，只使用参数。</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LABEL</a:t>
            </a:r>
            <a:r>
              <a:rPr lang="zh-CN" altLang="en-US" sz="1200" b="1" i="0" kern="1200" dirty="0">
                <a:solidFill>
                  <a:schemeClr val="tx1"/>
                </a:solidFill>
                <a:effectLst/>
                <a:latin typeface="+mn-lt"/>
                <a:ea typeface="+mn-ea"/>
                <a:cs typeface="+mn-cs"/>
              </a:rPr>
              <a:t>：用于为镜像添加元数据</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ENV</a:t>
            </a:r>
            <a:r>
              <a:rPr lang="zh-CN" altLang="en-US" sz="1200" b="1" i="0" kern="1200" dirty="0">
                <a:solidFill>
                  <a:schemeClr val="tx1"/>
                </a:solidFill>
                <a:effectLst/>
                <a:latin typeface="+mn-lt"/>
                <a:ea typeface="+mn-ea"/>
                <a:cs typeface="+mn-cs"/>
              </a:rPr>
              <a:t>：设置环境变量</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EXPOSE</a:t>
            </a:r>
            <a:r>
              <a:rPr lang="zh-CN" altLang="en-US" sz="1200" b="1" i="0" kern="1200" dirty="0">
                <a:solidFill>
                  <a:schemeClr val="tx1"/>
                </a:solidFill>
                <a:effectLst/>
                <a:latin typeface="+mn-lt"/>
                <a:ea typeface="+mn-ea"/>
                <a:cs typeface="+mn-cs"/>
              </a:rPr>
              <a:t>：指定于外界交互的端口</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VOLUME</a:t>
            </a:r>
            <a:r>
              <a:rPr lang="zh-CN" altLang="en-US" sz="1200" b="1" i="0" kern="1200" dirty="0">
                <a:solidFill>
                  <a:schemeClr val="tx1"/>
                </a:solidFill>
                <a:effectLst/>
                <a:latin typeface="+mn-lt"/>
                <a:ea typeface="+mn-ea"/>
                <a:cs typeface="+mn-cs"/>
              </a:rPr>
              <a:t>：用于指定持久化目录</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WORKDIR</a:t>
            </a:r>
            <a:r>
              <a:rPr lang="zh-CN" altLang="en-US" sz="1200" b="1" i="0" kern="1200" dirty="0">
                <a:solidFill>
                  <a:schemeClr val="tx1"/>
                </a:solidFill>
                <a:effectLst/>
                <a:latin typeface="+mn-lt"/>
                <a:ea typeface="+mn-ea"/>
                <a:cs typeface="+mn-cs"/>
              </a:rPr>
              <a:t>：工作目录，类似于</a:t>
            </a:r>
            <a:r>
              <a:rPr lang="en-US" altLang="zh-CN" sz="1200" b="1" i="0" kern="1200" dirty="0">
                <a:solidFill>
                  <a:schemeClr val="tx1"/>
                </a:solidFill>
                <a:effectLst/>
                <a:latin typeface="+mn-lt"/>
                <a:ea typeface="+mn-ea"/>
                <a:cs typeface="+mn-cs"/>
              </a:rPr>
              <a:t>cd</a:t>
            </a:r>
            <a:r>
              <a:rPr lang="zh-CN" altLang="en-US" sz="1200" b="1" i="0" kern="1200" dirty="0">
                <a:solidFill>
                  <a:schemeClr val="tx1"/>
                </a:solidFill>
                <a:effectLst/>
                <a:latin typeface="+mn-lt"/>
                <a:ea typeface="+mn-ea"/>
                <a:cs typeface="+mn-cs"/>
              </a:rPr>
              <a:t>命令</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USER:</a:t>
            </a:r>
            <a:r>
              <a:rPr lang="zh-CN" altLang="en-US" sz="1200" b="1" i="0" kern="1200" dirty="0">
                <a:solidFill>
                  <a:schemeClr val="tx1"/>
                </a:solidFill>
                <a:effectLst/>
                <a:latin typeface="+mn-lt"/>
                <a:ea typeface="+mn-ea"/>
                <a:cs typeface="+mn-cs"/>
              </a:rPr>
              <a:t>指定运行容器时的用户名或 </a:t>
            </a:r>
            <a:r>
              <a:rPr lang="en-US" altLang="zh-CN" sz="1200" b="1" i="0" kern="1200" dirty="0">
                <a:solidFill>
                  <a:schemeClr val="tx1"/>
                </a:solidFill>
                <a:effectLst/>
                <a:latin typeface="+mn-lt"/>
                <a:ea typeface="+mn-ea"/>
                <a:cs typeface="+mn-cs"/>
              </a:rPr>
              <a:t>UID</a:t>
            </a:r>
            <a:r>
              <a:rPr lang="zh-CN" altLang="en-US" sz="1200" b="1" i="0" kern="1200" dirty="0">
                <a:solidFill>
                  <a:schemeClr val="tx1"/>
                </a:solidFill>
                <a:effectLst/>
                <a:latin typeface="+mn-lt"/>
                <a:ea typeface="+mn-ea"/>
                <a:cs typeface="+mn-cs"/>
              </a:rPr>
              <a:t>，后续的 </a:t>
            </a:r>
            <a:r>
              <a:rPr lang="en-US" altLang="zh-CN" sz="1200" b="1" i="0" kern="1200" dirty="0">
                <a:solidFill>
                  <a:schemeClr val="tx1"/>
                </a:solidFill>
                <a:effectLst/>
                <a:latin typeface="+mn-lt"/>
                <a:ea typeface="+mn-ea"/>
                <a:cs typeface="+mn-cs"/>
              </a:rPr>
              <a:t>RUN </a:t>
            </a:r>
            <a:r>
              <a:rPr lang="zh-CN" altLang="en-US" sz="1200" b="1" i="0" kern="1200" dirty="0">
                <a:solidFill>
                  <a:schemeClr val="tx1"/>
                </a:solidFill>
                <a:effectLst/>
                <a:latin typeface="+mn-lt"/>
                <a:ea typeface="+mn-ea"/>
                <a:cs typeface="+mn-cs"/>
              </a:rPr>
              <a:t>也会使用指定用户。使用</a:t>
            </a:r>
            <a:r>
              <a:rPr lang="en-US" altLang="zh-CN" sz="1200" b="1" i="0" kern="1200" dirty="0">
                <a:solidFill>
                  <a:schemeClr val="tx1"/>
                </a:solidFill>
                <a:effectLst/>
                <a:latin typeface="+mn-lt"/>
                <a:ea typeface="+mn-ea"/>
                <a:cs typeface="+mn-cs"/>
              </a:rPr>
              <a:t>USER</a:t>
            </a:r>
            <a:r>
              <a:rPr lang="zh-CN" altLang="en-US" sz="1200" b="1" i="0" kern="1200" dirty="0">
                <a:solidFill>
                  <a:schemeClr val="tx1"/>
                </a:solidFill>
                <a:effectLst/>
                <a:latin typeface="+mn-lt"/>
                <a:ea typeface="+mn-ea"/>
                <a:cs typeface="+mn-cs"/>
              </a:rPr>
              <a:t>指定用户时，可以使用用户名、</a:t>
            </a:r>
            <a:r>
              <a:rPr lang="en-US" altLang="zh-CN" sz="1200" b="1" i="0" kern="1200" dirty="0">
                <a:solidFill>
                  <a:schemeClr val="tx1"/>
                </a:solidFill>
                <a:effectLst/>
                <a:latin typeface="+mn-lt"/>
                <a:ea typeface="+mn-ea"/>
                <a:cs typeface="+mn-cs"/>
              </a:rPr>
              <a:t>UID</a:t>
            </a:r>
            <a:r>
              <a:rPr lang="zh-CN" altLang="en-US" sz="1200" b="1" i="0" kern="1200" dirty="0">
                <a:solidFill>
                  <a:schemeClr val="tx1"/>
                </a:solidFill>
                <a:effectLst/>
                <a:latin typeface="+mn-lt"/>
                <a:ea typeface="+mn-ea"/>
                <a:cs typeface="+mn-cs"/>
              </a:rPr>
              <a:t>或</a:t>
            </a:r>
            <a:r>
              <a:rPr lang="en-US" altLang="zh-CN" sz="1200" b="1" i="0" kern="1200" dirty="0">
                <a:solidFill>
                  <a:schemeClr val="tx1"/>
                </a:solidFill>
                <a:effectLst/>
                <a:latin typeface="+mn-lt"/>
                <a:ea typeface="+mn-ea"/>
                <a:cs typeface="+mn-cs"/>
              </a:rPr>
              <a:t>GID</a:t>
            </a:r>
            <a:r>
              <a:rPr lang="zh-CN" altLang="en-US" sz="1200" b="1" i="0" kern="1200" dirty="0">
                <a:solidFill>
                  <a:schemeClr val="tx1"/>
                </a:solidFill>
                <a:effectLst/>
                <a:latin typeface="+mn-lt"/>
                <a:ea typeface="+mn-ea"/>
                <a:cs typeface="+mn-cs"/>
              </a:rPr>
              <a:t>，或是两者的组合。当服务不需要管理员权限时，可以通过该命令指定运行用户。并且可以在之前创建所需要的用户</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ARG</a:t>
            </a:r>
            <a:r>
              <a:rPr lang="zh-CN" altLang="en-US" sz="1200" b="1" i="0" kern="1200" dirty="0">
                <a:solidFill>
                  <a:schemeClr val="tx1"/>
                </a:solidFill>
                <a:effectLst/>
                <a:latin typeface="+mn-lt"/>
                <a:ea typeface="+mn-ea"/>
                <a:cs typeface="+mn-cs"/>
              </a:rPr>
              <a:t>：用于指定传递给构建运行时的变量</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ONBUILD</a:t>
            </a:r>
            <a:r>
              <a:rPr lang="zh-CN" altLang="en-US" sz="1200" b="1" i="0" kern="1200" dirty="0">
                <a:solidFill>
                  <a:schemeClr val="tx1"/>
                </a:solidFill>
                <a:effectLst/>
                <a:latin typeface="+mn-lt"/>
                <a:ea typeface="+mn-ea"/>
                <a:cs typeface="+mn-cs"/>
              </a:rPr>
              <a:t>：用于设置镜像触发器</a:t>
            </a:r>
            <a:endParaRPr lang="en-US" altLang="zh-CN" sz="1200" b="1"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extLst>
      <p:ext uri="{BB962C8B-B14F-4D97-AF65-F5344CB8AC3E}">
        <p14:creationId xmlns:p14="http://schemas.microsoft.com/office/powerpoint/2010/main" val="212844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en-US" altLang="zh-CN" sz="1200" b="0" i="0" kern="1200" dirty="0">
                <a:solidFill>
                  <a:schemeClr val="tx1"/>
                </a:solidFill>
                <a:effectLst/>
                <a:latin typeface="+mn-lt"/>
                <a:ea typeface="+mn-ea"/>
                <a:cs typeface="+mn-cs"/>
              </a:rPr>
              <a:t>A Docker image is built up from a series of layers. Each layer is only a set of differences from the layer before it. The layers are stacked on top of each other. When you create a new container, you add a new writable layer on top of the underlying layers. This layer is often called the “container layer”. All changes made to the running container, such as writing new files, modifying existing files, and deleting files, are written to this thin writable container layer.</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extLst>
      <p:ext uri="{BB962C8B-B14F-4D97-AF65-F5344CB8AC3E}">
        <p14:creationId xmlns:p14="http://schemas.microsoft.com/office/powerpoint/2010/main" val="313923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en-US" altLang="zh-CN" sz="1200" b="0" i="0" kern="1200" dirty="0">
                <a:solidFill>
                  <a:schemeClr val="tx1"/>
                </a:solidFill>
                <a:effectLst/>
                <a:latin typeface="+mn-lt"/>
                <a:ea typeface="+mn-ea"/>
                <a:cs typeface="+mn-cs"/>
              </a:rPr>
              <a:t>A Docker image is built up from a series of layers. Each layer is only a set of differences from the layer before it. The layers are stacked on top of each other. When you create a new container, you add a new writable layer on top of the underlying layers. This layer is often called the “container layer”. All changes made to the running container, such as writing new files, modifying existing files, and deleting files, are written to this thin writable container layer.</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extLst>
      <p:ext uri="{BB962C8B-B14F-4D97-AF65-F5344CB8AC3E}">
        <p14:creationId xmlns:p14="http://schemas.microsoft.com/office/powerpoint/2010/main" val="164835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extLst>
      <p:ext uri="{BB962C8B-B14F-4D97-AF65-F5344CB8AC3E}">
        <p14:creationId xmlns:p14="http://schemas.microsoft.com/office/powerpoint/2010/main" val="2279362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EFC5BCDF-403C-4426-B8A3-26FF173D450E}" type="datetime1">
              <a:rPr lang="zh-CN" altLang="en-US" smtClean="0"/>
              <a:t>2021/10/11</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E88AA8B8-A217-45D6-974E-F53EC4F89294}" type="datetime1">
              <a:rPr lang="zh-CN" altLang="en-US" smtClean="0"/>
              <a:t>2021/10/11</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E59C725D-456B-4940-A006-FD6198A4B647}" type="datetime1">
              <a:rPr lang="zh-CN" altLang="en-US" smtClean="0"/>
              <a:t>2021/10/11</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46A810F3-4F84-4BBE-8EC6-257A025CCC58}" type="datetime1">
              <a:rPr lang="zh-CN" altLang="en-US" smtClean="0"/>
              <a:t>2021/10/11</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B3AB622E-37A6-405C-8947-DB0012BDD97C}" type="datetime1">
              <a:rPr lang="zh-CN" altLang="en-US" smtClean="0"/>
              <a:t>2021/10/11</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0E0249D7-CF10-4D5E-826E-7DD832F3828A}" type="datetime1">
              <a:rPr lang="zh-CN" altLang="en-US" smtClean="0"/>
              <a:t>2021/10/11</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DC13620-75ED-4B76-AA4E-18C0203F9AF2}" type="datetime1">
              <a:rPr lang="zh-CN" altLang="en-US" smtClean="0"/>
              <a:t>2021/10/11</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48ABCB50-2391-4717-898E-9C157EC69AD9}" type="datetime1">
              <a:rPr lang="zh-CN" altLang="en-US" smtClean="0"/>
              <a:t>2021/10/11</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BB528F89-D390-443C-A800-3EF77E94C5DC}" type="datetime1">
              <a:rPr lang="zh-CN" altLang="en-US" smtClean="0"/>
              <a:t>2021/10/11</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577FDE83-64E7-4600-96BF-546D956EE0A9}" type="datetime1">
              <a:rPr lang="zh-CN" altLang="en-US" smtClean="0"/>
              <a:t>2021/10/11</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DF9369E1-79BA-4C59-87DC-42DBAAECAB62}" type="datetime1">
              <a:rPr lang="zh-CN" altLang="en-US" smtClean="0"/>
              <a:t>2021/10/11</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A3E65F64-9DDD-4A95-AB72-0371A2495429}" type="datetime1">
              <a:rPr lang="zh-CN" altLang="en-US" smtClean="0"/>
              <a:t>2021/10/11</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DC11B645-5F66-4028-B2EA-CB1A85CCD1C4}" type="datetime1">
              <a:rPr lang="zh-CN" altLang="en-US" smtClean="0"/>
              <a:t>2021/10/11</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434666C7-7CB7-4114-B33D-305A0AB8D277}" type="datetime1">
              <a:rPr lang="zh-CN" altLang="en-US" smtClean="0"/>
              <a:t>2021/10/11</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6"/>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7"/>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C20AB136-F77F-4DC5-A022-F301BB3298FA}" type="datetime1">
              <a:rPr lang="zh-CN" altLang="en-US" smtClean="0"/>
              <a:t>2021/10/11</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70" r:id="rId14"/>
  </p:sldLayoutIdLst>
  <p:hf hdr="0" ftr="0" dt="0"/>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9.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13.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4.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5.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hyperlink" Target="https://github.com/kubernetes-sigs/kubebuilder" TargetMode="Externa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hyperlink" Target="https://github.com/kubernetes/sample-controller" TargetMode="External"/><Relationship Id="rId5" Type="http://schemas.openxmlformats.org/officeDocument/2006/relationships/hyperlink" Target="https://github.com/kubernetes/client-go" TargetMode="Externa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6.png"/><Relationship Id="rId5" Type="http://schemas.openxmlformats.org/officeDocument/2006/relationships/hyperlink" Target="https://github.com/kubernetes/client-go" TargetMode="External"/><Relationship Id="rId4"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8.png"/><Relationship Id="rId4"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9.png"/><Relationship Id="rId4"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8.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冯泽明</a:t>
            </a:r>
          </a:p>
        </p:txBody>
      </p:sp>
      <p:sp>
        <p:nvSpPr>
          <p:cNvPr id="3" name="标题 2"/>
          <p:cNvSpPr>
            <a:spLocks noGrp="1"/>
          </p:cNvSpPr>
          <p:nvPr>
            <p:ph type="ctrTitle"/>
            <p:custDataLst>
              <p:tags r:id="rId3"/>
            </p:custDataLst>
          </p:nvPr>
        </p:nvSpPr>
        <p:spPr>
          <a:xfrm>
            <a:off x="1701209" y="2884235"/>
            <a:ext cx="5741582" cy="1089529"/>
          </a:xfrm>
        </p:spPr>
        <p:txBody>
          <a:bodyPr vert="horz" lIns="90000" tIns="46800" rIns="90000" bIns="46800" rtlCol="0" anchor="ctr" anchorCtr="0">
            <a:noAutofit/>
          </a:bodyPr>
          <a:lstStyle/>
          <a:p>
            <a:r>
              <a:rPr lang="zh-CN" altLang="en-US" sz="4000" dirty="0"/>
              <a:t>个人学习总结</a:t>
            </a:r>
            <a:endParaRPr lang="en-US" altLang="zh-CN" sz="4000" dirty="0"/>
          </a:p>
        </p:txBody>
      </p:sp>
      <p:sp>
        <p:nvSpPr>
          <p:cNvPr id="7" name="文本框 6"/>
          <p:cNvSpPr txBox="1"/>
          <p:nvPr/>
        </p:nvSpPr>
        <p:spPr>
          <a:xfrm>
            <a:off x="3451853" y="2069253"/>
            <a:ext cx="2517036" cy="461665"/>
          </a:xfrm>
          <a:prstGeom prst="rect">
            <a:avLst/>
          </a:prstGeom>
          <a:noFill/>
        </p:spPr>
        <p:txBody>
          <a:bodyPr wrap="none" rtlCol="0">
            <a:spAutoFit/>
          </a:bodyPr>
          <a:lstStyle/>
          <a:p>
            <a:r>
              <a:rPr lang="en-US" altLang="zh-CN" dirty="0"/>
              <a:t>Personal Summary</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0CFCAC9-1B88-4921-95BB-055B0C6F31FF}"/>
              </a:ext>
            </a:extLst>
          </p:cNvPr>
          <p:cNvPicPr>
            <a:picLocks noChangeAspect="1"/>
          </p:cNvPicPr>
          <p:nvPr/>
        </p:nvPicPr>
        <p:blipFill>
          <a:blip r:embed="rId5"/>
          <a:stretch>
            <a:fillRect/>
          </a:stretch>
        </p:blipFill>
        <p:spPr>
          <a:xfrm>
            <a:off x="-18" y="3863571"/>
            <a:ext cx="9144000" cy="2439468"/>
          </a:xfrm>
          <a:prstGeom prst="rect">
            <a:avLst/>
          </a:prstGeom>
        </p:spPr>
      </p:pic>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5" name="文本框 4">
            <a:extLst>
              <a:ext uri="{FF2B5EF4-FFF2-40B4-BE49-F238E27FC236}">
                <a16:creationId xmlns:a16="http://schemas.microsoft.com/office/drawing/2014/main" id="{C9CE68AF-97E9-4F8C-8F7A-0AAFECF17188}"/>
              </a:ext>
            </a:extLst>
          </p:cNvPr>
          <p:cNvSpPr txBox="1"/>
          <p:nvPr/>
        </p:nvSpPr>
        <p:spPr>
          <a:xfrm>
            <a:off x="566431" y="2057436"/>
            <a:ext cx="8334776" cy="1806135"/>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b="1" dirty="0"/>
              <a:t>镜像（</a:t>
            </a:r>
            <a:r>
              <a:rPr lang="en-US" altLang="zh-CN" b="1" dirty="0"/>
              <a:t>images</a:t>
            </a:r>
            <a:r>
              <a:rPr lang="zh-CN" altLang="en-US" b="1" dirty="0"/>
              <a:t>）与层级（</a:t>
            </a:r>
            <a:r>
              <a:rPr lang="en-US" altLang="zh-CN" b="1" dirty="0"/>
              <a:t>layers</a:t>
            </a:r>
            <a:r>
              <a:rPr lang="zh-CN" altLang="en-US" b="1" dirty="0"/>
              <a:t>）</a:t>
            </a:r>
            <a:endParaRPr lang="en-US" altLang="zh-CN" b="1" dirty="0"/>
          </a:p>
          <a:p>
            <a:pPr marL="342900" indent="-342900" eaLnBrk="1" latinLnBrk="0" hangingPunct="1">
              <a:lnSpc>
                <a:spcPct val="105000"/>
              </a:lnSpc>
              <a:spcBef>
                <a:spcPts val="600"/>
              </a:spcBef>
              <a:spcAft>
                <a:spcPts val="600"/>
              </a:spcAft>
              <a:buClr>
                <a:srgbClr val="0070C0"/>
              </a:buClr>
              <a:buFont typeface="+mj-lt"/>
              <a:buAutoNum type="arabicPeriod"/>
            </a:pPr>
            <a:r>
              <a:rPr lang="en-US" altLang="zh-CN" sz="1600" dirty="0"/>
              <a:t>RUN</a:t>
            </a:r>
            <a:r>
              <a:rPr lang="zh-CN" altLang="en-US" sz="1600" dirty="0"/>
              <a:t>命令会让镜像新增</a:t>
            </a:r>
            <a:r>
              <a:rPr lang="en-US" altLang="zh-CN" sz="1600" dirty="0"/>
              <a:t>layer</a:t>
            </a:r>
            <a:r>
              <a:rPr lang="zh-CN" altLang="en-US" sz="1600" dirty="0"/>
              <a:t>，导致镜像变大，虽然通过</a:t>
            </a:r>
            <a:r>
              <a:rPr lang="en-US" altLang="zh-CN" sz="1600" dirty="0"/>
              <a:t>&amp;&amp;</a:t>
            </a:r>
            <a:r>
              <a:rPr lang="zh-CN" altLang="en-US" sz="1600" dirty="0"/>
              <a:t>连接多个命令能缓解此问题，但如果命令之间用到</a:t>
            </a:r>
            <a:r>
              <a:rPr lang="en-US" altLang="zh-CN" sz="1600" dirty="0"/>
              <a:t>docker</a:t>
            </a:r>
            <a:r>
              <a:rPr lang="zh-CN" altLang="en-US" sz="1600" dirty="0"/>
              <a:t>指令例如</a:t>
            </a:r>
            <a:r>
              <a:rPr lang="en-US" altLang="zh-CN" sz="1600" dirty="0"/>
              <a:t>COPY</a:t>
            </a:r>
            <a:r>
              <a:rPr lang="zh-CN" altLang="en-US" sz="1600" dirty="0"/>
              <a:t>、</a:t>
            </a:r>
            <a:r>
              <a:rPr lang="en-US" altLang="zh-CN" sz="1600" dirty="0"/>
              <a:t>WORKDIR</a:t>
            </a:r>
            <a:r>
              <a:rPr lang="zh-CN" altLang="en-US" sz="1600" dirty="0"/>
              <a:t>等，依然会导致多个</a:t>
            </a:r>
            <a:r>
              <a:rPr lang="en-US" altLang="zh-CN" sz="1600" dirty="0"/>
              <a:t>layer</a:t>
            </a:r>
            <a:r>
              <a:rPr lang="zh-CN" altLang="en-US" sz="1600" dirty="0"/>
              <a:t>；</a:t>
            </a:r>
            <a:endParaRPr lang="en-US" altLang="zh-CN" sz="1600" dirty="0"/>
          </a:p>
          <a:p>
            <a:pPr marL="342900" indent="-342900" eaLnBrk="1" latinLnBrk="0" hangingPunct="1">
              <a:lnSpc>
                <a:spcPct val="105000"/>
              </a:lnSpc>
              <a:spcBef>
                <a:spcPts val="600"/>
              </a:spcBef>
              <a:spcAft>
                <a:spcPts val="600"/>
              </a:spcAft>
              <a:buClr>
                <a:srgbClr val="0070C0"/>
              </a:buClr>
              <a:buFont typeface="+mj-lt"/>
              <a:buAutoNum type="arabicPeriod"/>
            </a:pPr>
            <a:r>
              <a:rPr lang="zh-CN" altLang="en-US" sz="1600" dirty="0"/>
              <a:t>有些工具在构建过程中会用到，但是最终的镜像是不需要的（编译时候使用了</a:t>
            </a:r>
            <a:r>
              <a:rPr lang="en-US" altLang="zh-CN" sz="1600" dirty="0"/>
              <a:t>Go</a:t>
            </a:r>
            <a:r>
              <a:rPr lang="zh-CN" altLang="en-US" sz="1600" dirty="0"/>
              <a:t>的编译环境，但最终镜像并不需要）</a:t>
            </a:r>
          </a:p>
        </p:txBody>
      </p:sp>
      <p:sp>
        <p:nvSpPr>
          <p:cNvPr id="6" name="灯片编号占位符 5">
            <a:extLst>
              <a:ext uri="{FF2B5EF4-FFF2-40B4-BE49-F238E27FC236}">
                <a16:creationId xmlns:a16="http://schemas.microsoft.com/office/drawing/2014/main" id="{111FB537-E733-4170-9B05-5708B8BEDB98}"/>
              </a:ext>
            </a:extLst>
          </p:cNvPr>
          <p:cNvSpPr>
            <a:spLocks noGrp="1"/>
          </p:cNvSpPr>
          <p:nvPr>
            <p:ph type="sldNum" sz="quarter" idx="12"/>
          </p:nvPr>
        </p:nvSpPr>
        <p:spPr/>
        <p:txBody>
          <a:bodyPr/>
          <a:lstStyle/>
          <a:p>
            <a:fld id="{61FD7337-7689-40E9-995D-FF92F58B836E}" type="slidenum">
              <a:rPr lang="zh-CN" altLang="en-US" smtClean="0"/>
              <a:t>10</a:t>
            </a:fld>
            <a:endParaRPr lang="zh-CN" altLang="en-US"/>
          </a:p>
        </p:txBody>
      </p:sp>
    </p:spTree>
    <p:custDataLst>
      <p:tags r:id="rId1"/>
    </p:custDataLst>
    <p:extLst>
      <p:ext uri="{BB962C8B-B14F-4D97-AF65-F5344CB8AC3E}">
        <p14:creationId xmlns:p14="http://schemas.microsoft.com/office/powerpoint/2010/main" val="159563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5" name="文本框 4">
            <a:extLst>
              <a:ext uri="{FF2B5EF4-FFF2-40B4-BE49-F238E27FC236}">
                <a16:creationId xmlns:a16="http://schemas.microsoft.com/office/drawing/2014/main" id="{C9CE68AF-97E9-4F8C-8F7A-0AAFECF17188}"/>
              </a:ext>
            </a:extLst>
          </p:cNvPr>
          <p:cNvSpPr txBox="1"/>
          <p:nvPr/>
        </p:nvSpPr>
        <p:spPr>
          <a:xfrm>
            <a:off x="566431" y="2057436"/>
            <a:ext cx="8334776" cy="1135183"/>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b="1" dirty="0"/>
              <a:t>容器（</a:t>
            </a:r>
            <a:r>
              <a:rPr lang="en-US" altLang="zh-CN" b="1" dirty="0"/>
              <a:t>container</a:t>
            </a:r>
            <a:r>
              <a:rPr lang="zh-CN" altLang="en-US" b="1" dirty="0"/>
              <a:t>）与层级（</a:t>
            </a:r>
            <a:r>
              <a:rPr lang="en-US" altLang="zh-CN" b="1" dirty="0"/>
              <a:t>layers</a:t>
            </a:r>
            <a:r>
              <a:rPr lang="zh-CN" altLang="en-US" b="1" dirty="0"/>
              <a:t>）</a:t>
            </a:r>
            <a:endParaRPr lang="en-US" altLang="zh-CN" b="1" dirty="0"/>
          </a:p>
          <a:p>
            <a:pPr indent="179388" eaLnBrk="1" latinLnBrk="0" hangingPunct="1">
              <a:lnSpc>
                <a:spcPct val="105000"/>
              </a:lnSpc>
              <a:spcBef>
                <a:spcPts val="600"/>
              </a:spcBef>
              <a:spcAft>
                <a:spcPts val="600"/>
              </a:spcAft>
              <a:buClr>
                <a:srgbClr val="0070C0"/>
              </a:buClr>
            </a:pPr>
            <a:r>
              <a:rPr lang="zh-CN" altLang="en-US" sz="1600" dirty="0"/>
              <a:t>容器与镜像最大的区别就在于可写层上。如果运行中的容器修改了现有的一个已存在的文件，那该文件将会从可写层下的只读层复制到可写层，但文件的只读版本仍然存在。</a:t>
            </a:r>
          </a:p>
        </p:txBody>
      </p:sp>
      <p:pic>
        <p:nvPicPr>
          <p:cNvPr id="4" name="图片 3">
            <a:extLst>
              <a:ext uri="{FF2B5EF4-FFF2-40B4-BE49-F238E27FC236}">
                <a16:creationId xmlns:a16="http://schemas.microsoft.com/office/drawing/2014/main" id="{54202176-6281-4942-B49C-CBA6EA5FA602}"/>
              </a:ext>
            </a:extLst>
          </p:cNvPr>
          <p:cNvPicPr>
            <a:picLocks noChangeAspect="1"/>
          </p:cNvPicPr>
          <p:nvPr/>
        </p:nvPicPr>
        <p:blipFill>
          <a:blip r:embed="rId5"/>
          <a:stretch>
            <a:fillRect/>
          </a:stretch>
        </p:blipFill>
        <p:spPr>
          <a:xfrm>
            <a:off x="18" y="4075162"/>
            <a:ext cx="9144000" cy="1735015"/>
          </a:xfrm>
          <a:prstGeom prst="rect">
            <a:avLst/>
          </a:prstGeom>
        </p:spPr>
      </p:pic>
      <p:sp>
        <p:nvSpPr>
          <p:cNvPr id="6" name="矩形 5">
            <a:extLst>
              <a:ext uri="{FF2B5EF4-FFF2-40B4-BE49-F238E27FC236}">
                <a16:creationId xmlns:a16="http://schemas.microsoft.com/office/drawing/2014/main" id="{AACDDE1C-84A0-4931-954A-FE19BF9C0880}"/>
              </a:ext>
            </a:extLst>
          </p:cNvPr>
          <p:cNvSpPr/>
          <p:nvPr/>
        </p:nvSpPr>
        <p:spPr>
          <a:xfrm>
            <a:off x="3886218" y="4409236"/>
            <a:ext cx="685782" cy="2285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188F198-05EA-475F-9253-0E2B11C76F09}"/>
              </a:ext>
            </a:extLst>
          </p:cNvPr>
          <p:cNvSpPr/>
          <p:nvPr/>
        </p:nvSpPr>
        <p:spPr>
          <a:xfrm>
            <a:off x="3886218" y="4622930"/>
            <a:ext cx="685782" cy="22859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A65A782-C04C-40A5-8D08-9CCDCDED61C7}"/>
              </a:ext>
            </a:extLst>
          </p:cNvPr>
          <p:cNvSpPr/>
          <p:nvPr/>
        </p:nvSpPr>
        <p:spPr>
          <a:xfrm>
            <a:off x="3886218" y="4836624"/>
            <a:ext cx="685782" cy="2285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FBD57A4-6350-4B5A-BB3E-20BE0BF9C0D4}"/>
              </a:ext>
            </a:extLst>
          </p:cNvPr>
          <p:cNvSpPr/>
          <p:nvPr/>
        </p:nvSpPr>
        <p:spPr>
          <a:xfrm>
            <a:off x="3886218" y="5062665"/>
            <a:ext cx="685782" cy="2285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FEADFD7-3A56-4D0D-B1DF-BB37952BC019}"/>
              </a:ext>
            </a:extLst>
          </p:cNvPr>
          <p:cNvSpPr/>
          <p:nvPr/>
        </p:nvSpPr>
        <p:spPr>
          <a:xfrm>
            <a:off x="3886218" y="4183196"/>
            <a:ext cx="152396" cy="2136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EC1B853-AA89-4765-AFB4-B0E3FDC432B5}"/>
              </a:ext>
            </a:extLst>
          </p:cNvPr>
          <p:cNvCxnSpPr/>
          <p:nvPr/>
        </p:nvCxnSpPr>
        <p:spPr>
          <a:xfrm>
            <a:off x="3124238" y="4523532"/>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D7B55E9-4B0E-470D-88F8-DDD42101C29D}"/>
              </a:ext>
            </a:extLst>
          </p:cNvPr>
          <p:cNvCxnSpPr/>
          <p:nvPr/>
        </p:nvCxnSpPr>
        <p:spPr>
          <a:xfrm>
            <a:off x="3124238" y="4737226"/>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2A110E0-A17D-4F3D-8B7C-F18EA483E2CA}"/>
              </a:ext>
            </a:extLst>
          </p:cNvPr>
          <p:cNvCxnSpPr/>
          <p:nvPr/>
        </p:nvCxnSpPr>
        <p:spPr>
          <a:xfrm>
            <a:off x="3124238" y="4970488"/>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1DDAEAB-A257-4904-B8F4-81A05FE7DF36}"/>
              </a:ext>
            </a:extLst>
          </p:cNvPr>
          <p:cNvCxnSpPr/>
          <p:nvPr/>
        </p:nvCxnSpPr>
        <p:spPr>
          <a:xfrm>
            <a:off x="3124238" y="5176961"/>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DD2DD16-8B37-4342-8709-43153E3C8331}"/>
              </a:ext>
            </a:extLst>
          </p:cNvPr>
          <p:cNvCxnSpPr>
            <a:cxnSpLocks/>
          </p:cNvCxnSpPr>
          <p:nvPr/>
        </p:nvCxnSpPr>
        <p:spPr>
          <a:xfrm flipH="1" flipV="1">
            <a:off x="4626401" y="4306715"/>
            <a:ext cx="533386" cy="11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5139C4D-9954-44FB-8E7C-ADAED19466C6}"/>
              </a:ext>
            </a:extLst>
          </p:cNvPr>
          <p:cNvSpPr txBox="1"/>
          <p:nvPr/>
        </p:nvSpPr>
        <p:spPr>
          <a:xfrm>
            <a:off x="5119817" y="4199524"/>
            <a:ext cx="1638590" cy="461665"/>
          </a:xfrm>
          <a:prstGeom prst="rect">
            <a:avLst/>
          </a:prstGeom>
          <a:noFill/>
        </p:spPr>
        <p:txBody>
          <a:bodyPr wrap="none" rtlCol="0">
            <a:spAutoFit/>
          </a:bodyPr>
          <a:lstStyle/>
          <a:p>
            <a:r>
              <a:rPr lang="zh-CN" altLang="en-US" dirty="0"/>
              <a:t>可写层</a:t>
            </a:r>
            <a:r>
              <a:rPr lang="en-US" altLang="zh-CN" dirty="0"/>
              <a:t> * N</a:t>
            </a:r>
            <a:endParaRPr lang="zh-CN" altLang="en-US" dirty="0"/>
          </a:p>
        </p:txBody>
      </p:sp>
      <p:sp>
        <p:nvSpPr>
          <p:cNvPr id="21" name="矩形 20">
            <a:extLst>
              <a:ext uri="{FF2B5EF4-FFF2-40B4-BE49-F238E27FC236}">
                <a16:creationId xmlns:a16="http://schemas.microsoft.com/office/drawing/2014/main" id="{DD94573A-4BDD-411C-A6D9-476A9834EE0A}"/>
              </a:ext>
            </a:extLst>
          </p:cNvPr>
          <p:cNvSpPr/>
          <p:nvPr/>
        </p:nvSpPr>
        <p:spPr>
          <a:xfrm>
            <a:off x="4419604" y="4189369"/>
            <a:ext cx="152396" cy="2136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B4B5506-AEB7-4237-9AC3-17EEB335F355}"/>
              </a:ext>
            </a:extLst>
          </p:cNvPr>
          <p:cNvSpPr/>
          <p:nvPr/>
        </p:nvSpPr>
        <p:spPr>
          <a:xfrm>
            <a:off x="4038614" y="4183195"/>
            <a:ext cx="380990" cy="22024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EE4D211C-C2D6-4CFE-A52A-2ADF18D82275}"/>
              </a:ext>
            </a:extLst>
          </p:cNvPr>
          <p:cNvSpPr txBox="1"/>
          <p:nvPr/>
        </p:nvSpPr>
        <p:spPr>
          <a:xfrm>
            <a:off x="4003359" y="3979608"/>
            <a:ext cx="492443" cy="461665"/>
          </a:xfrm>
          <a:prstGeom prst="rect">
            <a:avLst/>
          </a:prstGeom>
          <a:noFill/>
        </p:spPr>
        <p:txBody>
          <a:bodyPr wrap="none" rtlCol="0">
            <a:spAutoFit/>
          </a:bodyPr>
          <a:lstStyle/>
          <a:p>
            <a:r>
              <a:rPr lang="en-US" altLang="zh-CN" dirty="0">
                <a:solidFill>
                  <a:schemeClr val="bg1"/>
                </a:solidFill>
              </a:rPr>
              <a:t>…</a:t>
            </a:r>
            <a:endParaRPr lang="zh-CN" altLang="en-US" dirty="0">
              <a:solidFill>
                <a:schemeClr val="bg1"/>
              </a:solidFill>
            </a:endParaRPr>
          </a:p>
        </p:txBody>
      </p:sp>
      <p:sp>
        <p:nvSpPr>
          <p:cNvPr id="25" name="灯片编号占位符 24">
            <a:extLst>
              <a:ext uri="{FF2B5EF4-FFF2-40B4-BE49-F238E27FC236}">
                <a16:creationId xmlns:a16="http://schemas.microsoft.com/office/drawing/2014/main" id="{92B7BCDC-3DFB-439E-9AF4-FA2C7CA16ED6}"/>
              </a:ext>
            </a:extLst>
          </p:cNvPr>
          <p:cNvSpPr>
            <a:spLocks noGrp="1"/>
          </p:cNvSpPr>
          <p:nvPr>
            <p:ph type="sldNum" sz="quarter" idx="12"/>
          </p:nvPr>
        </p:nvSpPr>
        <p:spPr/>
        <p:txBody>
          <a:bodyPr/>
          <a:lstStyle/>
          <a:p>
            <a:fld id="{61FD7337-7689-40E9-995D-FF92F58B836E}" type="slidenum">
              <a:rPr lang="zh-CN" altLang="en-US" smtClean="0"/>
              <a:t>11</a:t>
            </a:fld>
            <a:endParaRPr lang="zh-CN" altLang="en-US"/>
          </a:p>
        </p:txBody>
      </p:sp>
    </p:spTree>
    <p:custDataLst>
      <p:tags r:id="rId1"/>
    </p:custDataLst>
    <p:extLst>
      <p:ext uri="{BB962C8B-B14F-4D97-AF65-F5344CB8AC3E}">
        <p14:creationId xmlns:p14="http://schemas.microsoft.com/office/powerpoint/2010/main" val="335548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5" name="文本框 4">
            <a:extLst>
              <a:ext uri="{FF2B5EF4-FFF2-40B4-BE49-F238E27FC236}">
                <a16:creationId xmlns:a16="http://schemas.microsoft.com/office/drawing/2014/main" id="{C9CE68AF-97E9-4F8C-8F7A-0AAFECF17188}"/>
              </a:ext>
            </a:extLst>
          </p:cNvPr>
          <p:cNvSpPr txBox="1"/>
          <p:nvPr/>
        </p:nvSpPr>
        <p:spPr>
          <a:xfrm>
            <a:off x="566431" y="2057436"/>
            <a:ext cx="8334776" cy="456215"/>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b="1" dirty="0"/>
              <a:t>容器（</a:t>
            </a:r>
            <a:r>
              <a:rPr lang="en-US" altLang="zh-CN" b="1" dirty="0"/>
              <a:t>container</a:t>
            </a:r>
            <a:r>
              <a:rPr lang="zh-CN" altLang="en-US" b="1" dirty="0"/>
              <a:t>）与层级（</a:t>
            </a:r>
            <a:r>
              <a:rPr lang="en-US" altLang="zh-CN" b="1" dirty="0"/>
              <a:t>layers</a:t>
            </a:r>
            <a:r>
              <a:rPr lang="zh-CN" altLang="en-US" b="1" dirty="0"/>
              <a:t>）</a:t>
            </a:r>
            <a:endParaRPr lang="en-US" altLang="zh-CN" b="1" dirty="0"/>
          </a:p>
        </p:txBody>
      </p:sp>
      <p:sp>
        <p:nvSpPr>
          <p:cNvPr id="25" name="灯片编号占位符 24">
            <a:extLst>
              <a:ext uri="{FF2B5EF4-FFF2-40B4-BE49-F238E27FC236}">
                <a16:creationId xmlns:a16="http://schemas.microsoft.com/office/drawing/2014/main" id="{92B7BCDC-3DFB-439E-9AF4-FA2C7CA16ED6}"/>
              </a:ext>
            </a:extLst>
          </p:cNvPr>
          <p:cNvSpPr>
            <a:spLocks noGrp="1"/>
          </p:cNvSpPr>
          <p:nvPr>
            <p:ph type="sldNum" sz="quarter" idx="12"/>
          </p:nvPr>
        </p:nvSpPr>
        <p:spPr/>
        <p:txBody>
          <a:bodyPr/>
          <a:lstStyle/>
          <a:p>
            <a:fld id="{61FD7337-7689-40E9-995D-FF92F58B836E}" type="slidenum">
              <a:rPr lang="zh-CN" altLang="en-US" smtClean="0"/>
              <a:t>12</a:t>
            </a:fld>
            <a:endParaRPr lang="zh-CN" altLang="en-US"/>
          </a:p>
        </p:txBody>
      </p:sp>
      <p:pic>
        <p:nvPicPr>
          <p:cNvPr id="18" name="图片 17">
            <a:extLst>
              <a:ext uri="{FF2B5EF4-FFF2-40B4-BE49-F238E27FC236}">
                <a16:creationId xmlns:a16="http://schemas.microsoft.com/office/drawing/2014/main" id="{643A8942-2A2A-4BD0-9E19-389C40423F90}"/>
              </a:ext>
            </a:extLst>
          </p:cNvPr>
          <p:cNvPicPr>
            <a:picLocks noChangeAspect="1"/>
          </p:cNvPicPr>
          <p:nvPr/>
        </p:nvPicPr>
        <p:blipFill>
          <a:blip r:embed="rId5"/>
          <a:stretch>
            <a:fillRect/>
          </a:stretch>
        </p:blipFill>
        <p:spPr>
          <a:xfrm>
            <a:off x="2243945" y="2781262"/>
            <a:ext cx="4542025" cy="3453588"/>
          </a:xfrm>
          <a:prstGeom prst="rect">
            <a:avLst/>
          </a:prstGeom>
        </p:spPr>
      </p:pic>
    </p:spTree>
    <p:custDataLst>
      <p:tags r:id="rId1"/>
    </p:custDataLst>
    <p:extLst>
      <p:ext uri="{BB962C8B-B14F-4D97-AF65-F5344CB8AC3E}">
        <p14:creationId xmlns:p14="http://schemas.microsoft.com/office/powerpoint/2010/main" val="296596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pic>
        <p:nvPicPr>
          <p:cNvPr id="3" name="图片 2">
            <a:extLst>
              <a:ext uri="{FF2B5EF4-FFF2-40B4-BE49-F238E27FC236}">
                <a16:creationId xmlns:a16="http://schemas.microsoft.com/office/drawing/2014/main" id="{13561FE1-D51E-4454-A153-D259CD85DAAF}"/>
              </a:ext>
            </a:extLst>
          </p:cNvPr>
          <p:cNvPicPr>
            <a:picLocks noChangeAspect="1"/>
          </p:cNvPicPr>
          <p:nvPr/>
        </p:nvPicPr>
        <p:blipFill>
          <a:blip r:embed="rId5"/>
          <a:stretch>
            <a:fillRect/>
          </a:stretch>
        </p:blipFill>
        <p:spPr>
          <a:xfrm>
            <a:off x="5333980" y="4144742"/>
            <a:ext cx="3429000" cy="1866900"/>
          </a:xfrm>
          <a:prstGeom prst="rect">
            <a:avLst/>
          </a:prstGeom>
        </p:spPr>
      </p:pic>
      <p:pic>
        <p:nvPicPr>
          <p:cNvPr id="4" name="图片 3">
            <a:extLst>
              <a:ext uri="{FF2B5EF4-FFF2-40B4-BE49-F238E27FC236}">
                <a16:creationId xmlns:a16="http://schemas.microsoft.com/office/drawing/2014/main" id="{6896BE25-9379-492C-8F85-10303ED31C61}"/>
              </a:ext>
            </a:extLst>
          </p:cNvPr>
          <p:cNvPicPr>
            <a:picLocks noChangeAspect="1"/>
          </p:cNvPicPr>
          <p:nvPr/>
        </p:nvPicPr>
        <p:blipFill>
          <a:blip r:embed="rId6"/>
          <a:stretch>
            <a:fillRect/>
          </a:stretch>
        </p:blipFill>
        <p:spPr>
          <a:xfrm>
            <a:off x="304912" y="1600248"/>
            <a:ext cx="4762500" cy="4419600"/>
          </a:xfrm>
          <a:prstGeom prst="rect">
            <a:avLst/>
          </a:prstGeom>
        </p:spPr>
      </p:pic>
      <p:sp>
        <p:nvSpPr>
          <p:cNvPr id="5" name="文本框 4">
            <a:extLst>
              <a:ext uri="{FF2B5EF4-FFF2-40B4-BE49-F238E27FC236}">
                <a16:creationId xmlns:a16="http://schemas.microsoft.com/office/drawing/2014/main" id="{7CCCFC97-7836-4D8F-9B07-35202045F65B}"/>
              </a:ext>
            </a:extLst>
          </p:cNvPr>
          <p:cNvSpPr txBox="1"/>
          <p:nvPr/>
        </p:nvSpPr>
        <p:spPr>
          <a:xfrm>
            <a:off x="5333980" y="1600248"/>
            <a:ext cx="3262432" cy="1569660"/>
          </a:xfrm>
          <a:prstGeom prst="rect">
            <a:avLst/>
          </a:prstGeom>
          <a:noFill/>
        </p:spPr>
        <p:txBody>
          <a:bodyPr wrap="none" rtlCol="0">
            <a:spAutoFit/>
          </a:bodyPr>
          <a:lstStyle/>
          <a:p>
            <a:r>
              <a:rPr lang="en-US" altLang="zh-CN" sz="1600" dirty="0"/>
              <a:t>3.Run a containerized service </a:t>
            </a:r>
          </a:p>
          <a:p>
            <a:r>
              <a:rPr lang="en-US" altLang="zh-CN" sz="1600" dirty="0"/>
              <a:t>with a docker-compose </a:t>
            </a:r>
          </a:p>
          <a:p>
            <a:r>
              <a:rPr lang="en-US" altLang="zh-CN" sz="1600" dirty="0"/>
              <a:t>and use the host network.</a:t>
            </a:r>
          </a:p>
          <a:p>
            <a:endParaRPr lang="en-US" altLang="zh-CN" sz="1600" dirty="0"/>
          </a:p>
          <a:p>
            <a:r>
              <a:rPr lang="zh-CN" altLang="en-US" sz="1600" dirty="0"/>
              <a:t>容器外运行左侧的程序，进入容器</a:t>
            </a:r>
            <a:endParaRPr lang="en-US" altLang="zh-CN" sz="1600" dirty="0"/>
          </a:p>
          <a:p>
            <a:r>
              <a:rPr lang="zh-CN" altLang="en-US" sz="1600" dirty="0"/>
              <a:t>后访问</a:t>
            </a:r>
            <a:endParaRPr lang="en-US" altLang="zh-CN" sz="1600" dirty="0"/>
          </a:p>
        </p:txBody>
      </p:sp>
      <p:sp>
        <p:nvSpPr>
          <p:cNvPr id="7" name="灯片编号占位符 6">
            <a:extLst>
              <a:ext uri="{FF2B5EF4-FFF2-40B4-BE49-F238E27FC236}">
                <a16:creationId xmlns:a16="http://schemas.microsoft.com/office/drawing/2014/main" id="{BFE81BDC-9FB9-49A2-AE9D-B01CF94DEA0D}"/>
              </a:ext>
            </a:extLst>
          </p:cNvPr>
          <p:cNvSpPr>
            <a:spLocks noGrp="1"/>
          </p:cNvSpPr>
          <p:nvPr>
            <p:ph type="sldNum" sz="quarter" idx="12"/>
          </p:nvPr>
        </p:nvSpPr>
        <p:spPr/>
        <p:txBody>
          <a:bodyPr/>
          <a:lstStyle/>
          <a:p>
            <a:fld id="{61FD7337-7689-40E9-995D-FF92F58B836E}" type="slidenum">
              <a:rPr lang="zh-CN" altLang="en-US" smtClean="0"/>
              <a:t>13</a:t>
            </a:fld>
            <a:endParaRPr lang="zh-CN" altLang="en-US"/>
          </a:p>
        </p:txBody>
      </p:sp>
    </p:spTree>
    <p:custDataLst>
      <p:tags r:id="rId1"/>
    </p:custDataLst>
    <p:extLst>
      <p:ext uri="{BB962C8B-B14F-4D97-AF65-F5344CB8AC3E}">
        <p14:creationId xmlns:p14="http://schemas.microsoft.com/office/powerpoint/2010/main" val="355614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5" name="文本框 4">
            <a:extLst>
              <a:ext uri="{FF2B5EF4-FFF2-40B4-BE49-F238E27FC236}">
                <a16:creationId xmlns:a16="http://schemas.microsoft.com/office/drawing/2014/main" id="{7CCCFC97-7836-4D8F-9B07-35202045F65B}"/>
              </a:ext>
            </a:extLst>
          </p:cNvPr>
          <p:cNvSpPr txBox="1"/>
          <p:nvPr/>
        </p:nvSpPr>
        <p:spPr>
          <a:xfrm>
            <a:off x="5333980" y="1600248"/>
            <a:ext cx="3467616" cy="2062103"/>
          </a:xfrm>
          <a:prstGeom prst="rect">
            <a:avLst/>
          </a:prstGeom>
          <a:noFill/>
        </p:spPr>
        <p:txBody>
          <a:bodyPr wrap="none" rtlCol="0">
            <a:spAutoFit/>
          </a:bodyPr>
          <a:lstStyle/>
          <a:p>
            <a:r>
              <a:rPr lang="en-US" altLang="zh-CN" sz="1600" dirty="0"/>
              <a:t>4. Complete network communication </a:t>
            </a:r>
          </a:p>
          <a:p>
            <a:r>
              <a:rPr lang="en-US" altLang="zh-CN" sz="1600" dirty="0"/>
              <a:t>between two containers </a:t>
            </a:r>
          </a:p>
          <a:p>
            <a:r>
              <a:rPr lang="en-US" altLang="zh-CN" sz="1600" dirty="0"/>
              <a:t>via </a:t>
            </a:r>
            <a:r>
              <a:rPr lang="en-US" altLang="zh-CN" sz="1600" dirty="0" err="1"/>
              <a:t>veth-paris</a:t>
            </a:r>
            <a:r>
              <a:rPr lang="en-US" altLang="zh-CN" sz="1600" dirty="0"/>
              <a:t> &amp; network namespaces.</a:t>
            </a:r>
          </a:p>
          <a:p>
            <a:endParaRPr lang="en-US" altLang="zh-CN" sz="1600" dirty="0"/>
          </a:p>
          <a:p>
            <a:r>
              <a:rPr lang="zh-CN" altLang="en-US" sz="1600" dirty="0"/>
              <a:t>当容器不在一台主机上时候，使用</a:t>
            </a:r>
            <a:endParaRPr lang="en-US" altLang="zh-CN" sz="1600" dirty="0"/>
          </a:p>
          <a:p>
            <a:r>
              <a:rPr lang="zh-CN" altLang="en-US" sz="1600" dirty="0"/>
              <a:t>左侧配置，当容器在一台主机上时，</a:t>
            </a:r>
            <a:endParaRPr lang="en-US" altLang="zh-CN" sz="1600" dirty="0"/>
          </a:p>
          <a:p>
            <a:r>
              <a:rPr lang="zh-CN" altLang="en-US" sz="1600" dirty="0"/>
              <a:t>可以不绑定</a:t>
            </a:r>
            <a:r>
              <a:rPr lang="en-US" altLang="zh-CN" sz="1600" dirty="0"/>
              <a:t>eth0</a:t>
            </a:r>
            <a:r>
              <a:rPr lang="zh-CN" altLang="en-US" sz="1600" dirty="0"/>
              <a:t>到网桥上</a:t>
            </a:r>
            <a:endParaRPr lang="en-US" altLang="zh-CN" sz="1600" dirty="0"/>
          </a:p>
          <a:p>
            <a:r>
              <a:rPr lang="zh-CN" altLang="en-US" sz="1600" dirty="0"/>
              <a:t>下页图示</a:t>
            </a:r>
            <a:endParaRPr lang="en-US" altLang="zh-CN" sz="1600" dirty="0"/>
          </a:p>
        </p:txBody>
      </p:sp>
      <p:pic>
        <p:nvPicPr>
          <p:cNvPr id="2" name="图片 1">
            <a:extLst>
              <a:ext uri="{FF2B5EF4-FFF2-40B4-BE49-F238E27FC236}">
                <a16:creationId xmlns:a16="http://schemas.microsoft.com/office/drawing/2014/main" id="{D9DC906A-CFEA-4F69-BF35-622E62108347}"/>
              </a:ext>
            </a:extLst>
          </p:cNvPr>
          <p:cNvPicPr>
            <a:picLocks noChangeAspect="1"/>
          </p:cNvPicPr>
          <p:nvPr/>
        </p:nvPicPr>
        <p:blipFill>
          <a:blip r:embed="rId5"/>
          <a:stretch>
            <a:fillRect/>
          </a:stretch>
        </p:blipFill>
        <p:spPr>
          <a:xfrm>
            <a:off x="627921" y="1658036"/>
            <a:ext cx="4630025" cy="4538769"/>
          </a:xfrm>
          <a:prstGeom prst="rect">
            <a:avLst/>
          </a:prstGeom>
        </p:spPr>
      </p:pic>
      <p:sp>
        <p:nvSpPr>
          <p:cNvPr id="7" name="灯片编号占位符 6">
            <a:extLst>
              <a:ext uri="{FF2B5EF4-FFF2-40B4-BE49-F238E27FC236}">
                <a16:creationId xmlns:a16="http://schemas.microsoft.com/office/drawing/2014/main" id="{C9CCE43E-001E-49B1-BF94-8AC648DBD94E}"/>
              </a:ext>
            </a:extLst>
          </p:cNvPr>
          <p:cNvSpPr>
            <a:spLocks noGrp="1"/>
          </p:cNvSpPr>
          <p:nvPr>
            <p:ph type="sldNum" sz="quarter" idx="12"/>
          </p:nvPr>
        </p:nvSpPr>
        <p:spPr/>
        <p:txBody>
          <a:bodyPr/>
          <a:lstStyle/>
          <a:p>
            <a:fld id="{61FD7337-7689-40E9-995D-FF92F58B836E}" type="slidenum">
              <a:rPr lang="zh-CN" altLang="en-US" smtClean="0"/>
              <a:t>14</a:t>
            </a:fld>
            <a:endParaRPr lang="zh-CN" altLang="en-US"/>
          </a:p>
        </p:txBody>
      </p:sp>
    </p:spTree>
    <p:custDataLst>
      <p:tags r:id="rId1"/>
    </p:custDataLst>
    <p:extLst>
      <p:ext uri="{BB962C8B-B14F-4D97-AF65-F5344CB8AC3E}">
        <p14:creationId xmlns:p14="http://schemas.microsoft.com/office/powerpoint/2010/main" val="350701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7" name="灯片编号占位符 6">
            <a:extLst>
              <a:ext uri="{FF2B5EF4-FFF2-40B4-BE49-F238E27FC236}">
                <a16:creationId xmlns:a16="http://schemas.microsoft.com/office/drawing/2014/main" id="{C9CCE43E-001E-49B1-BF94-8AC648DBD94E}"/>
              </a:ext>
            </a:extLst>
          </p:cNvPr>
          <p:cNvSpPr>
            <a:spLocks noGrp="1"/>
          </p:cNvSpPr>
          <p:nvPr>
            <p:ph type="sldNum" sz="quarter" idx="12"/>
          </p:nvPr>
        </p:nvSpPr>
        <p:spPr/>
        <p:txBody>
          <a:bodyPr/>
          <a:lstStyle/>
          <a:p>
            <a:fld id="{61FD7337-7689-40E9-995D-FF92F58B836E}" type="slidenum">
              <a:rPr lang="zh-CN" altLang="en-US" smtClean="0"/>
              <a:t>15</a:t>
            </a:fld>
            <a:endParaRPr lang="zh-CN" altLang="en-US"/>
          </a:p>
        </p:txBody>
      </p:sp>
      <p:grpSp>
        <p:nvGrpSpPr>
          <p:cNvPr id="25" name="组合 24">
            <a:extLst>
              <a:ext uri="{FF2B5EF4-FFF2-40B4-BE49-F238E27FC236}">
                <a16:creationId xmlns:a16="http://schemas.microsoft.com/office/drawing/2014/main" id="{89FE3565-A3C5-4DF3-A1FD-143A2E4DA5FF}"/>
              </a:ext>
            </a:extLst>
          </p:cNvPr>
          <p:cNvGrpSpPr/>
          <p:nvPr/>
        </p:nvGrpSpPr>
        <p:grpSpPr>
          <a:xfrm>
            <a:off x="2133664" y="2286030"/>
            <a:ext cx="5190730" cy="2660714"/>
            <a:chOff x="304912" y="1905040"/>
            <a:chExt cx="5190730" cy="2660714"/>
          </a:xfrm>
        </p:grpSpPr>
        <p:sp>
          <p:nvSpPr>
            <p:cNvPr id="3" name="矩形 2">
              <a:extLst>
                <a:ext uri="{FF2B5EF4-FFF2-40B4-BE49-F238E27FC236}">
                  <a16:creationId xmlns:a16="http://schemas.microsoft.com/office/drawing/2014/main" id="{D79DBEE8-5A49-4E47-A705-6F7401F4469E}"/>
                </a:ext>
              </a:extLst>
            </p:cNvPr>
            <p:cNvSpPr/>
            <p:nvPr/>
          </p:nvSpPr>
          <p:spPr>
            <a:xfrm>
              <a:off x="2362422" y="4152360"/>
              <a:ext cx="1447762" cy="3651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foxbr0</a:t>
              </a:r>
              <a:endParaRPr lang="zh-CN" altLang="en-US" dirty="0">
                <a:solidFill>
                  <a:schemeClr val="tx1"/>
                </a:solidFill>
              </a:endParaRPr>
            </a:p>
          </p:txBody>
        </p:sp>
        <p:sp>
          <p:nvSpPr>
            <p:cNvPr id="9" name="矩形: 圆角 8">
              <a:extLst>
                <a:ext uri="{FF2B5EF4-FFF2-40B4-BE49-F238E27FC236}">
                  <a16:creationId xmlns:a16="http://schemas.microsoft.com/office/drawing/2014/main" id="{7D655834-8FBE-4175-A41A-412C34ADD2A9}"/>
                </a:ext>
              </a:extLst>
            </p:cNvPr>
            <p:cNvSpPr/>
            <p:nvPr/>
          </p:nvSpPr>
          <p:spPr>
            <a:xfrm>
              <a:off x="304912" y="1905040"/>
              <a:ext cx="1981148" cy="8937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Docker</a:t>
              </a:r>
            </a:p>
            <a:p>
              <a:pPr algn="ctr"/>
              <a:r>
                <a:rPr lang="en-US" altLang="zh-CN" dirty="0">
                  <a:solidFill>
                    <a:schemeClr val="tx1"/>
                  </a:solidFill>
                </a:rPr>
                <a:t>Container#1</a:t>
              </a:r>
            </a:p>
          </p:txBody>
        </p:sp>
        <p:sp>
          <p:nvSpPr>
            <p:cNvPr id="10" name="矩形: 圆角 9">
              <a:extLst>
                <a:ext uri="{FF2B5EF4-FFF2-40B4-BE49-F238E27FC236}">
                  <a16:creationId xmlns:a16="http://schemas.microsoft.com/office/drawing/2014/main" id="{AE42A5C0-9B93-4803-9B1A-8B3589CBFE88}"/>
                </a:ext>
              </a:extLst>
            </p:cNvPr>
            <p:cNvSpPr/>
            <p:nvPr/>
          </p:nvSpPr>
          <p:spPr>
            <a:xfrm>
              <a:off x="3514494" y="1905040"/>
              <a:ext cx="1981148" cy="8937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Docker</a:t>
              </a:r>
            </a:p>
            <a:p>
              <a:pPr algn="ctr"/>
              <a:r>
                <a:rPr lang="en-US" altLang="zh-CN" dirty="0">
                  <a:solidFill>
                    <a:schemeClr val="tx1"/>
                  </a:solidFill>
                </a:rPr>
                <a:t>Container#2</a:t>
              </a:r>
            </a:p>
          </p:txBody>
        </p:sp>
        <p:cxnSp>
          <p:nvCxnSpPr>
            <p:cNvPr id="11" name="直接连接符 10">
              <a:extLst>
                <a:ext uri="{FF2B5EF4-FFF2-40B4-BE49-F238E27FC236}">
                  <a16:creationId xmlns:a16="http://schemas.microsoft.com/office/drawing/2014/main" id="{17D4CC52-A4E3-4A70-ADDC-9CEEE18BA34A}"/>
                </a:ext>
              </a:extLst>
            </p:cNvPr>
            <p:cNvCxnSpPr>
              <a:cxnSpLocks/>
              <a:stCxn id="9" idx="2"/>
            </p:cNvCxnSpPr>
            <p:nvPr/>
          </p:nvCxnSpPr>
          <p:spPr>
            <a:xfrm>
              <a:off x="1295486" y="2798802"/>
              <a:ext cx="1066936" cy="1536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67022C2-E517-4FD9-9735-E97D2D0873C4}"/>
                </a:ext>
              </a:extLst>
            </p:cNvPr>
            <p:cNvCxnSpPr>
              <a:cxnSpLocks/>
              <a:stCxn id="10" idx="2"/>
              <a:endCxn id="3" idx="3"/>
            </p:cNvCxnSpPr>
            <p:nvPr/>
          </p:nvCxnSpPr>
          <p:spPr>
            <a:xfrm flipH="1">
              <a:off x="3810184" y="2798802"/>
              <a:ext cx="694884" cy="15361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0CE13A8-C279-4A77-99CB-C0F58C303BE0}"/>
                </a:ext>
              </a:extLst>
            </p:cNvPr>
            <p:cNvSpPr txBox="1"/>
            <p:nvPr/>
          </p:nvSpPr>
          <p:spPr>
            <a:xfrm>
              <a:off x="1462269" y="4104089"/>
              <a:ext cx="987322" cy="461665"/>
            </a:xfrm>
            <a:prstGeom prst="rect">
              <a:avLst/>
            </a:prstGeom>
            <a:noFill/>
          </p:spPr>
          <p:txBody>
            <a:bodyPr wrap="none" rtlCol="0">
              <a:spAutoFit/>
            </a:bodyPr>
            <a:lstStyle/>
            <a:p>
              <a:r>
                <a:rPr lang="en-US" altLang="zh-CN" dirty="0" err="1"/>
                <a:t>veth</a:t>
              </a:r>
              <a:r>
                <a:rPr lang="en-US" altLang="zh-CN" dirty="0"/>
                <a:t>-a</a:t>
              </a:r>
              <a:endParaRPr lang="zh-CN" altLang="en-US" dirty="0"/>
            </a:p>
          </p:txBody>
        </p:sp>
        <p:sp>
          <p:nvSpPr>
            <p:cNvPr id="15" name="文本框 14">
              <a:extLst>
                <a:ext uri="{FF2B5EF4-FFF2-40B4-BE49-F238E27FC236}">
                  <a16:creationId xmlns:a16="http://schemas.microsoft.com/office/drawing/2014/main" id="{92C70BB6-DF6A-43CD-8199-C3D973629905}"/>
                </a:ext>
              </a:extLst>
            </p:cNvPr>
            <p:cNvSpPr txBox="1"/>
            <p:nvPr/>
          </p:nvSpPr>
          <p:spPr>
            <a:xfrm>
              <a:off x="1392285" y="2758948"/>
              <a:ext cx="970137" cy="461665"/>
            </a:xfrm>
            <a:prstGeom prst="rect">
              <a:avLst/>
            </a:prstGeom>
            <a:noFill/>
          </p:spPr>
          <p:txBody>
            <a:bodyPr wrap="none" rtlCol="0">
              <a:spAutoFit/>
            </a:bodyPr>
            <a:lstStyle/>
            <a:p>
              <a:r>
                <a:rPr lang="en-US" altLang="zh-CN" dirty="0" err="1"/>
                <a:t>veth</a:t>
              </a:r>
              <a:r>
                <a:rPr lang="en-US" altLang="zh-CN" dirty="0"/>
                <a:t>-b</a:t>
              </a:r>
              <a:endParaRPr lang="zh-CN" altLang="en-US" dirty="0"/>
            </a:p>
          </p:txBody>
        </p:sp>
      </p:grpSp>
      <p:sp>
        <p:nvSpPr>
          <p:cNvPr id="2" name="文本框 1">
            <a:extLst>
              <a:ext uri="{FF2B5EF4-FFF2-40B4-BE49-F238E27FC236}">
                <a16:creationId xmlns:a16="http://schemas.microsoft.com/office/drawing/2014/main" id="{2F7112C0-A713-4625-A1AD-482A0B9E1643}"/>
              </a:ext>
            </a:extLst>
          </p:cNvPr>
          <p:cNvSpPr txBox="1"/>
          <p:nvPr/>
        </p:nvSpPr>
        <p:spPr>
          <a:xfrm>
            <a:off x="3339500" y="5969651"/>
            <a:ext cx="2646878" cy="461665"/>
          </a:xfrm>
          <a:prstGeom prst="rect">
            <a:avLst/>
          </a:prstGeom>
          <a:noFill/>
        </p:spPr>
        <p:txBody>
          <a:bodyPr wrap="none" rtlCol="0">
            <a:spAutoFit/>
          </a:bodyPr>
          <a:lstStyle/>
          <a:p>
            <a:r>
              <a:rPr lang="zh-CN" altLang="en-US" dirty="0"/>
              <a:t>在同一台宿主机上</a:t>
            </a:r>
          </a:p>
        </p:txBody>
      </p:sp>
    </p:spTree>
    <p:custDataLst>
      <p:tags r:id="rId1"/>
    </p:custDataLst>
    <p:extLst>
      <p:ext uri="{BB962C8B-B14F-4D97-AF65-F5344CB8AC3E}">
        <p14:creationId xmlns:p14="http://schemas.microsoft.com/office/powerpoint/2010/main" val="3430043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7" name="灯片编号占位符 6">
            <a:extLst>
              <a:ext uri="{FF2B5EF4-FFF2-40B4-BE49-F238E27FC236}">
                <a16:creationId xmlns:a16="http://schemas.microsoft.com/office/drawing/2014/main" id="{C9CCE43E-001E-49B1-BF94-8AC648DBD94E}"/>
              </a:ext>
            </a:extLst>
          </p:cNvPr>
          <p:cNvSpPr>
            <a:spLocks noGrp="1"/>
          </p:cNvSpPr>
          <p:nvPr>
            <p:ph type="sldNum" sz="quarter" idx="12"/>
          </p:nvPr>
        </p:nvSpPr>
        <p:spPr/>
        <p:txBody>
          <a:bodyPr/>
          <a:lstStyle/>
          <a:p>
            <a:fld id="{61FD7337-7689-40E9-995D-FF92F58B836E}" type="slidenum">
              <a:rPr lang="zh-CN" altLang="en-US" smtClean="0"/>
              <a:t>16</a:t>
            </a:fld>
            <a:endParaRPr lang="zh-CN" altLang="en-US"/>
          </a:p>
        </p:txBody>
      </p:sp>
      <p:sp>
        <p:nvSpPr>
          <p:cNvPr id="3" name="矩形 2">
            <a:extLst>
              <a:ext uri="{FF2B5EF4-FFF2-40B4-BE49-F238E27FC236}">
                <a16:creationId xmlns:a16="http://schemas.microsoft.com/office/drawing/2014/main" id="{D79DBEE8-5A49-4E47-A705-6F7401F4469E}"/>
              </a:ext>
            </a:extLst>
          </p:cNvPr>
          <p:cNvSpPr/>
          <p:nvPr/>
        </p:nvSpPr>
        <p:spPr>
          <a:xfrm>
            <a:off x="2514818" y="4475940"/>
            <a:ext cx="1447762" cy="3651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foxbr0</a:t>
            </a:r>
            <a:endParaRPr lang="zh-CN" altLang="en-US" dirty="0">
              <a:solidFill>
                <a:schemeClr val="tx1"/>
              </a:solidFill>
            </a:endParaRPr>
          </a:p>
        </p:txBody>
      </p:sp>
      <p:sp>
        <p:nvSpPr>
          <p:cNvPr id="9" name="矩形: 圆角 8">
            <a:extLst>
              <a:ext uri="{FF2B5EF4-FFF2-40B4-BE49-F238E27FC236}">
                <a16:creationId xmlns:a16="http://schemas.microsoft.com/office/drawing/2014/main" id="{7D655834-8FBE-4175-A41A-412C34ADD2A9}"/>
              </a:ext>
            </a:extLst>
          </p:cNvPr>
          <p:cNvSpPr/>
          <p:nvPr/>
        </p:nvSpPr>
        <p:spPr>
          <a:xfrm>
            <a:off x="685902" y="2228620"/>
            <a:ext cx="1981148" cy="8937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Docker</a:t>
            </a:r>
          </a:p>
          <a:p>
            <a:pPr algn="ctr"/>
            <a:r>
              <a:rPr lang="en-US" altLang="zh-CN" dirty="0">
                <a:solidFill>
                  <a:schemeClr val="tx1"/>
                </a:solidFill>
              </a:rPr>
              <a:t>Container#1</a:t>
            </a:r>
          </a:p>
        </p:txBody>
      </p:sp>
      <p:sp>
        <p:nvSpPr>
          <p:cNvPr id="10" name="矩形: 圆角 9">
            <a:extLst>
              <a:ext uri="{FF2B5EF4-FFF2-40B4-BE49-F238E27FC236}">
                <a16:creationId xmlns:a16="http://schemas.microsoft.com/office/drawing/2014/main" id="{AE42A5C0-9B93-4803-9B1A-8B3589CBFE88}"/>
              </a:ext>
            </a:extLst>
          </p:cNvPr>
          <p:cNvSpPr/>
          <p:nvPr/>
        </p:nvSpPr>
        <p:spPr>
          <a:xfrm>
            <a:off x="6457950" y="2147755"/>
            <a:ext cx="1981148" cy="8937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Docker</a:t>
            </a:r>
          </a:p>
          <a:p>
            <a:pPr algn="ctr"/>
            <a:r>
              <a:rPr lang="en-US" altLang="zh-CN" dirty="0">
                <a:solidFill>
                  <a:schemeClr val="tx1"/>
                </a:solidFill>
              </a:rPr>
              <a:t>Container#2</a:t>
            </a:r>
          </a:p>
        </p:txBody>
      </p:sp>
      <p:cxnSp>
        <p:nvCxnSpPr>
          <p:cNvPr id="11" name="直接连接符 10">
            <a:extLst>
              <a:ext uri="{FF2B5EF4-FFF2-40B4-BE49-F238E27FC236}">
                <a16:creationId xmlns:a16="http://schemas.microsoft.com/office/drawing/2014/main" id="{17D4CC52-A4E3-4A70-ADDC-9CEEE18BA34A}"/>
              </a:ext>
            </a:extLst>
          </p:cNvPr>
          <p:cNvCxnSpPr>
            <a:cxnSpLocks/>
            <a:stCxn id="9" idx="2"/>
          </p:cNvCxnSpPr>
          <p:nvPr/>
        </p:nvCxnSpPr>
        <p:spPr>
          <a:xfrm>
            <a:off x="1676476" y="3122382"/>
            <a:ext cx="824655" cy="1536119"/>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0CE13A8-C279-4A77-99CB-C0F58C303BE0}"/>
              </a:ext>
            </a:extLst>
          </p:cNvPr>
          <p:cNvSpPr txBox="1"/>
          <p:nvPr/>
        </p:nvSpPr>
        <p:spPr>
          <a:xfrm>
            <a:off x="1595142" y="4437955"/>
            <a:ext cx="987322" cy="461665"/>
          </a:xfrm>
          <a:prstGeom prst="rect">
            <a:avLst/>
          </a:prstGeom>
          <a:noFill/>
        </p:spPr>
        <p:txBody>
          <a:bodyPr wrap="none" rtlCol="0">
            <a:spAutoFit/>
          </a:bodyPr>
          <a:lstStyle/>
          <a:p>
            <a:r>
              <a:rPr lang="en-US" altLang="zh-CN" dirty="0" err="1"/>
              <a:t>veth</a:t>
            </a:r>
            <a:r>
              <a:rPr lang="en-US" altLang="zh-CN" dirty="0"/>
              <a:t>-a</a:t>
            </a:r>
            <a:endParaRPr lang="zh-CN" altLang="en-US" dirty="0"/>
          </a:p>
        </p:txBody>
      </p:sp>
      <p:sp>
        <p:nvSpPr>
          <p:cNvPr id="15" name="文本框 14">
            <a:extLst>
              <a:ext uri="{FF2B5EF4-FFF2-40B4-BE49-F238E27FC236}">
                <a16:creationId xmlns:a16="http://schemas.microsoft.com/office/drawing/2014/main" id="{92C70BB6-DF6A-43CD-8199-C3D973629905}"/>
              </a:ext>
            </a:extLst>
          </p:cNvPr>
          <p:cNvSpPr txBox="1"/>
          <p:nvPr/>
        </p:nvSpPr>
        <p:spPr>
          <a:xfrm>
            <a:off x="838298" y="3041517"/>
            <a:ext cx="970137" cy="461665"/>
          </a:xfrm>
          <a:prstGeom prst="rect">
            <a:avLst/>
          </a:prstGeom>
          <a:noFill/>
        </p:spPr>
        <p:txBody>
          <a:bodyPr wrap="none" rtlCol="0">
            <a:spAutoFit/>
          </a:bodyPr>
          <a:lstStyle/>
          <a:p>
            <a:r>
              <a:rPr lang="en-US" altLang="zh-CN" dirty="0" err="1"/>
              <a:t>veth</a:t>
            </a:r>
            <a:r>
              <a:rPr lang="en-US" altLang="zh-CN" dirty="0"/>
              <a:t>-b</a:t>
            </a:r>
            <a:endParaRPr lang="zh-CN" altLang="en-US" dirty="0"/>
          </a:p>
        </p:txBody>
      </p:sp>
      <p:sp>
        <p:nvSpPr>
          <p:cNvPr id="12" name="矩形 11">
            <a:extLst>
              <a:ext uri="{FF2B5EF4-FFF2-40B4-BE49-F238E27FC236}">
                <a16:creationId xmlns:a16="http://schemas.microsoft.com/office/drawing/2014/main" id="{37B895DD-C661-4602-8103-2F050B99513C}"/>
              </a:ext>
            </a:extLst>
          </p:cNvPr>
          <p:cNvSpPr/>
          <p:nvPr/>
        </p:nvSpPr>
        <p:spPr>
          <a:xfrm>
            <a:off x="5484428" y="4475940"/>
            <a:ext cx="1447762" cy="3651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foxbr1</a:t>
            </a:r>
            <a:endParaRPr lang="zh-CN" altLang="en-US" dirty="0">
              <a:solidFill>
                <a:schemeClr val="tx1"/>
              </a:solidFill>
            </a:endParaRPr>
          </a:p>
        </p:txBody>
      </p:sp>
      <p:cxnSp>
        <p:nvCxnSpPr>
          <p:cNvPr id="4" name="直接连接符 3">
            <a:extLst>
              <a:ext uri="{FF2B5EF4-FFF2-40B4-BE49-F238E27FC236}">
                <a16:creationId xmlns:a16="http://schemas.microsoft.com/office/drawing/2014/main" id="{C6A888A3-CDB8-48A0-91C1-C174F1B45F51}"/>
              </a:ext>
            </a:extLst>
          </p:cNvPr>
          <p:cNvCxnSpPr>
            <a:stCxn id="10" idx="2"/>
            <a:endCxn id="12" idx="3"/>
          </p:cNvCxnSpPr>
          <p:nvPr/>
        </p:nvCxnSpPr>
        <p:spPr>
          <a:xfrm flipH="1">
            <a:off x="6932190" y="3041517"/>
            <a:ext cx="516334" cy="16169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3260894E-6AF6-43E2-9B74-0B7EF2DC410B}"/>
              </a:ext>
            </a:extLst>
          </p:cNvPr>
          <p:cNvSpPr/>
          <p:nvPr/>
        </p:nvSpPr>
        <p:spPr>
          <a:xfrm>
            <a:off x="2286060" y="5541978"/>
            <a:ext cx="1905114" cy="3651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Host#1eth0</a:t>
            </a:r>
            <a:endParaRPr lang="zh-CN" altLang="en-US" dirty="0">
              <a:solidFill>
                <a:schemeClr val="tx1"/>
              </a:solidFill>
            </a:endParaRPr>
          </a:p>
        </p:txBody>
      </p:sp>
      <p:sp>
        <p:nvSpPr>
          <p:cNvPr id="19" name="矩形 18">
            <a:extLst>
              <a:ext uri="{FF2B5EF4-FFF2-40B4-BE49-F238E27FC236}">
                <a16:creationId xmlns:a16="http://schemas.microsoft.com/office/drawing/2014/main" id="{25B1752F-FDE7-4542-89A7-F8D0472A7867}"/>
              </a:ext>
            </a:extLst>
          </p:cNvPr>
          <p:cNvSpPr/>
          <p:nvPr/>
        </p:nvSpPr>
        <p:spPr>
          <a:xfrm>
            <a:off x="5255752" y="5541978"/>
            <a:ext cx="1905114" cy="3651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Host#2eth0</a:t>
            </a:r>
            <a:endParaRPr lang="zh-CN" altLang="en-US" dirty="0">
              <a:solidFill>
                <a:schemeClr val="tx1"/>
              </a:solidFill>
            </a:endParaRPr>
          </a:p>
        </p:txBody>
      </p:sp>
      <p:sp>
        <p:nvSpPr>
          <p:cNvPr id="16" name="椭圆 15">
            <a:extLst>
              <a:ext uri="{FF2B5EF4-FFF2-40B4-BE49-F238E27FC236}">
                <a16:creationId xmlns:a16="http://schemas.microsoft.com/office/drawing/2014/main" id="{EED18674-7F49-4D67-9E83-A42777FB4339}"/>
              </a:ext>
            </a:extLst>
          </p:cNvPr>
          <p:cNvSpPr/>
          <p:nvPr/>
        </p:nvSpPr>
        <p:spPr>
          <a:xfrm>
            <a:off x="4610096" y="6173788"/>
            <a:ext cx="365124" cy="365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466C43A2-DE14-4A12-B8FA-E51F3B5E1AAD}"/>
              </a:ext>
            </a:extLst>
          </p:cNvPr>
          <p:cNvCxnSpPr>
            <a:stCxn id="3" idx="2"/>
            <a:endCxn id="17" idx="0"/>
          </p:cNvCxnSpPr>
          <p:nvPr/>
        </p:nvCxnSpPr>
        <p:spPr>
          <a:xfrm flipH="1">
            <a:off x="3238617" y="4841064"/>
            <a:ext cx="82" cy="70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47C72EF-EB2C-4D79-A760-FD0176AA90D5}"/>
              </a:ext>
            </a:extLst>
          </p:cNvPr>
          <p:cNvCxnSpPr>
            <a:stCxn id="12" idx="2"/>
            <a:endCxn id="19" idx="0"/>
          </p:cNvCxnSpPr>
          <p:nvPr/>
        </p:nvCxnSpPr>
        <p:spPr>
          <a:xfrm>
            <a:off x="6208309" y="4841064"/>
            <a:ext cx="0" cy="70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3C7D743-F251-4697-82A8-8A9B119CA6E9}"/>
              </a:ext>
            </a:extLst>
          </p:cNvPr>
          <p:cNvCxnSpPr>
            <a:stCxn id="17" idx="3"/>
            <a:endCxn id="16" idx="2"/>
          </p:cNvCxnSpPr>
          <p:nvPr/>
        </p:nvCxnSpPr>
        <p:spPr>
          <a:xfrm>
            <a:off x="4191174" y="5724540"/>
            <a:ext cx="418922" cy="631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37BDFE-F28E-4FB4-BE16-3D85096514A7}"/>
              </a:ext>
            </a:extLst>
          </p:cNvPr>
          <p:cNvCxnSpPr>
            <a:stCxn id="19" idx="1"/>
            <a:endCxn id="16" idx="6"/>
          </p:cNvCxnSpPr>
          <p:nvPr/>
        </p:nvCxnSpPr>
        <p:spPr>
          <a:xfrm flipH="1">
            <a:off x="4975220" y="5724540"/>
            <a:ext cx="280532" cy="6318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53CDEFB-CC28-4D2D-BB11-C7A125FA0845}"/>
              </a:ext>
            </a:extLst>
          </p:cNvPr>
          <p:cNvSpPr txBox="1"/>
          <p:nvPr/>
        </p:nvSpPr>
        <p:spPr>
          <a:xfrm>
            <a:off x="3291732" y="3325488"/>
            <a:ext cx="2954655" cy="461665"/>
          </a:xfrm>
          <a:prstGeom prst="rect">
            <a:avLst/>
          </a:prstGeom>
          <a:noFill/>
        </p:spPr>
        <p:txBody>
          <a:bodyPr wrap="none" rtlCol="0">
            <a:spAutoFit/>
          </a:bodyPr>
          <a:lstStyle/>
          <a:p>
            <a:r>
              <a:rPr lang="zh-CN" altLang="en-US" dirty="0"/>
              <a:t>不在同一台宿主机上</a:t>
            </a:r>
          </a:p>
        </p:txBody>
      </p:sp>
    </p:spTree>
    <p:custDataLst>
      <p:tags r:id="rId1"/>
    </p:custDataLst>
    <p:extLst>
      <p:ext uri="{BB962C8B-B14F-4D97-AF65-F5344CB8AC3E}">
        <p14:creationId xmlns:p14="http://schemas.microsoft.com/office/powerpoint/2010/main" val="15216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6" name="文本框 5">
            <a:extLst>
              <a:ext uri="{FF2B5EF4-FFF2-40B4-BE49-F238E27FC236}">
                <a16:creationId xmlns:a16="http://schemas.microsoft.com/office/drawing/2014/main" id="{DEBA0AA6-6803-4116-B388-298915CBB12B}"/>
              </a:ext>
            </a:extLst>
          </p:cNvPr>
          <p:cNvSpPr txBox="1"/>
          <p:nvPr/>
        </p:nvSpPr>
        <p:spPr>
          <a:xfrm>
            <a:off x="566431" y="2057436"/>
            <a:ext cx="8334776" cy="3705438"/>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t>网络模式    </a:t>
            </a:r>
            <a:r>
              <a:rPr lang="en-US" altLang="zh-CN" sz="1800" dirty="0"/>
              <a:t>--network</a:t>
            </a:r>
            <a:endParaRPr lang="en-US" altLang="zh-CN"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endParaRPr lang="en-US" altLang="zh-CN"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endParaRPr lang="en-US" altLang="zh-CN"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dirty="0"/>
              <a:t>Bridge </a:t>
            </a:r>
            <a:r>
              <a:rPr lang="zh-CN" altLang="en-US" sz="1600" dirty="0">
                <a:latin typeface="楷体" panose="02010609060101010101" pitchFamily="49" charset="-122"/>
                <a:ea typeface="楷体" panose="02010609060101010101" pitchFamily="49" charset="-122"/>
              </a:rPr>
              <a:t>默认连接到</a:t>
            </a:r>
            <a:r>
              <a:rPr lang="en-US" altLang="zh-CN" sz="1600" dirty="0">
                <a:latin typeface="楷体" panose="02010609060101010101" pitchFamily="49" charset="-122"/>
                <a:ea typeface="楷体" panose="02010609060101010101" pitchFamily="49" charset="-122"/>
              </a:rPr>
              <a:t>docker0</a:t>
            </a:r>
            <a:r>
              <a:rPr lang="zh-CN" altLang="en-US" sz="1600" dirty="0">
                <a:latin typeface="楷体" panose="02010609060101010101" pitchFamily="49" charset="-122"/>
                <a:ea typeface="楷体" panose="02010609060101010101" pitchFamily="49" charset="-122"/>
              </a:rPr>
              <a:t>这个网桥上</a:t>
            </a:r>
            <a:endParaRPr lang="en-US" altLang="zh-CN" sz="1600" dirty="0">
              <a:latin typeface="楷体" panose="02010609060101010101" pitchFamily="49" charset="-122"/>
              <a:ea typeface="楷体" panose="02010609060101010101" pitchFamily="49" charset="-122"/>
            </a:endParaRPr>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dirty="0"/>
              <a:t>Host </a:t>
            </a:r>
            <a:r>
              <a:rPr lang="zh-CN" altLang="en-US" sz="1600" dirty="0">
                <a:latin typeface="楷体" panose="02010609060101010101" pitchFamily="49" charset="-122"/>
                <a:ea typeface="楷体" panose="02010609060101010101" pitchFamily="49" charset="-122"/>
              </a:rPr>
              <a:t>会和</a:t>
            </a:r>
            <a:r>
              <a:rPr lang="en-US" altLang="zh-CN" sz="1600" dirty="0">
                <a:latin typeface="楷体" panose="02010609060101010101" pitchFamily="49" charset="-122"/>
                <a:ea typeface="楷体" panose="02010609060101010101" pitchFamily="49" charset="-122"/>
              </a:rPr>
              <a:t>host</a:t>
            </a:r>
            <a:r>
              <a:rPr lang="zh-CN" altLang="en-US" sz="1600" dirty="0">
                <a:latin typeface="楷体" panose="02010609060101010101" pitchFamily="49" charset="-122"/>
                <a:ea typeface="楷体" panose="02010609060101010101" pitchFamily="49" charset="-122"/>
              </a:rPr>
              <a:t>宿主机共享同一个网络</a:t>
            </a:r>
            <a:r>
              <a:rPr lang="en-US" altLang="zh-CN" sz="1600" dirty="0">
                <a:latin typeface="楷体" panose="02010609060101010101" pitchFamily="49" charset="-122"/>
                <a:ea typeface="楷体" panose="02010609060101010101" pitchFamily="49" charset="-122"/>
              </a:rPr>
              <a:t>namespace</a:t>
            </a:r>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dirty="0"/>
              <a:t>Container </a:t>
            </a:r>
            <a:r>
              <a:rPr lang="zh-CN" altLang="en-US" sz="1600" dirty="0">
                <a:latin typeface="楷体" panose="02010609060101010101" pitchFamily="49" charset="-122"/>
                <a:ea typeface="楷体" panose="02010609060101010101" pitchFamily="49" charset="-122"/>
              </a:rPr>
              <a:t>容器间共享一个 </a:t>
            </a:r>
            <a:r>
              <a:rPr lang="en-US" altLang="zh-CN" sz="1600" dirty="0">
                <a:latin typeface="楷体" panose="02010609060101010101" pitchFamily="49" charset="-122"/>
                <a:ea typeface="楷体" panose="02010609060101010101" pitchFamily="49" charset="-122"/>
              </a:rPr>
              <a:t>Network Namespace</a:t>
            </a:r>
            <a:r>
              <a:rPr lang="zh-CN" altLang="en-US" sz="1600" dirty="0">
                <a:latin typeface="楷体" panose="02010609060101010101" pitchFamily="49" charset="-122"/>
                <a:ea typeface="楷体" panose="02010609060101010101" pitchFamily="49" charset="-122"/>
              </a:rPr>
              <a:t>，而不是和宿主机共享</a:t>
            </a:r>
            <a:endParaRPr lang="en-US" altLang="zh-CN" sz="1600" dirty="0">
              <a:latin typeface="楷体" panose="02010609060101010101" pitchFamily="49" charset="-122"/>
              <a:ea typeface="楷体" panose="02010609060101010101" pitchFamily="49" charset="-122"/>
            </a:endParaRPr>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dirty="0"/>
              <a:t>None </a:t>
            </a:r>
            <a:r>
              <a:rPr lang="zh-CN" altLang="en-US" sz="1600" dirty="0">
                <a:latin typeface="楷体" panose="02010609060101010101" pitchFamily="49" charset="-122"/>
                <a:ea typeface="楷体" panose="02010609060101010101" pitchFamily="49" charset="-122"/>
              </a:rPr>
              <a:t>不给该容器创建任何网络环境，容器只能使用</a:t>
            </a:r>
            <a:r>
              <a:rPr lang="en-US" altLang="zh-CN" sz="1600" dirty="0">
                <a:latin typeface="楷体" panose="02010609060101010101" pitchFamily="49" charset="-122"/>
                <a:ea typeface="楷体" panose="02010609060101010101" pitchFamily="49" charset="-122"/>
              </a:rPr>
              <a:t>127.0.0.1</a:t>
            </a:r>
            <a:r>
              <a:rPr lang="zh-CN" altLang="en-US" sz="1600" dirty="0">
                <a:latin typeface="楷体" panose="02010609060101010101" pitchFamily="49" charset="-122"/>
                <a:ea typeface="楷体" panose="02010609060101010101" pitchFamily="49" charset="-122"/>
              </a:rPr>
              <a:t>的本机网络</a:t>
            </a:r>
            <a:endParaRPr lang="en-US" altLang="zh-CN" sz="16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0768B3F5-FCFF-4A7B-8848-55E7A65FFF2D}"/>
              </a:ext>
            </a:extLst>
          </p:cNvPr>
          <p:cNvPicPr>
            <a:picLocks noChangeAspect="1"/>
          </p:cNvPicPr>
          <p:nvPr/>
        </p:nvPicPr>
        <p:blipFill>
          <a:blip r:embed="rId5"/>
          <a:stretch>
            <a:fillRect/>
          </a:stretch>
        </p:blipFill>
        <p:spPr>
          <a:xfrm>
            <a:off x="671512" y="2667020"/>
            <a:ext cx="7800975" cy="1009650"/>
          </a:xfrm>
          <a:prstGeom prst="rect">
            <a:avLst/>
          </a:prstGeom>
        </p:spPr>
      </p:pic>
      <p:sp>
        <p:nvSpPr>
          <p:cNvPr id="9" name="灯片编号占位符 8">
            <a:extLst>
              <a:ext uri="{FF2B5EF4-FFF2-40B4-BE49-F238E27FC236}">
                <a16:creationId xmlns:a16="http://schemas.microsoft.com/office/drawing/2014/main" id="{928F5172-9046-4B0A-A204-3242229DCA64}"/>
              </a:ext>
            </a:extLst>
          </p:cNvPr>
          <p:cNvSpPr>
            <a:spLocks noGrp="1"/>
          </p:cNvSpPr>
          <p:nvPr>
            <p:ph type="sldNum" sz="quarter" idx="12"/>
          </p:nvPr>
        </p:nvSpPr>
        <p:spPr/>
        <p:txBody>
          <a:bodyPr/>
          <a:lstStyle/>
          <a:p>
            <a:fld id="{61FD7337-7689-40E9-995D-FF92F58B836E}" type="slidenum">
              <a:rPr lang="zh-CN" altLang="en-US" smtClean="0"/>
              <a:t>17</a:t>
            </a:fld>
            <a:endParaRPr lang="zh-CN" altLang="en-US"/>
          </a:p>
        </p:txBody>
      </p:sp>
    </p:spTree>
    <p:custDataLst>
      <p:tags r:id="rId1"/>
    </p:custDataLst>
    <p:extLst>
      <p:ext uri="{BB962C8B-B14F-4D97-AF65-F5344CB8AC3E}">
        <p14:creationId xmlns:p14="http://schemas.microsoft.com/office/powerpoint/2010/main" val="1401140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BA931-4130-4693-9730-B7F1F09FE725}"/>
              </a:ext>
            </a:extLst>
          </p:cNvPr>
          <p:cNvSpPr>
            <a:spLocks noGrp="1"/>
          </p:cNvSpPr>
          <p:nvPr>
            <p:ph type="title"/>
          </p:nvPr>
        </p:nvSpPr>
        <p:spPr>
          <a:xfrm>
            <a:off x="1143554" y="2884235"/>
            <a:ext cx="6856892" cy="1089529"/>
          </a:xfrm>
        </p:spPr>
        <p:txBody>
          <a:bodyPr>
            <a:normAutofit/>
          </a:bodyPr>
          <a:lstStyle/>
          <a:p>
            <a:r>
              <a:rPr lang="en-US" altLang="zh-CN" b="1" dirty="0"/>
              <a:t>Kubernetes Related</a:t>
            </a:r>
            <a:endParaRPr lang="en-US" altLang="zh-CN" dirty="0"/>
          </a:p>
        </p:txBody>
      </p:sp>
      <p:sp>
        <p:nvSpPr>
          <p:cNvPr id="4" name="灯片编号占位符 3">
            <a:extLst>
              <a:ext uri="{FF2B5EF4-FFF2-40B4-BE49-F238E27FC236}">
                <a16:creationId xmlns:a16="http://schemas.microsoft.com/office/drawing/2014/main" id="{52C8A31D-82DF-4345-8C62-A8A52A275644}"/>
              </a:ext>
            </a:extLst>
          </p:cNvPr>
          <p:cNvSpPr>
            <a:spLocks noGrp="1"/>
          </p:cNvSpPr>
          <p:nvPr>
            <p:ph type="sldNum" sz="quarter" idx="16"/>
          </p:nvPr>
        </p:nvSpPr>
        <p:spPr/>
        <p:txBody>
          <a:bodyPr/>
          <a:lstStyle/>
          <a:p>
            <a:fld id="{DCC8595C-B6D7-43EC-9577-AA0422BFAAE2}" type="slidenum">
              <a:rPr lang="zh-CN" altLang="en-US" smtClean="0"/>
              <a:t>18</a:t>
            </a:fld>
            <a:endParaRPr lang="zh-CN" altLang="en-US"/>
          </a:p>
        </p:txBody>
      </p:sp>
    </p:spTree>
    <p:extLst>
      <p:ext uri="{BB962C8B-B14F-4D97-AF65-F5344CB8AC3E}">
        <p14:creationId xmlns:p14="http://schemas.microsoft.com/office/powerpoint/2010/main" val="11538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9CC9F6D-4AA1-40A2-9F96-35881FFACB99}"/>
              </a:ext>
            </a:extLst>
          </p:cNvPr>
          <p:cNvPicPr>
            <a:picLocks noChangeAspect="1"/>
          </p:cNvPicPr>
          <p:nvPr/>
        </p:nvPicPr>
        <p:blipFill>
          <a:blip r:embed="rId5"/>
          <a:stretch>
            <a:fillRect/>
          </a:stretch>
        </p:blipFill>
        <p:spPr>
          <a:xfrm>
            <a:off x="257175" y="1676400"/>
            <a:ext cx="8629650" cy="3505200"/>
          </a:xfrm>
          <a:prstGeom prst="rect">
            <a:avLst/>
          </a:prstGeom>
        </p:spPr>
      </p:pic>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6" name="文本框 5">
            <a:extLst>
              <a:ext uri="{FF2B5EF4-FFF2-40B4-BE49-F238E27FC236}">
                <a16:creationId xmlns:a16="http://schemas.microsoft.com/office/drawing/2014/main" id="{DEBA0AA6-6803-4116-B388-298915CBB12B}"/>
              </a:ext>
            </a:extLst>
          </p:cNvPr>
          <p:cNvSpPr txBox="1"/>
          <p:nvPr/>
        </p:nvSpPr>
        <p:spPr>
          <a:xfrm>
            <a:off x="5257782" y="1655366"/>
            <a:ext cx="3776855" cy="1571584"/>
          </a:xfrm>
          <a:prstGeom prst="rect">
            <a:avLst/>
          </a:prstGeom>
          <a:noFill/>
        </p:spPr>
        <p:txBody>
          <a:bodyPr wrap="square" rtlCol="0">
            <a:spAutoFit/>
          </a:bodyPr>
          <a:lstStyle/>
          <a:p>
            <a:pPr>
              <a:lnSpc>
                <a:spcPct val="105000"/>
              </a:lnSpc>
              <a:spcBef>
                <a:spcPts val="600"/>
              </a:spcBef>
              <a:spcAft>
                <a:spcPts val="600"/>
              </a:spcAft>
              <a:buClr>
                <a:srgbClr val="0070C0"/>
              </a:buClr>
            </a:pPr>
            <a:r>
              <a:rPr lang="en-US" altLang="zh-CN" sz="1600" dirty="0"/>
              <a:t>1. Use RKE deploy a Kubernetes cluster </a:t>
            </a:r>
          </a:p>
          <a:p>
            <a:pPr>
              <a:lnSpc>
                <a:spcPct val="105000"/>
              </a:lnSpc>
              <a:spcBef>
                <a:spcPts val="600"/>
              </a:spcBef>
              <a:spcAft>
                <a:spcPts val="600"/>
              </a:spcAft>
              <a:buClr>
                <a:srgbClr val="0070C0"/>
              </a:buClr>
            </a:pPr>
            <a:r>
              <a:rPr lang="en-US" altLang="zh-CN" sz="1600" dirty="0"/>
              <a:t>(1 master and 2 nodes).</a:t>
            </a:r>
          </a:p>
          <a:p>
            <a:pPr>
              <a:lnSpc>
                <a:spcPct val="105000"/>
              </a:lnSpc>
              <a:spcBef>
                <a:spcPts val="600"/>
              </a:spcBef>
              <a:spcAft>
                <a:spcPts val="600"/>
              </a:spcAft>
              <a:buClr>
                <a:srgbClr val="0070C0"/>
              </a:buClr>
            </a:pPr>
            <a:r>
              <a:rPr lang="zh-CN" altLang="en-US" sz="1600" dirty="0"/>
              <a:t>首先需要创建好虚拟机，并做好虚拟机</a:t>
            </a:r>
            <a:endParaRPr lang="en-US" altLang="zh-CN" sz="1600" dirty="0"/>
          </a:p>
          <a:p>
            <a:pPr>
              <a:lnSpc>
                <a:spcPct val="105000"/>
              </a:lnSpc>
              <a:spcBef>
                <a:spcPts val="600"/>
              </a:spcBef>
              <a:spcAft>
                <a:spcPts val="600"/>
              </a:spcAft>
              <a:buClr>
                <a:srgbClr val="0070C0"/>
              </a:buClr>
            </a:pPr>
            <a:r>
              <a:rPr lang="zh-CN" altLang="en-US" sz="1600" dirty="0"/>
              <a:t>之间的免密登陆</a:t>
            </a:r>
            <a:endParaRPr lang="en-US" altLang="zh-CN" sz="1600" dirty="0"/>
          </a:p>
        </p:txBody>
      </p:sp>
      <p:sp>
        <p:nvSpPr>
          <p:cNvPr id="5" name="灯片编号占位符 4">
            <a:extLst>
              <a:ext uri="{FF2B5EF4-FFF2-40B4-BE49-F238E27FC236}">
                <a16:creationId xmlns:a16="http://schemas.microsoft.com/office/drawing/2014/main" id="{8DB15653-E8DD-4BCF-AAEA-76036CB1220E}"/>
              </a:ext>
            </a:extLst>
          </p:cNvPr>
          <p:cNvSpPr>
            <a:spLocks noGrp="1"/>
          </p:cNvSpPr>
          <p:nvPr>
            <p:ph type="sldNum" sz="quarter" idx="12"/>
          </p:nvPr>
        </p:nvSpPr>
        <p:spPr/>
        <p:txBody>
          <a:bodyPr/>
          <a:lstStyle/>
          <a:p>
            <a:fld id="{61FD7337-7689-40E9-995D-FF92F58B836E}" type="slidenum">
              <a:rPr lang="zh-CN" altLang="en-US" smtClean="0"/>
              <a:t>19</a:t>
            </a:fld>
            <a:endParaRPr lang="zh-CN" altLang="en-US"/>
          </a:p>
        </p:txBody>
      </p:sp>
    </p:spTree>
    <p:custDataLst>
      <p:tags r:id="rId1"/>
    </p:custDataLst>
    <p:extLst>
      <p:ext uri="{BB962C8B-B14F-4D97-AF65-F5344CB8AC3E}">
        <p14:creationId xmlns:p14="http://schemas.microsoft.com/office/powerpoint/2010/main" val="38483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主要任务</a:t>
            </a:r>
          </a:p>
        </p:txBody>
      </p:sp>
      <p:sp>
        <p:nvSpPr>
          <p:cNvPr id="3" name="文本框 2"/>
          <p:cNvSpPr txBox="1"/>
          <p:nvPr/>
        </p:nvSpPr>
        <p:spPr>
          <a:xfrm>
            <a:off x="457308" y="1447852"/>
            <a:ext cx="8334776" cy="6001643"/>
          </a:xfrm>
          <a:prstGeom prst="rect">
            <a:avLst/>
          </a:prstGeom>
          <a:noFill/>
        </p:spPr>
        <p:txBody>
          <a:bodyPr wrap="square" rtlCol="0">
            <a:spAutoFit/>
          </a:bodyPr>
          <a:lstStyle/>
          <a:p>
            <a:r>
              <a:rPr lang="en-US" altLang="zh-CN" sz="1600" b="1" dirty="0"/>
              <a:t>Docker Related</a:t>
            </a:r>
            <a:endParaRPr lang="en-US" altLang="zh-CN" sz="1600" dirty="0"/>
          </a:p>
          <a:p>
            <a:pPr marL="342900" indent="-342900">
              <a:buFont typeface="+mj-lt"/>
              <a:buAutoNum type="arabicPeriod"/>
            </a:pPr>
            <a:r>
              <a:rPr lang="en-US" altLang="zh-CN" sz="1600" dirty="0">
                <a:sym typeface="Wingdings" panose="05000000000000000000" pitchFamily="2" charset="2"/>
              </a:rPr>
              <a:t> </a:t>
            </a:r>
            <a:r>
              <a:rPr lang="en-US" altLang="zh-CN" sz="1600" dirty="0"/>
              <a:t>Build a docker image using </a:t>
            </a:r>
            <a:r>
              <a:rPr lang="en-US" altLang="zh-CN" sz="1600" dirty="0" err="1"/>
              <a:t>Dockerfile</a:t>
            </a:r>
            <a:r>
              <a:rPr lang="en-US" altLang="zh-CN" sz="1600" dirty="0"/>
              <a:t>.</a:t>
            </a:r>
          </a:p>
          <a:p>
            <a:pPr marL="342900" indent="-342900">
              <a:buFont typeface="+mj-lt"/>
              <a:buAutoNum type="arabicPeriod"/>
            </a:pPr>
            <a:r>
              <a:rPr lang="en-US" altLang="zh-CN" sz="1600" dirty="0">
                <a:sym typeface="Wingdings" panose="05000000000000000000" pitchFamily="2" charset="2"/>
              </a:rPr>
              <a:t> </a:t>
            </a:r>
            <a:r>
              <a:rPr lang="en-US" altLang="zh-CN" sz="1600" dirty="0"/>
              <a:t>Build a docker image using </a:t>
            </a:r>
            <a:r>
              <a:rPr lang="en-US" altLang="zh-CN" sz="1600" dirty="0" err="1"/>
              <a:t>Dockerfile</a:t>
            </a:r>
            <a:r>
              <a:rPr lang="en-US" altLang="zh-CN" sz="1600" dirty="0"/>
              <a:t> with multi-stage features.</a:t>
            </a:r>
          </a:p>
          <a:p>
            <a:pPr marL="342900" indent="-342900">
              <a:buFont typeface="+mj-lt"/>
              <a:buAutoNum type="arabicPeriod"/>
            </a:pPr>
            <a:r>
              <a:rPr lang="en-US" altLang="zh-CN" sz="1600" dirty="0">
                <a:sym typeface="Wingdings" panose="05000000000000000000" pitchFamily="2" charset="2"/>
              </a:rPr>
              <a:t> </a:t>
            </a:r>
            <a:r>
              <a:rPr lang="en-US" altLang="zh-CN" sz="1600" dirty="0"/>
              <a:t>Run a containerized service with a docker-compose and use the host network.</a:t>
            </a:r>
          </a:p>
          <a:p>
            <a:pPr marL="342900" indent="-342900">
              <a:buFont typeface="+mj-lt"/>
              <a:buAutoNum type="arabicPeriod"/>
            </a:pPr>
            <a:r>
              <a:rPr lang="en-US" altLang="zh-CN" sz="1600" dirty="0">
                <a:sym typeface="Wingdings" panose="05000000000000000000" pitchFamily="2" charset="2"/>
              </a:rPr>
              <a:t> </a:t>
            </a:r>
            <a:r>
              <a:rPr lang="en-US" altLang="zh-CN" sz="1600" dirty="0"/>
              <a:t>Complete network communication between two containers via </a:t>
            </a:r>
            <a:r>
              <a:rPr lang="en-US" altLang="zh-CN" sz="1600" dirty="0" err="1"/>
              <a:t>veth-paris</a:t>
            </a:r>
            <a:r>
              <a:rPr lang="en-US" altLang="zh-CN" sz="1600" dirty="0"/>
              <a:t> &amp; network namespaces.</a:t>
            </a:r>
          </a:p>
          <a:p>
            <a:r>
              <a:rPr lang="en-US" altLang="zh-CN" sz="1600" b="1" dirty="0"/>
              <a:t>Kubernetes Related</a:t>
            </a:r>
            <a:endParaRPr lang="en-US" altLang="zh-CN" sz="1600" dirty="0"/>
          </a:p>
          <a:p>
            <a:pPr marL="342900" indent="-342900">
              <a:buFont typeface="+mj-lt"/>
              <a:buAutoNum type="arabicPeriod"/>
            </a:pPr>
            <a:r>
              <a:rPr lang="en-US" altLang="zh-CN" sz="1600" dirty="0">
                <a:sym typeface="Wingdings" panose="05000000000000000000" pitchFamily="2" charset="2"/>
              </a:rPr>
              <a:t> </a:t>
            </a:r>
            <a:r>
              <a:rPr lang="en-US" altLang="zh-CN" sz="1600" dirty="0"/>
              <a:t>Use RKE deploy a Kubernetes cluster (1 master and 2 nodes).</a:t>
            </a:r>
          </a:p>
          <a:p>
            <a:pPr marL="342900" indent="-342900">
              <a:buFont typeface="+mj-lt"/>
              <a:buAutoNum type="arabicPeriod"/>
            </a:pPr>
            <a:r>
              <a:rPr lang="en-US" altLang="zh-CN" sz="1600" dirty="0">
                <a:sym typeface="Wingdings" panose="05000000000000000000" pitchFamily="2" charset="2"/>
              </a:rPr>
              <a:t> </a:t>
            </a:r>
            <a:r>
              <a:rPr lang="en-US" altLang="zh-CN" sz="1600" dirty="0"/>
              <a:t>Run a WordPress application in Kubernetes and expose the service using ingress.</a:t>
            </a:r>
          </a:p>
          <a:p>
            <a:pPr marL="342900" indent="-342900">
              <a:buFont typeface="+mj-lt"/>
              <a:buAutoNum type="arabicPeriod"/>
            </a:pPr>
            <a:r>
              <a:rPr lang="en-US" altLang="zh-CN" sz="1600" dirty="0">
                <a:sym typeface="Wingdings" panose="05000000000000000000" pitchFamily="2" charset="2"/>
              </a:rPr>
              <a:t> </a:t>
            </a:r>
            <a:r>
              <a:rPr lang="en-US" altLang="zh-CN" sz="1600" dirty="0"/>
              <a:t>Add a dynamic NFS provisioner to your Kubernetes cluster, run an application using NFS storage.</a:t>
            </a:r>
          </a:p>
          <a:p>
            <a:pPr marL="342900" indent="-342900">
              <a:buFont typeface="+mj-lt"/>
              <a:buAutoNum type="arabicPeriod"/>
            </a:pPr>
            <a:r>
              <a:rPr lang="en-US" altLang="zh-CN" sz="1600" dirty="0">
                <a:sym typeface="Wingdings" panose="05000000000000000000" pitchFamily="2" charset="2"/>
              </a:rPr>
              <a:t> </a:t>
            </a:r>
            <a:r>
              <a:rPr lang="en-US" altLang="zh-CN" sz="1600" dirty="0"/>
              <a:t>Use </a:t>
            </a:r>
            <a:r>
              <a:rPr lang="en-US" altLang="zh-CN" sz="1600" dirty="0" err="1">
                <a:hlinkClick r:id="rId5"/>
              </a:rPr>
              <a:t>kubernetes</a:t>
            </a:r>
            <a:r>
              <a:rPr lang="en-US" altLang="zh-CN" sz="1600" dirty="0">
                <a:hlinkClick r:id="rId5"/>
              </a:rPr>
              <a:t>/client-go</a:t>
            </a:r>
            <a:r>
              <a:rPr lang="en-US" altLang="zh-CN" sz="1600" dirty="0"/>
              <a:t> to CRUD Kubernetes Deployment.</a:t>
            </a:r>
          </a:p>
          <a:p>
            <a:pPr marL="342900" indent="-342900">
              <a:buFont typeface="+mj-lt"/>
              <a:buAutoNum type="arabicPeriod"/>
            </a:pPr>
            <a:r>
              <a:rPr lang="en-US" altLang="zh-CN" sz="1600" dirty="0">
                <a:sym typeface="Wingdings" panose="05000000000000000000" pitchFamily="2" charset="2"/>
              </a:rPr>
              <a:t> </a:t>
            </a:r>
            <a:r>
              <a:rPr lang="en-US" altLang="zh-CN" sz="1600" dirty="0"/>
              <a:t>Extend the Kubernetes API with </a:t>
            </a:r>
            <a:r>
              <a:rPr lang="en-US" altLang="zh-CN" sz="1600" dirty="0" err="1"/>
              <a:t>CustomResourceDefinitions</a:t>
            </a:r>
            <a:r>
              <a:rPr lang="en-US" altLang="zh-CN" sz="1600" dirty="0"/>
              <a:t>.</a:t>
            </a:r>
          </a:p>
          <a:p>
            <a:pPr marL="342900" indent="-342900">
              <a:buFont typeface="+mj-lt"/>
              <a:buAutoNum type="arabicPeriod"/>
            </a:pPr>
            <a:r>
              <a:rPr lang="en-US" altLang="zh-CN" sz="1600" dirty="0">
                <a:sym typeface="Wingdings" panose="05000000000000000000" pitchFamily="2" charset="2"/>
              </a:rPr>
              <a:t> </a:t>
            </a:r>
            <a:r>
              <a:rPr lang="en-US" altLang="zh-CN" sz="1600" dirty="0"/>
              <a:t>Refer to </a:t>
            </a:r>
            <a:r>
              <a:rPr lang="en-US" altLang="zh-CN" sz="1600" dirty="0" err="1">
                <a:hlinkClick r:id="rId6"/>
              </a:rPr>
              <a:t>kubernetes</a:t>
            </a:r>
            <a:r>
              <a:rPr lang="en-US" altLang="zh-CN" sz="1600" dirty="0">
                <a:hlinkClick r:id="rId6"/>
              </a:rPr>
              <a:t>/sample-controller</a:t>
            </a:r>
            <a:r>
              <a:rPr lang="en-US" altLang="zh-CN" sz="1600" dirty="0"/>
              <a:t> write a controller watch CRD resource and print the logs.</a:t>
            </a:r>
          </a:p>
          <a:p>
            <a:pPr marL="342900" indent="-342900">
              <a:buFont typeface="+mj-lt"/>
              <a:buAutoNum type="arabicPeriod"/>
            </a:pPr>
            <a:r>
              <a:rPr lang="en-US" altLang="zh-CN" sz="1600" dirty="0">
                <a:sym typeface="Wingdings" panose="05000000000000000000" pitchFamily="2" charset="2"/>
              </a:rPr>
              <a:t> </a:t>
            </a:r>
            <a:r>
              <a:rPr lang="en-US" altLang="zh-CN" sz="1600" dirty="0"/>
              <a:t>Refer to </a:t>
            </a:r>
            <a:r>
              <a:rPr lang="en-US" altLang="zh-CN" sz="1600" dirty="0" err="1">
                <a:hlinkClick r:id="rId7"/>
              </a:rPr>
              <a:t>kubernetes</a:t>
            </a:r>
            <a:r>
              <a:rPr lang="en-US" altLang="zh-CN" sz="1600" dirty="0">
                <a:hlinkClick r:id="rId7"/>
              </a:rPr>
              <a:t>-sigs/</a:t>
            </a:r>
            <a:r>
              <a:rPr lang="en-US" altLang="zh-CN" sz="1600" dirty="0" err="1">
                <a:hlinkClick r:id="rId7"/>
              </a:rPr>
              <a:t>kubebuilder</a:t>
            </a:r>
            <a:r>
              <a:rPr lang="en-US" altLang="zh-CN" sz="1600" dirty="0"/>
              <a:t> write a controller watch CRD resource and print the logs.</a:t>
            </a:r>
          </a:p>
          <a:p>
            <a:r>
              <a:rPr lang="en-US" altLang="zh-CN" sz="1600" b="1" dirty="0"/>
              <a:t>Rancher Related</a:t>
            </a:r>
            <a:endParaRPr lang="en-US" altLang="zh-CN" sz="1600" dirty="0"/>
          </a:p>
          <a:p>
            <a:pPr marL="342900" indent="-342900">
              <a:buFont typeface="+mj-lt"/>
              <a:buAutoNum type="arabicPeriod"/>
            </a:pPr>
            <a:r>
              <a:rPr lang="en-US" altLang="zh-CN" sz="1600" dirty="0">
                <a:sym typeface="Wingdings" panose="05000000000000000000" pitchFamily="2" charset="2"/>
              </a:rPr>
              <a:t> </a:t>
            </a:r>
            <a:r>
              <a:rPr lang="en-US" altLang="zh-CN" sz="1600" dirty="0"/>
              <a:t>Rancher single node install.</a:t>
            </a:r>
          </a:p>
          <a:p>
            <a:pPr marL="342900" indent="-342900">
              <a:buFont typeface="+mj-lt"/>
              <a:buAutoNum type="arabicPeriod"/>
            </a:pPr>
            <a:r>
              <a:rPr lang="en-US" altLang="zh-CN" sz="1600" dirty="0">
                <a:sym typeface="Wingdings" panose="05000000000000000000" pitchFamily="2" charset="2"/>
              </a:rPr>
              <a:t> </a:t>
            </a:r>
            <a:r>
              <a:rPr lang="en-US" altLang="zh-CN" sz="1600" dirty="0"/>
              <a:t>Rancher high availability (HA) install.</a:t>
            </a:r>
          </a:p>
          <a:p>
            <a:pPr marL="342900" indent="-342900">
              <a:buFont typeface="+mj-lt"/>
              <a:buAutoNum type="arabicPeriod"/>
            </a:pPr>
            <a:r>
              <a:rPr lang="en-US" altLang="zh-CN" sz="1600" dirty="0">
                <a:sym typeface="Wingdings" panose="05000000000000000000" pitchFamily="2" charset="2"/>
              </a:rPr>
              <a:t> </a:t>
            </a:r>
            <a:r>
              <a:rPr lang="en-US" altLang="zh-CN" sz="1600" dirty="0"/>
              <a:t>Deploy an application from Rancher </a:t>
            </a:r>
            <a:r>
              <a:rPr lang="en-US" altLang="zh-CN" sz="1600" dirty="0" err="1"/>
              <a:t>AppCatalog</a:t>
            </a:r>
            <a:r>
              <a:rPr lang="en-US" altLang="zh-CN" sz="1600" dirty="0"/>
              <a:t>, use </a:t>
            </a:r>
            <a:r>
              <a:rPr lang="en-US" altLang="zh-CN" sz="1600" dirty="0" err="1"/>
              <a:t>NodePort</a:t>
            </a:r>
            <a:r>
              <a:rPr lang="en-US" altLang="zh-CN" sz="1600" dirty="0"/>
              <a:t> expose the application.</a:t>
            </a:r>
          </a:p>
          <a:p>
            <a:pPr marL="342900" indent="-342900">
              <a:buFont typeface="+mj-lt"/>
              <a:buAutoNum type="arabicPeriod"/>
            </a:pPr>
            <a:r>
              <a:rPr lang="en-US" altLang="zh-CN" sz="1600" dirty="0">
                <a:sym typeface="Wingdings" panose="05000000000000000000" pitchFamily="2" charset="2"/>
              </a:rPr>
              <a:t> </a:t>
            </a:r>
            <a:r>
              <a:rPr lang="en-US" altLang="zh-CN" sz="1600" dirty="0"/>
              <a:t>Backing up and Restore </a:t>
            </a:r>
            <a:r>
              <a:rPr lang="en-US" altLang="zh-CN" sz="1600" dirty="0" err="1"/>
              <a:t>etcd</a:t>
            </a:r>
            <a:r>
              <a:rPr lang="en-US" altLang="zh-CN" sz="1600" dirty="0"/>
              <a:t> from rancher </a:t>
            </a:r>
            <a:r>
              <a:rPr lang="en-US" altLang="zh-CN" sz="1600" dirty="0" err="1"/>
              <a:t>ui</a:t>
            </a:r>
            <a:r>
              <a:rPr lang="en-US" altLang="zh-CN" sz="1600" dirty="0"/>
              <a:t>.</a:t>
            </a:r>
          </a:p>
          <a:p>
            <a:endParaRPr lang="en-US" altLang="zh-CN" sz="1600" dirty="0"/>
          </a:p>
          <a:p>
            <a:endParaRPr lang="zh-CN" altLang="en-US" sz="1600" dirty="0"/>
          </a:p>
        </p:txBody>
      </p:sp>
      <p:sp>
        <p:nvSpPr>
          <p:cNvPr id="4" name="灯片编号占位符 3">
            <a:extLst>
              <a:ext uri="{FF2B5EF4-FFF2-40B4-BE49-F238E27FC236}">
                <a16:creationId xmlns:a16="http://schemas.microsoft.com/office/drawing/2014/main" id="{23C25886-7ABE-4E6D-BD6B-478E2EE2438C}"/>
              </a:ext>
            </a:extLst>
          </p:cNvPr>
          <p:cNvSpPr>
            <a:spLocks noGrp="1"/>
          </p:cNvSpPr>
          <p:nvPr>
            <p:ph type="sldNum" sz="quarter" idx="12"/>
          </p:nvPr>
        </p:nvSpPr>
        <p:spPr/>
        <p:txBody>
          <a:bodyPr/>
          <a:lstStyle/>
          <a:p>
            <a:fld id="{61FD7337-7689-40E9-995D-FF92F58B836E}" type="slidenum">
              <a:rPr lang="zh-CN" altLang="en-US" smtClean="0"/>
              <a:t>2</a:t>
            </a:fld>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6" name="文本框 5">
            <a:extLst>
              <a:ext uri="{FF2B5EF4-FFF2-40B4-BE49-F238E27FC236}">
                <a16:creationId xmlns:a16="http://schemas.microsoft.com/office/drawing/2014/main" id="{DEBA0AA6-6803-4116-B388-298915CBB12B}"/>
              </a:ext>
            </a:extLst>
          </p:cNvPr>
          <p:cNvSpPr txBox="1"/>
          <p:nvPr/>
        </p:nvSpPr>
        <p:spPr>
          <a:xfrm>
            <a:off x="571608" y="1655366"/>
            <a:ext cx="8463029" cy="338554"/>
          </a:xfrm>
          <a:prstGeom prst="rect">
            <a:avLst/>
          </a:prstGeom>
          <a:noFill/>
        </p:spPr>
        <p:txBody>
          <a:bodyPr wrap="square" rtlCol="0">
            <a:spAutoFit/>
          </a:bodyPr>
          <a:lstStyle/>
          <a:p>
            <a:r>
              <a:rPr lang="en-US" altLang="zh-CN" sz="1600" dirty="0"/>
              <a:t>2.Run a WordPress application in Kubernetes and expose the service using ingress.</a:t>
            </a:r>
          </a:p>
        </p:txBody>
      </p:sp>
      <p:sp>
        <p:nvSpPr>
          <p:cNvPr id="5" name="灯片编号占位符 4">
            <a:extLst>
              <a:ext uri="{FF2B5EF4-FFF2-40B4-BE49-F238E27FC236}">
                <a16:creationId xmlns:a16="http://schemas.microsoft.com/office/drawing/2014/main" id="{B33F95C8-6E54-4961-A5ED-4F1614B46911}"/>
              </a:ext>
            </a:extLst>
          </p:cNvPr>
          <p:cNvSpPr>
            <a:spLocks noGrp="1"/>
          </p:cNvSpPr>
          <p:nvPr>
            <p:ph type="sldNum" sz="quarter" idx="12"/>
          </p:nvPr>
        </p:nvSpPr>
        <p:spPr/>
        <p:txBody>
          <a:bodyPr/>
          <a:lstStyle/>
          <a:p>
            <a:fld id="{61FD7337-7689-40E9-995D-FF92F58B836E}" type="slidenum">
              <a:rPr lang="zh-CN" altLang="en-US" smtClean="0"/>
              <a:t>20</a:t>
            </a:fld>
            <a:endParaRPr lang="zh-CN" altLang="en-US"/>
          </a:p>
        </p:txBody>
      </p:sp>
      <p:grpSp>
        <p:nvGrpSpPr>
          <p:cNvPr id="58" name="组合 57">
            <a:extLst>
              <a:ext uri="{FF2B5EF4-FFF2-40B4-BE49-F238E27FC236}">
                <a16:creationId xmlns:a16="http://schemas.microsoft.com/office/drawing/2014/main" id="{DA5C5B09-8763-4039-A5BB-D9B447B09251}"/>
              </a:ext>
            </a:extLst>
          </p:cNvPr>
          <p:cNvGrpSpPr/>
          <p:nvPr/>
        </p:nvGrpSpPr>
        <p:grpSpPr>
          <a:xfrm>
            <a:off x="-7602" y="2611144"/>
            <a:ext cx="8522952" cy="2894643"/>
            <a:chOff x="-7602" y="2611144"/>
            <a:chExt cx="8522952" cy="2894643"/>
          </a:xfrm>
        </p:grpSpPr>
        <p:grpSp>
          <p:nvGrpSpPr>
            <p:cNvPr id="9" name="组合 8">
              <a:extLst>
                <a:ext uri="{FF2B5EF4-FFF2-40B4-BE49-F238E27FC236}">
                  <a16:creationId xmlns:a16="http://schemas.microsoft.com/office/drawing/2014/main" id="{5015FBA8-617E-4762-8FFD-A55B0AA3E264}"/>
                </a:ext>
              </a:extLst>
            </p:cNvPr>
            <p:cNvGrpSpPr/>
            <p:nvPr/>
          </p:nvGrpSpPr>
          <p:grpSpPr>
            <a:xfrm>
              <a:off x="-7602" y="2611145"/>
              <a:ext cx="1725152" cy="944113"/>
              <a:chOff x="304912" y="2743217"/>
              <a:chExt cx="2216039" cy="1261542"/>
            </a:xfrm>
          </p:grpSpPr>
          <p:sp>
            <p:nvSpPr>
              <p:cNvPr id="2" name="矩形: 圆角 1">
                <a:extLst>
                  <a:ext uri="{FF2B5EF4-FFF2-40B4-BE49-F238E27FC236}">
                    <a16:creationId xmlns:a16="http://schemas.microsoft.com/office/drawing/2014/main" id="{9F915E5B-17DD-490E-A733-750F1A76F9F0}"/>
                  </a:ext>
                </a:extLst>
              </p:cNvPr>
              <p:cNvSpPr/>
              <p:nvPr/>
            </p:nvSpPr>
            <p:spPr>
              <a:xfrm>
                <a:off x="951870" y="2743217"/>
                <a:ext cx="1142970"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 name="文本框 3">
                <a:extLst>
                  <a:ext uri="{FF2B5EF4-FFF2-40B4-BE49-F238E27FC236}">
                    <a16:creationId xmlns:a16="http://schemas.microsoft.com/office/drawing/2014/main" id="{3A1EA56E-49B9-476C-B199-F48C69110DA0}"/>
                  </a:ext>
                </a:extLst>
              </p:cNvPr>
              <p:cNvSpPr txBox="1"/>
              <p:nvPr/>
            </p:nvSpPr>
            <p:spPr>
              <a:xfrm>
                <a:off x="1208120" y="2862895"/>
                <a:ext cx="445956" cy="338554"/>
              </a:xfrm>
              <a:prstGeom prst="rect">
                <a:avLst/>
              </a:prstGeom>
              <a:noFill/>
            </p:spPr>
            <p:txBody>
              <a:bodyPr wrap="none" rtlCol="0">
                <a:spAutoFit/>
              </a:bodyPr>
              <a:lstStyle/>
              <a:p>
                <a:r>
                  <a:rPr lang="en-US" altLang="zh-CN" sz="1600" dirty="0"/>
                  <a:t>PV</a:t>
                </a:r>
                <a:endParaRPr lang="zh-CN" altLang="en-US" sz="1600" dirty="0"/>
              </a:p>
            </p:txBody>
          </p:sp>
          <p:sp>
            <p:nvSpPr>
              <p:cNvPr id="7" name="文本框 6">
                <a:extLst>
                  <a:ext uri="{FF2B5EF4-FFF2-40B4-BE49-F238E27FC236}">
                    <a16:creationId xmlns:a16="http://schemas.microsoft.com/office/drawing/2014/main" id="{3CFBA7F7-F597-475F-8251-37A77E154477}"/>
                  </a:ext>
                </a:extLst>
              </p:cNvPr>
              <p:cNvSpPr txBox="1"/>
              <p:nvPr/>
            </p:nvSpPr>
            <p:spPr>
              <a:xfrm>
                <a:off x="304912" y="3428999"/>
                <a:ext cx="2216039" cy="575760"/>
              </a:xfrm>
              <a:prstGeom prst="rect">
                <a:avLst/>
              </a:prstGeom>
              <a:noFill/>
            </p:spPr>
            <p:txBody>
              <a:bodyPr wrap="none" rtlCol="0">
                <a:spAutoFit/>
              </a:bodyPr>
              <a:lstStyle/>
              <a:p>
                <a:r>
                  <a:rPr lang="en-US" altLang="zh-CN" sz="1100" dirty="0" err="1"/>
                  <a:t>storageClassName</a:t>
                </a:r>
                <a:r>
                  <a:rPr lang="en-US" altLang="zh-CN" sz="1100" dirty="0"/>
                  <a:t>=manual</a:t>
                </a:r>
              </a:p>
              <a:p>
                <a:r>
                  <a:rPr lang="en-US" altLang="zh-CN" sz="1100" dirty="0"/>
                  <a:t>/</a:t>
                </a:r>
                <a:r>
                  <a:rPr lang="en-US" altLang="zh-CN" sz="1100" dirty="0" err="1"/>
                  <a:t>mnt</a:t>
                </a:r>
                <a:r>
                  <a:rPr lang="en-US" altLang="zh-CN" sz="1100" dirty="0"/>
                  <a:t>/data</a:t>
                </a:r>
                <a:endParaRPr lang="zh-CN" altLang="en-US" sz="1100" dirty="0"/>
              </a:p>
            </p:txBody>
          </p:sp>
        </p:grpSp>
        <p:grpSp>
          <p:nvGrpSpPr>
            <p:cNvPr id="10" name="组合 9">
              <a:extLst>
                <a:ext uri="{FF2B5EF4-FFF2-40B4-BE49-F238E27FC236}">
                  <a16:creationId xmlns:a16="http://schemas.microsoft.com/office/drawing/2014/main" id="{2D0C7D1F-AFA9-4C0E-8D70-83B955B82CA4}"/>
                </a:ext>
              </a:extLst>
            </p:cNvPr>
            <p:cNvGrpSpPr/>
            <p:nvPr/>
          </p:nvGrpSpPr>
          <p:grpSpPr>
            <a:xfrm>
              <a:off x="-7540" y="4392397"/>
              <a:ext cx="1866217" cy="1113390"/>
              <a:chOff x="304912" y="2743217"/>
              <a:chExt cx="2397244" cy="1487733"/>
            </a:xfrm>
          </p:grpSpPr>
          <p:sp>
            <p:nvSpPr>
              <p:cNvPr id="11" name="矩形: 圆角 10">
                <a:extLst>
                  <a:ext uri="{FF2B5EF4-FFF2-40B4-BE49-F238E27FC236}">
                    <a16:creationId xmlns:a16="http://schemas.microsoft.com/office/drawing/2014/main" id="{937467CD-8E6D-45E4-8C78-3A3FE2993749}"/>
                  </a:ext>
                </a:extLst>
              </p:cNvPr>
              <p:cNvSpPr/>
              <p:nvPr/>
            </p:nvSpPr>
            <p:spPr>
              <a:xfrm>
                <a:off x="951870" y="2743217"/>
                <a:ext cx="1142970"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文本框 11">
                <a:extLst>
                  <a:ext uri="{FF2B5EF4-FFF2-40B4-BE49-F238E27FC236}">
                    <a16:creationId xmlns:a16="http://schemas.microsoft.com/office/drawing/2014/main" id="{481C44F6-7D37-47D0-9D47-C50FD1601B2E}"/>
                  </a:ext>
                </a:extLst>
              </p:cNvPr>
              <p:cNvSpPr txBox="1"/>
              <p:nvPr/>
            </p:nvSpPr>
            <p:spPr>
              <a:xfrm>
                <a:off x="1208058" y="2851993"/>
                <a:ext cx="445956" cy="338554"/>
              </a:xfrm>
              <a:prstGeom prst="rect">
                <a:avLst/>
              </a:prstGeom>
              <a:noFill/>
            </p:spPr>
            <p:txBody>
              <a:bodyPr wrap="none" rtlCol="0">
                <a:spAutoFit/>
              </a:bodyPr>
              <a:lstStyle/>
              <a:p>
                <a:r>
                  <a:rPr lang="en-US" altLang="zh-CN" sz="1600" dirty="0"/>
                  <a:t>PV</a:t>
                </a:r>
                <a:endParaRPr lang="zh-CN" altLang="en-US" sz="1600" dirty="0"/>
              </a:p>
            </p:txBody>
          </p:sp>
          <p:sp>
            <p:nvSpPr>
              <p:cNvPr id="13" name="文本框 12">
                <a:extLst>
                  <a:ext uri="{FF2B5EF4-FFF2-40B4-BE49-F238E27FC236}">
                    <a16:creationId xmlns:a16="http://schemas.microsoft.com/office/drawing/2014/main" id="{0F3E36B2-4888-4C11-A457-5DCC5ED45149}"/>
                  </a:ext>
                </a:extLst>
              </p:cNvPr>
              <p:cNvSpPr txBox="1"/>
              <p:nvPr/>
            </p:nvSpPr>
            <p:spPr>
              <a:xfrm>
                <a:off x="304912" y="3428999"/>
                <a:ext cx="2397244" cy="801951"/>
              </a:xfrm>
              <a:prstGeom prst="rect">
                <a:avLst/>
              </a:prstGeom>
              <a:noFill/>
            </p:spPr>
            <p:txBody>
              <a:bodyPr wrap="none" rtlCol="0">
                <a:spAutoFit/>
              </a:bodyPr>
              <a:lstStyle/>
              <a:p>
                <a:r>
                  <a:rPr lang="en-US" altLang="zh-CN" sz="1100" dirty="0" err="1"/>
                  <a:t>storageClassName</a:t>
                </a:r>
                <a:r>
                  <a:rPr lang="en-US" altLang="zh-CN" sz="1100" dirty="0"/>
                  <a:t>=manual01</a:t>
                </a:r>
              </a:p>
              <a:p>
                <a:r>
                  <a:rPr lang="en-US" altLang="zh-CN" sz="1100" dirty="0"/>
                  <a:t>/</a:t>
                </a:r>
                <a:r>
                  <a:rPr lang="en-US" altLang="zh-CN" sz="1100" dirty="0" err="1"/>
                  <a:t>mnt</a:t>
                </a:r>
                <a:r>
                  <a:rPr lang="en-US" altLang="zh-CN" sz="1100" dirty="0"/>
                  <a:t>/data</a:t>
                </a:r>
                <a:endParaRPr lang="zh-CN" altLang="en-US" sz="1100" dirty="0"/>
              </a:p>
              <a:p>
                <a:endParaRPr lang="zh-CN" altLang="en-US" sz="1100" dirty="0"/>
              </a:p>
            </p:txBody>
          </p:sp>
        </p:grpSp>
        <p:grpSp>
          <p:nvGrpSpPr>
            <p:cNvPr id="15" name="组合 14">
              <a:extLst>
                <a:ext uri="{FF2B5EF4-FFF2-40B4-BE49-F238E27FC236}">
                  <a16:creationId xmlns:a16="http://schemas.microsoft.com/office/drawing/2014/main" id="{19EAFFB1-5A0F-4DBB-A4B9-25EAA8935B17}"/>
                </a:ext>
              </a:extLst>
            </p:cNvPr>
            <p:cNvGrpSpPr/>
            <p:nvPr/>
          </p:nvGrpSpPr>
          <p:grpSpPr>
            <a:xfrm>
              <a:off x="2429284" y="2611144"/>
              <a:ext cx="1393431" cy="709009"/>
              <a:chOff x="304912" y="2743217"/>
              <a:chExt cx="1789928" cy="947392"/>
            </a:xfrm>
          </p:grpSpPr>
          <p:sp>
            <p:nvSpPr>
              <p:cNvPr id="16" name="矩形: 圆角 15">
                <a:extLst>
                  <a:ext uri="{FF2B5EF4-FFF2-40B4-BE49-F238E27FC236}">
                    <a16:creationId xmlns:a16="http://schemas.microsoft.com/office/drawing/2014/main" id="{0C820BAF-1063-4C41-8FB7-7BF7B98093E7}"/>
                  </a:ext>
                </a:extLst>
              </p:cNvPr>
              <p:cNvSpPr/>
              <p:nvPr/>
            </p:nvSpPr>
            <p:spPr>
              <a:xfrm>
                <a:off x="951870" y="2743217"/>
                <a:ext cx="1142970"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文本框 16">
                <a:extLst>
                  <a:ext uri="{FF2B5EF4-FFF2-40B4-BE49-F238E27FC236}">
                    <a16:creationId xmlns:a16="http://schemas.microsoft.com/office/drawing/2014/main" id="{A5A0C342-E68A-44CE-BFA6-6CF29DF7C7E6}"/>
                  </a:ext>
                </a:extLst>
              </p:cNvPr>
              <p:cNvSpPr txBox="1"/>
              <p:nvPr/>
            </p:nvSpPr>
            <p:spPr>
              <a:xfrm>
                <a:off x="974736" y="2924450"/>
                <a:ext cx="793807" cy="261610"/>
              </a:xfrm>
              <a:prstGeom prst="rect">
                <a:avLst/>
              </a:prstGeom>
              <a:noFill/>
            </p:spPr>
            <p:txBody>
              <a:bodyPr wrap="none" rtlCol="0">
                <a:spAutoFit/>
              </a:bodyPr>
              <a:lstStyle/>
              <a:p>
                <a:r>
                  <a:rPr lang="en-US" altLang="zh-CN" sz="1100" dirty="0" err="1"/>
                  <a:t>Mysql-pvc</a:t>
                </a:r>
                <a:endParaRPr lang="zh-CN" altLang="en-US" sz="1100" dirty="0"/>
              </a:p>
            </p:txBody>
          </p:sp>
          <p:sp>
            <p:nvSpPr>
              <p:cNvPr id="18" name="文本框 17">
                <a:extLst>
                  <a:ext uri="{FF2B5EF4-FFF2-40B4-BE49-F238E27FC236}">
                    <a16:creationId xmlns:a16="http://schemas.microsoft.com/office/drawing/2014/main" id="{E0359376-8F60-41B0-A13F-2ECEE26F847D}"/>
                  </a:ext>
                </a:extLst>
              </p:cNvPr>
              <p:cNvSpPr txBox="1"/>
              <p:nvPr/>
            </p:nvSpPr>
            <p:spPr>
              <a:xfrm>
                <a:off x="304912" y="3428999"/>
                <a:ext cx="1725152" cy="261610"/>
              </a:xfrm>
              <a:prstGeom prst="rect">
                <a:avLst/>
              </a:prstGeom>
              <a:noFill/>
            </p:spPr>
            <p:txBody>
              <a:bodyPr wrap="none" rtlCol="0">
                <a:spAutoFit/>
              </a:bodyPr>
              <a:lstStyle/>
              <a:p>
                <a:r>
                  <a:rPr lang="en-US" altLang="zh-CN" sz="1100" dirty="0" err="1"/>
                  <a:t>storageClassName</a:t>
                </a:r>
                <a:r>
                  <a:rPr lang="en-US" altLang="zh-CN" sz="1100" dirty="0"/>
                  <a:t>=manual</a:t>
                </a:r>
                <a:endParaRPr lang="zh-CN" altLang="en-US" sz="1100" dirty="0"/>
              </a:p>
            </p:txBody>
          </p:sp>
        </p:grpSp>
        <p:grpSp>
          <p:nvGrpSpPr>
            <p:cNvPr id="39" name="组合 38">
              <a:extLst>
                <a:ext uri="{FF2B5EF4-FFF2-40B4-BE49-F238E27FC236}">
                  <a16:creationId xmlns:a16="http://schemas.microsoft.com/office/drawing/2014/main" id="{04F2F307-71F1-4F17-904E-9993C39E6F7F}"/>
                </a:ext>
              </a:extLst>
            </p:cNvPr>
            <p:cNvGrpSpPr/>
            <p:nvPr/>
          </p:nvGrpSpPr>
          <p:grpSpPr>
            <a:xfrm>
              <a:off x="5019121" y="2619866"/>
              <a:ext cx="1383809" cy="513225"/>
              <a:chOff x="5019121" y="2619866"/>
              <a:chExt cx="1383809" cy="513225"/>
            </a:xfrm>
          </p:grpSpPr>
          <p:sp>
            <p:nvSpPr>
              <p:cNvPr id="20" name="矩形: 圆角 19">
                <a:extLst>
                  <a:ext uri="{FF2B5EF4-FFF2-40B4-BE49-F238E27FC236}">
                    <a16:creationId xmlns:a16="http://schemas.microsoft.com/office/drawing/2014/main" id="{0C5F80AB-E3F5-407C-A386-34DF6F27FBAA}"/>
                  </a:ext>
                </a:extLst>
              </p:cNvPr>
              <p:cNvSpPr/>
              <p:nvPr/>
            </p:nvSpPr>
            <p:spPr>
              <a:xfrm>
                <a:off x="5056848" y="2619866"/>
                <a:ext cx="1346082" cy="513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文本框 20">
                <a:extLst>
                  <a:ext uri="{FF2B5EF4-FFF2-40B4-BE49-F238E27FC236}">
                    <a16:creationId xmlns:a16="http://schemas.microsoft.com/office/drawing/2014/main" id="{627E2591-C9EF-451D-B993-97A6B44A36F3}"/>
                  </a:ext>
                </a:extLst>
              </p:cNvPr>
              <p:cNvSpPr txBox="1"/>
              <p:nvPr/>
            </p:nvSpPr>
            <p:spPr>
              <a:xfrm>
                <a:off x="5019121" y="2619866"/>
                <a:ext cx="787682" cy="195783"/>
              </a:xfrm>
              <a:prstGeom prst="rect">
                <a:avLst/>
              </a:prstGeom>
              <a:noFill/>
            </p:spPr>
            <p:txBody>
              <a:bodyPr wrap="none" rtlCol="0">
                <a:spAutoFit/>
              </a:bodyPr>
              <a:lstStyle/>
              <a:p>
                <a:r>
                  <a:rPr lang="en-US" altLang="zh-CN" sz="1100" dirty="0" err="1"/>
                  <a:t>Mysql</a:t>
                </a:r>
                <a:r>
                  <a:rPr lang="en-US" altLang="zh-CN" sz="1100" dirty="0"/>
                  <a:t>-Service</a:t>
                </a:r>
                <a:endParaRPr lang="zh-CN" altLang="en-US" sz="1100" dirty="0"/>
              </a:p>
            </p:txBody>
          </p:sp>
          <p:sp>
            <p:nvSpPr>
              <p:cNvPr id="23" name="文本框 22">
                <a:extLst>
                  <a:ext uri="{FF2B5EF4-FFF2-40B4-BE49-F238E27FC236}">
                    <a16:creationId xmlns:a16="http://schemas.microsoft.com/office/drawing/2014/main" id="{AFBE90BE-DDD1-4D01-AE2C-1EA0D1E813FA}"/>
                  </a:ext>
                </a:extLst>
              </p:cNvPr>
              <p:cNvSpPr txBox="1"/>
              <p:nvPr/>
            </p:nvSpPr>
            <p:spPr>
              <a:xfrm>
                <a:off x="5030933" y="2803125"/>
                <a:ext cx="1001075" cy="195783"/>
              </a:xfrm>
              <a:prstGeom prst="rect">
                <a:avLst/>
              </a:prstGeom>
              <a:noFill/>
            </p:spPr>
            <p:txBody>
              <a:bodyPr wrap="none" rtlCol="0">
                <a:spAutoFit/>
              </a:bodyPr>
              <a:lstStyle/>
              <a:p>
                <a:r>
                  <a:rPr lang="en-US" altLang="zh-CN" sz="1100" dirty="0" err="1"/>
                  <a:t>Mysql</a:t>
                </a:r>
                <a:r>
                  <a:rPr lang="en-US" altLang="zh-CN" sz="1100" dirty="0"/>
                  <a:t>-Deployment</a:t>
                </a:r>
                <a:endParaRPr lang="zh-CN" altLang="en-US" sz="1100" dirty="0"/>
              </a:p>
            </p:txBody>
          </p:sp>
        </p:grpSp>
        <p:grpSp>
          <p:nvGrpSpPr>
            <p:cNvPr id="25" name="组合 24">
              <a:extLst>
                <a:ext uri="{FF2B5EF4-FFF2-40B4-BE49-F238E27FC236}">
                  <a16:creationId xmlns:a16="http://schemas.microsoft.com/office/drawing/2014/main" id="{394FF8E5-A7C3-4233-9857-EA9931575259}"/>
                </a:ext>
              </a:extLst>
            </p:cNvPr>
            <p:cNvGrpSpPr/>
            <p:nvPr/>
          </p:nvGrpSpPr>
          <p:grpSpPr>
            <a:xfrm>
              <a:off x="2490107" y="4328521"/>
              <a:ext cx="1866217" cy="796426"/>
              <a:chOff x="304912" y="2714367"/>
              <a:chExt cx="2397245" cy="1064202"/>
            </a:xfrm>
          </p:grpSpPr>
          <p:sp>
            <p:nvSpPr>
              <p:cNvPr id="26" name="矩形: 圆角 25">
                <a:extLst>
                  <a:ext uri="{FF2B5EF4-FFF2-40B4-BE49-F238E27FC236}">
                    <a16:creationId xmlns:a16="http://schemas.microsoft.com/office/drawing/2014/main" id="{B1C8061D-1C83-4355-AF82-B77AAD5FA41E}"/>
                  </a:ext>
                </a:extLst>
              </p:cNvPr>
              <p:cNvSpPr/>
              <p:nvPr/>
            </p:nvSpPr>
            <p:spPr>
              <a:xfrm>
                <a:off x="913913" y="2714367"/>
                <a:ext cx="1296031" cy="7146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文本框 26">
                <a:extLst>
                  <a:ext uri="{FF2B5EF4-FFF2-40B4-BE49-F238E27FC236}">
                    <a16:creationId xmlns:a16="http://schemas.microsoft.com/office/drawing/2014/main" id="{495873A0-7BCB-49D1-BD07-3BF14CE483EE}"/>
                  </a:ext>
                </a:extLst>
              </p:cNvPr>
              <p:cNvSpPr txBox="1"/>
              <p:nvPr/>
            </p:nvSpPr>
            <p:spPr>
              <a:xfrm>
                <a:off x="852967" y="2924450"/>
                <a:ext cx="1013419" cy="261610"/>
              </a:xfrm>
              <a:prstGeom prst="rect">
                <a:avLst/>
              </a:prstGeom>
              <a:noFill/>
            </p:spPr>
            <p:txBody>
              <a:bodyPr wrap="none" rtlCol="0">
                <a:spAutoFit/>
              </a:bodyPr>
              <a:lstStyle/>
              <a:p>
                <a:r>
                  <a:rPr lang="en-US" altLang="zh-CN" sz="1100" dirty="0" err="1"/>
                  <a:t>wordpress-pvc</a:t>
                </a:r>
                <a:endParaRPr lang="zh-CN" altLang="en-US" sz="1100" dirty="0"/>
              </a:p>
            </p:txBody>
          </p:sp>
          <p:sp>
            <p:nvSpPr>
              <p:cNvPr id="28" name="文本框 27">
                <a:extLst>
                  <a:ext uri="{FF2B5EF4-FFF2-40B4-BE49-F238E27FC236}">
                    <a16:creationId xmlns:a16="http://schemas.microsoft.com/office/drawing/2014/main" id="{25AB8273-6E63-43A1-B429-9B569DDA5AC4}"/>
                  </a:ext>
                </a:extLst>
              </p:cNvPr>
              <p:cNvSpPr txBox="1"/>
              <p:nvPr/>
            </p:nvSpPr>
            <p:spPr>
              <a:xfrm>
                <a:off x="304912" y="3429000"/>
                <a:ext cx="2397245" cy="349569"/>
              </a:xfrm>
              <a:prstGeom prst="rect">
                <a:avLst/>
              </a:prstGeom>
              <a:noFill/>
            </p:spPr>
            <p:txBody>
              <a:bodyPr wrap="none" rtlCol="0">
                <a:spAutoFit/>
              </a:bodyPr>
              <a:lstStyle/>
              <a:p>
                <a:r>
                  <a:rPr lang="en-US" altLang="zh-CN" sz="1100" dirty="0" err="1"/>
                  <a:t>storageClassName</a:t>
                </a:r>
                <a:r>
                  <a:rPr lang="en-US" altLang="zh-CN" sz="1100" dirty="0"/>
                  <a:t>=manual01</a:t>
                </a:r>
                <a:endParaRPr lang="zh-CN" altLang="en-US" sz="1100" dirty="0"/>
              </a:p>
            </p:txBody>
          </p:sp>
        </p:grpSp>
        <p:grpSp>
          <p:nvGrpSpPr>
            <p:cNvPr id="34" name="组合 33">
              <a:extLst>
                <a:ext uri="{FF2B5EF4-FFF2-40B4-BE49-F238E27FC236}">
                  <a16:creationId xmlns:a16="http://schemas.microsoft.com/office/drawing/2014/main" id="{F4D996B9-5130-4CD1-83FA-E78115E112CD}"/>
                </a:ext>
              </a:extLst>
            </p:cNvPr>
            <p:cNvGrpSpPr/>
            <p:nvPr/>
          </p:nvGrpSpPr>
          <p:grpSpPr>
            <a:xfrm>
              <a:off x="4988119" y="4369898"/>
              <a:ext cx="1619510" cy="467579"/>
              <a:chOff x="4988119" y="4369898"/>
              <a:chExt cx="1619510" cy="467579"/>
            </a:xfrm>
          </p:grpSpPr>
          <p:sp>
            <p:nvSpPr>
              <p:cNvPr id="30" name="矩形: 圆角 29">
                <a:extLst>
                  <a:ext uri="{FF2B5EF4-FFF2-40B4-BE49-F238E27FC236}">
                    <a16:creationId xmlns:a16="http://schemas.microsoft.com/office/drawing/2014/main" id="{3B425EF7-7B19-428F-8D28-EB4271C4338B}"/>
                  </a:ext>
                </a:extLst>
              </p:cNvPr>
              <p:cNvSpPr/>
              <p:nvPr/>
            </p:nvSpPr>
            <p:spPr>
              <a:xfrm>
                <a:off x="5005976" y="4387078"/>
                <a:ext cx="1601653" cy="4503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文本框 30">
                <a:extLst>
                  <a:ext uri="{FF2B5EF4-FFF2-40B4-BE49-F238E27FC236}">
                    <a16:creationId xmlns:a16="http://schemas.microsoft.com/office/drawing/2014/main" id="{A6F9C7B1-602C-4C23-94C6-E930AC51B462}"/>
                  </a:ext>
                </a:extLst>
              </p:cNvPr>
              <p:cNvSpPr txBox="1"/>
              <p:nvPr/>
            </p:nvSpPr>
            <p:spPr>
              <a:xfrm>
                <a:off x="5127339" y="4369898"/>
                <a:ext cx="982357" cy="195784"/>
              </a:xfrm>
              <a:prstGeom prst="rect">
                <a:avLst/>
              </a:prstGeom>
              <a:noFill/>
            </p:spPr>
            <p:txBody>
              <a:bodyPr wrap="none" rtlCol="0">
                <a:spAutoFit/>
              </a:bodyPr>
              <a:lstStyle/>
              <a:p>
                <a:r>
                  <a:rPr lang="en-US" altLang="zh-CN" sz="1100" dirty="0" err="1"/>
                  <a:t>Wordpress</a:t>
                </a:r>
                <a:r>
                  <a:rPr lang="en-US" altLang="zh-CN" sz="1100" dirty="0"/>
                  <a:t>-Service</a:t>
                </a:r>
                <a:endParaRPr lang="zh-CN" altLang="en-US" sz="1100" dirty="0"/>
              </a:p>
            </p:txBody>
          </p:sp>
          <p:sp>
            <p:nvSpPr>
              <p:cNvPr id="33" name="文本框 32">
                <a:extLst>
                  <a:ext uri="{FF2B5EF4-FFF2-40B4-BE49-F238E27FC236}">
                    <a16:creationId xmlns:a16="http://schemas.microsoft.com/office/drawing/2014/main" id="{8A46B169-38D9-4C46-AFDE-C75479BA8534}"/>
                  </a:ext>
                </a:extLst>
              </p:cNvPr>
              <p:cNvSpPr txBox="1"/>
              <p:nvPr/>
            </p:nvSpPr>
            <p:spPr>
              <a:xfrm>
                <a:off x="4988119" y="4560617"/>
                <a:ext cx="1195750" cy="195784"/>
              </a:xfrm>
              <a:prstGeom prst="rect">
                <a:avLst/>
              </a:prstGeom>
              <a:noFill/>
            </p:spPr>
            <p:txBody>
              <a:bodyPr wrap="none" rtlCol="0">
                <a:spAutoFit/>
              </a:bodyPr>
              <a:lstStyle/>
              <a:p>
                <a:r>
                  <a:rPr lang="en-US" altLang="zh-CN" sz="1100" dirty="0" err="1"/>
                  <a:t>Wordpress</a:t>
                </a:r>
                <a:r>
                  <a:rPr lang="en-US" altLang="zh-CN" sz="1100" dirty="0"/>
                  <a:t>-Deployment</a:t>
                </a:r>
                <a:endParaRPr lang="zh-CN" altLang="en-US" sz="1100" dirty="0"/>
              </a:p>
            </p:txBody>
          </p:sp>
        </p:grpSp>
        <p:grpSp>
          <p:nvGrpSpPr>
            <p:cNvPr id="40" name="组合 39">
              <a:extLst>
                <a:ext uri="{FF2B5EF4-FFF2-40B4-BE49-F238E27FC236}">
                  <a16:creationId xmlns:a16="http://schemas.microsoft.com/office/drawing/2014/main" id="{90BA5B96-83A5-4061-9087-4A4D861C119D}"/>
                </a:ext>
              </a:extLst>
            </p:cNvPr>
            <p:cNvGrpSpPr/>
            <p:nvPr/>
          </p:nvGrpSpPr>
          <p:grpSpPr>
            <a:xfrm>
              <a:off x="7131541" y="4401896"/>
              <a:ext cx="1383809" cy="513225"/>
              <a:chOff x="5019121" y="2619866"/>
              <a:chExt cx="1383809" cy="513225"/>
            </a:xfrm>
          </p:grpSpPr>
          <p:sp>
            <p:nvSpPr>
              <p:cNvPr id="41" name="矩形: 圆角 40">
                <a:extLst>
                  <a:ext uri="{FF2B5EF4-FFF2-40B4-BE49-F238E27FC236}">
                    <a16:creationId xmlns:a16="http://schemas.microsoft.com/office/drawing/2014/main" id="{078F3659-502B-4541-8982-41A52AC01311}"/>
                  </a:ext>
                </a:extLst>
              </p:cNvPr>
              <p:cNvSpPr/>
              <p:nvPr/>
            </p:nvSpPr>
            <p:spPr>
              <a:xfrm>
                <a:off x="5056848" y="2619866"/>
                <a:ext cx="1346082" cy="513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文本框 41">
                <a:extLst>
                  <a:ext uri="{FF2B5EF4-FFF2-40B4-BE49-F238E27FC236}">
                    <a16:creationId xmlns:a16="http://schemas.microsoft.com/office/drawing/2014/main" id="{883AA2A3-AF56-41A2-AA50-9056B4F4F228}"/>
                  </a:ext>
                </a:extLst>
              </p:cNvPr>
              <p:cNvSpPr txBox="1"/>
              <p:nvPr/>
            </p:nvSpPr>
            <p:spPr>
              <a:xfrm>
                <a:off x="5019121" y="2619866"/>
                <a:ext cx="1213794" cy="261610"/>
              </a:xfrm>
              <a:prstGeom prst="rect">
                <a:avLst/>
              </a:prstGeom>
              <a:noFill/>
            </p:spPr>
            <p:txBody>
              <a:bodyPr wrap="none" rtlCol="0">
                <a:spAutoFit/>
              </a:bodyPr>
              <a:lstStyle/>
              <a:p>
                <a:r>
                  <a:rPr lang="en-US" altLang="zh-CN" sz="1100" dirty="0"/>
                  <a:t>Ingress-Controller</a:t>
                </a:r>
                <a:endParaRPr lang="zh-CN" altLang="en-US" sz="1100" dirty="0"/>
              </a:p>
            </p:txBody>
          </p:sp>
          <p:sp>
            <p:nvSpPr>
              <p:cNvPr id="43" name="文本框 42">
                <a:extLst>
                  <a:ext uri="{FF2B5EF4-FFF2-40B4-BE49-F238E27FC236}">
                    <a16:creationId xmlns:a16="http://schemas.microsoft.com/office/drawing/2014/main" id="{01F798B3-2929-489B-8D77-1F10F75F875A}"/>
                  </a:ext>
                </a:extLst>
              </p:cNvPr>
              <p:cNvSpPr txBox="1"/>
              <p:nvPr/>
            </p:nvSpPr>
            <p:spPr>
              <a:xfrm>
                <a:off x="5030933" y="2803125"/>
                <a:ext cx="590226" cy="261610"/>
              </a:xfrm>
              <a:prstGeom prst="rect">
                <a:avLst/>
              </a:prstGeom>
              <a:noFill/>
            </p:spPr>
            <p:txBody>
              <a:bodyPr wrap="none" rtlCol="0">
                <a:spAutoFit/>
              </a:bodyPr>
              <a:lstStyle/>
              <a:p>
                <a:r>
                  <a:rPr lang="en-US" altLang="zh-CN" sz="1100" dirty="0"/>
                  <a:t>Ingress</a:t>
                </a:r>
                <a:endParaRPr lang="zh-CN" altLang="en-US" sz="1100" dirty="0"/>
              </a:p>
            </p:txBody>
          </p:sp>
        </p:grpSp>
        <p:sp>
          <p:nvSpPr>
            <p:cNvPr id="44" name="文本框 43">
              <a:extLst>
                <a:ext uri="{FF2B5EF4-FFF2-40B4-BE49-F238E27FC236}">
                  <a16:creationId xmlns:a16="http://schemas.microsoft.com/office/drawing/2014/main" id="{05BE0B5A-149B-4756-A0DA-7B38A3E38E03}"/>
                </a:ext>
              </a:extLst>
            </p:cNvPr>
            <p:cNvSpPr txBox="1"/>
            <p:nvPr/>
          </p:nvSpPr>
          <p:spPr>
            <a:xfrm>
              <a:off x="7256251" y="4973744"/>
              <a:ext cx="1172116" cy="261610"/>
            </a:xfrm>
            <a:prstGeom prst="rect">
              <a:avLst/>
            </a:prstGeom>
            <a:noFill/>
          </p:spPr>
          <p:txBody>
            <a:bodyPr wrap="none" rtlCol="0">
              <a:spAutoFit/>
            </a:bodyPr>
            <a:lstStyle/>
            <a:p>
              <a:r>
                <a:rPr lang="zh-CN" altLang="en-US" sz="1100" dirty="0"/>
                <a:t>对外开放</a:t>
              </a:r>
              <a:r>
                <a:rPr lang="en-US" altLang="zh-CN" sz="1100" dirty="0"/>
                <a:t>81</a:t>
              </a:r>
              <a:r>
                <a:rPr lang="zh-CN" altLang="en-US" sz="1100" dirty="0"/>
                <a:t>端口</a:t>
              </a:r>
            </a:p>
          </p:txBody>
        </p:sp>
        <p:cxnSp>
          <p:nvCxnSpPr>
            <p:cNvPr id="46" name="直接连接符 45">
              <a:extLst>
                <a:ext uri="{FF2B5EF4-FFF2-40B4-BE49-F238E27FC236}">
                  <a16:creationId xmlns:a16="http://schemas.microsoft.com/office/drawing/2014/main" id="{D163FCAB-5DC0-4FCF-B91F-260E1D9AEB18}"/>
                </a:ext>
              </a:extLst>
            </p:cNvPr>
            <p:cNvCxnSpPr>
              <a:stCxn id="2" idx="3"/>
              <a:endCxn id="16" idx="1"/>
            </p:cNvCxnSpPr>
            <p:nvPr/>
          </p:nvCxnSpPr>
          <p:spPr>
            <a:xfrm>
              <a:off x="1385829" y="2867757"/>
              <a:ext cx="1547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F377DD8-4D19-4830-A0D8-16B3303A3C35}"/>
                </a:ext>
              </a:extLst>
            </p:cNvPr>
            <p:cNvCxnSpPr>
              <a:stCxn id="11" idx="3"/>
              <a:endCxn id="27" idx="1"/>
            </p:cNvCxnSpPr>
            <p:nvPr/>
          </p:nvCxnSpPr>
          <p:spPr>
            <a:xfrm flipV="1">
              <a:off x="1385891" y="4583636"/>
              <a:ext cx="1530868" cy="65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81F197D-915C-4FBF-8CD3-D8BAD50984B7}"/>
                </a:ext>
              </a:extLst>
            </p:cNvPr>
            <p:cNvCxnSpPr>
              <a:stCxn id="16" idx="3"/>
              <a:endCxn id="23" idx="1"/>
            </p:cNvCxnSpPr>
            <p:nvPr/>
          </p:nvCxnSpPr>
          <p:spPr>
            <a:xfrm>
              <a:off x="3822715" y="2867757"/>
              <a:ext cx="1208218" cy="3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42E8574-84CE-4A4B-9150-911B56FD2838}"/>
                </a:ext>
              </a:extLst>
            </p:cNvPr>
            <p:cNvCxnSpPr>
              <a:stCxn id="26" idx="3"/>
              <a:endCxn id="33" idx="1"/>
            </p:cNvCxnSpPr>
            <p:nvPr/>
          </p:nvCxnSpPr>
          <p:spPr>
            <a:xfrm>
              <a:off x="3973144" y="4595930"/>
              <a:ext cx="1014975" cy="62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A19AEEFA-404F-4A91-B3FD-468733115904}"/>
                </a:ext>
              </a:extLst>
            </p:cNvPr>
            <p:cNvCxnSpPr>
              <a:cxnSpLocks/>
            </p:cNvCxnSpPr>
            <p:nvPr/>
          </p:nvCxnSpPr>
          <p:spPr>
            <a:xfrm>
              <a:off x="6610966" y="4637669"/>
              <a:ext cx="554040" cy="39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3552C23-D0DB-456E-ACBA-07036534546D}"/>
                </a:ext>
              </a:extLst>
            </p:cNvPr>
            <p:cNvCxnSpPr>
              <a:stCxn id="20" idx="2"/>
            </p:cNvCxnSpPr>
            <p:nvPr/>
          </p:nvCxnSpPr>
          <p:spPr>
            <a:xfrm>
              <a:off x="5729889" y="3133091"/>
              <a:ext cx="0" cy="119543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4041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9" name="文本框 8">
            <a:extLst>
              <a:ext uri="{FF2B5EF4-FFF2-40B4-BE49-F238E27FC236}">
                <a16:creationId xmlns:a16="http://schemas.microsoft.com/office/drawing/2014/main" id="{3A6A1190-3A87-40A8-8CEC-1F30791B7BCE}"/>
              </a:ext>
            </a:extLst>
          </p:cNvPr>
          <p:cNvSpPr txBox="1"/>
          <p:nvPr/>
        </p:nvSpPr>
        <p:spPr>
          <a:xfrm>
            <a:off x="571608" y="1486089"/>
            <a:ext cx="8381780" cy="338554"/>
          </a:xfrm>
          <a:prstGeom prst="rect">
            <a:avLst/>
          </a:prstGeom>
          <a:noFill/>
        </p:spPr>
        <p:txBody>
          <a:bodyPr wrap="square" rtlCol="0">
            <a:spAutoFit/>
          </a:bodyPr>
          <a:lstStyle/>
          <a:p>
            <a:r>
              <a:rPr lang="en-US" altLang="zh-CN" sz="1600" dirty="0"/>
              <a:t>3. Add a dynamic NFS provisioner to your Kubernetes cluster, run an application using NFS storage.</a:t>
            </a:r>
          </a:p>
        </p:txBody>
      </p:sp>
      <p:sp>
        <p:nvSpPr>
          <p:cNvPr id="7" name="灯片编号占位符 6">
            <a:extLst>
              <a:ext uri="{FF2B5EF4-FFF2-40B4-BE49-F238E27FC236}">
                <a16:creationId xmlns:a16="http://schemas.microsoft.com/office/drawing/2014/main" id="{C6605B0B-70A7-4575-ACAD-93775BBF5773}"/>
              </a:ext>
            </a:extLst>
          </p:cNvPr>
          <p:cNvSpPr>
            <a:spLocks noGrp="1"/>
          </p:cNvSpPr>
          <p:nvPr>
            <p:ph type="sldNum" sz="quarter" idx="12"/>
          </p:nvPr>
        </p:nvSpPr>
        <p:spPr/>
        <p:txBody>
          <a:bodyPr/>
          <a:lstStyle/>
          <a:p>
            <a:fld id="{61FD7337-7689-40E9-995D-FF92F58B836E}" type="slidenum">
              <a:rPr lang="zh-CN" altLang="en-US" smtClean="0"/>
              <a:t>21</a:t>
            </a:fld>
            <a:endParaRPr lang="zh-CN" altLang="en-US"/>
          </a:p>
        </p:txBody>
      </p:sp>
      <p:grpSp>
        <p:nvGrpSpPr>
          <p:cNvPr id="2" name="组合 1">
            <a:extLst>
              <a:ext uri="{FF2B5EF4-FFF2-40B4-BE49-F238E27FC236}">
                <a16:creationId xmlns:a16="http://schemas.microsoft.com/office/drawing/2014/main" id="{12D914BD-C429-495D-ABA6-4C8CD6D290D6}"/>
              </a:ext>
            </a:extLst>
          </p:cNvPr>
          <p:cNvGrpSpPr/>
          <p:nvPr/>
        </p:nvGrpSpPr>
        <p:grpSpPr>
          <a:xfrm>
            <a:off x="310524" y="2116895"/>
            <a:ext cx="8522952" cy="2624210"/>
            <a:chOff x="310524" y="2116895"/>
            <a:chExt cx="8522952" cy="2624210"/>
          </a:xfrm>
        </p:grpSpPr>
        <p:grpSp>
          <p:nvGrpSpPr>
            <p:cNvPr id="11" name="组合 10">
              <a:extLst>
                <a:ext uri="{FF2B5EF4-FFF2-40B4-BE49-F238E27FC236}">
                  <a16:creationId xmlns:a16="http://schemas.microsoft.com/office/drawing/2014/main" id="{81191372-AA11-4327-83C6-F3BCAC6DA6DE}"/>
                </a:ext>
              </a:extLst>
            </p:cNvPr>
            <p:cNvGrpSpPr/>
            <p:nvPr/>
          </p:nvGrpSpPr>
          <p:grpSpPr>
            <a:xfrm>
              <a:off x="310524" y="2116896"/>
              <a:ext cx="1725152" cy="1113390"/>
              <a:chOff x="304912" y="2743217"/>
              <a:chExt cx="2216039" cy="1487733"/>
            </a:xfrm>
          </p:grpSpPr>
          <p:sp>
            <p:nvSpPr>
              <p:cNvPr id="43" name="矩形: 圆角 42">
                <a:extLst>
                  <a:ext uri="{FF2B5EF4-FFF2-40B4-BE49-F238E27FC236}">
                    <a16:creationId xmlns:a16="http://schemas.microsoft.com/office/drawing/2014/main" id="{BD155679-BBFD-4404-ADBE-3FD33D0FDDAF}"/>
                  </a:ext>
                </a:extLst>
              </p:cNvPr>
              <p:cNvSpPr/>
              <p:nvPr/>
            </p:nvSpPr>
            <p:spPr>
              <a:xfrm>
                <a:off x="951870" y="2743217"/>
                <a:ext cx="1142970"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文本框 43">
                <a:extLst>
                  <a:ext uri="{FF2B5EF4-FFF2-40B4-BE49-F238E27FC236}">
                    <a16:creationId xmlns:a16="http://schemas.microsoft.com/office/drawing/2014/main" id="{F5712EB8-05B2-48A1-8B66-F107EB2CC7DC}"/>
                  </a:ext>
                </a:extLst>
              </p:cNvPr>
              <p:cNvSpPr txBox="1"/>
              <p:nvPr/>
            </p:nvSpPr>
            <p:spPr>
              <a:xfrm>
                <a:off x="1208120" y="2862895"/>
                <a:ext cx="445956" cy="338554"/>
              </a:xfrm>
              <a:prstGeom prst="rect">
                <a:avLst/>
              </a:prstGeom>
              <a:noFill/>
            </p:spPr>
            <p:txBody>
              <a:bodyPr wrap="none" rtlCol="0">
                <a:spAutoFit/>
              </a:bodyPr>
              <a:lstStyle/>
              <a:p>
                <a:r>
                  <a:rPr lang="en-US" altLang="zh-CN" sz="1600" dirty="0"/>
                  <a:t>PV</a:t>
                </a:r>
                <a:endParaRPr lang="zh-CN" altLang="en-US" sz="1600" dirty="0"/>
              </a:p>
            </p:txBody>
          </p:sp>
          <p:sp>
            <p:nvSpPr>
              <p:cNvPr id="45" name="文本框 44">
                <a:extLst>
                  <a:ext uri="{FF2B5EF4-FFF2-40B4-BE49-F238E27FC236}">
                    <a16:creationId xmlns:a16="http://schemas.microsoft.com/office/drawing/2014/main" id="{FB5634F2-731D-4E66-B2AE-F702796AFEEC}"/>
                  </a:ext>
                </a:extLst>
              </p:cNvPr>
              <p:cNvSpPr txBox="1"/>
              <p:nvPr/>
            </p:nvSpPr>
            <p:spPr>
              <a:xfrm>
                <a:off x="304912" y="3428999"/>
                <a:ext cx="2216039" cy="801951"/>
              </a:xfrm>
              <a:prstGeom prst="rect">
                <a:avLst/>
              </a:prstGeom>
              <a:noFill/>
            </p:spPr>
            <p:txBody>
              <a:bodyPr wrap="none" rtlCol="0">
                <a:spAutoFit/>
              </a:bodyPr>
              <a:lstStyle/>
              <a:p>
                <a:r>
                  <a:rPr lang="en-US" altLang="zh-CN" sz="1100" dirty="0" err="1"/>
                  <a:t>storageClassName</a:t>
                </a:r>
                <a:r>
                  <a:rPr lang="en-US" altLang="zh-CN" sz="1100" dirty="0"/>
                  <a:t>=manual</a:t>
                </a:r>
              </a:p>
              <a:p>
                <a:r>
                  <a:rPr lang="en-US" altLang="zh-CN" sz="1100" dirty="0"/>
                  <a:t>/</a:t>
                </a:r>
                <a:r>
                  <a:rPr lang="en-US" altLang="zh-CN" sz="1100" dirty="0" err="1"/>
                  <a:t>mnt</a:t>
                </a:r>
                <a:r>
                  <a:rPr lang="en-US" altLang="zh-CN" sz="1100" dirty="0"/>
                  <a:t>/data</a:t>
                </a:r>
                <a:endParaRPr lang="zh-CN" altLang="en-US" sz="1100" dirty="0"/>
              </a:p>
              <a:p>
                <a:endParaRPr lang="zh-CN" altLang="en-US" sz="1100" dirty="0"/>
              </a:p>
            </p:txBody>
          </p:sp>
        </p:grpSp>
        <p:grpSp>
          <p:nvGrpSpPr>
            <p:cNvPr id="12" name="组合 11">
              <a:extLst>
                <a:ext uri="{FF2B5EF4-FFF2-40B4-BE49-F238E27FC236}">
                  <a16:creationId xmlns:a16="http://schemas.microsoft.com/office/drawing/2014/main" id="{B8E3D517-DB0F-4DCA-ADC7-E53A09B7EF1E}"/>
                </a:ext>
              </a:extLst>
            </p:cNvPr>
            <p:cNvGrpSpPr/>
            <p:nvPr/>
          </p:nvGrpSpPr>
          <p:grpSpPr>
            <a:xfrm>
              <a:off x="548850" y="3898148"/>
              <a:ext cx="1483098" cy="774836"/>
              <a:chOff x="610973" y="2743217"/>
              <a:chExt cx="1905109" cy="1035351"/>
            </a:xfrm>
          </p:grpSpPr>
          <p:sp>
            <p:nvSpPr>
              <p:cNvPr id="40" name="矩形: 圆角 39">
                <a:extLst>
                  <a:ext uri="{FF2B5EF4-FFF2-40B4-BE49-F238E27FC236}">
                    <a16:creationId xmlns:a16="http://schemas.microsoft.com/office/drawing/2014/main" id="{A521C735-9DC6-4551-AEA2-ADE1EDC2BFFF}"/>
                  </a:ext>
                </a:extLst>
              </p:cNvPr>
              <p:cNvSpPr/>
              <p:nvPr/>
            </p:nvSpPr>
            <p:spPr>
              <a:xfrm>
                <a:off x="951870" y="2743217"/>
                <a:ext cx="1142970"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文本框 40">
                <a:extLst>
                  <a:ext uri="{FF2B5EF4-FFF2-40B4-BE49-F238E27FC236}">
                    <a16:creationId xmlns:a16="http://schemas.microsoft.com/office/drawing/2014/main" id="{12BA64F5-C853-4AE8-84D4-F42EE5E7CAD3}"/>
                  </a:ext>
                </a:extLst>
              </p:cNvPr>
              <p:cNvSpPr txBox="1"/>
              <p:nvPr/>
            </p:nvSpPr>
            <p:spPr>
              <a:xfrm>
                <a:off x="1098866" y="2871471"/>
                <a:ext cx="719050" cy="452382"/>
              </a:xfrm>
              <a:prstGeom prst="rect">
                <a:avLst/>
              </a:prstGeom>
              <a:noFill/>
            </p:spPr>
            <p:txBody>
              <a:bodyPr wrap="none" rtlCol="0">
                <a:spAutoFit/>
              </a:bodyPr>
              <a:lstStyle/>
              <a:p>
                <a:r>
                  <a:rPr lang="en-US" altLang="zh-CN" sz="1600" dirty="0"/>
                  <a:t>NFS</a:t>
                </a:r>
                <a:endParaRPr lang="zh-CN" altLang="en-US" sz="1600" dirty="0"/>
              </a:p>
            </p:txBody>
          </p:sp>
          <p:sp>
            <p:nvSpPr>
              <p:cNvPr id="42" name="文本框 41">
                <a:extLst>
                  <a:ext uri="{FF2B5EF4-FFF2-40B4-BE49-F238E27FC236}">
                    <a16:creationId xmlns:a16="http://schemas.microsoft.com/office/drawing/2014/main" id="{DB80CD6B-0D3F-4E26-8706-E0FB6A043418}"/>
                  </a:ext>
                </a:extLst>
              </p:cNvPr>
              <p:cNvSpPr txBox="1"/>
              <p:nvPr/>
            </p:nvSpPr>
            <p:spPr>
              <a:xfrm>
                <a:off x="610973" y="3429000"/>
                <a:ext cx="1905109" cy="349568"/>
              </a:xfrm>
              <a:prstGeom prst="rect">
                <a:avLst/>
              </a:prstGeom>
              <a:noFill/>
            </p:spPr>
            <p:txBody>
              <a:bodyPr wrap="none" rtlCol="0">
                <a:spAutoFit/>
              </a:bodyPr>
              <a:lstStyle/>
              <a:p>
                <a:r>
                  <a:rPr lang="en-US" altLang="zh-CN" sz="1100" dirty="0" err="1"/>
                  <a:t>storageClassName</a:t>
                </a:r>
                <a:r>
                  <a:rPr lang="en-US" altLang="zh-CN" sz="1100" dirty="0"/>
                  <a:t>=</a:t>
                </a:r>
                <a:r>
                  <a:rPr lang="en-US" altLang="zh-CN" sz="1100" dirty="0" err="1"/>
                  <a:t>nfs</a:t>
                </a:r>
                <a:endParaRPr lang="zh-CN" altLang="en-US" sz="1100" dirty="0"/>
              </a:p>
            </p:txBody>
          </p:sp>
        </p:grpSp>
        <p:grpSp>
          <p:nvGrpSpPr>
            <p:cNvPr id="13" name="组合 12">
              <a:extLst>
                <a:ext uri="{FF2B5EF4-FFF2-40B4-BE49-F238E27FC236}">
                  <a16:creationId xmlns:a16="http://schemas.microsoft.com/office/drawing/2014/main" id="{FDADCFB7-ADD1-46BE-B010-0132EA5A6355}"/>
                </a:ext>
              </a:extLst>
            </p:cNvPr>
            <p:cNvGrpSpPr/>
            <p:nvPr/>
          </p:nvGrpSpPr>
          <p:grpSpPr>
            <a:xfrm>
              <a:off x="2747410" y="2116895"/>
              <a:ext cx="1393431" cy="709009"/>
              <a:chOff x="304912" y="2743217"/>
              <a:chExt cx="1789928" cy="947392"/>
            </a:xfrm>
          </p:grpSpPr>
          <p:sp>
            <p:nvSpPr>
              <p:cNvPr id="37" name="矩形: 圆角 36">
                <a:extLst>
                  <a:ext uri="{FF2B5EF4-FFF2-40B4-BE49-F238E27FC236}">
                    <a16:creationId xmlns:a16="http://schemas.microsoft.com/office/drawing/2014/main" id="{503AD1B0-06D8-4286-B7CF-37158D7D92F3}"/>
                  </a:ext>
                </a:extLst>
              </p:cNvPr>
              <p:cNvSpPr/>
              <p:nvPr/>
            </p:nvSpPr>
            <p:spPr>
              <a:xfrm>
                <a:off x="951870" y="2743217"/>
                <a:ext cx="1142970"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文本框 37">
                <a:extLst>
                  <a:ext uri="{FF2B5EF4-FFF2-40B4-BE49-F238E27FC236}">
                    <a16:creationId xmlns:a16="http://schemas.microsoft.com/office/drawing/2014/main" id="{A28A78C6-59BC-4BEF-B082-7305BF2365CC}"/>
                  </a:ext>
                </a:extLst>
              </p:cNvPr>
              <p:cNvSpPr txBox="1"/>
              <p:nvPr/>
            </p:nvSpPr>
            <p:spPr>
              <a:xfrm>
                <a:off x="974736" y="2924450"/>
                <a:ext cx="793807" cy="261610"/>
              </a:xfrm>
              <a:prstGeom prst="rect">
                <a:avLst/>
              </a:prstGeom>
              <a:noFill/>
            </p:spPr>
            <p:txBody>
              <a:bodyPr wrap="none" rtlCol="0">
                <a:spAutoFit/>
              </a:bodyPr>
              <a:lstStyle/>
              <a:p>
                <a:r>
                  <a:rPr lang="en-US" altLang="zh-CN" sz="1100" dirty="0" err="1"/>
                  <a:t>Mysql-pvc</a:t>
                </a:r>
                <a:endParaRPr lang="zh-CN" altLang="en-US" sz="1100" dirty="0"/>
              </a:p>
            </p:txBody>
          </p:sp>
          <p:sp>
            <p:nvSpPr>
              <p:cNvPr id="39" name="文本框 38">
                <a:extLst>
                  <a:ext uri="{FF2B5EF4-FFF2-40B4-BE49-F238E27FC236}">
                    <a16:creationId xmlns:a16="http://schemas.microsoft.com/office/drawing/2014/main" id="{D33F28F3-C8F1-4A4D-BC5C-1C79AE5EECCF}"/>
                  </a:ext>
                </a:extLst>
              </p:cNvPr>
              <p:cNvSpPr txBox="1"/>
              <p:nvPr/>
            </p:nvSpPr>
            <p:spPr>
              <a:xfrm>
                <a:off x="304912" y="3428999"/>
                <a:ext cx="1725152" cy="261610"/>
              </a:xfrm>
              <a:prstGeom prst="rect">
                <a:avLst/>
              </a:prstGeom>
              <a:noFill/>
            </p:spPr>
            <p:txBody>
              <a:bodyPr wrap="none" rtlCol="0">
                <a:spAutoFit/>
              </a:bodyPr>
              <a:lstStyle/>
              <a:p>
                <a:r>
                  <a:rPr lang="en-US" altLang="zh-CN" sz="1100" dirty="0" err="1"/>
                  <a:t>storageClassName</a:t>
                </a:r>
                <a:r>
                  <a:rPr lang="en-US" altLang="zh-CN" sz="1100" dirty="0"/>
                  <a:t>=manual</a:t>
                </a:r>
                <a:endParaRPr lang="zh-CN" altLang="en-US" sz="1100" dirty="0"/>
              </a:p>
            </p:txBody>
          </p:sp>
        </p:grpSp>
        <p:grpSp>
          <p:nvGrpSpPr>
            <p:cNvPr id="14" name="组合 13">
              <a:extLst>
                <a:ext uri="{FF2B5EF4-FFF2-40B4-BE49-F238E27FC236}">
                  <a16:creationId xmlns:a16="http://schemas.microsoft.com/office/drawing/2014/main" id="{338FAEF1-3AE7-4279-88F6-649EB14FBBC7}"/>
                </a:ext>
              </a:extLst>
            </p:cNvPr>
            <p:cNvGrpSpPr/>
            <p:nvPr/>
          </p:nvGrpSpPr>
          <p:grpSpPr>
            <a:xfrm>
              <a:off x="5337247" y="2125617"/>
              <a:ext cx="1383809" cy="513225"/>
              <a:chOff x="5019121" y="2619866"/>
              <a:chExt cx="1383809" cy="513225"/>
            </a:xfrm>
          </p:grpSpPr>
          <p:sp>
            <p:nvSpPr>
              <p:cNvPr id="34" name="矩形: 圆角 33">
                <a:extLst>
                  <a:ext uri="{FF2B5EF4-FFF2-40B4-BE49-F238E27FC236}">
                    <a16:creationId xmlns:a16="http://schemas.microsoft.com/office/drawing/2014/main" id="{97CA2815-930F-4047-95A6-153B1F99C7D2}"/>
                  </a:ext>
                </a:extLst>
              </p:cNvPr>
              <p:cNvSpPr/>
              <p:nvPr/>
            </p:nvSpPr>
            <p:spPr>
              <a:xfrm>
                <a:off x="5056848" y="2619866"/>
                <a:ext cx="1346082" cy="513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文本框 34">
                <a:extLst>
                  <a:ext uri="{FF2B5EF4-FFF2-40B4-BE49-F238E27FC236}">
                    <a16:creationId xmlns:a16="http://schemas.microsoft.com/office/drawing/2014/main" id="{59CE47BA-EA95-47E2-AAA2-DC8DC6D0EC3E}"/>
                  </a:ext>
                </a:extLst>
              </p:cNvPr>
              <p:cNvSpPr txBox="1"/>
              <p:nvPr/>
            </p:nvSpPr>
            <p:spPr>
              <a:xfrm>
                <a:off x="5019121" y="2619866"/>
                <a:ext cx="787682" cy="195783"/>
              </a:xfrm>
              <a:prstGeom prst="rect">
                <a:avLst/>
              </a:prstGeom>
              <a:noFill/>
            </p:spPr>
            <p:txBody>
              <a:bodyPr wrap="none" rtlCol="0">
                <a:spAutoFit/>
              </a:bodyPr>
              <a:lstStyle/>
              <a:p>
                <a:r>
                  <a:rPr lang="en-US" altLang="zh-CN" sz="1100" dirty="0" err="1"/>
                  <a:t>Mysql</a:t>
                </a:r>
                <a:r>
                  <a:rPr lang="en-US" altLang="zh-CN" sz="1100" dirty="0"/>
                  <a:t>-Service</a:t>
                </a:r>
                <a:endParaRPr lang="zh-CN" altLang="en-US" sz="1100" dirty="0"/>
              </a:p>
            </p:txBody>
          </p:sp>
          <p:sp>
            <p:nvSpPr>
              <p:cNvPr id="36" name="文本框 35">
                <a:extLst>
                  <a:ext uri="{FF2B5EF4-FFF2-40B4-BE49-F238E27FC236}">
                    <a16:creationId xmlns:a16="http://schemas.microsoft.com/office/drawing/2014/main" id="{DBE917B0-B19E-49EF-9AF0-8C0B72CA73D8}"/>
                  </a:ext>
                </a:extLst>
              </p:cNvPr>
              <p:cNvSpPr txBox="1"/>
              <p:nvPr/>
            </p:nvSpPr>
            <p:spPr>
              <a:xfrm>
                <a:off x="5030933" y="2803125"/>
                <a:ext cx="1001075" cy="195783"/>
              </a:xfrm>
              <a:prstGeom prst="rect">
                <a:avLst/>
              </a:prstGeom>
              <a:noFill/>
            </p:spPr>
            <p:txBody>
              <a:bodyPr wrap="none" rtlCol="0">
                <a:spAutoFit/>
              </a:bodyPr>
              <a:lstStyle/>
              <a:p>
                <a:r>
                  <a:rPr lang="en-US" altLang="zh-CN" sz="1100" dirty="0" err="1"/>
                  <a:t>Mysql</a:t>
                </a:r>
                <a:r>
                  <a:rPr lang="en-US" altLang="zh-CN" sz="1100" dirty="0"/>
                  <a:t>-Deployment</a:t>
                </a:r>
                <a:endParaRPr lang="zh-CN" altLang="en-US" sz="1100" dirty="0"/>
              </a:p>
            </p:txBody>
          </p:sp>
        </p:grpSp>
        <p:grpSp>
          <p:nvGrpSpPr>
            <p:cNvPr id="15" name="组合 14">
              <a:extLst>
                <a:ext uri="{FF2B5EF4-FFF2-40B4-BE49-F238E27FC236}">
                  <a16:creationId xmlns:a16="http://schemas.microsoft.com/office/drawing/2014/main" id="{93401497-6F04-44FB-BBE2-B8F9025B9F7A}"/>
                </a:ext>
              </a:extLst>
            </p:cNvPr>
            <p:cNvGrpSpPr/>
            <p:nvPr/>
          </p:nvGrpSpPr>
          <p:grpSpPr>
            <a:xfrm>
              <a:off x="3045252" y="3834272"/>
              <a:ext cx="1483098" cy="768034"/>
              <a:chOff x="609374" y="2714367"/>
              <a:chExt cx="1905110" cy="1026264"/>
            </a:xfrm>
          </p:grpSpPr>
          <p:sp>
            <p:nvSpPr>
              <p:cNvPr id="31" name="矩形: 圆角 30">
                <a:extLst>
                  <a:ext uri="{FF2B5EF4-FFF2-40B4-BE49-F238E27FC236}">
                    <a16:creationId xmlns:a16="http://schemas.microsoft.com/office/drawing/2014/main" id="{7346388F-BC27-4C50-B0D3-3640016284B7}"/>
                  </a:ext>
                </a:extLst>
              </p:cNvPr>
              <p:cNvSpPr/>
              <p:nvPr/>
            </p:nvSpPr>
            <p:spPr>
              <a:xfrm>
                <a:off x="913913" y="2714367"/>
                <a:ext cx="1296031" cy="7146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文本框 31">
                <a:extLst>
                  <a:ext uri="{FF2B5EF4-FFF2-40B4-BE49-F238E27FC236}">
                    <a16:creationId xmlns:a16="http://schemas.microsoft.com/office/drawing/2014/main" id="{AE59AF59-8551-4BB5-8A49-6173D44022AF}"/>
                  </a:ext>
                </a:extLst>
              </p:cNvPr>
              <p:cNvSpPr txBox="1"/>
              <p:nvPr/>
            </p:nvSpPr>
            <p:spPr>
              <a:xfrm>
                <a:off x="852967" y="2924450"/>
                <a:ext cx="1013419" cy="261610"/>
              </a:xfrm>
              <a:prstGeom prst="rect">
                <a:avLst/>
              </a:prstGeom>
              <a:noFill/>
            </p:spPr>
            <p:txBody>
              <a:bodyPr wrap="none" rtlCol="0">
                <a:spAutoFit/>
              </a:bodyPr>
              <a:lstStyle/>
              <a:p>
                <a:r>
                  <a:rPr lang="en-US" altLang="zh-CN" sz="1100" dirty="0" err="1"/>
                  <a:t>wordpress-pvc</a:t>
                </a:r>
                <a:endParaRPr lang="zh-CN" altLang="en-US" sz="1100" dirty="0"/>
              </a:p>
            </p:txBody>
          </p:sp>
          <p:sp>
            <p:nvSpPr>
              <p:cNvPr id="33" name="文本框 32">
                <a:extLst>
                  <a:ext uri="{FF2B5EF4-FFF2-40B4-BE49-F238E27FC236}">
                    <a16:creationId xmlns:a16="http://schemas.microsoft.com/office/drawing/2014/main" id="{67C3E473-597C-42B4-8DE5-B4756145A201}"/>
                  </a:ext>
                </a:extLst>
              </p:cNvPr>
              <p:cNvSpPr txBox="1"/>
              <p:nvPr/>
            </p:nvSpPr>
            <p:spPr>
              <a:xfrm>
                <a:off x="609374" y="3391062"/>
                <a:ext cx="1905110" cy="349569"/>
              </a:xfrm>
              <a:prstGeom prst="rect">
                <a:avLst/>
              </a:prstGeom>
              <a:noFill/>
            </p:spPr>
            <p:txBody>
              <a:bodyPr wrap="none" rtlCol="0">
                <a:spAutoFit/>
              </a:bodyPr>
              <a:lstStyle/>
              <a:p>
                <a:r>
                  <a:rPr lang="en-US" altLang="zh-CN" sz="1100" dirty="0" err="1"/>
                  <a:t>storageClassName</a:t>
                </a:r>
                <a:r>
                  <a:rPr lang="en-US" altLang="zh-CN" sz="1100" dirty="0"/>
                  <a:t>=</a:t>
                </a:r>
                <a:r>
                  <a:rPr lang="en-US" altLang="zh-CN" sz="1100" dirty="0" err="1"/>
                  <a:t>nfs</a:t>
                </a:r>
                <a:endParaRPr lang="zh-CN" altLang="en-US" sz="1100" dirty="0"/>
              </a:p>
            </p:txBody>
          </p:sp>
        </p:grpSp>
        <p:grpSp>
          <p:nvGrpSpPr>
            <p:cNvPr id="16" name="组合 15">
              <a:extLst>
                <a:ext uri="{FF2B5EF4-FFF2-40B4-BE49-F238E27FC236}">
                  <a16:creationId xmlns:a16="http://schemas.microsoft.com/office/drawing/2014/main" id="{CC4F1E8D-F1CA-49B1-BDD4-2FC6BF914FCE}"/>
                </a:ext>
              </a:extLst>
            </p:cNvPr>
            <p:cNvGrpSpPr/>
            <p:nvPr/>
          </p:nvGrpSpPr>
          <p:grpSpPr>
            <a:xfrm>
              <a:off x="5306245" y="3875649"/>
              <a:ext cx="1619510" cy="467579"/>
              <a:chOff x="4988119" y="4369898"/>
              <a:chExt cx="1619510" cy="467579"/>
            </a:xfrm>
          </p:grpSpPr>
          <p:sp>
            <p:nvSpPr>
              <p:cNvPr id="28" name="矩形: 圆角 27">
                <a:extLst>
                  <a:ext uri="{FF2B5EF4-FFF2-40B4-BE49-F238E27FC236}">
                    <a16:creationId xmlns:a16="http://schemas.microsoft.com/office/drawing/2014/main" id="{44B6BB56-E37E-447D-B8AD-F712644435A1}"/>
                  </a:ext>
                </a:extLst>
              </p:cNvPr>
              <p:cNvSpPr/>
              <p:nvPr/>
            </p:nvSpPr>
            <p:spPr>
              <a:xfrm>
                <a:off x="5005976" y="4387078"/>
                <a:ext cx="1601653" cy="4503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9" name="文本框 28">
                <a:extLst>
                  <a:ext uri="{FF2B5EF4-FFF2-40B4-BE49-F238E27FC236}">
                    <a16:creationId xmlns:a16="http://schemas.microsoft.com/office/drawing/2014/main" id="{451981F9-26FA-4F76-B426-3EADA84AB510}"/>
                  </a:ext>
                </a:extLst>
              </p:cNvPr>
              <p:cNvSpPr txBox="1"/>
              <p:nvPr/>
            </p:nvSpPr>
            <p:spPr>
              <a:xfrm>
                <a:off x="5127339" y="4369898"/>
                <a:ext cx="982357" cy="195784"/>
              </a:xfrm>
              <a:prstGeom prst="rect">
                <a:avLst/>
              </a:prstGeom>
              <a:noFill/>
            </p:spPr>
            <p:txBody>
              <a:bodyPr wrap="none" rtlCol="0">
                <a:spAutoFit/>
              </a:bodyPr>
              <a:lstStyle/>
              <a:p>
                <a:r>
                  <a:rPr lang="en-US" altLang="zh-CN" sz="1100" dirty="0" err="1"/>
                  <a:t>Wordpress</a:t>
                </a:r>
                <a:r>
                  <a:rPr lang="en-US" altLang="zh-CN" sz="1100" dirty="0"/>
                  <a:t>-Service</a:t>
                </a:r>
                <a:endParaRPr lang="zh-CN" altLang="en-US" sz="1100" dirty="0"/>
              </a:p>
            </p:txBody>
          </p:sp>
          <p:sp>
            <p:nvSpPr>
              <p:cNvPr id="30" name="文本框 29">
                <a:extLst>
                  <a:ext uri="{FF2B5EF4-FFF2-40B4-BE49-F238E27FC236}">
                    <a16:creationId xmlns:a16="http://schemas.microsoft.com/office/drawing/2014/main" id="{899D4D3D-3A43-4367-88F6-71E3508E7253}"/>
                  </a:ext>
                </a:extLst>
              </p:cNvPr>
              <p:cNvSpPr txBox="1"/>
              <p:nvPr/>
            </p:nvSpPr>
            <p:spPr>
              <a:xfrm>
                <a:off x="4988119" y="4560617"/>
                <a:ext cx="1195750" cy="195784"/>
              </a:xfrm>
              <a:prstGeom prst="rect">
                <a:avLst/>
              </a:prstGeom>
              <a:noFill/>
            </p:spPr>
            <p:txBody>
              <a:bodyPr wrap="none" rtlCol="0">
                <a:spAutoFit/>
              </a:bodyPr>
              <a:lstStyle/>
              <a:p>
                <a:r>
                  <a:rPr lang="en-US" altLang="zh-CN" sz="1100" dirty="0" err="1"/>
                  <a:t>Wordpress</a:t>
                </a:r>
                <a:r>
                  <a:rPr lang="en-US" altLang="zh-CN" sz="1100" dirty="0"/>
                  <a:t>-Deployment</a:t>
                </a:r>
                <a:endParaRPr lang="zh-CN" altLang="en-US" sz="1100" dirty="0"/>
              </a:p>
            </p:txBody>
          </p:sp>
        </p:grpSp>
        <p:grpSp>
          <p:nvGrpSpPr>
            <p:cNvPr id="17" name="组合 16">
              <a:extLst>
                <a:ext uri="{FF2B5EF4-FFF2-40B4-BE49-F238E27FC236}">
                  <a16:creationId xmlns:a16="http://schemas.microsoft.com/office/drawing/2014/main" id="{69FC5DCD-B90E-4BBC-AFB7-EC7355BEF8BA}"/>
                </a:ext>
              </a:extLst>
            </p:cNvPr>
            <p:cNvGrpSpPr/>
            <p:nvPr/>
          </p:nvGrpSpPr>
          <p:grpSpPr>
            <a:xfrm>
              <a:off x="7449667" y="3907647"/>
              <a:ext cx="1383809" cy="513225"/>
              <a:chOff x="5019121" y="2619866"/>
              <a:chExt cx="1383809" cy="513225"/>
            </a:xfrm>
          </p:grpSpPr>
          <p:sp>
            <p:nvSpPr>
              <p:cNvPr id="25" name="矩形: 圆角 24">
                <a:extLst>
                  <a:ext uri="{FF2B5EF4-FFF2-40B4-BE49-F238E27FC236}">
                    <a16:creationId xmlns:a16="http://schemas.microsoft.com/office/drawing/2014/main" id="{AB8408DF-2197-4564-AC39-A6635B31BE4E}"/>
                  </a:ext>
                </a:extLst>
              </p:cNvPr>
              <p:cNvSpPr/>
              <p:nvPr/>
            </p:nvSpPr>
            <p:spPr>
              <a:xfrm>
                <a:off x="5056848" y="2619866"/>
                <a:ext cx="1346082" cy="513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文本框 25">
                <a:extLst>
                  <a:ext uri="{FF2B5EF4-FFF2-40B4-BE49-F238E27FC236}">
                    <a16:creationId xmlns:a16="http://schemas.microsoft.com/office/drawing/2014/main" id="{F29AC95B-F46C-4A02-8DBF-A617B1967BC2}"/>
                  </a:ext>
                </a:extLst>
              </p:cNvPr>
              <p:cNvSpPr txBox="1"/>
              <p:nvPr/>
            </p:nvSpPr>
            <p:spPr>
              <a:xfrm>
                <a:off x="5019121" y="2619866"/>
                <a:ext cx="1213794" cy="261610"/>
              </a:xfrm>
              <a:prstGeom prst="rect">
                <a:avLst/>
              </a:prstGeom>
              <a:noFill/>
            </p:spPr>
            <p:txBody>
              <a:bodyPr wrap="none" rtlCol="0">
                <a:spAutoFit/>
              </a:bodyPr>
              <a:lstStyle/>
              <a:p>
                <a:r>
                  <a:rPr lang="en-US" altLang="zh-CN" sz="1100" dirty="0"/>
                  <a:t>Ingress-Controller</a:t>
                </a:r>
                <a:endParaRPr lang="zh-CN" altLang="en-US" sz="1100" dirty="0"/>
              </a:p>
            </p:txBody>
          </p:sp>
          <p:sp>
            <p:nvSpPr>
              <p:cNvPr id="27" name="文本框 26">
                <a:extLst>
                  <a:ext uri="{FF2B5EF4-FFF2-40B4-BE49-F238E27FC236}">
                    <a16:creationId xmlns:a16="http://schemas.microsoft.com/office/drawing/2014/main" id="{DA9D6A1A-72E8-4EDF-81FF-F779E609290D}"/>
                  </a:ext>
                </a:extLst>
              </p:cNvPr>
              <p:cNvSpPr txBox="1"/>
              <p:nvPr/>
            </p:nvSpPr>
            <p:spPr>
              <a:xfrm>
                <a:off x="5030933" y="2803125"/>
                <a:ext cx="590226" cy="261610"/>
              </a:xfrm>
              <a:prstGeom prst="rect">
                <a:avLst/>
              </a:prstGeom>
              <a:noFill/>
            </p:spPr>
            <p:txBody>
              <a:bodyPr wrap="none" rtlCol="0">
                <a:spAutoFit/>
              </a:bodyPr>
              <a:lstStyle/>
              <a:p>
                <a:r>
                  <a:rPr lang="en-US" altLang="zh-CN" sz="1100" dirty="0"/>
                  <a:t>Ingress</a:t>
                </a:r>
                <a:endParaRPr lang="zh-CN" altLang="en-US" sz="1100" dirty="0"/>
              </a:p>
            </p:txBody>
          </p:sp>
        </p:grpSp>
        <p:sp>
          <p:nvSpPr>
            <p:cNvPr id="18" name="文本框 17">
              <a:extLst>
                <a:ext uri="{FF2B5EF4-FFF2-40B4-BE49-F238E27FC236}">
                  <a16:creationId xmlns:a16="http://schemas.microsoft.com/office/drawing/2014/main" id="{C089F398-BEAE-49DB-8D23-F846C7DF3A29}"/>
                </a:ext>
              </a:extLst>
            </p:cNvPr>
            <p:cNvSpPr txBox="1"/>
            <p:nvPr/>
          </p:nvSpPr>
          <p:spPr>
            <a:xfrm>
              <a:off x="7574377" y="4479495"/>
              <a:ext cx="1172116" cy="261610"/>
            </a:xfrm>
            <a:prstGeom prst="rect">
              <a:avLst/>
            </a:prstGeom>
            <a:noFill/>
          </p:spPr>
          <p:txBody>
            <a:bodyPr wrap="none" rtlCol="0">
              <a:spAutoFit/>
            </a:bodyPr>
            <a:lstStyle/>
            <a:p>
              <a:r>
                <a:rPr lang="zh-CN" altLang="en-US" sz="1100" dirty="0"/>
                <a:t>对外开放</a:t>
              </a:r>
              <a:r>
                <a:rPr lang="en-US" altLang="zh-CN" sz="1100" dirty="0"/>
                <a:t>81</a:t>
              </a:r>
              <a:r>
                <a:rPr lang="zh-CN" altLang="en-US" sz="1100" dirty="0"/>
                <a:t>端口</a:t>
              </a:r>
            </a:p>
          </p:txBody>
        </p:sp>
        <p:cxnSp>
          <p:nvCxnSpPr>
            <p:cNvPr id="19" name="直接连接符 18">
              <a:extLst>
                <a:ext uri="{FF2B5EF4-FFF2-40B4-BE49-F238E27FC236}">
                  <a16:creationId xmlns:a16="http://schemas.microsoft.com/office/drawing/2014/main" id="{A00D3E3F-F3B9-4D79-B645-AADDB0FAAAD4}"/>
                </a:ext>
              </a:extLst>
            </p:cNvPr>
            <p:cNvCxnSpPr>
              <a:stCxn id="43" idx="3"/>
              <a:endCxn id="37" idx="1"/>
            </p:cNvCxnSpPr>
            <p:nvPr/>
          </p:nvCxnSpPr>
          <p:spPr>
            <a:xfrm>
              <a:off x="1703955" y="2373508"/>
              <a:ext cx="1547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DAA810B-9118-4827-B1F9-22F946EF79E6}"/>
                </a:ext>
              </a:extLst>
            </p:cNvPr>
            <p:cNvCxnSpPr>
              <a:stCxn id="40" idx="3"/>
              <a:endCxn id="32" idx="1"/>
            </p:cNvCxnSpPr>
            <p:nvPr/>
          </p:nvCxnSpPr>
          <p:spPr>
            <a:xfrm flipV="1">
              <a:off x="1704017" y="4089387"/>
              <a:ext cx="1530868" cy="65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FAEEF6C-F4B4-49F3-96B4-D378D4EF1E12}"/>
                </a:ext>
              </a:extLst>
            </p:cNvPr>
            <p:cNvCxnSpPr>
              <a:stCxn id="37" idx="3"/>
              <a:endCxn id="36" idx="1"/>
            </p:cNvCxnSpPr>
            <p:nvPr/>
          </p:nvCxnSpPr>
          <p:spPr>
            <a:xfrm>
              <a:off x="4140841" y="2373508"/>
              <a:ext cx="1208218" cy="3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C8DD492-DB3D-44DB-9B78-BDC192280210}"/>
                </a:ext>
              </a:extLst>
            </p:cNvPr>
            <p:cNvCxnSpPr>
              <a:stCxn id="31" idx="3"/>
              <a:endCxn id="30" idx="1"/>
            </p:cNvCxnSpPr>
            <p:nvPr/>
          </p:nvCxnSpPr>
          <p:spPr>
            <a:xfrm>
              <a:off x="4291270" y="4101681"/>
              <a:ext cx="1014975" cy="62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B202984-C8E5-4EF3-908A-D39820F42389}"/>
                </a:ext>
              </a:extLst>
            </p:cNvPr>
            <p:cNvCxnSpPr>
              <a:cxnSpLocks/>
            </p:cNvCxnSpPr>
            <p:nvPr/>
          </p:nvCxnSpPr>
          <p:spPr>
            <a:xfrm>
              <a:off x="6929092" y="4143420"/>
              <a:ext cx="554040" cy="39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863BADD-21E8-4DF3-A544-1684DFB271CD}"/>
                </a:ext>
              </a:extLst>
            </p:cNvPr>
            <p:cNvCxnSpPr>
              <a:stCxn id="34" idx="2"/>
            </p:cNvCxnSpPr>
            <p:nvPr/>
          </p:nvCxnSpPr>
          <p:spPr>
            <a:xfrm>
              <a:off x="6048015" y="2638842"/>
              <a:ext cx="0" cy="119543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2262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3009863"/>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PV</a:t>
            </a:r>
            <a:r>
              <a:rPr lang="zh-CN" altLang="en-US" dirty="0"/>
              <a:t> 是管理员分配的持久化存储卷</a:t>
            </a:r>
            <a:endParaRPr lang="en-US" altLang="zh-CN"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PVC</a:t>
            </a:r>
            <a:r>
              <a:rPr lang="zh-CN" altLang="en-US" dirty="0"/>
              <a:t> 可以理解为一种请求，需要与</a:t>
            </a:r>
            <a:r>
              <a:rPr lang="en-US" altLang="zh-CN" dirty="0"/>
              <a:t>PV</a:t>
            </a:r>
            <a:r>
              <a:rPr lang="zh-CN" altLang="en-US" dirty="0"/>
              <a:t>绑定才能够使用存储</a:t>
            </a:r>
            <a:endParaRPr lang="en-US" altLang="zh-CN"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err="1">
                <a:solidFill>
                  <a:srgbClr val="0070C0"/>
                </a:solidFill>
              </a:rPr>
              <a:t>storageClassname</a:t>
            </a:r>
            <a:r>
              <a:rPr lang="zh-CN" altLang="en-US" dirty="0"/>
              <a:t> 可以理解为一种资源池，当</a:t>
            </a:r>
            <a:r>
              <a:rPr lang="en-US" altLang="zh-CN" dirty="0" err="1"/>
              <a:t>pvc</a:t>
            </a:r>
            <a:r>
              <a:rPr lang="zh-CN" altLang="en-US" dirty="0"/>
              <a:t>设置了</a:t>
            </a:r>
            <a:r>
              <a:rPr lang="en-US" altLang="zh-CN" dirty="0" err="1"/>
              <a:t>storageclass</a:t>
            </a:r>
            <a:r>
              <a:rPr lang="zh-CN" altLang="en-US" dirty="0"/>
              <a:t>后，会自动生成一个</a:t>
            </a:r>
            <a:r>
              <a:rPr lang="en-US" altLang="zh-CN" dirty="0" err="1"/>
              <a:t>pv</a:t>
            </a:r>
            <a:r>
              <a:rPr lang="zh-CN" altLang="en-US" dirty="0"/>
              <a:t>与之绑定</a:t>
            </a:r>
          </a:p>
        </p:txBody>
      </p:sp>
      <p:sp>
        <p:nvSpPr>
          <p:cNvPr id="3" name="灯片编号占位符 2">
            <a:extLst>
              <a:ext uri="{FF2B5EF4-FFF2-40B4-BE49-F238E27FC236}">
                <a16:creationId xmlns:a16="http://schemas.microsoft.com/office/drawing/2014/main" id="{AB56A32A-CA7E-4BBE-BB81-3A5B796C02CE}"/>
              </a:ext>
            </a:extLst>
          </p:cNvPr>
          <p:cNvSpPr>
            <a:spLocks noGrp="1"/>
          </p:cNvSpPr>
          <p:nvPr>
            <p:ph type="sldNum" sz="quarter" idx="12"/>
          </p:nvPr>
        </p:nvSpPr>
        <p:spPr/>
        <p:txBody>
          <a:bodyPr/>
          <a:lstStyle/>
          <a:p>
            <a:fld id="{61FD7337-7689-40E9-995D-FF92F58B836E}" type="slidenum">
              <a:rPr lang="zh-CN" altLang="en-US" smtClean="0"/>
              <a:t>22</a:t>
            </a:fld>
            <a:endParaRPr lang="zh-CN" altLang="en-US"/>
          </a:p>
        </p:txBody>
      </p:sp>
    </p:spTree>
    <p:custDataLst>
      <p:tags r:id="rId1"/>
    </p:custDataLst>
    <p:extLst>
      <p:ext uri="{BB962C8B-B14F-4D97-AF65-F5344CB8AC3E}">
        <p14:creationId xmlns:p14="http://schemas.microsoft.com/office/powerpoint/2010/main" val="212929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1583575"/>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Namespace</a:t>
            </a:r>
            <a:r>
              <a:rPr lang="en-US" altLang="zh-CN" dirty="0"/>
              <a:t> </a:t>
            </a:r>
            <a:endParaRPr lang="en-US" altLang="zh-CN" dirty="0">
              <a:solidFill>
                <a:srgbClr val="0070C0"/>
              </a:solidFill>
            </a:endParaRPr>
          </a:p>
          <a:p>
            <a:pPr eaLnBrk="1" latinLnBrk="0" hangingPunct="1">
              <a:lnSpc>
                <a:spcPct val="105000"/>
              </a:lnSpc>
              <a:spcBef>
                <a:spcPts val="600"/>
              </a:spcBef>
              <a:spcAft>
                <a:spcPts val="600"/>
              </a:spcAft>
              <a:buClr>
                <a:srgbClr val="0070C0"/>
              </a:buClr>
            </a:pPr>
            <a:r>
              <a:rPr lang="zh-CN" altLang="en-US" sz="2000" dirty="0"/>
              <a:t>大多数情况下用于实现多租户的资源隔离，</a:t>
            </a:r>
            <a:r>
              <a:rPr lang="en-US" altLang="zh-CN" sz="2000" dirty="0"/>
              <a:t>namespace</a:t>
            </a:r>
            <a:r>
              <a:rPr lang="zh-CN" altLang="en-US" sz="2000" dirty="0"/>
              <a:t>通过将集群内部的资源对象分配到不同的</a:t>
            </a:r>
            <a:r>
              <a:rPr lang="en-US" altLang="zh-CN" sz="2000" dirty="0"/>
              <a:t>namespace</a:t>
            </a:r>
            <a:r>
              <a:rPr lang="zh-CN" altLang="en-US" sz="2000" dirty="0"/>
              <a:t>中，形成逻辑上分组的不同项目、小组，便于不同的分组在共享使用整个集群的资源的同时还能被分别管理。</a:t>
            </a:r>
          </a:p>
        </p:txBody>
      </p:sp>
      <p:sp>
        <p:nvSpPr>
          <p:cNvPr id="3" name="灯片编号占位符 2">
            <a:extLst>
              <a:ext uri="{FF2B5EF4-FFF2-40B4-BE49-F238E27FC236}">
                <a16:creationId xmlns:a16="http://schemas.microsoft.com/office/drawing/2014/main" id="{C39DA52C-3253-4791-A893-A7422A56A6B2}"/>
              </a:ext>
            </a:extLst>
          </p:cNvPr>
          <p:cNvSpPr>
            <a:spLocks noGrp="1"/>
          </p:cNvSpPr>
          <p:nvPr>
            <p:ph type="sldNum" sz="quarter" idx="12"/>
          </p:nvPr>
        </p:nvSpPr>
        <p:spPr/>
        <p:txBody>
          <a:bodyPr/>
          <a:lstStyle/>
          <a:p>
            <a:fld id="{61FD7337-7689-40E9-995D-FF92F58B836E}" type="slidenum">
              <a:rPr lang="zh-CN" altLang="en-US" smtClean="0"/>
              <a:t>23</a:t>
            </a:fld>
            <a:endParaRPr lang="zh-CN" altLang="en-US"/>
          </a:p>
        </p:txBody>
      </p:sp>
    </p:spTree>
    <p:custDataLst>
      <p:tags r:id="rId1"/>
    </p:custDataLst>
    <p:extLst>
      <p:ext uri="{BB962C8B-B14F-4D97-AF65-F5344CB8AC3E}">
        <p14:creationId xmlns:p14="http://schemas.microsoft.com/office/powerpoint/2010/main" val="284300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3" name="灯片编号占位符 2">
            <a:extLst>
              <a:ext uri="{FF2B5EF4-FFF2-40B4-BE49-F238E27FC236}">
                <a16:creationId xmlns:a16="http://schemas.microsoft.com/office/drawing/2014/main" id="{AB56A32A-CA7E-4BBE-BB81-3A5B796C02CE}"/>
              </a:ext>
            </a:extLst>
          </p:cNvPr>
          <p:cNvSpPr>
            <a:spLocks noGrp="1"/>
          </p:cNvSpPr>
          <p:nvPr>
            <p:ph type="sldNum" sz="quarter" idx="12"/>
          </p:nvPr>
        </p:nvSpPr>
        <p:spPr/>
        <p:txBody>
          <a:bodyPr/>
          <a:lstStyle/>
          <a:p>
            <a:fld id="{61FD7337-7689-40E9-995D-FF92F58B836E}" type="slidenum">
              <a:rPr lang="zh-CN" altLang="en-US" smtClean="0"/>
              <a:t>24</a:t>
            </a:fld>
            <a:endParaRPr lang="zh-CN" altLang="en-US"/>
          </a:p>
        </p:txBody>
      </p:sp>
      <p:sp>
        <p:nvSpPr>
          <p:cNvPr id="2" name="矩形 1">
            <a:extLst>
              <a:ext uri="{FF2B5EF4-FFF2-40B4-BE49-F238E27FC236}">
                <a16:creationId xmlns:a16="http://schemas.microsoft.com/office/drawing/2014/main" id="{C3E81E50-8A6D-4024-9A55-DF06C32D9A79}"/>
              </a:ext>
            </a:extLst>
          </p:cNvPr>
          <p:cNvSpPr/>
          <p:nvPr/>
        </p:nvSpPr>
        <p:spPr>
          <a:xfrm>
            <a:off x="457308" y="2209832"/>
            <a:ext cx="5893930" cy="3352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AC8743-2FF8-4120-BD29-FDD862A9AE78}"/>
              </a:ext>
            </a:extLst>
          </p:cNvPr>
          <p:cNvSpPr txBox="1"/>
          <p:nvPr/>
        </p:nvSpPr>
        <p:spPr>
          <a:xfrm>
            <a:off x="464996" y="2232718"/>
            <a:ext cx="1577676" cy="461665"/>
          </a:xfrm>
          <a:prstGeom prst="rect">
            <a:avLst/>
          </a:prstGeom>
          <a:noFill/>
        </p:spPr>
        <p:txBody>
          <a:bodyPr wrap="none" rtlCol="0">
            <a:spAutoFit/>
          </a:bodyPr>
          <a:lstStyle/>
          <a:p>
            <a:r>
              <a:rPr lang="en-US" altLang="zh-CN" dirty="0"/>
              <a:t>K8s cluster</a:t>
            </a:r>
            <a:endParaRPr lang="zh-CN" altLang="en-US" dirty="0"/>
          </a:p>
        </p:txBody>
      </p:sp>
      <p:sp>
        <p:nvSpPr>
          <p:cNvPr id="5" name="矩形: 圆角 4">
            <a:extLst>
              <a:ext uri="{FF2B5EF4-FFF2-40B4-BE49-F238E27FC236}">
                <a16:creationId xmlns:a16="http://schemas.microsoft.com/office/drawing/2014/main" id="{8B64AF39-D16E-48C7-BFFC-F0FFB246660A}"/>
              </a:ext>
            </a:extLst>
          </p:cNvPr>
          <p:cNvSpPr/>
          <p:nvPr/>
        </p:nvSpPr>
        <p:spPr>
          <a:xfrm>
            <a:off x="571608" y="2743218"/>
            <a:ext cx="3314610" cy="25145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F8CBC3F-94BF-49BC-9443-D9A48F456469}"/>
              </a:ext>
            </a:extLst>
          </p:cNvPr>
          <p:cNvSpPr txBox="1"/>
          <p:nvPr/>
        </p:nvSpPr>
        <p:spPr>
          <a:xfrm>
            <a:off x="696189" y="2847857"/>
            <a:ext cx="1532792" cy="461665"/>
          </a:xfrm>
          <a:prstGeom prst="rect">
            <a:avLst/>
          </a:prstGeom>
          <a:noFill/>
        </p:spPr>
        <p:txBody>
          <a:bodyPr wrap="none" rtlCol="0">
            <a:spAutoFit/>
          </a:bodyPr>
          <a:lstStyle/>
          <a:p>
            <a:r>
              <a:rPr lang="en-US" altLang="zh-CN" dirty="0"/>
              <a:t>namespace</a:t>
            </a:r>
            <a:endParaRPr lang="zh-CN" altLang="en-US" dirty="0"/>
          </a:p>
        </p:txBody>
      </p:sp>
      <p:sp>
        <p:nvSpPr>
          <p:cNvPr id="9" name="椭圆 8">
            <a:extLst>
              <a:ext uri="{FF2B5EF4-FFF2-40B4-BE49-F238E27FC236}">
                <a16:creationId xmlns:a16="http://schemas.microsoft.com/office/drawing/2014/main" id="{E2910579-71C2-4FE2-8E9E-0983FF01238E}"/>
              </a:ext>
            </a:extLst>
          </p:cNvPr>
          <p:cNvSpPr/>
          <p:nvPr/>
        </p:nvSpPr>
        <p:spPr>
          <a:xfrm>
            <a:off x="914496" y="3429000"/>
            <a:ext cx="685782" cy="6857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DA421C6-17B9-4D43-8134-ABC6703DB285}"/>
              </a:ext>
            </a:extLst>
          </p:cNvPr>
          <p:cNvSpPr txBox="1"/>
          <p:nvPr/>
        </p:nvSpPr>
        <p:spPr>
          <a:xfrm>
            <a:off x="929808" y="3520428"/>
            <a:ext cx="663964" cy="461665"/>
          </a:xfrm>
          <a:prstGeom prst="rect">
            <a:avLst/>
          </a:prstGeom>
          <a:noFill/>
        </p:spPr>
        <p:txBody>
          <a:bodyPr wrap="none" rtlCol="0">
            <a:spAutoFit/>
          </a:bodyPr>
          <a:lstStyle/>
          <a:p>
            <a:r>
              <a:rPr lang="en-US" altLang="zh-CN" dirty="0"/>
              <a:t>Pod</a:t>
            </a:r>
            <a:endParaRPr lang="zh-CN" altLang="en-US" dirty="0"/>
          </a:p>
        </p:txBody>
      </p:sp>
      <p:sp>
        <p:nvSpPr>
          <p:cNvPr id="11" name="矩形 10">
            <a:extLst>
              <a:ext uri="{FF2B5EF4-FFF2-40B4-BE49-F238E27FC236}">
                <a16:creationId xmlns:a16="http://schemas.microsoft.com/office/drawing/2014/main" id="{07F4C1E9-AE82-45DA-84EF-3E25F22650AF}"/>
              </a:ext>
            </a:extLst>
          </p:cNvPr>
          <p:cNvSpPr/>
          <p:nvPr/>
        </p:nvSpPr>
        <p:spPr>
          <a:xfrm>
            <a:off x="2438456" y="3429000"/>
            <a:ext cx="685782" cy="990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83EB963-517A-4B8C-9170-9AA1D0D48CE9}"/>
              </a:ext>
            </a:extLst>
          </p:cNvPr>
          <p:cNvSpPr txBox="1"/>
          <p:nvPr/>
        </p:nvSpPr>
        <p:spPr>
          <a:xfrm>
            <a:off x="2389252" y="3693454"/>
            <a:ext cx="784189" cy="461665"/>
          </a:xfrm>
          <a:prstGeom prst="rect">
            <a:avLst/>
          </a:prstGeom>
          <a:noFill/>
        </p:spPr>
        <p:txBody>
          <a:bodyPr wrap="none" rtlCol="0">
            <a:spAutoFit/>
          </a:bodyPr>
          <a:lstStyle/>
          <a:p>
            <a:r>
              <a:rPr lang="en-US" altLang="zh-CN" dirty="0"/>
              <a:t>PVC</a:t>
            </a:r>
            <a:endParaRPr lang="zh-CN" altLang="en-US" dirty="0"/>
          </a:p>
        </p:txBody>
      </p:sp>
      <p:sp>
        <p:nvSpPr>
          <p:cNvPr id="13" name="矩形: 圆角 12">
            <a:extLst>
              <a:ext uri="{FF2B5EF4-FFF2-40B4-BE49-F238E27FC236}">
                <a16:creationId xmlns:a16="http://schemas.microsoft.com/office/drawing/2014/main" id="{4F3874AF-04CE-44E2-9876-6D455FCE25D2}"/>
              </a:ext>
            </a:extLst>
          </p:cNvPr>
          <p:cNvSpPr/>
          <p:nvPr/>
        </p:nvSpPr>
        <p:spPr>
          <a:xfrm>
            <a:off x="4419604" y="2743218"/>
            <a:ext cx="1752554" cy="25145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757F1ED0-31DC-4255-97F3-6F5BCB33BC72}"/>
              </a:ext>
            </a:extLst>
          </p:cNvPr>
          <p:cNvGrpSpPr/>
          <p:nvPr/>
        </p:nvGrpSpPr>
        <p:grpSpPr>
          <a:xfrm>
            <a:off x="4724396" y="3048010"/>
            <a:ext cx="1219168" cy="479546"/>
            <a:chOff x="4724396" y="3048010"/>
            <a:chExt cx="1219168" cy="479546"/>
          </a:xfrm>
        </p:grpSpPr>
        <p:sp>
          <p:nvSpPr>
            <p:cNvPr id="14" name="矩形 13">
              <a:extLst>
                <a:ext uri="{FF2B5EF4-FFF2-40B4-BE49-F238E27FC236}">
                  <a16:creationId xmlns:a16="http://schemas.microsoft.com/office/drawing/2014/main" id="{36D5BD7F-107F-45DC-AC8A-84F4E4A26CA4}"/>
                </a:ext>
              </a:extLst>
            </p:cNvPr>
            <p:cNvSpPr/>
            <p:nvPr/>
          </p:nvSpPr>
          <p:spPr>
            <a:xfrm>
              <a:off x="4724396" y="3048010"/>
              <a:ext cx="1219168" cy="472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3FAA713-BE99-4509-9C91-27B6310CF2E8}"/>
                </a:ext>
              </a:extLst>
            </p:cNvPr>
            <p:cNvSpPr txBox="1"/>
            <p:nvPr/>
          </p:nvSpPr>
          <p:spPr>
            <a:xfrm>
              <a:off x="5044477" y="3065891"/>
              <a:ext cx="579005" cy="461665"/>
            </a:xfrm>
            <a:prstGeom prst="rect">
              <a:avLst/>
            </a:prstGeom>
            <a:noFill/>
          </p:spPr>
          <p:txBody>
            <a:bodyPr wrap="none" rtlCol="0">
              <a:spAutoFit/>
            </a:bodyPr>
            <a:lstStyle/>
            <a:p>
              <a:r>
                <a:rPr lang="en-US" altLang="zh-CN" dirty="0"/>
                <a:t>PV</a:t>
              </a:r>
              <a:endParaRPr lang="zh-CN" altLang="en-US" dirty="0"/>
            </a:p>
          </p:txBody>
        </p:sp>
      </p:grpSp>
      <p:grpSp>
        <p:nvGrpSpPr>
          <p:cNvPr id="17" name="组合 16">
            <a:extLst>
              <a:ext uri="{FF2B5EF4-FFF2-40B4-BE49-F238E27FC236}">
                <a16:creationId xmlns:a16="http://schemas.microsoft.com/office/drawing/2014/main" id="{8A19BEB4-6584-49E4-9B36-F8B02571A44E}"/>
              </a:ext>
            </a:extLst>
          </p:cNvPr>
          <p:cNvGrpSpPr/>
          <p:nvPr/>
        </p:nvGrpSpPr>
        <p:grpSpPr>
          <a:xfrm>
            <a:off x="4713260" y="3693454"/>
            <a:ext cx="1219168" cy="479546"/>
            <a:chOff x="4724396" y="3048010"/>
            <a:chExt cx="1219168" cy="479546"/>
          </a:xfrm>
        </p:grpSpPr>
        <p:sp>
          <p:nvSpPr>
            <p:cNvPr id="18" name="矩形 17">
              <a:extLst>
                <a:ext uri="{FF2B5EF4-FFF2-40B4-BE49-F238E27FC236}">
                  <a16:creationId xmlns:a16="http://schemas.microsoft.com/office/drawing/2014/main" id="{9C66605F-7BD4-40E6-BA48-697D8251AB84}"/>
                </a:ext>
              </a:extLst>
            </p:cNvPr>
            <p:cNvSpPr/>
            <p:nvPr/>
          </p:nvSpPr>
          <p:spPr>
            <a:xfrm>
              <a:off x="4724396" y="3048010"/>
              <a:ext cx="1219168" cy="472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D4F09FE-D6CB-4713-AB42-E2E6286F4890}"/>
                </a:ext>
              </a:extLst>
            </p:cNvPr>
            <p:cNvSpPr txBox="1"/>
            <p:nvPr/>
          </p:nvSpPr>
          <p:spPr>
            <a:xfrm>
              <a:off x="5044477" y="3065891"/>
              <a:ext cx="579005" cy="461665"/>
            </a:xfrm>
            <a:prstGeom prst="rect">
              <a:avLst/>
            </a:prstGeom>
            <a:noFill/>
          </p:spPr>
          <p:txBody>
            <a:bodyPr wrap="none" rtlCol="0">
              <a:spAutoFit/>
            </a:bodyPr>
            <a:lstStyle/>
            <a:p>
              <a:r>
                <a:rPr lang="en-US" altLang="zh-CN" dirty="0"/>
                <a:t>PV</a:t>
              </a:r>
              <a:endParaRPr lang="zh-CN" altLang="en-US" dirty="0"/>
            </a:p>
          </p:txBody>
        </p:sp>
      </p:grpSp>
      <p:grpSp>
        <p:nvGrpSpPr>
          <p:cNvPr id="20" name="组合 19">
            <a:extLst>
              <a:ext uri="{FF2B5EF4-FFF2-40B4-BE49-F238E27FC236}">
                <a16:creationId xmlns:a16="http://schemas.microsoft.com/office/drawing/2014/main" id="{C3990326-F5B4-4A44-BBDA-DBD1AED73CEF}"/>
              </a:ext>
            </a:extLst>
          </p:cNvPr>
          <p:cNvGrpSpPr/>
          <p:nvPr/>
        </p:nvGrpSpPr>
        <p:grpSpPr>
          <a:xfrm>
            <a:off x="4699452" y="4419574"/>
            <a:ext cx="1219168" cy="479546"/>
            <a:chOff x="4724396" y="3048010"/>
            <a:chExt cx="1219168" cy="479546"/>
          </a:xfrm>
        </p:grpSpPr>
        <p:sp>
          <p:nvSpPr>
            <p:cNvPr id="21" name="矩形 20">
              <a:extLst>
                <a:ext uri="{FF2B5EF4-FFF2-40B4-BE49-F238E27FC236}">
                  <a16:creationId xmlns:a16="http://schemas.microsoft.com/office/drawing/2014/main" id="{92BA7F69-4FC7-4EAE-90AB-83E5359B0B2F}"/>
                </a:ext>
              </a:extLst>
            </p:cNvPr>
            <p:cNvSpPr/>
            <p:nvPr/>
          </p:nvSpPr>
          <p:spPr>
            <a:xfrm>
              <a:off x="4724396" y="3048010"/>
              <a:ext cx="1219168" cy="472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7D59F0D-7E36-4C34-8E65-8E047F502055}"/>
                </a:ext>
              </a:extLst>
            </p:cNvPr>
            <p:cNvSpPr txBox="1"/>
            <p:nvPr/>
          </p:nvSpPr>
          <p:spPr>
            <a:xfrm>
              <a:off x="5044477" y="3065891"/>
              <a:ext cx="579005" cy="461665"/>
            </a:xfrm>
            <a:prstGeom prst="rect">
              <a:avLst/>
            </a:prstGeom>
            <a:noFill/>
          </p:spPr>
          <p:txBody>
            <a:bodyPr wrap="none" rtlCol="0">
              <a:spAutoFit/>
            </a:bodyPr>
            <a:lstStyle/>
            <a:p>
              <a:r>
                <a:rPr lang="en-US" altLang="zh-CN" dirty="0"/>
                <a:t>PV</a:t>
              </a:r>
              <a:endParaRPr lang="zh-CN" altLang="en-US" dirty="0"/>
            </a:p>
          </p:txBody>
        </p:sp>
      </p:grpSp>
      <p:sp>
        <p:nvSpPr>
          <p:cNvPr id="23" name="矩形 22">
            <a:extLst>
              <a:ext uri="{FF2B5EF4-FFF2-40B4-BE49-F238E27FC236}">
                <a16:creationId xmlns:a16="http://schemas.microsoft.com/office/drawing/2014/main" id="{C06E0902-B9D4-4503-83E1-847ABBE7EA0E}"/>
              </a:ext>
            </a:extLst>
          </p:cNvPr>
          <p:cNvSpPr/>
          <p:nvPr/>
        </p:nvSpPr>
        <p:spPr>
          <a:xfrm>
            <a:off x="6705544" y="2209832"/>
            <a:ext cx="1809806" cy="335271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Storage</a:t>
            </a:r>
            <a:endParaRPr lang="zh-CN" altLang="en-US" dirty="0">
              <a:solidFill>
                <a:schemeClr val="tx1"/>
              </a:solidFill>
            </a:endParaRPr>
          </a:p>
        </p:txBody>
      </p:sp>
      <p:cxnSp>
        <p:nvCxnSpPr>
          <p:cNvPr id="26" name="直接连接符 25">
            <a:extLst>
              <a:ext uri="{FF2B5EF4-FFF2-40B4-BE49-F238E27FC236}">
                <a16:creationId xmlns:a16="http://schemas.microsoft.com/office/drawing/2014/main" id="{AF59581F-0562-481A-8533-E057A4D51743}"/>
              </a:ext>
            </a:extLst>
          </p:cNvPr>
          <p:cNvCxnSpPr>
            <a:stCxn id="10" idx="3"/>
            <a:endCxn id="12" idx="1"/>
          </p:cNvCxnSpPr>
          <p:nvPr/>
        </p:nvCxnSpPr>
        <p:spPr>
          <a:xfrm>
            <a:off x="1593772" y="3751261"/>
            <a:ext cx="795480" cy="17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A0A9C89-A892-4561-B0E0-CF01C3A59A6C}"/>
              </a:ext>
            </a:extLst>
          </p:cNvPr>
          <p:cNvCxnSpPr>
            <a:cxnSpLocks/>
            <a:stCxn id="14" idx="1"/>
            <a:endCxn id="12" idx="3"/>
          </p:cNvCxnSpPr>
          <p:nvPr/>
        </p:nvCxnSpPr>
        <p:spPr>
          <a:xfrm flipH="1">
            <a:off x="3173441" y="3284219"/>
            <a:ext cx="1550955" cy="640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0E14802-CCBF-4137-A883-08E132C221E8}"/>
              </a:ext>
            </a:extLst>
          </p:cNvPr>
          <p:cNvCxnSpPr>
            <a:stCxn id="14" idx="3"/>
            <a:endCxn id="23" idx="1"/>
          </p:cNvCxnSpPr>
          <p:nvPr/>
        </p:nvCxnSpPr>
        <p:spPr>
          <a:xfrm>
            <a:off x="5943564" y="3284219"/>
            <a:ext cx="761980" cy="601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5A89715-980F-4936-A86E-C4F88213EBEF}"/>
              </a:ext>
            </a:extLst>
          </p:cNvPr>
          <p:cNvCxnSpPr/>
          <p:nvPr/>
        </p:nvCxnSpPr>
        <p:spPr>
          <a:xfrm>
            <a:off x="4038614" y="1600248"/>
            <a:ext cx="0" cy="472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5642C5A-D54F-426C-80CA-89E53B7A7439}"/>
              </a:ext>
            </a:extLst>
          </p:cNvPr>
          <p:cNvCxnSpPr/>
          <p:nvPr/>
        </p:nvCxnSpPr>
        <p:spPr>
          <a:xfrm>
            <a:off x="6553148" y="1600248"/>
            <a:ext cx="0" cy="4724276"/>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2425B11-4540-44BC-8952-0D86C8A4300F}"/>
              </a:ext>
            </a:extLst>
          </p:cNvPr>
          <p:cNvSpPr txBox="1"/>
          <p:nvPr/>
        </p:nvSpPr>
        <p:spPr>
          <a:xfrm>
            <a:off x="1123203" y="5811688"/>
            <a:ext cx="2440092" cy="461665"/>
          </a:xfrm>
          <a:prstGeom prst="rect">
            <a:avLst/>
          </a:prstGeom>
          <a:noFill/>
        </p:spPr>
        <p:txBody>
          <a:bodyPr wrap="none" rtlCol="0">
            <a:spAutoFit/>
          </a:bodyPr>
          <a:lstStyle/>
          <a:p>
            <a:r>
              <a:rPr lang="en-US" altLang="zh-CN" dirty="0"/>
              <a:t>User &amp; Developer</a:t>
            </a:r>
            <a:endParaRPr lang="zh-CN" altLang="en-US" dirty="0"/>
          </a:p>
        </p:txBody>
      </p:sp>
      <p:sp>
        <p:nvSpPr>
          <p:cNvPr id="40" name="文本框 39">
            <a:extLst>
              <a:ext uri="{FF2B5EF4-FFF2-40B4-BE49-F238E27FC236}">
                <a16:creationId xmlns:a16="http://schemas.microsoft.com/office/drawing/2014/main" id="{B5707200-B5EF-4C79-8C6A-F5C26860B458}"/>
              </a:ext>
            </a:extLst>
          </p:cNvPr>
          <p:cNvSpPr txBox="1"/>
          <p:nvPr/>
        </p:nvSpPr>
        <p:spPr>
          <a:xfrm>
            <a:off x="4329302" y="5809118"/>
            <a:ext cx="1987082" cy="461665"/>
          </a:xfrm>
          <a:prstGeom prst="rect">
            <a:avLst/>
          </a:prstGeom>
          <a:noFill/>
        </p:spPr>
        <p:txBody>
          <a:bodyPr wrap="none" rtlCol="0">
            <a:spAutoFit/>
          </a:bodyPr>
          <a:lstStyle/>
          <a:p>
            <a:r>
              <a:rPr lang="en-US" altLang="zh-CN" dirty="0"/>
              <a:t>Cluster Admin</a:t>
            </a:r>
            <a:endParaRPr lang="zh-CN" altLang="en-US" dirty="0"/>
          </a:p>
        </p:txBody>
      </p:sp>
      <p:sp>
        <p:nvSpPr>
          <p:cNvPr id="41" name="文本框 40">
            <a:extLst>
              <a:ext uri="{FF2B5EF4-FFF2-40B4-BE49-F238E27FC236}">
                <a16:creationId xmlns:a16="http://schemas.microsoft.com/office/drawing/2014/main" id="{4B52E737-DD37-429D-AADF-539A46DA1B2D}"/>
              </a:ext>
            </a:extLst>
          </p:cNvPr>
          <p:cNvSpPr txBox="1"/>
          <p:nvPr/>
        </p:nvSpPr>
        <p:spPr>
          <a:xfrm>
            <a:off x="6626380" y="5811692"/>
            <a:ext cx="2038379" cy="461665"/>
          </a:xfrm>
          <a:prstGeom prst="rect">
            <a:avLst/>
          </a:prstGeom>
          <a:noFill/>
        </p:spPr>
        <p:txBody>
          <a:bodyPr wrap="none" rtlCol="0">
            <a:spAutoFit/>
          </a:bodyPr>
          <a:lstStyle/>
          <a:p>
            <a:r>
              <a:rPr lang="en-US" altLang="zh-CN" dirty="0"/>
              <a:t>Storage Admin</a:t>
            </a:r>
            <a:endParaRPr lang="zh-CN" altLang="en-US" dirty="0"/>
          </a:p>
        </p:txBody>
      </p:sp>
    </p:spTree>
    <p:custDataLst>
      <p:tags r:id="rId1"/>
    </p:custDataLst>
    <p:extLst>
      <p:ext uri="{BB962C8B-B14F-4D97-AF65-F5344CB8AC3E}">
        <p14:creationId xmlns:p14="http://schemas.microsoft.com/office/powerpoint/2010/main" val="185792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3610027"/>
          </a:xfrm>
          <a:prstGeom prst="rect">
            <a:avLst/>
          </a:prstGeom>
          <a:noFill/>
        </p:spPr>
        <p:txBody>
          <a:bodyPr wrap="square" rtlCol="0">
            <a:spAutoFit/>
          </a:bodyPr>
          <a:lstStyle/>
          <a:p>
            <a:r>
              <a:rPr lang="en-US" altLang="zh-CN" dirty="0"/>
              <a:t>PV</a:t>
            </a:r>
            <a:r>
              <a:rPr lang="zh-CN" altLang="en-US" dirty="0"/>
              <a:t>可以设置三种回收策略：</a:t>
            </a:r>
            <a:endParaRPr lang="en-US" altLang="zh-CN" dirty="0">
              <a:solidFill>
                <a:srgbClr val="0070C0"/>
              </a:solidFill>
            </a:endParaRP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保留（</a:t>
            </a:r>
            <a:r>
              <a:rPr lang="en-US" altLang="zh-CN" dirty="0">
                <a:solidFill>
                  <a:srgbClr val="0070C0"/>
                </a:solidFill>
              </a:rPr>
              <a:t>Retain</a:t>
            </a:r>
            <a:r>
              <a:rPr lang="zh-CN" altLang="en-US" dirty="0">
                <a:solidFill>
                  <a:srgbClr val="0070C0"/>
                </a:solidFill>
              </a:rPr>
              <a:t>）</a:t>
            </a:r>
            <a:endParaRPr lang="en-US" altLang="zh-CN" dirty="0">
              <a:solidFill>
                <a:srgbClr val="0070C0"/>
              </a:solidFill>
            </a:endParaRPr>
          </a:p>
          <a:p>
            <a:pPr lvl="1">
              <a:lnSpc>
                <a:spcPct val="105000"/>
              </a:lnSpc>
              <a:spcBef>
                <a:spcPts val="600"/>
              </a:spcBef>
              <a:spcAft>
                <a:spcPts val="600"/>
              </a:spcAft>
              <a:buClr>
                <a:srgbClr val="0070C0"/>
              </a:buClr>
            </a:pPr>
            <a:r>
              <a:rPr lang="en-US" altLang="zh-CN" dirty="0"/>
              <a:t>	</a:t>
            </a:r>
            <a:r>
              <a:rPr lang="zh-CN" altLang="en-US" sz="1600" dirty="0"/>
              <a:t>允许人工处理保留的数据</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删除（</a:t>
            </a:r>
            <a:r>
              <a:rPr lang="en-US" altLang="zh-CN" dirty="0">
                <a:solidFill>
                  <a:srgbClr val="0070C0"/>
                </a:solidFill>
              </a:rPr>
              <a:t>Delete</a:t>
            </a:r>
            <a:r>
              <a:rPr lang="zh-CN" altLang="en-US" dirty="0">
                <a:solidFill>
                  <a:srgbClr val="0070C0"/>
                </a:solidFill>
              </a:rPr>
              <a:t>）</a:t>
            </a:r>
            <a:endParaRPr lang="en-US" altLang="zh-CN" dirty="0">
              <a:solidFill>
                <a:srgbClr val="0070C0"/>
              </a:solidFill>
            </a:endParaRPr>
          </a:p>
          <a:p>
            <a:pPr eaLnBrk="1" latinLnBrk="0" hangingPunct="1">
              <a:lnSpc>
                <a:spcPct val="105000"/>
              </a:lnSpc>
              <a:spcBef>
                <a:spcPts val="600"/>
              </a:spcBef>
              <a:spcAft>
                <a:spcPts val="600"/>
              </a:spcAft>
              <a:buClr>
                <a:srgbClr val="0070C0"/>
              </a:buClr>
            </a:pPr>
            <a:r>
              <a:rPr lang="en-US" altLang="zh-CN" dirty="0">
                <a:solidFill>
                  <a:srgbClr val="0070C0"/>
                </a:solidFill>
              </a:rPr>
              <a:t>	</a:t>
            </a:r>
            <a:r>
              <a:rPr lang="zh-CN" altLang="en-US" sz="1600" dirty="0"/>
              <a:t>将删除</a:t>
            </a:r>
            <a:r>
              <a:rPr lang="en-US" altLang="zh-CN" sz="1600" dirty="0" err="1"/>
              <a:t>pv</a:t>
            </a:r>
            <a:r>
              <a:rPr lang="zh-CN" altLang="en-US" sz="1600" dirty="0"/>
              <a:t>和外部关联的存储资源，需要插件支持</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回收</a:t>
            </a:r>
            <a:r>
              <a:rPr lang="en-US" altLang="zh-CN" dirty="0">
                <a:solidFill>
                  <a:srgbClr val="0070C0"/>
                </a:solidFill>
              </a:rPr>
              <a:t>(Recycle) </a:t>
            </a:r>
          </a:p>
          <a:p>
            <a:pPr lvl="1">
              <a:lnSpc>
                <a:spcPct val="105000"/>
              </a:lnSpc>
              <a:spcBef>
                <a:spcPts val="600"/>
              </a:spcBef>
              <a:spcAft>
                <a:spcPts val="600"/>
              </a:spcAft>
              <a:buClr>
                <a:srgbClr val="0070C0"/>
              </a:buClr>
            </a:pPr>
            <a:r>
              <a:rPr lang="en-US" altLang="zh-CN" dirty="0"/>
              <a:t>	</a:t>
            </a:r>
            <a:r>
              <a:rPr lang="zh-CN" altLang="en-US" sz="1600" dirty="0"/>
              <a:t>将执行清除操作，之后可以被新的</a:t>
            </a:r>
            <a:r>
              <a:rPr lang="en-US" altLang="zh-CN" sz="1600" dirty="0" err="1"/>
              <a:t>pvc</a:t>
            </a:r>
            <a:r>
              <a:rPr lang="zh-CN" altLang="en-US" sz="1600" dirty="0"/>
              <a:t>使用，需要插件支持</a:t>
            </a:r>
          </a:p>
        </p:txBody>
      </p:sp>
      <p:sp>
        <p:nvSpPr>
          <p:cNvPr id="3" name="灯片编号占位符 2">
            <a:extLst>
              <a:ext uri="{FF2B5EF4-FFF2-40B4-BE49-F238E27FC236}">
                <a16:creationId xmlns:a16="http://schemas.microsoft.com/office/drawing/2014/main" id="{D85A7D73-7BBD-4E41-A40B-E0D661981FBE}"/>
              </a:ext>
            </a:extLst>
          </p:cNvPr>
          <p:cNvSpPr>
            <a:spLocks noGrp="1"/>
          </p:cNvSpPr>
          <p:nvPr>
            <p:ph type="sldNum" sz="quarter" idx="12"/>
          </p:nvPr>
        </p:nvSpPr>
        <p:spPr/>
        <p:txBody>
          <a:bodyPr/>
          <a:lstStyle/>
          <a:p>
            <a:fld id="{61FD7337-7689-40E9-995D-FF92F58B836E}" type="slidenum">
              <a:rPr lang="zh-CN" altLang="en-US" smtClean="0"/>
              <a:t>25</a:t>
            </a:fld>
            <a:endParaRPr lang="zh-CN" altLang="en-US"/>
          </a:p>
        </p:txBody>
      </p:sp>
    </p:spTree>
    <p:custDataLst>
      <p:tags r:id="rId1"/>
    </p:custDataLst>
    <p:extLst>
      <p:ext uri="{BB962C8B-B14F-4D97-AF65-F5344CB8AC3E}">
        <p14:creationId xmlns:p14="http://schemas.microsoft.com/office/powerpoint/2010/main" val="262497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2537682"/>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Master</a:t>
            </a:r>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solidFill>
                  <a:srgbClr val="0070C0"/>
                </a:solidFill>
              </a:rPr>
              <a:t>kube-apiserver</a:t>
            </a:r>
            <a:r>
              <a:rPr lang="zh-CN" altLang="en-US" sz="2000" dirty="0">
                <a:solidFill>
                  <a:srgbClr val="0070C0"/>
                </a:solidFill>
              </a:rPr>
              <a:t>：</a:t>
            </a:r>
            <a:r>
              <a:rPr lang="zh-CN" altLang="en-US" sz="2000" dirty="0"/>
              <a:t>提供了</a:t>
            </a:r>
            <a:r>
              <a:rPr lang="en-US" altLang="zh-CN" sz="2000" dirty="0"/>
              <a:t>HTTP Rest</a:t>
            </a:r>
            <a:r>
              <a:rPr lang="zh-CN" altLang="en-US" sz="2000" dirty="0"/>
              <a:t>接口的关键服务进程，是所有资源的增删改查的唯一入口，也是集群集群控制的入口进程。</a:t>
            </a:r>
            <a:r>
              <a:rPr lang="en-US" altLang="zh-CN" sz="2000" dirty="0" err="1"/>
              <a:t>kubectl</a:t>
            </a:r>
            <a:r>
              <a:rPr lang="zh-CN" altLang="en-US" sz="2000" dirty="0"/>
              <a:t>的命令会调用到</a:t>
            </a:r>
            <a:r>
              <a:rPr lang="en-US" altLang="zh-CN" sz="2000" dirty="0" err="1"/>
              <a:t>api</a:t>
            </a:r>
            <a:r>
              <a:rPr lang="en-US" altLang="zh-CN" sz="2000" dirty="0"/>
              <a:t> server</a:t>
            </a:r>
            <a:r>
              <a:rPr lang="zh-CN" altLang="en-US" sz="2000" dirty="0"/>
              <a:t>，来实现资源的增删查改。</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solidFill>
                  <a:srgbClr val="0070C0"/>
                </a:solidFill>
              </a:rPr>
              <a:t>kube</a:t>
            </a:r>
            <a:r>
              <a:rPr lang="en-US" altLang="zh-CN" sz="2000" dirty="0">
                <a:solidFill>
                  <a:srgbClr val="0070C0"/>
                </a:solidFill>
              </a:rPr>
              <a:t>-controller-manager</a:t>
            </a:r>
            <a:r>
              <a:rPr lang="zh-CN" altLang="en-US" sz="2000" dirty="0">
                <a:solidFill>
                  <a:srgbClr val="0070C0"/>
                </a:solidFill>
              </a:rPr>
              <a:t>：</a:t>
            </a:r>
            <a:r>
              <a:rPr lang="en-US" altLang="zh-CN" sz="2000" dirty="0"/>
              <a:t>k8s</a:t>
            </a:r>
            <a:r>
              <a:rPr lang="zh-CN" altLang="en-US" sz="2000" dirty="0"/>
              <a:t>所有资源对象的自动化控制中心。</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solidFill>
                  <a:srgbClr val="0070C0"/>
                </a:solidFill>
              </a:rPr>
              <a:t>kube</a:t>
            </a:r>
            <a:r>
              <a:rPr lang="en-US" altLang="zh-CN" sz="2000" dirty="0">
                <a:solidFill>
                  <a:srgbClr val="0070C0"/>
                </a:solidFill>
              </a:rPr>
              <a:t>-scheduler</a:t>
            </a:r>
            <a:r>
              <a:rPr lang="zh-CN" altLang="en-US" sz="2000" dirty="0">
                <a:solidFill>
                  <a:srgbClr val="0070C0"/>
                </a:solidFill>
              </a:rPr>
              <a:t>：</a:t>
            </a:r>
            <a:r>
              <a:rPr lang="en-US" altLang="zh-CN" sz="2000" dirty="0"/>
              <a:t>pod</a:t>
            </a:r>
            <a:r>
              <a:rPr lang="zh-CN" altLang="en-US" sz="2000" dirty="0"/>
              <a:t>调度进程</a:t>
            </a:r>
          </a:p>
        </p:txBody>
      </p:sp>
      <p:sp>
        <p:nvSpPr>
          <p:cNvPr id="3" name="灯片编号占位符 2">
            <a:extLst>
              <a:ext uri="{FF2B5EF4-FFF2-40B4-BE49-F238E27FC236}">
                <a16:creationId xmlns:a16="http://schemas.microsoft.com/office/drawing/2014/main" id="{65531A0D-1FC6-49AA-A6B0-7BBE83D7BC20}"/>
              </a:ext>
            </a:extLst>
          </p:cNvPr>
          <p:cNvSpPr>
            <a:spLocks noGrp="1"/>
          </p:cNvSpPr>
          <p:nvPr>
            <p:ph type="sldNum" sz="quarter" idx="12"/>
          </p:nvPr>
        </p:nvSpPr>
        <p:spPr/>
        <p:txBody>
          <a:bodyPr/>
          <a:lstStyle/>
          <a:p>
            <a:fld id="{61FD7337-7689-40E9-995D-FF92F58B836E}" type="slidenum">
              <a:rPr lang="zh-CN" altLang="en-US" smtClean="0"/>
              <a:t>26</a:t>
            </a:fld>
            <a:endParaRPr lang="zh-CN" altLang="en-US"/>
          </a:p>
        </p:txBody>
      </p:sp>
    </p:spTree>
    <p:custDataLst>
      <p:tags r:id="rId1"/>
    </p:custDataLst>
    <p:extLst>
      <p:ext uri="{BB962C8B-B14F-4D97-AF65-F5344CB8AC3E}">
        <p14:creationId xmlns:p14="http://schemas.microsoft.com/office/powerpoint/2010/main" val="3664338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1891352"/>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Node</a:t>
            </a:r>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solidFill>
                  <a:srgbClr val="0070C0"/>
                </a:solidFill>
              </a:rPr>
              <a:t>kubelet</a:t>
            </a:r>
            <a:r>
              <a:rPr lang="en-US" altLang="zh-CN" sz="2000" dirty="0">
                <a:solidFill>
                  <a:srgbClr val="0070C0"/>
                </a:solidFill>
              </a:rPr>
              <a:t> </a:t>
            </a:r>
            <a:r>
              <a:rPr lang="zh-CN" altLang="en-US" sz="2000" dirty="0">
                <a:solidFill>
                  <a:srgbClr val="0070C0"/>
                </a:solidFill>
              </a:rPr>
              <a:t>：</a:t>
            </a:r>
            <a:r>
              <a:rPr lang="zh-CN" altLang="en-US" sz="2000" dirty="0"/>
              <a:t>负责</a:t>
            </a:r>
            <a:r>
              <a:rPr lang="en-US" altLang="zh-CN" sz="2000" dirty="0"/>
              <a:t>pod</a:t>
            </a:r>
            <a:r>
              <a:rPr lang="zh-CN" altLang="en-US" sz="2000" dirty="0"/>
              <a:t>对应的容器创建、启停等任务。</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solidFill>
                  <a:srgbClr val="0070C0"/>
                </a:solidFill>
              </a:rPr>
              <a:t>kube-porxy</a:t>
            </a:r>
            <a:r>
              <a:rPr lang="zh-CN" altLang="en-US" sz="2000" dirty="0">
                <a:solidFill>
                  <a:srgbClr val="0070C0"/>
                </a:solidFill>
              </a:rPr>
              <a:t>：</a:t>
            </a:r>
            <a:r>
              <a:rPr lang="zh-CN" altLang="en-US" sz="2000" dirty="0"/>
              <a:t>实现</a:t>
            </a:r>
            <a:r>
              <a:rPr lang="en-US" altLang="zh-CN" sz="2000" dirty="0"/>
              <a:t>service</a:t>
            </a:r>
            <a:r>
              <a:rPr lang="zh-CN" altLang="en-US" sz="2000" dirty="0"/>
              <a:t>通信的重要组件</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a:solidFill>
                  <a:srgbClr val="0070C0"/>
                </a:solidFill>
              </a:rPr>
              <a:t>docker engine</a:t>
            </a:r>
            <a:r>
              <a:rPr lang="zh-CN" altLang="en-US" sz="2000" dirty="0">
                <a:solidFill>
                  <a:srgbClr val="0070C0"/>
                </a:solidFill>
              </a:rPr>
              <a:t>：</a:t>
            </a:r>
            <a:r>
              <a:rPr lang="en-US" altLang="zh-CN" sz="2000" dirty="0"/>
              <a:t>docker</a:t>
            </a:r>
            <a:r>
              <a:rPr lang="zh-CN" altLang="en-US" sz="2000" dirty="0"/>
              <a:t>引擎，负责本机的容器创建和管理</a:t>
            </a:r>
            <a:endParaRPr lang="en-US" altLang="zh-CN" sz="2000" dirty="0"/>
          </a:p>
        </p:txBody>
      </p:sp>
      <p:sp>
        <p:nvSpPr>
          <p:cNvPr id="3" name="灯片编号占位符 2">
            <a:extLst>
              <a:ext uri="{FF2B5EF4-FFF2-40B4-BE49-F238E27FC236}">
                <a16:creationId xmlns:a16="http://schemas.microsoft.com/office/drawing/2014/main" id="{D636427C-F860-4C90-8508-AB999BFF812B}"/>
              </a:ext>
            </a:extLst>
          </p:cNvPr>
          <p:cNvSpPr>
            <a:spLocks noGrp="1"/>
          </p:cNvSpPr>
          <p:nvPr>
            <p:ph type="sldNum" sz="quarter" idx="12"/>
          </p:nvPr>
        </p:nvSpPr>
        <p:spPr/>
        <p:txBody>
          <a:bodyPr/>
          <a:lstStyle/>
          <a:p>
            <a:fld id="{61FD7337-7689-40E9-995D-FF92F58B836E}" type="slidenum">
              <a:rPr lang="zh-CN" altLang="en-US" smtClean="0"/>
              <a:t>27</a:t>
            </a:fld>
            <a:endParaRPr lang="zh-CN" altLang="en-US"/>
          </a:p>
        </p:txBody>
      </p:sp>
    </p:spTree>
    <p:custDataLst>
      <p:tags r:id="rId1"/>
    </p:custDataLst>
    <p:extLst>
      <p:ext uri="{BB962C8B-B14F-4D97-AF65-F5344CB8AC3E}">
        <p14:creationId xmlns:p14="http://schemas.microsoft.com/office/powerpoint/2010/main" val="427726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2860848"/>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Pod</a:t>
            </a:r>
          </a:p>
          <a:p>
            <a:pPr marL="800100" lvl="1" indent="-342900">
              <a:lnSpc>
                <a:spcPct val="105000"/>
              </a:lnSpc>
              <a:spcBef>
                <a:spcPts val="600"/>
              </a:spcBef>
              <a:spcAft>
                <a:spcPts val="600"/>
              </a:spcAft>
              <a:buClr>
                <a:srgbClr val="0070C0"/>
              </a:buClr>
              <a:buFont typeface="Wingdings" panose="05000000000000000000" pitchFamily="2" charset="2"/>
              <a:buChar char="Ø"/>
            </a:pPr>
            <a:r>
              <a:rPr lang="zh-CN" altLang="en-US" sz="2000" dirty="0"/>
              <a:t>每个</a:t>
            </a:r>
            <a:r>
              <a:rPr lang="en-US" altLang="zh-CN" sz="2000" dirty="0"/>
              <a:t>pod</a:t>
            </a:r>
            <a:r>
              <a:rPr lang="zh-CN" altLang="en-US" sz="2000" dirty="0"/>
              <a:t>由一个根容器的</a:t>
            </a:r>
            <a:r>
              <a:rPr lang="en-US" altLang="zh-CN" sz="2000" dirty="0"/>
              <a:t>pause</a:t>
            </a:r>
            <a:r>
              <a:rPr lang="zh-CN" altLang="en-US" sz="2000" dirty="0"/>
              <a:t>容器，其他是业务容器。</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a:t>k8s</a:t>
            </a:r>
            <a:r>
              <a:rPr lang="zh-CN" altLang="en-US" sz="2000" dirty="0"/>
              <a:t>为每个</a:t>
            </a:r>
            <a:r>
              <a:rPr lang="en-US" altLang="zh-CN" sz="2000" dirty="0"/>
              <a:t>pod</a:t>
            </a:r>
            <a:r>
              <a:rPr lang="zh-CN" altLang="en-US" sz="2000" dirty="0"/>
              <a:t>分配了唯一的</a:t>
            </a:r>
            <a:r>
              <a:rPr lang="en-US" altLang="zh-CN" sz="2000" dirty="0"/>
              <a:t>IP</a:t>
            </a:r>
            <a:r>
              <a:rPr lang="zh-CN" altLang="en-US" sz="2000" dirty="0"/>
              <a:t>地址，一个</a:t>
            </a:r>
            <a:r>
              <a:rPr lang="en-US" altLang="zh-CN" sz="2000" dirty="0"/>
              <a:t>pod</a:t>
            </a:r>
            <a:r>
              <a:rPr lang="zh-CN" altLang="en-US" sz="2000" dirty="0"/>
              <a:t>里的多个容器共享</a:t>
            </a:r>
            <a:r>
              <a:rPr lang="en-US" altLang="zh-CN" sz="2000" dirty="0"/>
              <a:t>pod IP</a:t>
            </a:r>
            <a:r>
              <a:rPr lang="zh-CN" altLang="en-US" sz="2000" dirty="0"/>
              <a:t>。</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zh-CN" altLang="en-US" sz="2000" dirty="0"/>
              <a:t>每个</a:t>
            </a:r>
            <a:r>
              <a:rPr lang="en-US" altLang="zh-CN" sz="2000" dirty="0"/>
              <a:t>pod</a:t>
            </a:r>
            <a:r>
              <a:rPr lang="zh-CN" altLang="en-US" sz="2000" dirty="0"/>
              <a:t>都可以对其使用的服务器上的计算资源设置限额，当前可以设置限额的源有</a:t>
            </a:r>
            <a:r>
              <a:rPr lang="en-US" altLang="zh-CN" sz="2000" dirty="0"/>
              <a:t>CPU</a:t>
            </a:r>
            <a:r>
              <a:rPr lang="zh-CN" altLang="en-US" sz="2000" dirty="0"/>
              <a:t>和</a:t>
            </a:r>
            <a:r>
              <a:rPr lang="en-US" altLang="zh-CN" sz="2000" dirty="0"/>
              <a:t>memory</a:t>
            </a:r>
            <a:r>
              <a:rPr lang="zh-CN" altLang="en-US" sz="2000" dirty="0"/>
              <a:t>两种。其中</a:t>
            </a:r>
            <a:r>
              <a:rPr lang="en-US" altLang="zh-CN" sz="2000" dirty="0"/>
              <a:t>CPU</a:t>
            </a:r>
            <a:r>
              <a:rPr lang="zh-CN" altLang="en-US" sz="2000" dirty="0"/>
              <a:t>的资源单位为</a:t>
            </a:r>
            <a:r>
              <a:rPr lang="en-US" altLang="zh-CN" sz="2000" dirty="0"/>
              <a:t>CPU</a:t>
            </a:r>
            <a:r>
              <a:rPr lang="zh-CN" altLang="en-US" sz="2000" dirty="0"/>
              <a:t>的数量。</a:t>
            </a:r>
            <a:endParaRPr lang="en-US" altLang="zh-CN" sz="2000" dirty="0"/>
          </a:p>
        </p:txBody>
      </p:sp>
      <p:sp>
        <p:nvSpPr>
          <p:cNvPr id="3" name="灯片编号占位符 2">
            <a:extLst>
              <a:ext uri="{FF2B5EF4-FFF2-40B4-BE49-F238E27FC236}">
                <a16:creationId xmlns:a16="http://schemas.microsoft.com/office/drawing/2014/main" id="{393FA8FF-3F9E-426D-AD38-7FC9FF6E45DD}"/>
              </a:ext>
            </a:extLst>
          </p:cNvPr>
          <p:cNvSpPr>
            <a:spLocks noGrp="1"/>
          </p:cNvSpPr>
          <p:nvPr>
            <p:ph type="sldNum" sz="quarter" idx="12"/>
          </p:nvPr>
        </p:nvSpPr>
        <p:spPr/>
        <p:txBody>
          <a:bodyPr/>
          <a:lstStyle/>
          <a:p>
            <a:fld id="{61FD7337-7689-40E9-995D-FF92F58B836E}" type="slidenum">
              <a:rPr lang="zh-CN" altLang="en-US" smtClean="0"/>
              <a:t>28</a:t>
            </a:fld>
            <a:endParaRPr lang="zh-CN" altLang="en-US"/>
          </a:p>
        </p:txBody>
      </p:sp>
    </p:spTree>
    <p:custDataLst>
      <p:tags r:id="rId1"/>
    </p:custDataLst>
    <p:extLst>
      <p:ext uri="{BB962C8B-B14F-4D97-AF65-F5344CB8AC3E}">
        <p14:creationId xmlns:p14="http://schemas.microsoft.com/office/powerpoint/2010/main" val="629802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a:extLst>
              <a:ext uri="{FF2B5EF4-FFF2-40B4-BE49-F238E27FC236}">
                <a16:creationId xmlns:a16="http://schemas.microsoft.com/office/drawing/2014/main" id="{97A1D0CD-F282-4166-A9A0-2CE55AC32C62}"/>
              </a:ext>
            </a:extLst>
          </p:cNvPr>
          <p:cNvSpPr/>
          <p:nvPr/>
        </p:nvSpPr>
        <p:spPr>
          <a:xfrm>
            <a:off x="457308" y="1828842"/>
            <a:ext cx="8305582" cy="4419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3" name="灯片编号占位符 2">
            <a:extLst>
              <a:ext uri="{FF2B5EF4-FFF2-40B4-BE49-F238E27FC236}">
                <a16:creationId xmlns:a16="http://schemas.microsoft.com/office/drawing/2014/main" id="{D636427C-F860-4C90-8508-AB999BFF812B}"/>
              </a:ext>
            </a:extLst>
          </p:cNvPr>
          <p:cNvSpPr>
            <a:spLocks noGrp="1"/>
          </p:cNvSpPr>
          <p:nvPr>
            <p:ph type="sldNum" sz="quarter" idx="12"/>
          </p:nvPr>
        </p:nvSpPr>
        <p:spPr/>
        <p:txBody>
          <a:bodyPr/>
          <a:lstStyle/>
          <a:p>
            <a:fld id="{61FD7337-7689-40E9-995D-FF92F58B836E}" type="slidenum">
              <a:rPr lang="zh-CN" altLang="en-US" smtClean="0"/>
              <a:t>29</a:t>
            </a:fld>
            <a:endParaRPr lang="zh-CN" altLang="en-US"/>
          </a:p>
        </p:txBody>
      </p:sp>
      <p:sp>
        <p:nvSpPr>
          <p:cNvPr id="4" name="矩形: 圆角 3">
            <a:extLst>
              <a:ext uri="{FF2B5EF4-FFF2-40B4-BE49-F238E27FC236}">
                <a16:creationId xmlns:a16="http://schemas.microsoft.com/office/drawing/2014/main" id="{E14A8AF4-8FB3-4083-9D9E-7EB6F2DFEF31}"/>
              </a:ext>
            </a:extLst>
          </p:cNvPr>
          <p:cNvSpPr/>
          <p:nvPr/>
        </p:nvSpPr>
        <p:spPr>
          <a:xfrm>
            <a:off x="1828872" y="2057436"/>
            <a:ext cx="5714850" cy="68578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Master</a:t>
            </a:r>
            <a:endParaRPr lang="zh-CN" altLang="en-US" dirty="0">
              <a:solidFill>
                <a:schemeClr val="tx1"/>
              </a:solidFill>
            </a:endParaRPr>
          </a:p>
        </p:txBody>
      </p:sp>
      <p:grpSp>
        <p:nvGrpSpPr>
          <p:cNvPr id="61" name="组合 60">
            <a:extLst>
              <a:ext uri="{FF2B5EF4-FFF2-40B4-BE49-F238E27FC236}">
                <a16:creationId xmlns:a16="http://schemas.microsoft.com/office/drawing/2014/main" id="{06649EFB-A434-4F35-B936-6AD23285353D}"/>
              </a:ext>
            </a:extLst>
          </p:cNvPr>
          <p:cNvGrpSpPr/>
          <p:nvPr/>
        </p:nvGrpSpPr>
        <p:grpSpPr>
          <a:xfrm>
            <a:off x="1027436" y="3145288"/>
            <a:ext cx="3581306" cy="2767806"/>
            <a:chOff x="3733822" y="3429000"/>
            <a:chExt cx="3581306" cy="2767806"/>
          </a:xfrm>
        </p:grpSpPr>
        <p:sp>
          <p:nvSpPr>
            <p:cNvPr id="49" name="矩形: 圆角 48">
              <a:extLst>
                <a:ext uri="{FF2B5EF4-FFF2-40B4-BE49-F238E27FC236}">
                  <a16:creationId xmlns:a16="http://schemas.microsoft.com/office/drawing/2014/main" id="{1897FB4D-8734-4560-9B1A-E3BA119C2732}"/>
                </a:ext>
              </a:extLst>
            </p:cNvPr>
            <p:cNvSpPr/>
            <p:nvPr/>
          </p:nvSpPr>
          <p:spPr>
            <a:xfrm>
              <a:off x="3733822" y="3429000"/>
              <a:ext cx="3581306" cy="276780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文本框 49">
              <a:extLst>
                <a:ext uri="{FF2B5EF4-FFF2-40B4-BE49-F238E27FC236}">
                  <a16:creationId xmlns:a16="http://schemas.microsoft.com/office/drawing/2014/main" id="{4B26CC47-B081-4328-B525-F5ACE7451A2B}"/>
                </a:ext>
              </a:extLst>
            </p:cNvPr>
            <p:cNvSpPr txBox="1"/>
            <p:nvPr/>
          </p:nvSpPr>
          <p:spPr>
            <a:xfrm>
              <a:off x="5098717" y="3460179"/>
              <a:ext cx="851515" cy="461665"/>
            </a:xfrm>
            <a:prstGeom prst="rect">
              <a:avLst/>
            </a:prstGeom>
            <a:noFill/>
          </p:spPr>
          <p:txBody>
            <a:bodyPr wrap="none" rtlCol="0">
              <a:spAutoFit/>
            </a:bodyPr>
            <a:lstStyle/>
            <a:p>
              <a:r>
                <a:rPr lang="en-US" altLang="zh-CN" dirty="0"/>
                <a:t>Node</a:t>
              </a:r>
              <a:endParaRPr lang="zh-CN" altLang="en-US" dirty="0"/>
            </a:p>
          </p:txBody>
        </p:sp>
        <p:grpSp>
          <p:nvGrpSpPr>
            <p:cNvPr id="48" name="组合 47">
              <a:extLst>
                <a:ext uri="{FF2B5EF4-FFF2-40B4-BE49-F238E27FC236}">
                  <a16:creationId xmlns:a16="http://schemas.microsoft.com/office/drawing/2014/main" id="{88F7C92E-EBBF-48DE-80B0-6D0227A2C548}"/>
                </a:ext>
              </a:extLst>
            </p:cNvPr>
            <p:cNvGrpSpPr/>
            <p:nvPr/>
          </p:nvGrpSpPr>
          <p:grpSpPr>
            <a:xfrm>
              <a:off x="3886218" y="3971376"/>
              <a:ext cx="1593488" cy="1958354"/>
              <a:chOff x="1028793" y="2997081"/>
              <a:chExt cx="1600158" cy="2235403"/>
            </a:xfrm>
          </p:grpSpPr>
          <p:grpSp>
            <p:nvGrpSpPr>
              <p:cNvPr id="18" name="组合 17">
                <a:extLst>
                  <a:ext uri="{FF2B5EF4-FFF2-40B4-BE49-F238E27FC236}">
                    <a16:creationId xmlns:a16="http://schemas.microsoft.com/office/drawing/2014/main" id="{EE9D10E8-58C5-4868-B69A-B32444370D79}"/>
                  </a:ext>
                </a:extLst>
              </p:cNvPr>
              <p:cNvGrpSpPr/>
              <p:nvPr/>
            </p:nvGrpSpPr>
            <p:grpSpPr>
              <a:xfrm>
                <a:off x="1028793" y="2997081"/>
                <a:ext cx="1600158" cy="2235403"/>
                <a:chOff x="900677" y="3086270"/>
                <a:chExt cx="2171850" cy="2514534"/>
              </a:xfrm>
            </p:grpSpPr>
            <p:sp>
              <p:nvSpPr>
                <p:cNvPr id="20" name="矩形 19">
                  <a:extLst>
                    <a:ext uri="{FF2B5EF4-FFF2-40B4-BE49-F238E27FC236}">
                      <a16:creationId xmlns:a16="http://schemas.microsoft.com/office/drawing/2014/main" id="{7911B295-2848-4E2C-9D76-36D36DAADD5A}"/>
                    </a:ext>
                  </a:extLst>
                </p:cNvPr>
                <p:cNvSpPr/>
                <p:nvPr/>
              </p:nvSpPr>
              <p:spPr>
                <a:xfrm>
                  <a:off x="900677" y="3086270"/>
                  <a:ext cx="2171850" cy="25145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1" name="组合 20">
                  <a:extLst>
                    <a:ext uri="{FF2B5EF4-FFF2-40B4-BE49-F238E27FC236}">
                      <a16:creationId xmlns:a16="http://schemas.microsoft.com/office/drawing/2014/main" id="{EFC561B9-A868-4563-9950-FDAC2BB488FE}"/>
                    </a:ext>
                  </a:extLst>
                </p:cNvPr>
                <p:cNvGrpSpPr/>
                <p:nvPr/>
              </p:nvGrpSpPr>
              <p:grpSpPr>
                <a:xfrm>
                  <a:off x="1281377" y="4633173"/>
                  <a:ext cx="1351552" cy="685782"/>
                  <a:chOff x="5357940" y="674746"/>
                  <a:chExt cx="1376160" cy="620124"/>
                </a:xfrm>
              </p:grpSpPr>
              <p:sp>
                <p:nvSpPr>
                  <p:cNvPr id="25" name="矩形: 圆角 24">
                    <a:extLst>
                      <a:ext uri="{FF2B5EF4-FFF2-40B4-BE49-F238E27FC236}">
                        <a16:creationId xmlns:a16="http://schemas.microsoft.com/office/drawing/2014/main" id="{3A339052-D636-4027-A820-F3A5DE393531}"/>
                      </a:ext>
                    </a:extLst>
                  </p:cNvPr>
                  <p:cNvSpPr/>
                  <p:nvPr/>
                </p:nvSpPr>
                <p:spPr>
                  <a:xfrm>
                    <a:off x="5414451" y="67474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8A1D095-3FFD-44A6-B833-0274B1F4FA94}"/>
                      </a:ext>
                    </a:extLst>
                  </p:cNvPr>
                  <p:cNvSpPr txBox="1"/>
                  <p:nvPr/>
                </p:nvSpPr>
                <p:spPr>
                  <a:xfrm>
                    <a:off x="5357940" y="779888"/>
                    <a:ext cx="1376160" cy="344368"/>
                  </a:xfrm>
                  <a:prstGeom prst="rect">
                    <a:avLst/>
                  </a:prstGeom>
                  <a:noFill/>
                </p:spPr>
                <p:txBody>
                  <a:bodyPr wrap="none" rtlCol="0">
                    <a:spAutoFit/>
                  </a:bodyPr>
                  <a:lstStyle/>
                  <a:p>
                    <a:r>
                      <a:rPr lang="en-US" altLang="zh-CN" sz="1600" dirty="0"/>
                      <a:t>Container</a:t>
                    </a:r>
                    <a:endParaRPr lang="zh-CN" altLang="en-US" sz="1600" dirty="0"/>
                  </a:p>
                </p:txBody>
              </p:sp>
            </p:grpSp>
            <p:grpSp>
              <p:nvGrpSpPr>
                <p:cNvPr id="22" name="组合 21">
                  <a:extLst>
                    <a:ext uri="{FF2B5EF4-FFF2-40B4-BE49-F238E27FC236}">
                      <a16:creationId xmlns:a16="http://schemas.microsoft.com/office/drawing/2014/main" id="{8F3D4538-24A4-4214-AA29-1F1821653B71}"/>
                    </a:ext>
                  </a:extLst>
                </p:cNvPr>
                <p:cNvGrpSpPr/>
                <p:nvPr/>
              </p:nvGrpSpPr>
              <p:grpSpPr>
                <a:xfrm>
                  <a:off x="1281377" y="3813991"/>
                  <a:ext cx="1351551" cy="685782"/>
                  <a:chOff x="5359593" y="522936"/>
                  <a:chExt cx="1376159" cy="620124"/>
                </a:xfrm>
              </p:grpSpPr>
              <p:sp>
                <p:nvSpPr>
                  <p:cNvPr id="23" name="矩形: 圆角 22">
                    <a:extLst>
                      <a:ext uri="{FF2B5EF4-FFF2-40B4-BE49-F238E27FC236}">
                        <a16:creationId xmlns:a16="http://schemas.microsoft.com/office/drawing/2014/main" id="{D7D9C25E-84D8-4CAF-96F7-9550421DEB45}"/>
                      </a:ext>
                    </a:extLst>
                  </p:cNvPr>
                  <p:cNvSpPr/>
                  <p:nvPr/>
                </p:nvSpPr>
                <p:spPr>
                  <a:xfrm>
                    <a:off x="5410178" y="52293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B38C04F-E516-4912-8426-C8F9F9AEDBA7}"/>
                      </a:ext>
                    </a:extLst>
                  </p:cNvPr>
                  <p:cNvSpPr txBox="1"/>
                  <p:nvPr/>
                </p:nvSpPr>
                <p:spPr>
                  <a:xfrm>
                    <a:off x="5359593" y="607435"/>
                    <a:ext cx="1376159" cy="344368"/>
                  </a:xfrm>
                  <a:prstGeom prst="rect">
                    <a:avLst/>
                  </a:prstGeom>
                  <a:noFill/>
                </p:spPr>
                <p:txBody>
                  <a:bodyPr wrap="none" rtlCol="0">
                    <a:spAutoFit/>
                  </a:bodyPr>
                  <a:lstStyle/>
                  <a:p>
                    <a:r>
                      <a:rPr lang="en-US" altLang="zh-CN" sz="1600" dirty="0"/>
                      <a:t>Container</a:t>
                    </a:r>
                    <a:endParaRPr lang="zh-CN" altLang="en-US" sz="1600" dirty="0"/>
                  </a:p>
                </p:txBody>
              </p:sp>
            </p:grpSp>
          </p:grpSp>
          <p:sp>
            <p:nvSpPr>
              <p:cNvPr id="19" name="文本框 18">
                <a:extLst>
                  <a:ext uri="{FF2B5EF4-FFF2-40B4-BE49-F238E27FC236}">
                    <a16:creationId xmlns:a16="http://schemas.microsoft.com/office/drawing/2014/main" id="{92645B6B-D825-4685-B30F-72F02A9391BA}"/>
                  </a:ext>
                </a:extLst>
              </p:cNvPr>
              <p:cNvSpPr txBox="1"/>
              <p:nvPr/>
            </p:nvSpPr>
            <p:spPr>
              <a:xfrm>
                <a:off x="1500860" y="3155706"/>
                <a:ext cx="489190" cy="410417"/>
              </a:xfrm>
              <a:prstGeom prst="rect">
                <a:avLst/>
              </a:prstGeom>
              <a:noFill/>
            </p:spPr>
            <p:txBody>
              <a:bodyPr wrap="none" rtlCol="0">
                <a:spAutoFit/>
              </a:bodyPr>
              <a:lstStyle/>
              <a:p>
                <a:r>
                  <a:rPr lang="en-US" altLang="zh-CN" dirty="0"/>
                  <a:t>Pod</a:t>
                </a:r>
                <a:endParaRPr lang="zh-CN" altLang="en-US" dirty="0"/>
              </a:p>
            </p:txBody>
          </p:sp>
        </p:grpSp>
        <p:grpSp>
          <p:nvGrpSpPr>
            <p:cNvPr id="51" name="组合 50">
              <a:extLst>
                <a:ext uri="{FF2B5EF4-FFF2-40B4-BE49-F238E27FC236}">
                  <a16:creationId xmlns:a16="http://schemas.microsoft.com/office/drawing/2014/main" id="{583E0323-9693-43C2-A4AB-2AB3A674D971}"/>
                </a:ext>
              </a:extLst>
            </p:cNvPr>
            <p:cNvGrpSpPr/>
            <p:nvPr/>
          </p:nvGrpSpPr>
          <p:grpSpPr>
            <a:xfrm>
              <a:off x="5609774" y="3971376"/>
              <a:ext cx="1593488" cy="1958354"/>
              <a:chOff x="1028793" y="2997081"/>
              <a:chExt cx="1600158" cy="2235403"/>
            </a:xfrm>
          </p:grpSpPr>
          <p:grpSp>
            <p:nvGrpSpPr>
              <p:cNvPr id="52" name="组合 51">
                <a:extLst>
                  <a:ext uri="{FF2B5EF4-FFF2-40B4-BE49-F238E27FC236}">
                    <a16:creationId xmlns:a16="http://schemas.microsoft.com/office/drawing/2014/main" id="{9F22821D-971D-4A9E-ABA2-2FC545E02F78}"/>
                  </a:ext>
                </a:extLst>
              </p:cNvPr>
              <p:cNvGrpSpPr/>
              <p:nvPr/>
            </p:nvGrpSpPr>
            <p:grpSpPr>
              <a:xfrm>
                <a:off x="1028793" y="2997081"/>
                <a:ext cx="1600158" cy="2235403"/>
                <a:chOff x="900677" y="3086270"/>
                <a:chExt cx="2171850" cy="2514534"/>
              </a:xfrm>
            </p:grpSpPr>
            <p:sp>
              <p:nvSpPr>
                <p:cNvPr id="54" name="矩形 53">
                  <a:extLst>
                    <a:ext uri="{FF2B5EF4-FFF2-40B4-BE49-F238E27FC236}">
                      <a16:creationId xmlns:a16="http://schemas.microsoft.com/office/drawing/2014/main" id="{A847028F-E6AA-425E-BED5-9BB2889C771B}"/>
                    </a:ext>
                  </a:extLst>
                </p:cNvPr>
                <p:cNvSpPr/>
                <p:nvPr/>
              </p:nvSpPr>
              <p:spPr>
                <a:xfrm>
                  <a:off x="900677" y="3086270"/>
                  <a:ext cx="2171850" cy="25145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55" name="组合 54">
                  <a:extLst>
                    <a:ext uri="{FF2B5EF4-FFF2-40B4-BE49-F238E27FC236}">
                      <a16:creationId xmlns:a16="http://schemas.microsoft.com/office/drawing/2014/main" id="{9BC230C1-2925-4888-AE4B-D94D85FE3811}"/>
                    </a:ext>
                  </a:extLst>
                </p:cNvPr>
                <p:cNvGrpSpPr/>
                <p:nvPr/>
              </p:nvGrpSpPr>
              <p:grpSpPr>
                <a:xfrm>
                  <a:off x="1281377" y="4633173"/>
                  <a:ext cx="1351552" cy="685782"/>
                  <a:chOff x="5357940" y="674746"/>
                  <a:chExt cx="1376160" cy="620124"/>
                </a:xfrm>
              </p:grpSpPr>
              <p:sp>
                <p:nvSpPr>
                  <p:cNvPr id="59" name="矩形: 圆角 58">
                    <a:extLst>
                      <a:ext uri="{FF2B5EF4-FFF2-40B4-BE49-F238E27FC236}">
                        <a16:creationId xmlns:a16="http://schemas.microsoft.com/office/drawing/2014/main" id="{D0A6BCB3-E27F-4375-99A8-FBF950D7D432}"/>
                      </a:ext>
                    </a:extLst>
                  </p:cNvPr>
                  <p:cNvSpPr/>
                  <p:nvPr/>
                </p:nvSpPr>
                <p:spPr>
                  <a:xfrm>
                    <a:off x="5414451" y="67474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24D00889-B51E-41C0-8368-5021F86A7333}"/>
                      </a:ext>
                    </a:extLst>
                  </p:cNvPr>
                  <p:cNvSpPr txBox="1"/>
                  <p:nvPr/>
                </p:nvSpPr>
                <p:spPr>
                  <a:xfrm>
                    <a:off x="5357940" y="779888"/>
                    <a:ext cx="1376160" cy="344368"/>
                  </a:xfrm>
                  <a:prstGeom prst="rect">
                    <a:avLst/>
                  </a:prstGeom>
                  <a:noFill/>
                </p:spPr>
                <p:txBody>
                  <a:bodyPr wrap="none" rtlCol="0">
                    <a:spAutoFit/>
                  </a:bodyPr>
                  <a:lstStyle/>
                  <a:p>
                    <a:r>
                      <a:rPr lang="en-US" altLang="zh-CN" sz="1600" dirty="0"/>
                      <a:t>Container</a:t>
                    </a:r>
                    <a:endParaRPr lang="zh-CN" altLang="en-US" sz="1600" dirty="0"/>
                  </a:p>
                </p:txBody>
              </p:sp>
            </p:grpSp>
            <p:grpSp>
              <p:nvGrpSpPr>
                <p:cNvPr id="56" name="组合 55">
                  <a:extLst>
                    <a:ext uri="{FF2B5EF4-FFF2-40B4-BE49-F238E27FC236}">
                      <a16:creationId xmlns:a16="http://schemas.microsoft.com/office/drawing/2014/main" id="{E50971A2-100E-49FF-BFB0-8CCBB02DCB4E}"/>
                    </a:ext>
                  </a:extLst>
                </p:cNvPr>
                <p:cNvGrpSpPr/>
                <p:nvPr/>
              </p:nvGrpSpPr>
              <p:grpSpPr>
                <a:xfrm>
                  <a:off x="1281377" y="3813991"/>
                  <a:ext cx="1351551" cy="685782"/>
                  <a:chOff x="5359593" y="522936"/>
                  <a:chExt cx="1376159" cy="620124"/>
                </a:xfrm>
              </p:grpSpPr>
              <p:sp>
                <p:nvSpPr>
                  <p:cNvPr id="57" name="矩形: 圆角 56">
                    <a:extLst>
                      <a:ext uri="{FF2B5EF4-FFF2-40B4-BE49-F238E27FC236}">
                        <a16:creationId xmlns:a16="http://schemas.microsoft.com/office/drawing/2014/main" id="{9DE28538-F00F-4B3D-BB62-AE44CAF907AB}"/>
                      </a:ext>
                    </a:extLst>
                  </p:cNvPr>
                  <p:cNvSpPr/>
                  <p:nvPr/>
                </p:nvSpPr>
                <p:spPr>
                  <a:xfrm>
                    <a:off x="5410178" y="52293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A3ACDF7B-BF2B-4476-B82C-46E9FDF46B28}"/>
                      </a:ext>
                    </a:extLst>
                  </p:cNvPr>
                  <p:cNvSpPr txBox="1"/>
                  <p:nvPr/>
                </p:nvSpPr>
                <p:spPr>
                  <a:xfrm>
                    <a:off x="5359593" y="607435"/>
                    <a:ext cx="1376159" cy="344368"/>
                  </a:xfrm>
                  <a:prstGeom prst="rect">
                    <a:avLst/>
                  </a:prstGeom>
                  <a:noFill/>
                </p:spPr>
                <p:txBody>
                  <a:bodyPr wrap="none" rtlCol="0">
                    <a:spAutoFit/>
                  </a:bodyPr>
                  <a:lstStyle/>
                  <a:p>
                    <a:r>
                      <a:rPr lang="en-US" altLang="zh-CN" sz="1600" dirty="0"/>
                      <a:t>Container</a:t>
                    </a:r>
                    <a:endParaRPr lang="zh-CN" altLang="en-US" sz="1600" dirty="0"/>
                  </a:p>
                </p:txBody>
              </p:sp>
            </p:grpSp>
          </p:grpSp>
          <p:sp>
            <p:nvSpPr>
              <p:cNvPr id="53" name="文本框 52">
                <a:extLst>
                  <a:ext uri="{FF2B5EF4-FFF2-40B4-BE49-F238E27FC236}">
                    <a16:creationId xmlns:a16="http://schemas.microsoft.com/office/drawing/2014/main" id="{A625826A-7E6F-4E01-83CE-C2749BCE8475}"/>
                  </a:ext>
                </a:extLst>
              </p:cNvPr>
              <p:cNvSpPr txBox="1"/>
              <p:nvPr/>
            </p:nvSpPr>
            <p:spPr>
              <a:xfrm>
                <a:off x="1500860" y="3155706"/>
                <a:ext cx="489190" cy="410417"/>
              </a:xfrm>
              <a:prstGeom prst="rect">
                <a:avLst/>
              </a:prstGeom>
              <a:noFill/>
            </p:spPr>
            <p:txBody>
              <a:bodyPr wrap="none" rtlCol="0">
                <a:spAutoFit/>
              </a:bodyPr>
              <a:lstStyle/>
              <a:p>
                <a:r>
                  <a:rPr lang="en-US" altLang="zh-CN" dirty="0"/>
                  <a:t>Pod</a:t>
                </a:r>
                <a:endParaRPr lang="zh-CN" altLang="en-US" dirty="0"/>
              </a:p>
            </p:txBody>
          </p:sp>
        </p:grpSp>
      </p:grpSp>
      <p:grpSp>
        <p:nvGrpSpPr>
          <p:cNvPr id="62" name="组合 61">
            <a:extLst>
              <a:ext uri="{FF2B5EF4-FFF2-40B4-BE49-F238E27FC236}">
                <a16:creationId xmlns:a16="http://schemas.microsoft.com/office/drawing/2014/main" id="{AA2D9866-5FA2-4423-92B7-9E6265ED393C}"/>
              </a:ext>
            </a:extLst>
          </p:cNvPr>
          <p:cNvGrpSpPr/>
          <p:nvPr/>
        </p:nvGrpSpPr>
        <p:grpSpPr>
          <a:xfrm>
            <a:off x="4812647" y="3145288"/>
            <a:ext cx="3581306" cy="2767806"/>
            <a:chOff x="3733822" y="3429000"/>
            <a:chExt cx="3581306" cy="2767806"/>
          </a:xfrm>
        </p:grpSpPr>
        <p:sp>
          <p:nvSpPr>
            <p:cNvPr id="63" name="矩形: 圆角 62">
              <a:extLst>
                <a:ext uri="{FF2B5EF4-FFF2-40B4-BE49-F238E27FC236}">
                  <a16:creationId xmlns:a16="http://schemas.microsoft.com/office/drawing/2014/main" id="{5AEDB495-1358-49BA-AD90-50A33ECEABB4}"/>
                </a:ext>
              </a:extLst>
            </p:cNvPr>
            <p:cNvSpPr/>
            <p:nvPr/>
          </p:nvSpPr>
          <p:spPr>
            <a:xfrm>
              <a:off x="3733822" y="3429000"/>
              <a:ext cx="3581306" cy="276780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B42E3B1E-DAC5-49DD-B430-2F39AB4BF3EB}"/>
                </a:ext>
              </a:extLst>
            </p:cNvPr>
            <p:cNvSpPr txBox="1"/>
            <p:nvPr/>
          </p:nvSpPr>
          <p:spPr>
            <a:xfrm>
              <a:off x="5098717" y="3460179"/>
              <a:ext cx="851515" cy="461665"/>
            </a:xfrm>
            <a:prstGeom prst="rect">
              <a:avLst/>
            </a:prstGeom>
            <a:noFill/>
          </p:spPr>
          <p:txBody>
            <a:bodyPr wrap="none" rtlCol="0">
              <a:spAutoFit/>
            </a:bodyPr>
            <a:lstStyle/>
            <a:p>
              <a:r>
                <a:rPr lang="en-US" altLang="zh-CN" dirty="0"/>
                <a:t>Node</a:t>
              </a:r>
              <a:endParaRPr lang="zh-CN" altLang="en-US" dirty="0"/>
            </a:p>
          </p:txBody>
        </p:sp>
        <p:grpSp>
          <p:nvGrpSpPr>
            <p:cNvPr id="65" name="组合 64">
              <a:extLst>
                <a:ext uri="{FF2B5EF4-FFF2-40B4-BE49-F238E27FC236}">
                  <a16:creationId xmlns:a16="http://schemas.microsoft.com/office/drawing/2014/main" id="{7A8E3A43-20DC-42AD-B370-A06CAC579AFD}"/>
                </a:ext>
              </a:extLst>
            </p:cNvPr>
            <p:cNvGrpSpPr/>
            <p:nvPr/>
          </p:nvGrpSpPr>
          <p:grpSpPr>
            <a:xfrm>
              <a:off x="3886218" y="3971376"/>
              <a:ext cx="1593488" cy="1958354"/>
              <a:chOff x="1028793" y="2997081"/>
              <a:chExt cx="1600158" cy="2235403"/>
            </a:xfrm>
          </p:grpSpPr>
          <p:grpSp>
            <p:nvGrpSpPr>
              <p:cNvPr id="76" name="组合 75">
                <a:extLst>
                  <a:ext uri="{FF2B5EF4-FFF2-40B4-BE49-F238E27FC236}">
                    <a16:creationId xmlns:a16="http://schemas.microsoft.com/office/drawing/2014/main" id="{026C577E-B0CA-4164-AA12-9359F75D3C95}"/>
                  </a:ext>
                </a:extLst>
              </p:cNvPr>
              <p:cNvGrpSpPr/>
              <p:nvPr/>
            </p:nvGrpSpPr>
            <p:grpSpPr>
              <a:xfrm>
                <a:off x="1028793" y="2997081"/>
                <a:ext cx="1600158" cy="2235403"/>
                <a:chOff x="900677" y="3086270"/>
                <a:chExt cx="2171850" cy="2514534"/>
              </a:xfrm>
            </p:grpSpPr>
            <p:sp>
              <p:nvSpPr>
                <p:cNvPr id="78" name="矩形 77">
                  <a:extLst>
                    <a:ext uri="{FF2B5EF4-FFF2-40B4-BE49-F238E27FC236}">
                      <a16:creationId xmlns:a16="http://schemas.microsoft.com/office/drawing/2014/main" id="{A8C6E4DF-CC20-4EF3-91A7-D869BB77BD06}"/>
                    </a:ext>
                  </a:extLst>
                </p:cNvPr>
                <p:cNvSpPr/>
                <p:nvPr/>
              </p:nvSpPr>
              <p:spPr>
                <a:xfrm>
                  <a:off x="900677" y="3086270"/>
                  <a:ext cx="2171850" cy="25145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79" name="组合 78">
                  <a:extLst>
                    <a:ext uri="{FF2B5EF4-FFF2-40B4-BE49-F238E27FC236}">
                      <a16:creationId xmlns:a16="http://schemas.microsoft.com/office/drawing/2014/main" id="{7964C13A-4CB3-46A4-B917-AE97430CA653}"/>
                    </a:ext>
                  </a:extLst>
                </p:cNvPr>
                <p:cNvGrpSpPr/>
                <p:nvPr/>
              </p:nvGrpSpPr>
              <p:grpSpPr>
                <a:xfrm>
                  <a:off x="1281377" y="4633173"/>
                  <a:ext cx="1351552" cy="685782"/>
                  <a:chOff x="5357940" y="674746"/>
                  <a:chExt cx="1376160" cy="620124"/>
                </a:xfrm>
              </p:grpSpPr>
              <p:sp>
                <p:nvSpPr>
                  <p:cNvPr id="83" name="矩形: 圆角 82">
                    <a:extLst>
                      <a:ext uri="{FF2B5EF4-FFF2-40B4-BE49-F238E27FC236}">
                        <a16:creationId xmlns:a16="http://schemas.microsoft.com/office/drawing/2014/main" id="{9E1F9985-D3C8-4912-8CF6-BDD12ADBEB13}"/>
                      </a:ext>
                    </a:extLst>
                  </p:cNvPr>
                  <p:cNvSpPr/>
                  <p:nvPr/>
                </p:nvSpPr>
                <p:spPr>
                  <a:xfrm>
                    <a:off x="5414451" y="67474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BA6D7109-CA0D-4F86-8E21-C63AC44D6DD8}"/>
                      </a:ext>
                    </a:extLst>
                  </p:cNvPr>
                  <p:cNvSpPr txBox="1"/>
                  <p:nvPr/>
                </p:nvSpPr>
                <p:spPr>
                  <a:xfrm>
                    <a:off x="5357940" y="779888"/>
                    <a:ext cx="1376160" cy="344368"/>
                  </a:xfrm>
                  <a:prstGeom prst="rect">
                    <a:avLst/>
                  </a:prstGeom>
                  <a:noFill/>
                </p:spPr>
                <p:txBody>
                  <a:bodyPr wrap="none" rtlCol="0">
                    <a:spAutoFit/>
                  </a:bodyPr>
                  <a:lstStyle/>
                  <a:p>
                    <a:r>
                      <a:rPr lang="en-US" altLang="zh-CN" sz="1600" dirty="0"/>
                      <a:t>Container</a:t>
                    </a:r>
                    <a:endParaRPr lang="zh-CN" altLang="en-US" sz="1600" dirty="0"/>
                  </a:p>
                </p:txBody>
              </p:sp>
            </p:grpSp>
            <p:grpSp>
              <p:nvGrpSpPr>
                <p:cNvPr id="80" name="组合 79">
                  <a:extLst>
                    <a:ext uri="{FF2B5EF4-FFF2-40B4-BE49-F238E27FC236}">
                      <a16:creationId xmlns:a16="http://schemas.microsoft.com/office/drawing/2014/main" id="{072DE36F-2410-4B10-9EC7-AD9D2055E428}"/>
                    </a:ext>
                  </a:extLst>
                </p:cNvPr>
                <p:cNvGrpSpPr/>
                <p:nvPr/>
              </p:nvGrpSpPr>
              <p:grpSpPr>
                <a:xfrm>
                  <a:off x="1281377" y="3813991"/>
                  <a:ext cx="1351551" cy="685782"/>
                  <a:chOff x="5359593" y="522936"/>
                  <a:chExt cx="1376159" cy="620124"/>
                </a:xfrm>
              </p:grpSpPr>
              <p:sp>
                <p:nvSpPr>
                  <p:cNvPr id="81" name="矩形: 圆角 80">
                    <a:extLst>
                      <a:ext uri="{FF2B5EF4-FFF2-40B4-BE49-F238E27FC236}">
                        <a16:creationId xmlns:a16="http://schemas.microsoft.com/office/drawing/2014/main" id="{FC4C1C58-1632-402E-A775-E03D3DFDBFAC}"/>
                      </a:ext>
                    </a:extLst>
                  </p:cNvPr>
                  <p:cNvSpPr/>
                  <p:nvPr/>
                </p:nvSpPr>
                <p:spPr>
                  <a:xfrm>
                    <a:off x="5410178" y="52293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CC477C38-BCA0-4CF8-AC88-F173C44D643A}"/>
                      </a:ext>
                    </a:extLst>
                  </p:cNvPr>
                  <p:cNvSpPr txBox="1"/>
                  <p:nvPr/>
                </p:nvSpPr>
                <p:spPr>
                  <a:xfrm>
                    <a:off x="5359593" y="607435"/>
                    <a:ext cx="1376159" cy="344368"/>
                  </a:xfrm>
                  <a:prstGeom prst="rect">
                    <a:avLst/>
                  </a:prstGeom>
                  <a:noFill/>
                </p:spPr>
                <p:txBody>
                  <a:bodyPr wrap="none" rtlCol="0">
                    <a:spAutoFit/>
                  </a:bodyPr>
                  <a:lstStyle/>
                  <a:p>
                    <a:r>
                      <a:rPr lang="en-US" altLang="zh-CN" sz="1600" dirty="0"/>
                      <a:t>Container</a:t>
                    </a:r>
                    <a:endParaRPr lang="zh-CN" altLang="en-US" sz="1600" dirty="0"/>
                  </a:p>
                </p:txBody>
              </p:sp>
            </p:grpSp>
          </p:grpSp>
          <p:sp>
            <p:nvSpPr>
              <p:cNvPr id="77" name="文本框 76">
                <a:extLst>
                  <a:ext uri="{FF2B5EF4-FFF2-40B4-BE49-F238E27FC236}">
                    <a16:creationId xmlns:a16="http://schemas.microsoft.com/office/drawing/2014/main" id="{8104E56C-37F1-472F-801B-DE485BA8D7FB}"/>
                  </a:ext>
                </a:extLst>
              </p:cNvPr>
              <p:cNvSpPr txBox="1"/>
              <p:nvPr/>
            </p:nvSpPr>
            <p:spPr>
              <a:xfrm>
                <a:off x="1500860" y="3155706"/>
                <a:ext cx="489190" cy="410417"/>
              </a:xfrm>
              <a:prstGeom prst="rect">
                <a:avLst/>
              </a:prstGeom>
              <a:noFill/>
            </p:spPr>
            <p:txBody>
              <a:bodyPr wrap="none" rtlCol="0">
                <a:spAutoFit/>
              </a:bodyPr>
              <a:lstStyle/>
              <a:p>
                <a:r>
                  <a:rPr lang="en-US" altLang="zh-CN" dirty="0"/>
                  <a:t>Pod</a:t>
                </a:r>
                <a:endParaRPr lang="zh-CN" altLang="en-US" dirty="0"/>
              </a:p>
            </p:txBody>
          </p:sp>
        </p:grpSp>
        <p:grpSp>
          <p:nvGrpSpPr>
            <p:cNvPr id="66" name="组合 65">
              <a:extLst>
                <a:ext uri="{FF2B5EF4-FFF2-40B4-BE49-F238E27FC236}">
                  <a16:creationId xmlns:a16="http://schemas.microsoft.com/office/drawing/2014/main" id="{5BA09752-2653-493B-AD39-60D168620017}"/>
                </a:ext>
              </a:extLst>
            </p:cNvPr>
            <p:cNvGrpSpPr/>
            <p:nvPr/>
          </p:nvGrpSpPr>
          <p:grpSpPr>
            <a:xfrm>
              <a:off x="5609774" y="3971376"/>
              <a:ext cx="1593488" cy="1958354"/>
              <a:chOff x="1028793" y="2997081"/>
              <a:chExt cx="1600158" cy="2235403"/>
            </a:xfrm>
          </p:grpSpPr>
          <p:grpSp>
            <p:nvGrpSpPr>
              <p:cNvPr id="67" name="组合 66">
                <a:extLst>
                  <a:ext uri="{FF2B5EF4-FFF2-40B4-BE49-F238E27FC236}">
                    <a16:creationId xmlns:a16="http://schemas.microsoft.com/office/drawing/2014/main" id="{9AE418BF-8A0F-42BA-B70B-913FD64E5AED}"/>
                  </a:ext>
                </a:extLst>
              </p:cNvPr>
              <p:cNvGrpSpPr/>
              <p:nvPr/>
            </p:nvGrpSpPr>
            <p:grpSpPr>
              <a:xfrm>
                <a:off x="1028793" y="2997081"/>
                <a:ext cx="1600158" cy="2235403"/>
                <a:chOff x="900677" y="3086270"/>
                <a:chExt cx="2171850" cy="2514534"/>
              </a:xfrm>
            </p:grpSpPr>
            <p:sp>
              <p:nvSpPr>
                <p:cNvPr id="69" name="矩形 68">
                  <a:extLst>
                    <a:ext uri="{FF2B5EF4-FFF2-40B4-BE49-F238E27FC236}">
                      <a16:creationId xmlns:a16="http://schemas.microsoft.com/office/drawing/2014/main" id="{B0512BDE-93E1-4A3C-8AE3-317565CC433B}"/>
                    </a:ext>
                  </a:extLst>
                </p:cNvPr>
                <p:cNvSpPr/>
                <p:nvPr/>
              </p:nvSpPr>
              <p:spPr>
                <a:xfrm>
                  <a:off x="900677" y="3086270"/>
                  <a:ext cx="2171850" cy="25145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70" name="组合 69">
                  <a:extLst>
                    <a:ext uri="{FF2B5EF4-FFF2-40B4-BE49-F238E27FC236}">
                      <a16:creationId xmlns:a16="http://schemas.microsoft.com/office/drawing/2014/main" id="{53AC7826-56BB-4C38-A14D-55746E1ABAF6}"/>
                    </a:ext>
                  </a:extLst>
                </p:cNvPr>
                <p:cNvGrpSpPr/>
                <p:nvPr/>
              </p:nvGrpSpPr>
              <p:grpSpPr>
                <a:xfrm>
                  <a:off x="1281377" y="4633173"/>
                  <a:ext cx="1351552" cy="685782"/>
                  <a:chOff x="5357940" y="674746"/>
                  <a:chExt cx="1376160" cy="620124"/>
                </a:xfrm>
              </p:grpSpPr>
              <p:sp>
                <p:nvSpPr>
                  <p:cNvPr id="74" name="矩形: 圆角 73">
                    <a:extLst>
                      <a:ext uri="{FF2B5EF4-FFF2-40B4-BE49-F238E27FC236}">
                        <a16:creationId xmlns:a16="http://schemas.microsoft.com/office/drawing/2014/main" id="{BF87B506-FE49-4876-8CB1-BA2D23CB47BF}"/>
                      </a:ext>
                    </a:extLst>
                  </p:cNvPr>
                  <p:cNvSpPr/>
                  <p:nvPr/>
                </p:nvSpPr>
                <p:spPr>
                  <a:xfrm>
                    <a:off x="5414451" y="67474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58725D10-ED52-438B-AF37-FC3159AC6483}"/>
                      </a:ext>
                    </a:extLst>
                  </p:cNvPr>
                  <p:cNvSpPr txBox="1"/>
                  <p:nvPr/>
                </p:nvSpPr>
                <p:spPr>
                  <a:xfrm>
                    <a:off x="5357940" y="779888"/>
                    <a:ext cx="1376160" cy="344368"/>
                  </a:xfrm>
                  <a:prstGeom prst="rect">
                    <a:avLst/>
                  </a:prstGeom>
                  <a:noFill/>
                </p:spPr>
                <p:txBody>
                  <a:bodyPr wrap="none" rtlCol="0">
                    <a:spAutoFit/>
                  </a:bodyPr>
                  <a:lstStyle/>
                  <a:p>
                    <a:r>
                      <a:rPr lang="en-US" altLang="zh-CN" sz="1600" dirty="0"/>
                      <a:t>Container</a:t>
                    </a:r>
                    <a:endParaRPr lang="zh-CN" altLang="en-US" sz="1600" dirty="0"/>
                  </a:p>
                </p:txBody>
              </p:sp>
            </p:grpSp>
            <p:grpSp>
              <p:nvGrpSpPr>
                <p:cNvPr id="71" name="组合 70">
                  <a:extLst>
                    <a:ext uri="{FF2B5EF4-FFF2-40B4-BE49-F238E27FC236}">
                      <a16:creationId xmlns:a16="http://schemas.microsoft.com/office/drawing/2014/main" id="{D060B932-E5AB-4859-9968-37C000CFE67D}"/>
                    </a:ext>
                  </a:extLst>
                </p:cNvPr>
                <p:cNvGrpSpPr/>
                <p:nvPr/>
              </p:nvGrpSpPr>
              <p:grpSpPr>
                <a:xfrm>
                  <a:off x="1281377" y="3813991"/>
                  <a:ext cx="1351551" cy="685782"/>
                  <a:chOff x="5359593" y="522936"/>
                  <a:chExt cx="1376159" cy="620124"/>
                </a:xfrm>
              </p:grpSpPr>
              <p:sp>
                <p:nvSpPr>
                  <p:cNvPr id="72" name="矩形: 圆角 71">
                    <a:extLst>
                      <a:ext uri="{FF2B5EF4-FFF2-40B4-BE49-F238E27FC236}">
                        <a16:creationId xmlns:a16="http://schemas.microsoft.com/office/drawing/2014/main" id="{72FF4850-0511-4A71-B9E0-F56521DE60BC}"/>
                      </a:ext>
                    </a:extLst>
                  </p:cNvPr>
                  <p:cNvSpPr/>
                  <p:nvPr/>
                </p:nvSpPr>
                <p:spPr>
                  <a:xfrm>
                    <a:off x="5410178" y="522936"/>
                    <a:ext cx="1295366" cy="620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C2766F46-6255-4135-9E5E-B59EB994755E}"/>
                      </a:ext>
                    </a:extLst>
                  </p:cNvPr>
                  <p:cNvSpPr txBox="1"/>
                  <p:nvPr/>
                </p:nvSpPr>
                <p:spPr>
                  <a:xfrm>
                    <a:off x="5359593" y="607435"/>
                    <a:ext cx="1376159" cy="344368"/>
                  </a:xfrm>
                  <a:prstGeom prst="rect">
                    <a:avLst/>
                  </a:prstGeom>
                  <a:noFill/>
                </p:spPr>
                <p:txBody>
                  <a:bodyPr wrap="none" rtlCol="0">
                    <a:spAutoFit/>
                  </a:bodyPr>
                  <a:lstStyle/>
                  <a:p>
                    <a:r>
                      <a:rPr lang="en-US" altLang="zh-CN" sz="1600" dirty="0"/>
                      <a:t>Container</a:t>
                    </a:r>
                    <a:endParaRPr lang="zh-CN" altLang="en-US" sz="1600" dirty="0"/>
                  </a:p>
                </p:txBody>
              </p:sp>
            </p:grpSp>
          </p:grpSp>
          <p:sp>
            <p:nvSpPr>
              <p:cNvPr id="68" name="文本框 67">
                <a:extLst>
                  <a:ext uri="{FF2B5EF4-FFF2-40B4-BE49-F238E27FC236}">
                    <a16:creationId xmlns:a16="http://schemas.microsoft.com/office/drawing/2014/main" id="{17F18644-7069-4674-ACAE-86B9454ED177}"/>
                  </a:ext>
                </a:extLst>
              </p:cNvPr>
              <p:cNvSpPr txBox="1"/>
              <p:nvPr/>
            </p:nvSpPr>
            <p:spPr>
              <a:xfrm>
                <a:off x="1500860" y="3155706"/>
                <a:ext cx="489190" cy="410417"/>
              </a:xfrm>
              <a:prstGeom prst="rect">
                <a:avLst/>
              </a:prstGeom>
              <a:noFill/>
            </p:spPr>
            <p:txBody>
              <a:bodyPr wrap="none" rtlCol="0">
                <a:spAutoFit/>
              </a:bodyPr>
              <a:lstStyle/>
              <a:p>
                <a:r>
                  <a:rPr lang="en-US" altLang="zh-CN" dirty="0"/>
                  <a:t>Pod</a:t>
                </a:r>
                <a:endParaRPr lang="zh-CN" altLang="en-US" dirty="0"/>
              </a:p>
            </p:txBody>
          </p:sp>
        </p:grpSp>
      </p:grpSp>
      <p:cxnSp>
        <p:nvCxnSpPr>
          <p:cNvPr id="87" name="直接连接符 86">
            <a:extLst>
              <a:ext uri="{FF2B5EF4-FFF2-40B4-BE49-F238E27FC236}">
                <a16:creationId xmlns:a16="http://schemas.microsoft.com/office/drawing/2014/main" id="{BE7CD190-E88D-42C8-AAA8-D47DB21C50BE}"/>
              </a:ext>
            </a:extLst>
          </p:cNvPr>
          <p:cNvCxnSpPr>
            <a:stCxn id="4" idx="2"/>
            <a:endCxn id="49" idx="0"/>
          </p:cNvCxnSpPr>
          <p:nvPr/>
        </p:nvCxnSpPr>
        <p:spPr>
          <a:xfrm flipH="1">
            <a:off x="2818089" y="2743218"/>
            <a:ext cx="1868208" cy="402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5C6E618A-2229-4AA7-BFDA-CC7DEE3018B1}"/>
              </a:ext>
            </a:extLst>
          </p:cNvPr>
          <p:cNvCxnSpPr>
            <a:stCxn id="4" idx="2"/>
            <a:endCxn id="63" idx="0"/>
          </p:cNvCxnSpPr>
          <p:nvPr/>
        </p:nvCxnSpPr>
        <p:spPr>
          <a:xfrm>
            <a:off x="4686297" y="2743218"/>
            <a:ext cx="1917003" cy="4020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0737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BA931-4130-4693-9730-B7F1F09FE725}"/>
              </a:ext>
            </a:extLst>
          </p:cNvPr>
          <p:cNvSpPr>
            <a:spLocks noGrp="1"/>
          </p:cNvSpPr>
          <p:nvPr>
            <p:ph type="title"/>
          </p:nvPr>
        </p:nvSpPr>
        <p:spPr>
          <a:xfrm>
            <a:off x="1143554" y="2884235"/>
            <a:ext cx="6856892" cy="1089529"/>
          </a:xfrm>
        </p:spPr>
        <p:txBody>
          <a:bodyPr>
            <a:normAutofit fontScale="90000"/>
          </a:bodyPr>
          <a:lstStyle/>
          <a:p>
            <a:r>
              <a:rPr lang="en-US" altLang="zh-CN" b="1" dirty="0"/>
              <a:t>Docker Related</a:t>
            </a:r>
            <a:br>
              <a:rPr lang="en-US" altLang="zh-CN" dirty="0"/>
            </a:br>
            <a:endParaRPr lang="zh-CN" altLang="en-US" dirty="0"/>
          </a:p>
        </p:txBody>
      </p:sp>
      <p:sp>
        <p:nvSpPr>
          <p:cNvPr id="5" name="灯片编号占位符 4">
            <a:extLst>
              <a:ext uri="{FF2B5EF4-FFF2-40B4-BE49-F238E27FC236}">
                <a16:creationId xmlns:a16="http://schemas.microsoft.com/office/drawing/2014/main" id="{208615B1-123A-4935-A687-0E141A621E2A}"/>
              </a:ext>
            </a:extLst>
          </p:cNvPr>
          <p:cNvSpPr>
            <a:spLocks noGrp="1"/>
          </p:cNvSpPr>
          <p:nvPr>
            <p:ph type="sldNum" sz="quarter" idx="16"/>
          </p:nvPr>
        </p:nvSpPr>
        <p:spPr/>
        <p:txBody>
          <a:bodyPr/>
          <a:lstStyle/>
          <a:p>
            <a:fld id="{DCC8595C-B6D7-43EC-9577-AA0422BFAAE2}" type="slidenum">
              <a:rPr lang="zh-CN" altLang="en-US" smtClean="0"/>
              <a:t>3</a:t>
            </a:fld>
            <a:endParaRPr lang="zh-CN" altLang="en-US"/>
          </a:p>
        </p:txBody>
      </p:sp>
    </p:spTree>
    <p:extLst>
      <p:ext uri="{BB962C8B-B14F-4D97-AF65-F5344CB8AC3E}">
        <p14:creationId xmlns:p14="http://schemas.microsoft.com/office/powerpoint/2010/main" val="2684549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2383794"/>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Label</a:t>
            </a:r>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t>kube</a:t>
            </a:r>
            <a:r>
              <a:rPr lang="en-US" altLang="zh-CN" sz="2000" dirty="0"/>
              <a:t>-controller</a:t>
            </a:r>
            <a:r>
              <a:rPr lang="zh-CN" altLang="en-US" sz="2000" dirty="0"/>
              <a:t>进程通过资源对象</a:t>
            </a:r>
            <a:r>
              <a:rPr lang="en-US" altLang="zh-CN" sz="2000" dirty="0"/>
              <a:t>RC</a:t>
            </a:r>
            <a:r>
              <a:rPr lang="zh-CN" altLang="en-US" sz="2000" dirty="0"/>
              <a:t>上定义的</a:t>
            </a:r>
            <a:r>
              <a:rPr lang="en-US" altLang="zh-CN" sz="2000" dirty="0"/>
              <a:t>label selector</a:t>
            </a:r>
            <a:r>
              <a:rPr lang="zh-CN" altLang="en-US" sz="2000" dirty="0"/>
              <a:t>来筛选要监控的</a:t>
            </a:r>
            <a:r>
              <a:rPr lang="en-US" altLang="zh-CN" sz="2000" dirty="0"/>
              <a:t>pod</a:t>
            </a:r>
            <a:r>
              <a:rPr lang="zh-CN" altLang="en-US" sz="2000" dirty="0"/>
              <a:t>的数量，从而实现全自动控制流程。</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err="1"/>
              <a:t>kube</a:t>
            </a:r>
            <a:r>
              <a:rPr lang="en-US" altLang="zh-CN" sz="2000" dirty="0"/>
              <a:t>-proxy</a:t>
            </a:r>
            <a:r>
              <a:rPr lang="zh-CN" altLang="en-US" sz="2000" dirty="0"/>
              <a:t>进程通过</a:t>
            </a:r>
            <a:r>
              <a:rPr lang="en-US" altLang="zh-CN" sz="2000" dirty="0"/>
              <a:t>service</a:t>
            </a:r>
            <a:r>
              <a:rPr lang="zh-CN" altLang="en-US" sz="2000" dirty="0"/>
              <a:t>的</a:t>
            </a:r>
            <a:r>
              <a:rPr lang="en-US" altLang="zh-CN" sz="2000" dirty="0"/>
              <a:t>label selector</a:t>
            </a:r>
            <a:r>
              <a:rPr lang="zh-CN" altLang="en-US" sz="2000" dirty="0"/>
              <a:t>来选择对应的</a:t>
            </a:r>
            <a:r>
              <a:rPr lang="en-US" altLang="zh-CN" sz="2000" dirty="0"/>
              <a:t>pod</a:t>
            </a:r>
            <a:r>
              <a:rPr lang="zh-CN" altLang="en-US" sz="2000" dirty="0"/>
              <a:t>，自动建立起每个</a:t>
            </a:r>
            <a:r>
              <a:rPr lang="en-US" altLang="zh-CN" sz="2000" dirty="0"/>
              <a:t>service</a:t>
            </a:r>
            <a:r>
              <a:rPr lang="zh-CN" altLang="en-US" sz="2000" dirty="0"/>
              <a:t>到对应</a:t>
            </a:r>
            <a:r>
              <a:rPr lang="en-US" altLang="zh-CN" sz="2000" dirty="0"/>
              <a:t>pod</a:t>
            </a:r>
            <a:r>
              <a:rPr lang="zh-CN" altLang="en-US" sz="2000" dirty="0"/>
              <a:t>的请求转发路由表。从而实现</a:t>
            </a:r>
            <a:r>
              <a:rPr lang="en-US" altLang="zh-CN" sz="2000" dirty="0"/>
              <a:t>service</a:t>
            </a:r>
            <a:r>
              <a:rPr lang="zh-CN" altLang="en-US" sz="2000" dirty="0"/>
              <a:t>的智能负载均衡机制。</a:t>
            </a:r>
            <a:endParaRPr lang="en-US" altLang="zh-CN" sz="2000" dirty="0"/>
          </a:p>
        </p:txBody>
      </p:sp>
      <p:sp>
        <p:nvSpPr>
          <p:cNvPr id="3" name="灯片编号占位符 2">
            <a:extLst>
              <a:ext uri="{FF2B5EF4-FFF2-40B4-BE49-F238E27FC236}">
                <a16:creationId xmlns:a16="http://schemas.microsoft.com/office/drawing/2014/main" id="{821ED75C-0BE0-4001-B9AF-B735C4508497}"/>
              </a:ext>
            </a:extLst>
          </p:cNvPr>
          <p:cNvSpPr>
            <a:spLocks noGrp="1"/>
          </p:cNvSpPr>
          <p:nvPr>
            <p:ph type="sldNum" sz="quarter" idx="12"/>
          </p:nvPr>
        </p:nvSpPr>
        <p:spPr/>
        <p:txBody>
          <a:bodyPr/>
          <a:lstStyle/>
          <a:p>
            <a:fld id="{61FD7337-7689-40E9-995D-FF92F58B836E}" type="slidenum">
              <a:rPr lang="zh-CN" altLang="en-US" smtClean="0"/>
              <a:t>30</a:t>
            </a:fld>
            <a:endParaRPr lang="zh-CN" altLang="en-US"/>
          </a:p>
        </p:txBody>
      </p:sp>
    </p:spTree>
    <p:custDataLst>
      <p:tags r:id="rId1"/>
    </p:custDataLst>
    <p:extLst>
      <p:ext uri="{BB962C8B-B14F-4D97-AF65-F5344CB8AC3E}">
        <p14:creationId xmlns:p14="http://schemas.microsoft.com/office/powerpoint/2010/main" val="1972696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3168624"/>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RC</a:t>
            </a:r>
          </a:p>
          <a:p>
            <a:pPr marL="800100" lvl="1" indent="-342900">
              <a:lnSpc>
                <a:spcPct val="105000"/>
              </a:lnSpc>
              <a:spcBef>
                <a:spcPts val="600"/>
              </a:spcBef>
              <a:spcAft>
                <a:spcPts val="600"/>
              </a:spcAft>
              <a:buClr>
                <a:srgbClr val="0070C0"/>
              </a:buClr>
              <a:buFont typeface="Wingdings" panose="05000000000000000000" pitchFamily="2" charset="2"/>
              <a:buChar char="Ø"/>
            </a:pPr>
            <a:r>
              <a:rPr lang="zh-CN" altLang="en-US" sz="2000" dirty="0"/>
              <a:t>在大多数情况下，通过定义一个</a:t>
            </a:r>
            <a:r>
              <a:rPr lang="en-US" altLang="zh-CN" sz="2000" dirty="0"/>
              <a:t>RC</a:t>
            </a:r>
            <a:r>
              <a:rPr lang="zh-CN" altLang="en-US" sz="2000" dirty="0"/>
              <a:t>实现</a:t>
            </a:r>
            <a:r>
              <a:rPr lang="en-US" altLang="zh-CN" sz="2000" dirty="0"/>
              <a:t>pod</a:t>
            </a:r>
            <a:r>
              <a:rPr lang="zh-CN" altLang="en-US" sz="2000" dirty="0"/>
              <a:t>的创建过程及副本数量的自动控制。</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a:t>RC</a:t>
            </a:r>
            <a:r>
              <a:rPr lang="zh-CN" altLang="en-US" sz="2000" dirty="0"/>
              <a:t>里包括完整的</a:t>
            </a:r>
            <a:r>
              <a:rPr lang="en-US" altLang="zh-CN" sz="2000" dirty="0"/>
              <a:t>Pod</a:t>
            </a:r>
            <a:r>
              <a:rPr lang="zh-CN" altLang="en-US" sz="2000" dirty="0"/>
              <a:t>定义模板。</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en-US" altLang="zh-CN" sz="2000" dirty="0"/>
              <a:t>RC</a:t>
            </a:r>
            <a:r>
              <a:rPr lang="zh-CN" altLang="en-US" sz="2000" dirty="0"/>
              <a:t>通过</a:t>
            </a:r>
            <a:r>
              <a:rPr lang="en-US" altLang="zh-CN" sz="2000" dirty="0"/>
              <a:t>label selector</a:t>
            </a:r>
            <a:r>
              <a:rPr lang="zh-CN" altLang="en-US" sz="2000" dirty="0"/>
              <a:t>机制实现对</a:t>
            </a:r>
            <a:r>
              <a:rPr lang="en-US" altLang="zh-CN" sz="2000" dirty="0"/>
              <a:t>pod</a:t>
            </a:r>
            <a:r>
              <a:rPr lang="zh-CN" altLang="en-US" sz="2000" dirty="0"/>
              <a:t>副本的自动控制</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zh-CN" altLang="en-US" sz="2000" dirty="0"/>
              <a:t>通过改变</a:t>
            </a:r>
            <a:r>
              <a:rPr lang="en-US" altLang="zh-CN" sz="2000" dirty="0"/>
              <a:t>RC</a:t>
            </a:r>
            <a:r>
              <a:rPr lang="zh-CN" altLang="en-US" sz="2000" dirty="0"/>
              <a:t>的</a:t>
            </a:r>
            <a:r>
              <a:rPr lang="en-US" altLang="zh-CN" sz="2000" dirty="0"/>
              <a:t>pod</a:t>
            </a:r>
            <a:r>
              <a:rPr lang="zh-CN" altLang="en-US" sz="2000" dirty="0"/>
              <a:t>副本数量，可以实现</a:t>
            </a:r>
            <a:r>
              <a:rPr lang="en-US" altLang="zh-CN" sz="2000" dirty="0"/>
              <a:t>pod</a:t>
            </a:r>
            <a:r>
              <a:rPr lang="zh-CN" altLang="en-US" sz="2000" dirty="0"/>
              <a:t>的扩容或缩容</a:t>
            </a:r>
            <a:endParaRPr lang="en-US" altLang="zh-CN" sz="2000" dirty="0"/>
          </a:p>
          <a:p>
            <a:pPr marL="800100" lvl="1" indent="-342900">
              <a:lnSpc>
                <a:spcPct val="105000"/>
              </a:lnSpc>
              <a:spcBef>
                <a:spcPts val="600"/>
              </a:spcBef>
              <a:spcAft>
                <a:spcPts val="600"/>
              </a:spcAft>
              <a:buClr>
                <a:srgbClr val="0070C0"/>
              </a:buClr>
              <a:buFont typeface="Wingdings" panose="05000000000000000000" pitchFamily="2" charset="2"/>
              <a:buChar char="Ø"/>
            </a:pPr>
            <a:r>
              <a:rPr lang="zh-CN" altLang="en-US" sz="2000" dirty="0"/>
              <a:t>通过改变</a:t>
            </a:r>
            <a:r>
              <a:rPr lang="en-US" altLang="zh-CN" sz="2000" dirty="0"/>
              <a:t>RC</a:t>
            </a:r>
            <a:r>
              <a:rPr lang="zh-CN" altLang="en-US" sz="2000" dirty="0"/>
              <a:t>中</a:t>
            </a:r>
            <a:r>
              <a:rPr lang="en-US" altLang="zh-CN" sz="2000" dirty="0"/>
              <a:t>Pod</a:t>
            </a:r>
            <a:r>
              <a:rPr lang="zh-CN" altLang="en-US" sz="2000" dirty="0"/>
              <a:t>模板的镜像版本，可以实现</a:t>
            </a:r>
            <a:r>
              <a:rPr lang="en-US" altLang="zh-CN" sz="2000" dirty="0"/>
              <a:t>Pod</a:t>
            </a:r>
            <a:r>
              <a:rPr lang="zh-CN" altLang="en-US" sz="2000" dirty="0"/>
              <a:t>的滚动升级功能。</a:t>
            </a:r>
          </a:p>
        </p:txBody>
      </p:sp>
      <p:sp>
        <p:nvSpPr>
          <p:cNvPr id="3" name="灯片编号占位符 2">
            <a:extLst>
              <a:ext uri="{FF2B5EF4-FFF2-40B4-BE49-F238E27FC236}">
                <a16:creationId xmlns:a16="http://schemas.microsoft.com/office/drawing/2014/main" id="{1347EABB-5DC3-4BCA-A2FA-3BA67D6C2BD7}"/>
              </a:ext>
            </a:extLst>
          </p:cNvPr>
          <p:cNvSpPr>
            <a:spLocks noGrp="1"/>
          </p:cNvSpPr>
          <p:nvPr>
            <p:ph type="sldNum" sz="quarter" idx="12"/>
          </p:nvPr>
        </p:nvSpPr>
        <p:spPr/>
        <p:txBody>
          <a:bodyPr/>
          <a:lstStyle/>
          <a:p>
            <a:fld id="{61FD7337-7689-40E9-995D-FF92F58B836E}" type="slidenum">
              <a:rPr lang="zh-CN" altLang="en-US" smtClean="0"/>
              <a:t>31</a:t>
            </a:fld>
            <a:endParaRPr lang="zh-CN" altLang="en-US"/>
          </a:p>
        </p:txBody>
      </p:sp>
    </p:spTree>
    <p:custDataLst>
      <p:tags r:id="rId1"/>
    </p:custDataLst>
    <p:extLst>
      <p:ext uri="{BB962C8B-B14F-4D97-AF65-F5344CB8AC3E}">
        <p14:creationId xmlns:p14="http://schemas.microsoft.com/office/powerpoint/2010/main" val="1483701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455317"/>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en-US" altLang="zh-CN" dirty="0">
                <a:solidFill>
                  <a:srgbClr val="0070C0"/>
                </a:solidFill>
              </a:rPr>
              <a:t>Service</a:t>
            </a:r>
            <a:endParaRPr lang="zh-CN" altLang="en-US" dirty="0"/>
          </a:p>
        </p:txBody>
      </p:sp>
      <p:sp>
        <p:nvSpPr>
          <p:cNvPr id="3" name="灯片编号占位符 2">
            <a:extLst>
              <a:ext uri="{FF2B5EF4-FFF2-40B4-BE49-F238E27FC236}">
                <a16:creationId xmlns:a16="http://schemas.microsoft.com/office/drawing/2014/main" id="{104F6604-7D1B-41FC-98B2-9328FDD31154}"/>
              </a:ext>
            </a:extLst>
          </p:cNvPr>
          <p:cNvSpPr>
            <a:spLocks noGrp="1"/>
          </p:cNvSpPr>
          <p:nvPr>
            <p:ph type="sldNum" sz="quarter" idx="12"/>
          </p:nvPr>
        </p:nvSpPr>
        <p:spPr/>
        <p:txBody>
          <a:bodyPr/>
          <a:lstStyle/>
          <a:p>
            <a:fld id="{61FD7337-7689-40E9-995D-FF92F58B836E}" type="slidenum">
              <a:rPr lang="zh-CN" altLang="en-US" smtClean="0"/>
              <a:t>32</a:t>
            </a:fld>
            <a:endParaRPr lang="zh-CN" altLang="en-US"/>
          </a:p>
        </p:txBody>
      </p:sp>
      <p:grpSp>
        <p:nvGrpSpPr>
          <p:cNvPr id="5" name="组合 4">
            <a:extLst>
              <a:ext uri="{FF2B5EF4-FFF2-40B4-BE49-F238E27FC236}">
                <a16:creationId xmlns:a16="http://schemas.microsoft.com/office/drawing/2014/main" id="{07C52095-B706-458E-B35A-21372B23A526}"/>
              </a:ext>
            </a:extLst>
          </p:cNvPr>
          <p:cNvGrpSpPr/>
          <p:nvPr/>
        </p:nvGrpSpPr>
        <p:grpSpPr>
          <a:xfrm>
            <a:off x="566431" y="2895614"/>
            <a:ext cx="1414837" cy="685782"/>
            <a:chOff x="566431" y="2895614"/>
            <a:chExt cx="1414837" cy="685782"/>
          </a:xfrm>
        </p:grpSpPr>
        <p:sp>
          <p:nvSpPr>
            <p:cNvPr id="2" name="矩形: 圆角 1">
              <a:extLst>
                <a:ext uri="{FF2B5EF4-FFF2-40B4-BE49-F238E27FC236}">
                  <a16:creationId xmlns:a16="http://schemas.microsoft.com/office/drawing/2014/main" id="{270D8EE9-C803-4355-A118-E460010D1377}"/>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2EB4115-BFFF-4066-A354-8D849355A4BA}"/>
                </a:ext>
              </a:extLst>
            </p:cNvPr>
            <p:cNvSpPr txBox="1"/>
            <p:nvPr/>
          </p:nvSpPr>
          <p:spPr>
            <a:xfrm>
              <a:off x="793589" y="2984216"/>
              <a:ext cx="960519" cy="584775"/>
            </a:xfrm>
            <a:prstGeom prst="rect">
              <a:avLst/>
            </a:prstGeom>
            <a:noFill/>
          </p:spPr>
          <p:txBody>
            <a:bodyPr wrap="none" rtlCol="0">
              <a:spAutoFit/>
            </a:bodyPr>
            <a:lstStyle/>
            <a:p>
              <a:pPr algn="ctr"/>
              <a:r>
                <a:rPr lang="en-US" altLang="zh-CN" sz="1600" dirty="0" err="1"/>
                <a:t>FrontEnd</a:t>
              </a:r>
              <a:endParaRPr lang="en-US" altLang="zh-CN" sz="1600" dirty="0"/>
            </a:p>
            <a:p>
              <a:pPr algn="ctr"/>
              <a:r>
                <a:rPr lang="en-US" altLang="zh-CN" sz="1600" dirty="0"/>
                <a:t>Pod</a:t>
              </a:r>
              <a:endParaRPr lang="zh-CN" altLang="en-US" sz="1600" dirty="0"/>
            </a:p>
          </p:txBody>
        </p:sp>
      </p:grpSp>
      <p:grpSp>
        <p:nvGrpSpPr>
          <p:cNvPr id="15" name="组合 14">
            <a:extLst>
              <a:ext uri="{FF2B5EF4-FFF2-40B4-BE49-F238E27FC236}">
                <a16:creationId xmlns:a16="http://schemas.microsoft.com/office/drawing/2014/main" id="{67DEADED-2CF4-4855-8A34-8DBDCEF19545}"/>
              </a:ext>
            </a:extLst>
          </p:cNvPr>
          <p:cNvGrpSpPr/>
          <p:nvPr/>
        </p:nvGrpSpPr>
        <p:grpSpPr>
          <a:xfrm>
            <a:off x="2771507" y="2907199"/>
            <a:ext cx="1800493" cy="1024336"/>
            <a:chOff x="2771507" y="2907199"/>
            <a:chExt cx="1800493" cy="1024336"/>
          </a:xfrm>
        </p:grpSpPr>
        <p:grpSp>
          <p:nvGrpSpPr>
            <p:cNvPr id="9" name="组合 8">
              <a:extLst>
                <a:ext uri="{FF2B5EF4-FFF2-40B4-BE49-F238E27FC236}">
                  <a16:creationId xmlns:a16="http://schemas.microsoft.com/office/drawing/2014/main" id="{E478F697-4E68-4D41-86B3-6A70E112EC8E}"/>
                </a:ext>
              </a:extLst>
            </p:cNvPr>
            <p:cNvGrpSpPr/>
            <p:nvPr/>
          </p:nvGrpSpPr>
          <p:grpSpPr>
            <a:xfrm>
              <a:off x="2895644" y="2907199"/>
              <a:ext cx="1414837" cy="685782"/>
              <a:chOff x="566431" y="2895614"/>
              <a:chExt cx="1414837" cy="685782"/>
            </a:xfrm>
          </p:grpSpPr>
          <p:sp>
            <p:nvSpPr>
              <p:cNvPr id="10" name="矩形: 圆角 9">
                <a:extLst>
                  <a:ext uri="{FF2B5EF4-FFF2-40B4-BE49-F238E27FC236}">
                    <a16:creationId xmlns:a16="http://schemas.microsoft.com/office/drawing/2014/main" id="{A75994F7-A2FA-4ED2-BB0B-CE3C76EC213E}"/>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02590CC-0694-4D26-8E84-EBBC30EB656E}"/>
                  </a:ext>
                </a:extLst>
              </p:cNvPr>
              <p:cNvSpPr txBox="1"/>
              <p:nvPr/>
            </p:nvSpPr>
            <p:spPr>
              <a:xfrm>
                <a:off x="872937" y="3078861"/>
                <a:ext cx="801823" cy="338554"/>
              </a:xfrm>
              <a:prstGeom prst="rect">
                <a:avLst/>
              </a:prstGeom>
              <a:noFill/>
            </p:spPr>
            <p:txBody>
              <a:bodyPr wrap="none" rtlCol="0">
                <a:spAutoFit/>
              </a:bodyPr>
              <a:lstStyle/>
              <a:p>
                <a:pPr algn="ctr"/>
                <a:r>
                  <a:rPr lang="en-US" altLang="zh-CN" sz="1600" dirty="0"/>
                  <a:t>Service</a:t>
                </a:r>
                <a:endParaRPr lang="zh-CN" altLang="en-US" sz="1600" dirty="0"/>
              </a:p>
            </p:txBody>
          </p:sp>
        </p:grpSp>
        <p:sp>
          <p:nvSpPr>
            <p:cNvPr id="6" name="文本框 5">
              <a:extLst>
                <a:ext uri="{FF2B5EF4-FFF2-40B4-BE49-F238E27FC236}">
                  <a16:creationId xmlns:a16="http://schemas.microsoft.com/office/drawing/2014/main" id="{053CB9E8-0CBA-4A27-8208-442A0A1F7D07}"/>
                </a:ext>
              </a:extLst>
            </p:cNvPr>
            <p:cNvSpPr txBox="1"/>
            <p:nvPr/>
          </p:nvSpPr>
          <p:spPr>
            <a:xfrm>
              <a:off x="2771507" y="3592981"/>
              <a:ext cx="1800493" cy="338554"/>
            </a:xfrm>
            <a:prstGeom prst="rect">
              <a:avLst/>
            </a:prstGeom>
            <a:noFill/>
          </p:spPr>
          <p:txBody>
            <a:bodyPr wrap="none" rtlCol="0">
              <a:spAutoFit/>
            </a:bodyPr>
            <a:lstStyle/>
            <a:p>
              <a:r>
                <a:rPr lang="en-US" altLang="zh-CN" sz="1600" dirty="0" err="1"/>
                <a:t>Label:app</a:t>
              </a:r>
              <a:r>
                <a:rPr lang="en-US" altLang="zh-CN" sz="1600" dirty="0"/>
                <a:t>=backend</a:t>
              </a:r>
              <a:endParaRPr lang="zh-CN" altLang="en-US" sz="1600" dirty="0"/>
            </a:p>
          </p:txBody>
        </p:sp>
      </p:grpSp>
      <p:grpSp>
        <p:nvGrpSpPr>
          <p:cNvPr id="16" name="组合 15">
            <a:extLst>
              <a:ext uri="{FF2B5EF4-FFF2-40B4-BE49-F238E27FC236}">
                <a16:creationId xmlns:a16="http://schemas.microsoft.com/office/drawing/2014/main" id="{59C4CD0B-C549-41CD-AA74-F7E3E591BED0}"/>
              </a:ext>
            </a:extLst>
          </p:cNvPr>
          <p:cNvGrpSpPr/>
          <p:nvPr/>
        </p:nvGrpSpPr>
        <p:grpSpPr>
          <a:xfrm>
            <a:off x="2799548" y="4345248"/>
            <a:ext cx="1800493" cy="1270557"/>
            <a:chOff x="2771507" y="2907199"/>
            <a:chExt cx="1800493" cy="1270557"/>
          </a:xfrm>
        </p:grpSpPr>
        <p:grpSp>
          <p:nvGrpSpPr>
            <p:cNvPr id="17" name="组合 16">
              <a:extLst>
                <a:ext uri="{FF2B5EF4-FFF2-40B4-BE49-F238E27FC236}">
                  <a16:creationId xmlns:a16="http://schemas.microsoft.com/office/drawing/2014/main" id="{96B99750-2F76-43D7-87EE-AB107725A3D0}"/>
                </a:ext>
              </a:extLst>
            </p:cNvPr>
            <p:cNvGrpSpPr/>
            <p:nvPr/>
          </p:nvGrpSpPr>
          <p:grpSpPr>
            <a:xfrm>
              <a:off x="2895644" y="2907199"/>
              <a:ext cx="1414837" cy="685782"/>
              <a:chOff x="566431" y="2895614"/>
              <a:chExt cx="1414837" cy="685782"/>
            </a:xfrm>
          </p:grpSpPr>
          <p:sp>
            <p:nvSpPr>
              <p:cNvPr id="19" name="矩形: 圆角 18">
                <a:extLst>
                  <a:ext uri="{FF2B5EF4-FFF2-40B4-BE49-F238E27FC236}">
                    <a16:creationId xmlns:a16="http://schemas.microsoft.com/office/drawing/2014/main" id="{EDCC5104-87AF-4F93-85EC-2D2B1FFF004B}"/>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F258772-14AE-4F98-BD12-DA0F99647FD4}"/>
                  </a:ext>
                </a:extLst>
              </p:cNvPr>
              <p:cNvSpPr txBox="1"/>
              <p:nvPr/>
            </p:nvSpPr>
            <p:spPr>
              <a:xfrm>
                <a:off x="1045260" y="3078861"/>
                <a:ext cx="457176" cy="338554"/>
              </a:xfrm>
              <a:prstGeom prst="rect">
                <a:avLst/>
              </a:prstGeom>
              <a:noFill/>
            </p:spPr>
            <p:txBody>
              <a:bodyPr wrap="none" rtlCol="0">
                <a:spAutoFit/>
              </a:bodyPr>
              <a:lstStyle/>
              <a:p>
                <a:pPr algn="ctr"/>
                <a:r>
                  <a:rPr lang="en-US" altLang="zh-CN" sz="1600" dirty="0"/>
                  <a:t>RC</a:t>
                </a:r>
                <a:endParaRPr lang="zh-CN" altLang="en-US" sz="1600" dirty="0"/>
              </a:p>
            </p:txBody>
          </p:sp>
        </p:grpSp>
        <p:sp>
          <p:nvSpPr>
            <p:cNvPr id="18" name="文本框 17">
              <a:extLst>
                <a:ext uri="{FF2B5EF4-FFF2-40B4-BE49-F238E27FC236}">
                  <a16:creationId xmlns:a16="http://schemas.microsoft.com/office/drawing/2014/main" id="{383D2AE6-1C1E-47E3-9512-B8A1F64C5C23}"/>
                </a:ext>
              </a:extLst>
            </p:cNvPr>
            <p:cNvSpPr txBox="1"/>
            <p:nvPr/>
          </p:nvSpPr>
          <p:spPr>
            <a:xfrm>
              <a:off x="2771507" y="3592981"/>
              <a:ext cx="1800493" cy="584775"/>
            </a:xfrm>
            <a:prstGeom prst="rect">
              <a:avLst/>
            </a:prstGeom>
            <a:noFill/>
          </p:spPr>
          <p:txBody>
            <a:bodyPr wrap="none" rtlCol="0">
              <a:spAutoFit/>
            </a:bodyPr>
            <a:lstStyle/>
            <a:p>
              <a:r>
                <a:rPr lang="en-US" altLang="zh-CN" sz="1600" dirty="0" err="1"/>
                <a:t>Label:app</a:t>
              </a:r>
              <a:r>
                <a:rPr lang="en-US" altLang="zh-CN" sz="1600" dirty="0"/>
                <a:t>=backend</a:t>
              </a:r>
            </a:p>
            <a:p>
              <a:r>
                <a:rPr lang="en-US" altLang="zh-CN" sz="1600" dirty="0"/>
                <a:t>Replica:3</a:t>
              </a:r>
              <a:endParaRPr lang="zh-CN" altLang="en-US" sz="1600" dirty="0"/>
            </a:p>
          </p:txBody>
        </p:sp>
      </p:grpSp>
      <p:grpSp>
        <p:nvGrpSpPr>
          <p:cNvPr id="22" name="组合 21">
            <a:extLst>
              <a:ext uri="{FF2B5EF4-FFF2-40B4-BE49-F238E27FC236}">
                <a16:creationId xmlns:a16="http://schemas.microsoft.com/office/drawing/2014/main" id="{C52305C4-7ABC-4765-B0F4-BF0315BAF9EA}"/>
              </a:ext>
            </a:extLst>
          </p:cNvPr>
          <p:cNvGrpSpPr/>
          <p:nvPr/>
        </p:nvGrpSpPr>
        <p:grpSpPr>
          <a:xfrm>
            <a:off x="5035564" y="3568991"/>
            <a:ext cx="1414837" cy="685782"/>
            <a:chOff x="566431" y="2895614"/>
            <a:chExt cx="1414837" cy="685782"/>
          </a:xfrm>
        </p:grpSpPr>
        <p:sp>
          <p:nvSpPr>
            <p:cNvPr id="24" name="矩形: 圆角 23">
              <a:extLst>
                <a:ext uri="{FF2B5EF4-FFF2-40B4-BE49-F238E27FC236}">
                  <a16:creationId xmlns:a16="http://schemas.microsoft.com/office/drawing/2014/main" id="{AE2072E6-0F0B-4AD0-9B95-55754CA69A8D}"/>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97D3EB4-A109-45B6-BC36-691630B901ED}"/>
                </a:ext>
              </a:extLst>
            </p:cNvPr>
            <p:cNvSpPr txBox="1"/>
            <p:nvPr/>
          </p:nvSpPr>
          <p:spPr>
            <a:xfrm>
              <a:off x="833988" y="2965770"/>
              <a:ext cx="859531" cy="584775"/>
            </a:xfrm>
            <a:prstGeom prst="rect">
              <a:avLst/>
            </a:prstGeom>
            <a:noFill/>
          </p:spPr>
          <p:txBody>
            <a:bodyPr wrap="none" rtlCol="0">
              <a:spAutoFit/>
            </a:bodyPr>
            <a:lstStyle/>
            <a:p>
              <a:pPr algn="ctr"/>
              <a:r>
                <a:rPr lang="en-US" altLang="zh-CN" sz="1600" dirty="0"/>
                <a:t>Label</a:t>
              </a:r>
            </a:p>
            <a:p>
              <a:pPr algn="ctr"/>
              <a:r>
                <a:rPr lang="en-US" altLang="zh-CN" sz="1600" dirty="0"/>
                <a:t>Selector</a:t>
              </a:r>
              <a:endParaRPr lang="zh-CN" altLang="en-US" sz="1600" dirty="0"/>
            </a:p>
          </p:txBody>
        </p:sp>
      </p:grpSp>
      <p:grpSp>
        <p:nvGrpSpPr>
          <p:cNvPr id="26" name="组合 25">
            <a:extLst>
              <a:ext uri="{FF2B5EF4-FFF2-40B4-BE49-F238E27FC236}">
                <a16:creationId xmlns:a16="http://schemas.microsoft.com/office/drawing/2014/main" id="{88A3DA4A-ECBD-4AEB-BD84-C9A23C96DF75}"/>
              </a:ext>
            </a:extLst>
          </p:cNvPr>
          <p:cNvGrpSpPr/>
          <p:nvPr/>
        </p:nvGrpSpPr>
        <p:grpSpPr>
          <a:xfrm>
            <a:off x="7010336" y="2727902"/>
            <a:ext cx="1800493" cy="1024336"/>
            <a:chOff x="2771507" y="2907199"/>
            <a:chExt cx="1800493" cy="1024336"/>
          </a:xfrm>
        </p:grpSpPr>
        <p:grpSp>
          <p:nvGrpSpPr>
            <p:cNvPr id="27" name="组合 26">
              <a:extLst>
                <a:ext uri="{FF2B5EF4-FFF2-40B4-BE49-F238E27FC236}">
                  <a16:creationId xmlns:a16="http://schemas.microsoft.com/office/drawing/2014/main" id="{F9D3980B-F564-4B72-A79E-CA667EB81EDC}"/>
                </a:ext>
              </a:extLst>
            </p:cNvPr>
            <p:cNvGrpSpPr/>
            <p:nvPr/>
          </p:nvGrpSpPr>
          <p:grpSpPr>
            <a:xfrm>
              <a:off x="2895644" y="2907199"/>
              <a:ext cx="1414837" cy="685782"/>
              <a:chOff x="566431" y="2895614"/>
              <a:chExt cx="1414837" cy="685782"/>
            </a:xfrm>
          </p:grpSpPr>
          <p:sp>
            <p:nvSpPr>
              <p:cNvPr id="29" name="矩形: 圆角 28">
                <a:extLst>
                  <a:ext uri="{FF2B5EF4-FFF2-40B4-BE49-F238E27FC236}">
                    <a16:creationId xmlns:a16="http://schemas.microsoft.com/office/drawing/2014/main" id="{D99D143D-E4D5-41BB-B36D-72E0252FED43}"/>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E54CFFC3-ED34-480F-AA41-8C36C164BF04}"/>
                  </a:ext>
                </a:extLst>
              </p:cNvPr>
              <p:cNvSpPr txBox="1"/>
              <p:nvPr/>
            </p:nvSpPr>
            <p:spPr>
              <a:xfrm>
                <a:off x="1022017" y="3078861"/>
                <a:ext cx="503664" cy="338554"/>
              </a:xfrm>
              <a:prstGeom prst="rect">
                <a:avLst/>
              </a:prstGeom>
              <a:noFill/>
            </p:spPr>
            <p:txBody>
              <a:bodyPr wrap="none" rtlCol="0">
                <a:spAutoFit/>
              </a:bodyPr>
              <a:lstStyle/>
              <a:p>
                <a:pPr algn="ctr"/>
                <a:r>
                  <a:rPr lang="en-US" altLang="zh-CN" sz="1600" dirty="0"/>
                  <a:t>Pod</a:t>
                </a:r>
                <a:endParaRPr lang="zh-CN" altLang="en-US" sz="1600" dirty="0"/>
              </a:p>
            </p:txBody>
          </p:sp>
        </p:grpSp>
        <p:sp>
          <p:nvSpPr>
            <p:cNvPr id="28" name="文本框 27">
              <a:extLst>
                <a:ext uri="{FF2B5EF4-FFF2-40B4-BE49-F238E27FC236}">
                  <a16:creationId xmlns:a16="http://schemas.microsoft.com/office/drawing/2014/main" id="{AB664FF3-20B9-4996-B8DA-0A83445A9ED8}"/>
                </a:ext>
              </a:extLst>
            </p:cNvPr>
            <p:cNvSpPr txBox="1"/>
            <p:nvPr/>
          </p:nvSpPr>
          <p:spPr>
            <a:xfrm>
              <a:off x="2771507" y="3592981"/>
              <a:ext cx="1800493" cy="338554"/>
            </a:xfrm>
            <a:prstGeom prst="rect">
              <a:avLst/>
            </a:prstGeom>
            <a:noFill/>
          </p:spPr>
          <p:txBody>
            <a:bodyPr wrap="none" rtlCol="0">
              <a:spAutoFit/>
            </a:bodyPr>
            <a:lstStyle/>
            <a:p>
              <a:r>
                <a:rPr lang="en-US" altLang="zh-CN" sz="1600" dirty="0" err="1"/>
                <a:t>Label:app</a:t>
              </a:r>
              <a:r>
                <a:rPr lang="en-US" altLang="zh-CN" sz="1600" dirty="0"/>
                <a:t>=backend</a:t>
              </a:r>
              <a:endParaRPr lang="zh-CN" altLang="en-US" sz="1600" dirty="0"/>
            </a:p>
          </p:txBody>
        </p:sp>
      </p:grpSp>
      <p:grpSp>
        <p:nvGrpSpPr>
          <p:cNvPr id="31" name="组合 30">
            <a:extLst>
              <a:ext uri="{FF2B5EF4-FFF2-40B4-BE49-F238E27FC236}">
                <a16:creationId xmlns:a16="http://schemas.microsoft.com/office/drawing/2014/main" id="{EF3F7089-C4C8-466E-9518-B66DDC9B9232}"/>
              </a:ext>
            </a:extLst>
          </p:cNvPr>
          <p:cNvGrpSpPr/>
          <p:nvPr/>
        </p:nvGrpSpPr>
        <p:grpSpPr>
          <a:xfrm>
            <a:off x="7018426" y="3921515"/>
            <a:ext cx="1800493" cy="1024336"/>
            <a:chOff x="2771507" y="2907199"/>
            <a:chExt cx="1800493" cy="1024336"/>
          </a:xfrm>
        </p:grpSpPr>
        <p:grpSp>
          <p:nvGrpSpPr>
            <p:cNvPr id="32" name="组合 31">
              <a:extLst>
                <a:ext uri="{FF2B5EF4-FFF2-40B4-BE49-F238E27FC236}">
                  <a16:creationId xmlns:a16="http://schemas.microsoft.com/office/drawing/2014/main" id="{1E9CBA40-17B7-4A18-9696-4B4F4B3161C6}"/>
                </a:ext>
              </a:extLst>
            </p:cNvPr>
            <p:cNvGrpSpPr/>
            <p:nvPr/>
          </p:nvGrpSpPr>
          <p:grpSpPr>
            <a:xfrm>
              <a:off x="2895644" y="2907199"/>
              <a:ext cx="1414837" cy="768022"/>
              <a:chOff x="566431" y="2895614"/>
              <a:chExt cx="1414837" cy="768022"/>
            </a:xfrm>
          </p:grpSpPr>
          <p:sp>
            <p:nvSpPr>
              <p:cNvPr id="34" name="矩形: 圆角 33">
                <a:extLst>
                  <a:ext uri="{FF2B5EF4-FFF2-40B4-BE49-F238E27FC236}">
                    <a16:creationId xmlns:a16="http://schemas.microsoft.com/office/drawing/2014/main" id="{67A73388-6E7C-4401-B30D-F1F5F0642453}"/>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AFD9A5A-29AB-422C-9230-9AE35ED7A710}"/>
                  </a:ext>
                </a:extLst>
              </p:cNvPr>
              <p:cNvSpPr txBox="1"/>
              <p:nvPr/>
            </p:nvSpPr>
            <p:spPr>
              <a:xfrm>
                <a:off x="1022017" y="3078861"/>
                <a:ext cx="503663" cy="584775"/>
              </a:xfrm>
              <a:prstGeom prst="rect">
                <a:avLst/>
              </a:prstGeom>
              <a:noFill/>
            </p:spPr>
            <p:txBody>
              <a:bodyPr wrap="none" rtlCol="0">
                <a:spAutoFit/>
              </a:bodyPr>
              <a:lstStyle/>
              <a:p>
                <a:pPr algn="ctr"/>
                <a:r>
                  <a:rPr lang="en-US" altLang="zh-CN" sz="1600" dirty="0"/>
                  <a:t>Pod</a:t>
                </a:r>
                <a:endParaRPr lang="zh-CN" altLang="en-US" sz="1600" dirty="0"/>
              </a:p>
              <a:p>
                <a:pPr algn="ctr"/>
                <a:endParaRPr lang="zh-CN" altLang="en-US" sz="1600" dirty="0"/>
              </a:p>
            </p:txBody>
          </p:sp>
        </p:grpSp>
        <p:sp>
          <p:nvSpPr>
            <p:cNvPr id="33" name="文本框 32">
              <a:extLst>
                <a:ext uri="{FF2B5EF4-FFF2-40B4-BE49-F238E27FC236}">
                  <a16:creationId xmlns:a16="http://schemas.microsoft.com/office/drawing/2014/main" id="{0D82100C-5C70-498D-806D-A6F38132889A}"/>
                </a:ext>
              </a:extLst>
            </p:cNvPr>
            <p:cNvSpPr txBox="1"/>
            <p:nvPr/>
          </p:nvSpPr>
          <p:spPr>
            <a:xfrm>
              <a:off x="2771507" y="3592981"/>
              <a:ext cx="1800493" cy="338554"/>
            </a:xfrm>
            <a:prstGeom prst="rect">
              <a:avLst/>
            </a:prstGeom>
            <a:noFill/>
          </p:spPr>
          <p:txBody>
            <a:bodyPr wrap="none" rtlCol="0">
              <a:spAutoFit/>
            </a:bodyPr>
            <a:lstStyle/>
            <a:p>
              <a:r>
                <a:rPr lang="en-US" altLang="zh-CN" sz="1600" dirty="0" err="1"/>
                <a:t>Label:app</a:t>
              </a:r>
              <a:r>
                <a:rPr lang="en-US" altLang="zh-CN" sz="1600" dirty="0"/>
                <a:t>=backend</a:t>
              </a:r>
              <a:endParaRPr lang="zh-CN" altLang="en-US" sz="1600" dirty="0"/>
            </a:p>
          </p:txBody>
        </p:sp>
      </p:grpSp>
      <p:grpSp>
        <p:nvGrpSpPr>
          <p:cNvPr id="36" name="组合 35">
            <a:extLst>
              <a:ext uri="{FF2B5EF4-FFF2-40B4-BE49-F238E27FC236}">
                <a16:creationId xmlns:a16="http://schemas.microsoft.com/office/drawing/2014/main" id="{041E3809-22F0-48BF-9AC3-5FD2CAF0B5C2}"/>
              </a:ext>
            </a:extLst>
          </p:cNvPr>
          <p:cNvGrpSpPr/>
          <p:nvPr/>
        </p:nvGrpSpPr>
        <p:grpSpPr>
          <a:xfrm>
            <a:off x="7024816" y="5031030"/>
            <a:ext cx="1800493" cy="1024336"/>
            <a:chOff x="2771507" y="2907199"/>
            <a:chExt cx="1800493" cy="1024336"/>
          </a:xfrm>
        </p:grpSpPr>
        <p:grpSp>
          <p:nvGrpSpPr>
            <p:cNvPr id="37" name="组合 36">
              <a:extLst>
                <a:ext uri="{FF2B5EF4-FFF2-40B4-BE49-F238E27FC236}">
                  <a16:creationId xmlns:a16="http://schemas.microsoft.com/office/drawing/2014/main" id="{BE4CF49B-7433-4033-837A-8F8776F1499D}"/>
                </a:ext>
              </a:extLst>
            </p:cNvPr>
            <p:cNvGrpSpPr/>
            <p:nvPr/>
          </p:nvGrpSpPr>
          <p:grpSpPr>
            <a:xfrm>
              <a:off x="2895644" y="2907199"/>
              <a:ext cx="1414837" cy="768022"/>
              <a:chOff x="566431" y="2895614"/>
              <a:chExt cx="1414837" cy="768022"/>
            </a:xfrm>
          </p:grpSpPr>
          <p:sp>
            <p:nvSpPr>
              <p:cNvPr id="39" name="矩形: 圆角 38">
                <a:extLst>
                  <a:ext uri="{FF2B5EF4-FFF2-40B4-BE49-F238E27FC236}">
                    <a16:creationId xmlns:a16="http://schemas.microsoft.com/office/drawing/2014/main" id="{2A5CEC32-EDC2-4739-80C6-00586D8DF0CA}"/>
                  </a:ext>
                </a:extLst>
              </p:cNvPr>
              <p:cNvSpPr/>
              <p:nvPr/>
            </p:nvSpPr>
            <p:spPr>
              <a:xfrm>
                <a:off x="566431" y="2895614"/>
                <a:ext cx="1414837" cy="68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9E148D57-7C3A-4546-9123-7D48B3F76A4D}"/>
                  </a:ext>
                </a:extLst>
              </p:cNvPr>
              <p:cNvSpPr txBox="1"/>
              <p:nvPr/>
            </p:nvSpPr>
            <p:spPr>
              <a:xfrm>
                <a:off x="1022017" y="3078861"/>
                <a:ext cx="503663" cy="584775"/>
              </a:xfrm>
              <a:prstGeom prst="rect">
                <a:avLst/>
              </a:prstGeom>
              <a:noFill/>
            </p:spPr>
            <p:txBody>
              <a:bodyPr wrap="none" rtlCol="0">
                <a:spAutoFit/>
              </a:bodyPr>
              <a:lstStyle/>
              <a:p>
                <a:pPr algn="ctr"/>
                <a:r>
                  <a:rPr lang="en-US" altLang="zh-CN" sz="1600" dirty="0"/>
                  <a:t>Pod</a:t>
                </a:r>
                <a:endParaRPr lang="zh-CN" altLang="en-US" sz="1600" dirty="0"/>
              </a:p>
              <a:p>
                <a:pPr algn="ctr"/>
                <a:endParaRPr lang="zh-CN" altLang="en-US" sz="1600" dirty="0"/>
              </a:p>
            </p:txBody>
          </p:sp>
        </p:grpSp>
        <p:sp>
          <p:nvSpPr>
            <p:cNvPr id="38" name="文本框 37">
              <a:extLst>
                <a:ext uri="{FF2B5EF4-FFF2-40B4-BE49-F238E27FC236}">
                  <a16:creationId xmlns:a16="http://schemas.microsoft.com/office/drawing/2014/main" id="{890F3EB4-1FC4-4D8F-986D-DA9A790467AC}"/>
                </a:ext>
              </a:extLst>
            </p:cNvPr>
            <p:cNvSpPr txBox="1"/>
            <p:nvPr/>
          </p:nvSpPr>
          <p:spPr>
            <a:xfrm>
              <a:off x="2771507" y="3592981"/>
              <a:ext cx="1800493" cy="338554"/>
            </a:xfrm>
            <a:prstGeom prst="rect">
              <a:avLst/>
            </a:prstGeom>
            <a:noFill/>
          </p:spPr>
          <p:txBody>
            <a:bodyPr wrap="none" rtlCol="0">
              <a:spAutoFit/>
            </a:bodyPr>
            <a:lstStyle/>
            <a:p>
              <a:r>
                <a:rPr lang="en-US" altLang="zh-CN" sz="1600" dirty="0" err="1"/>
                <a:t>Label:app</a:t>
              </a:r>
              <a:r>
                <a:rPr lang="en-US" altLang="zh-CN" sz="1600" dirty="0"/>
                <a:t>=backend</a:t>
              </a:r>
              <a:endParaRPr lang="zh-CN" altLang="en-US" sz="1600" dirty="0"/>
            </a:p>
          </p:txBody>
        </p:sp>
      </p:grpSp>
      <p:cxnSp>
        <p:nvCxnSpPr>
          <p:cNvPr id="42" name="直接连接符 41">
            <a:extLst>
              <a:ext uri="{FF2B5EF4-FFF2-40B4-BE49-F238E27FC236}">
                <a16:creationId xmlns:a16="http://schemas.microsoft.com/office/drawing/2014/main" id="{1D5DC8B2-9637-4E93-803C-02B06A09CA77}"/>
              </a:ext>
            </a:extLst>
          </p:cNvPr>
          <p:cNvCxnSpPr>
            <a:stCxn id="2" idx="3"/>
            <a:endCxn id="10" idx="1"/>
          </p:cNvCxnSpPr>
          <p:nvPr/>
        </p:nvCxnSpPr>
        <p:spPr>
          <a:xfrm>
            <a:off x="1981268" y="3238505"/>
            <a:ext cx="914376" cy="1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8E39483-BD57-4F05-AFEB-58A9CB36719A}"/>
              </a:ext>
            </a:extLst>
          </p:cNvPr>
          <p:cNvCxnSpPr>
            <a:stCxn id="10" idx="3"/>
            <a:endCxn id="24" idx="1"/>
          </p:cNvCxnSpPr>
          <p:nvPr/>
        </p:nvCxnSpPr>
        <p:spPr>
          <a:xfrm>
            <a:off x="4310481" y="3250090"/>
            <a:ext cx="725083" cy="66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F714772-18D4-4A08-9521-0A7AEF1A3628}"/>
              </a:ext>
            </a:extLst>
          </p:cNvPr>
          <p:cNvCxnSpPr>
            <a:stCxn id="19" idx="3"/>
            <a:endCxn id="24" idx="1"/>
          </p:cNvCxnSpPr>
          <p:nvPr/>
        </p:nvCxnSpPr>
        <p:spPr>
          <a:xfrm flipV="1">
            <a:off x="4338522" y="3911882"/>
            <a:ext cx="697042" cy="776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BDBD687-F63B-4772-A0BE-01F003ABDA3D}"/>
              </a:ext>
            </a:extLst>
          </p:cNvPr>
          <p:cNvCxnSpPr>
            <a:stCxn id="24" idx="3"/>
            <a:endCxn id="29" idx="1"/>
          </p:cNvCxnSpPr>
          <p:nvPr/>
        </p:nvCxnSpPr>
        <p:spPr>
          <a:xfrm flipV="1">
            <a:off x="6450401" y="3070793"/>
            <a:ext cx="684072" cy="841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9058384-3DEF-4AC4-BE97-B86274CBB8DF}"/>
              </a:ext>
            </a:extLst>
          </p:cNvPr>
          <p:cNvCxnSpPr>
            <a:stCxn id="24" idx="3"/>
            <a:endCxn id="34" idx="1"/>
          </p:cNvCxnSpPr>
          <p:nvPr/>
        </p:nvCxnSpPr>
        <p:spPr>
          <a:xfrm>
            <a:off x="6450401" y="3911882"/>
            <a:ext cx="692162" cy="352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1E5CDCA6-F7CE-4A73-A01C-85B477FBB8CC}"/>
              </a:ext>
            </a:extLst>
          </p:cNvPr>
          <p:cNvCxnSpPr>
            <a:stCxn id="24" idx="3"/>
            <a:endCxn id="39" idx="1"/>
          </p:cNvCxnSpPr>
          <p:nvPr/>
        </p:nvCxnSpPr>
        <p:spPr>
          <a:xfrm>
            <a:off x="6450401" y="3911882"/>
            <a:ext cx="698552" cy="1462039"/>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8175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2" name="文本框 1">
            <a:extLst>
              <a:ext uri="{FF2B5EF4-FFF2-40B4-BE49-F238E27FC236}">
                <a16:creationId xmlns:a16="http://schemas.microsoft.com/office/drawing/2014/main" id="{B450F529-18C8-4A5F-A65F-876B3D207083}"/>
              </a:ext>
            </a:extLst>
          </p:cNvPr>
          <p:cNvSpPr txBox="1"/>
          <p:nvPr/>
        </p:nvSpPr>
        <p:spPr>
          <a:xfrm>
            <a:off x="571608" y="1524050"/>
            <a:ext cx="5943444" cy="338554"/>
          </a:xfrm>
          <a:prstGeom prst="rect">
            <a:avLst/>
          </a:prstGeom>
          <a:noFill/>
        </p:spPr>
        <p:txBody>
          <a:bodyPr wrap="square" rtlCol="0">
            <a:spAutoFit/>
          </a:bodyPr>
          <a:lstStyle/>
          <a:p>
            <a:r>
              <a:rPr lang="en-US" altLang="zh-CN" sz="1600" dirty="0"/>
              <a:t>4.Use </a:t>
            </a:r>
            <a:r>
              <a:rPr lang="en-US" altLang="zh-CN" sz="1600" dirty="0" err="1">
                <a:hlinkClick r:id="rId5"/>
              </a:rPr>
              <a:t>kubernetes</a:t>
            </a:r>
            <a:r>
              <a:rPr lang="en-US" altLang="zh-CN" sz="1600" dirty="0">
                <a:hlinkClick r:id="rId5"/>
              </a:rPr>
              <a:t>/client-go</a:t>
            </a:r>
            <a:r>
              <a:rPr lang="en-US" altLang="zh-CN" sz="1600" dirty="0"/>
              <a:t> to  CRUD Kubernetes Deployment.</a:t>
            </a:r>
          </a:p>
        </p:txBody>
      </p:sp>
      <p:pic>
        <p:nvPicPr>
          <p:cNvPr id="3" name="图片 2">
            <a:extLst>
              <a:ext uri="{FF2B5EF4-FFF2-40B4-BE49-F238E27FC236}">
                <a16:creationId xmlns:a16="http://schemas.microsoft.com/office/drawing/2014/main" id="{30410B3D-CF9E-49DC-BD0B-E36E5A4C3FBE}"/>
              </a:ext>
            </a:extLst>
          </p:cNvPr>
          <p:cNvPicPr>
            <a:picLocks noChangeAspect="1"/>
          </p:cNvPicPr>
          <p:nvPr/>
        </p:nvPicPr>
        <p:blipFill>
          <a:blip r:embed="rId6"/>
          <a:stretch>
            <a:fillRect/>
          </a:stretch>
        </p:blipFill>
        <p:spPr>
          <a:xfrm>
            <a:off x="0" y="1905040"/>
            <a:ext cx="9144000" cy="2201844"/>
          </a:xfrm>
          <a:prstGeom prst="rect">
            <a:avLst/>
          </a:prstGeom>
        </p:spPr>
      </p:pic>
      <p:pic>
        <p:nvPicPr>
          <p:cNvPr id="4" name="图片 3">
            <a:extLst>
              <a:ext uri="{FF2B5EF4-FFF2-40B4-BE49-F238E27FC236}">
                <a16:creationId xmlns:a16="http://schemas.microsoft.com/office/drawing/2014/main" id="{646D540A-F810-43B6-9410-36B29147AF00}"/>
              </a:ext>
            </a:extLst>
          </p:cNvPr>
          <p:cNvPicPr>
            <a:picLocks noChangeAspect="1"/>
          </p:cNvPicPr>
          <p:nvPr/>
        </p:nvPicPr>
        <p:blipFill>
          <a:blip r:embed="rId7"/>
          <a:stretch>
            <a:fillRect/>
          </a:stretch>
        </p:blipFill>
        <p:spPr>
          <a:xfrm>
            <a:off x="-10618" y="4340649"/>
            <a:ext cx="9144000" cy="2416356"/>
          </a:xfrm>
          <a:prstGeom prst="rect">
            <a:avLst/>
          </a:prstGeom>
        </p:spPr>
      </p:pic>
      <p:sp>
        <p:nvSpPr>
          <p:cNvPr id="6" name="灯片编号占位符 5">
            <a:extLst>
              <a:ext uri="{FF2B5EF4-FFF2-40B4-BE49-F238E27FC236}">
                <a16:creationId xmlns:a16="http://schemas.microsoft.com/office/drawing/2014/main" id="{C64492E7-A2B6-4F1F-93BF-704D8395957D}"/>
              </a:ext>
            </a:extLst>
          </p:cNvPr>
          <p:cNvSpPr>
            <a:spLocks noGrp="1"/>
          </p:cNvSpPr>
          <p:nvPr>
            <p:ph type="sldNum" sz="quarter" idx="12"/>
          </p:nvPr>
        </p:nvSpPr>
        <p:spPr/>
        <p:txBody>
          <a:bodyPr/>
          <a:lstStyle/>
          <a:p>
            <a:fld id="{61FD7337-7689-40E9-995D-FF92F58B836E}" type="slidenum">
              <a:rPr lang="zh-CN" altLang="en-US" smtClean="0"/>
              <a:t>33</a:t>
            </a:fld>
            <a:endParaRPr lang="zh-CN" altLang="en-US"/>
          </a:p>
        </p:txBody>
      </p:sp>
    </p:spTree>
    <p:custDataLst>
      <p:tags r:id="rId1"/>
    </p:custDataLst>
    <p:extLst>
      <p:ext uri="{BB962C8B-B14F-4D97-AF65-F5344CB8AC3E}">
        <p14:creationId xmlns:p14="http://schemas.microsoft.com/office/powerpoint/2010/main" val="3058992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243FEF-1324-4DD3-BA51-C8C6D65D9D5B}"/>
              </a:ext>
            </a:extLst>
          </p:cNvPr>
          <p:cNvPicPr>
            <a:picLocks noChangeAspect="1"/>
          </p:cNvPicPr>
          <p:nvPr/>
        </p:nvPicPr>
        <p:blipFill>
          <a:blip r:embed="rId5"/>
          <a:stretch>
            <a:fillRect/>
          </a:stretch>
        </p:blipFill>
        <p:spPr>
          <a:xfrm>
            <a:off x="0" y="1555177"/>
            <a:ext cx="9144000" cy="5184913"/>
          </a:xfrm>
          <a:prstGeom prst="rect">
            <a:avLst/>
          </a:prstGeom>
        </p:spPr>
      </p:pic>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灯片编号占位符 6">
            <a:extLst>
              <a:ext uri="{FF2B5EF4-FFF2-40B4-BE49-F238E27FC236}">
                <a16:creationId xmlns:a16="http://schemas.microsoft.com/office/drawing/2014/main" id="{04929AF0-0ED3-4F42-84B7-552294CC9A1F}"/>
              </a:ext>
            </a:extLst>
          </p:cNvPr>
          <p:cNvSpPr>
            <a:spLocks noGrp="1"/>
          </p:cNvSpPr>
          <p:nvPr>
            <p:ph type="sldNum" sz="quarter" idx="12"/>
          </p:nvPr>
        </p:nvSpPr>
        <p:spPr/>
        <p:txBody>
          <a:bodyPr/>
          <a:lstStyle/>
          <a:p>
            <a:fld id="{61FD7337-7689-40E9-995D-FF92F58B836E}" type="slidenum">
              <a:rPr lang="zh-CN" altLang="en-US" smtClean="0"/>
              <a:t>34</a:t>
            </a:fld>
            <a:endParaRPr lang="zh-CN" altLang="en-US"/>
          </a:p>
        </p:txBody>
      </p:sp>
    </p:spTree>
    <p:custDataLst>
      <p:tags r:id="rId1"/>
    </p:custDataLst>
    <p:extLst>
      <p:ext uri="{BB962C8B-B14F-4D97-AF65-F5344CB8AC3E}">
        <p14:creationId xmlns:p14="http://schemas.microsoft.com/office/powerpoint/2010/main" val="2255134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pic>
        <p:nvPicPr>
          <p:cNvPr id="2" name="图片 1">
            <a:extLst>
              <a:ext uri="{FF2B5EF4-FFF2-40B4-BE49-F238E27FC236}">
                <a16:creationId xmlns:a16="http://schemas.microsoft.com/office/drawing/2014/main" id="{1C447968-8390-40C4-A44B-E74B6AD8CC6C}"/>
              </a:ext>
            </a:extLst>
          </p:cNvPr>
          <p:cNvPicPr>
            <a:picLocks noChangeAspect="1"/>
          </p:cNvPicPr>
          <p:nvPr/>
        </p:nvPicPr>
        <p:blipFill>
          <a:blip r:embed="rId5"/>
          <a:stretch>
            <a:fillRect/>
          </a:stretch>
        </p:blipFill>
        <p:spPr>
          <a:xfrm>
            <a:off x="4684" y="1655366"/>
            <a:ext cx="9144000" cy="2843598"/>
          </a:xfrm>
          <a:prstGeom prst="rect">
            <a:avLst/>
          </a:prstGeom>
        </p:spPr>
      </p:pic>
      <p:sp>
        <p:nvSpPr>
          <p:cNvPr id="6" name="文本框 5">
            <a:extLst>
              <a:ext uri="{FF2B5EF4-FFF2-40B4-BE49-F238E27FC236}">
                <a16:creationId xmlns:a16="http://schemas.microsoft.com/office/drawing/2014/main" id="{429865B8-EFC4-42D7-B4B5-982CBECA74D3}"/>
              </a:ext>
            </a:extLst>
          </p:cNvPr>
          <p:cNvSpPr txBox="1"/>
          <p:nvPr/>
        </p:nvSpPr>
        <p:spPr>
          <a:xfrm>
            <a:off x="328225" y="4708306"/>
            <a:ext cx="8373465" cy="1938992"/>
          </a:xfrm>
          <a:prstGeom prst="rect">
            <a:avLst/>
          </a:prstGeom>
          <a:noFill/>
        </p:spPr>
        <p:txBody>
          <a:bodyPr wrap="square" rtlCol="0">
            <a:spAutoFit/>
          </a:bodyPr>
          <a:lstStyle/>
          <a:p>
            <a:r>
              <a:rPr lang="zh-CN" altLang="en-US" dirty="0"/>
              <a:t>这一部分</a:t>
            </a:r>
            <a:r>
              <a:rPr lang="en-US" altLang="zh-CN" dirty="0"/>
              <a:t>CRD</a:t>
            </a:r>
            <a:r>
              <a:rPr lang="zh-CN" altLang="en-US" dirty="0"/>
              <a:t>操作没有第一次没有出现问题，但</a:t>
            </a:r>
            <a:r>
              <a:rPr lang="en-US" altLang="zh-CN" dirty="0"/>
              <a:t>Update</a:t>
            </a:r>
            <a:r>
              <a:rPr lang="zh-CN" altLang="en-US" dirty="0"/>
              <a:t>出现了问题。不能直接使用</a:t>
            </a:r>
            <a:r>
              <a:rPr lang="en-US" altLang="zh-CN" dirty="0"/>
              <a:t>Update </a:t>
            </a:r>
            <a:r>
              <a:rPr lang="en-US" altLang="zh-CN" dirty="0" err="1"/>
              <a:t>api</a:t>
            </a:r>
            <a:r>
              <a:rPr lang="zh-CN" altLang="en-US" dirty="0"/>
              <a:t>去操作，原因是在操作时，使用的信息可能已经发生变化，此时就需要重新</a:t>
            </a:r>
            <a:r>
              <a:rPr lang="en-US" altLang="zh-CN" dirty="0"/>
              <a:t>Get</a:t>
            </a:r>
            <a:r>
              <a:rPr lang="zh-CN" altLang="en-US" dirty="0"/>
              <a:t>然后使用获得的</a:t>
            </a:r>
            <a:r>
              <a:rPr lang="en-US" altLang="zh-CN" dirty="0"/>
              <a:t>Result</a:t>
            </a:r>
            <a:r>
              <a:rPr lang="zh-CN" altLang="en-US" dirty="0"/>
              <a:t>再次进行</a:t>
            </a:r>
            <a:r>
              <a:rPr lang="en-US" altLang="zh-CN" dirty="0"/>
              <a:t>Update</a:t>
            </a:r>
            <a:r>
              <a:rPr lang="zh-CN" altLang="en-US" dirty="0"/>
              <a:t>操作，使用</a:t>
            </a:r>
            <a:r>
              <a:rPr lang="en-US" altLang="zh-CN" dirty="0" err="1">
                <a:solidFill>
                  <a:srgbClr val="0070C0"/>
                </a:solidFill>
              </a:rPr>
              <a:t>retry.RetryOnConflict</a:t>
            </a:r>
            <a:r>
              <a:rPr lang="en-US" altLang="zh-CN" dirty="0">
                <a:solidFill>
                  <a:srgbClr val="0070C0"/>
                </a:solidFill>
              </a:rPr>
              <a:t>(</a:t>
            </a:r>
            <a:r>
              <a:rPr lang="en-US" altLang="zh-CN" dirty="0" err="1">
                <a:solidFill>
                  <a:srgbClr val="0070C0"/>
                </a:solidFill>
              </a:rPr>
              <a:t>retry.DefaultRetry</a:t>
            </a:r>
            <a:r>
              <a:rPr lang="en-US" altLang="zh-CN" dirty="0">
                <a:solidFill>
                  <a:srgbClr val="0070C0"/>
                </a:solidFill>
              </a:rPr>
              <a:t>, </a:t>
            </a:r>
            <a:r>
              <a:rPr lang="en-US" altLang="zh-CN" dirty="0" err="1">
                <a:solidFill>
                  <a:srgbClr val="0070C0"/>
                </a:solidFill>
              </a:rPr>
              <a:t>func</a:t>
            </a:r>
            <a:r>
              <a:rPr lang="en-US" altLang="zh-CN" dirty="0">
                <a:solidFill>
                  <a:srgbClr val="0070C0"/>
                </a:solidFill>
              </a:rPr>
              <a:t>() error {…}</a:t>
            </a:r>
            <a:r>
              <a:rPr lang="zh-CN" altLang="en-US" dirty="0">
                <a:solidFill>
                  <a:srgbClr val="0070C0"/>
                </a:solidFill>
              </a:rPr>
              <a:t>）</a:t>
            </a:r>
          </a:p>
        </p:txBody>
      </p:sp>
      <p:sp>
        <p:nvSpPr>
          <p:cNvPr id="7" name="灯片编号占位符 6">
            <a:extLst>
              <a:ext uri="{FF2B5EF4-FFF2-40B4-BE49-F238E27FC236}">
                <a16:creationId xmlns:a16="http://schemas.microsoft.com/office/drawing/2014/main" id="{9B2D687D-E690-4D00-9F7E-451200A40F6F}"/>
              </a:ext>
            </a:extLst>
          </p:cNvPr>
          <p:cNvSpPr>
            <a:spLocks noGrp="1"/>
          </p:cNvSpPr>
          <p:nvPr>
            <p:ph type="sldNum" sz="quarter" idx="12"/>
          </p:nvPr>
        </p:nvSpPr>
        <p:spPr/>
        <p:txBody>
          <a:bodyPr/>
          <a:lstStyle/>
          <a:p>
            <a:fld id="{61FD7337-7689-40E9-995D-FF92F58B836E}" type="slidenum">
              <a:rPr lang="zh-CN" altLang="en-US" smtClean="0"/>
              <a:t>35</a:t>
            </a:fld>
            <a:endParaRPr lang="zh-CN" altLang="en-US"/>
          </a:p>
        </p:txBody>
      </p:sp>
    </p:spTree>
    <p:custDataLst>
      <p:tags r:id="rId1"/>
    </p:custDataLst>
    <p:extLst>
      <p:ext uri="{BB962C8B-B14F-4D97-AF65-F5344CB8AC3E}">
        <p14:creationId xmlns:p14="http://schemas.microsoft.com/office/powerpoint/2010/main" val="3206714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sp>
        <p:nvSpPr>
          <p:cNvPr id="7" name="文本框 6">
            <a:extLst>
              <a:ext uri="{FF2B5EF4-FFF2-40B4-BE49-F238E27FC236}">
                <a16:creationId xmlns:a16="http://schemas.microsoft.com/office/drawing/2014/main" id="{50727C53-3A40-4046-A734-FD35AE9A9107}"/>
              </a:ext>
            </a:extLst>
          </p:cNvPr>
          <p:cNvSpPr txBox="1"/>
          <p:nvPr/>
        </p:nvSpPr>
        <p:spPr>
          <a:xfrm>
            <a:off x="566431" y="2057436"/>
            <a:ext cx="8334776" cy="3293209"/>
          </a:xfrm>
          <a:prstGeom prst="rect">
            <a:avLst/>
          </a:prstGeom>
          <a:noFill/>
        </p:spPr>
        <p:txBody>
          <a:bodyPr wrap="square" rtlCol="0">
            <a:spAutoFit/>
          </a:bodyPr>
          <a:lstStyle/>
          <a:p>
            <a:r>
              <a:rPr lang="en-US" altLang="zh-CN" b="1" dirty="0" err="1"/>
              <a:t>ReplicationController</a:t>
            </a:r>
            <a:r>
              <a:rPr lang="zh-CN" altLang="en-US" b="1" dirty="0"/>
              <a:t>和</a:t>
            </a:r>
            <a:r>
              <a:rPr lang="en-US" altLang="zh-CN" b="1" dirty="0" err="1"/>
              <a:t>ReplicaSet</a:t>
            </a:r>
            <a:endParaRPr lang="en-US" altLang="zh-CN" b="1" dirty="0"/>
          </a:p>
          <a:p>
            <a:endParaRPr lang="en-US" altLang="zh-CN" b="1" dirty="0"/>
          </a:p>
          <a:p>
            <a:pPr indent="449263"/>
            <a:r>
              <a:rPr lang="en-US" altLang="zh-CN" sz="1600" dirty="0" err="1"/>
              <a:t>ReplicationController</a:t>
            </a:r>
            <a:r>
              <a:rPr lang="zh-CN" altLang="en-US" sz="1600" dirty="0"/>
              <a:t>用来确保容器应用的副本数始终保持在用户定义的副本数，即如果有容器异常退出，会自动创建新的</a:t>
            </a:r>
            <a:r>
              <a:rPr lang="en-US" altLang="zh-CN" sz="1600" dirty="0"/>
              <a:t>Pod</a:t>
            </a:r>
            <a:r>
              <a:rPr lang="zh-CN" altLang="en-US" sz="1600" dirty="0"/>
              <a:t>来替代；而如果异常多出来的容器也会自动回收。</a:t>
            </a:r>
          </a:p>
          <a:p>
            <a:pPr indent="449263"/>
            <a:endParaRPr lang="en-US" altLang="zh-CN" sz="1600" dirty="0"/>
          </a:p>
          <a:p>
            <a:pPr indent="449263"/>
            <a:r>
              <a:rPr lang="zh-CN" altLang="en-US" sz="1600" dirty="0"/>
              <a:t>在新版本的</a:t>
            </a:r>
            <a:r>
              <a:rPr lang="en-US" altLang="zh-CN" sz="1600" dirty="0"/>
              <a:t>Kubernetes</a:t>
            </a:r>
            <a:r>
              <a:rPr lang="zh-CN" altLang="en-US" sz="1600" dirty="0"/>
              <a:t>中建议使用</a:t>
            </a:r>
            <a:r>
              <a:rPr lang="en-US" altLang="zh-CN" sz="1600" dirty="0" err="1"/>
              <a:t>ReplicaSet</a:t>
            </a:r>
            <a:r>
              <a:rPr lang="zh-CN" altLang="en-US" sz="1600" dirty="0"/>
              <a:t>来取代</a:t>
            </a:r>
            <a:r>
              <a:rPr lang="en-US" altLang="zh-CN" sz="1600" dirty="0" err="1"/>
              <a:t>ReplicationController</a:t>
            </a:r>
            <a:r>
              <a:rPr lang="zh-CN" altLang="en-US" sz="1600" dirty="0"/>
              <a:t>。</a:t>
            </a:r>
            <a:r>
              <a:rPr lang="en-US" altLang="zh-CN" sz="1600" dirty="0" err="1"/>
              <a:t>ReplicaSet</a:t>
            </a:r>
            <a:r>
              <a:rPr lang="zh-CN" altLang="en-US" sz="1600" dirty="0"/>
              <a:t>跟</a:t>
            </a:r>
            <a:r>
              <a:rPr lang="en-US" altLang="zh-CN" sz="1600" dirty="0" err="1"/>
              <a:t>ReplicationController</a:t>
            </a:r>
            <a:r>
              <a:rPr lang="zh-CN" altLang="en-US" sz="1600" dirty="0"/>
              <a:t>没有本质的不同，只是名字不一样，并且</a:t>
            </a:r>
            <a:r>
              <a:rPr lang="en-US" altLang="zh-CN" sz="1600" dirty="0" err="1"/>
              <a:t>ReplicaSet</a:t>
            </a:r>
            <a:r>
              <a:rPr lang="zh-CN" altLang="en-US" sz="1600" dirty="0"/>
              <a:t>支持集合式的</a:t>
            </a:r>
            <a:r>
              <a:rPr lang="en-US" altLang="zh-CN" sz="1600" dirty="0"/>
              <a:t>selector</a:t>
            </a:r>
            <a:r>
              <a:rPr lang="zh-CN" altLang="en-US" sz="1600" dirty="0"/>
              <a:t>。</a:t>
            </a:r>
          </a:p>
          <a:p>
            <a:pPr indent="449263"/>
            <a:endParaRPr lang="en-US" altLang="zh-CN" sz="1600" dirty="0"/>
          </a:p>
          <a:p>
            <a:pPr indent="449263"/>
            <a:r>
              <a:rPr lang="zh-CN" altLang="en-US" sz="1600" dirty="0"/>
              <a:t>虽然</a:t>
            </a:r>
            <a:r>
              <a:rPr lang="en-US" altLang="zh-CN" sz="1600" dirty="0" err="1"/>
              <a:t>ReplicaSet</a:t>
            </a:r>
            <a:r>
              <a:rPr lang="zh-CN" altLang="en-US" sz="1600" dirty="0"/>
              <a:t>可以独立使用，但一般还是建议使用 </a:t>
            </a:r>
            <a:r>
              <a:rPr lang="en-US" altLang="zh-CN" sz="1600" dirty="0"/>
              <a:t>Deployment </a:t>
            </a:r>
            <a:r>
              <a:rPr lang="zh-CN" altLang="en-US" sz="1600" dirty="0"/>
              <a:t>来自动管理</a:t>
            </a:r>
            <a:r>
              <a:rPr lang="en-US" altLang="zh-CN" sz="1600" dirty="0" err="1"/>
              <a:t>ReplicaSet</a:t>
            </a:r>
            <a:r>
              <a:rPr lang="zh-CN" altLang="en-US" sz="1600" dirty="0"/>
              <a:t>，这样就无需担心跟其他机制的不兼容问题（比如</a:t>
            </a:r>
            <a:r>
              <a:rPr lang="en-US" altLang="zh-CN" sz="1600" dirty="0" err="1"/>
              <a:t>ReplicaSet</a:t>
            </a:r>
            <a:r>
              <a:rPr lang="zh-CN" altLang="en-US" sz="1600" dirty="0"/>
              <a:t>不支持</a:t>
            </a:r>
            <a:r>
              <a:rPr lang="en-US" altLang="zh-CN" sz="1600" dirty="0"/>
              <a:t>rolling-update</a:t>
            </a:r>
            <a:r>
              <a:rPr lang="zh-CN" altLang="en-US" sz="1600" dirty="0"/>
              <a:t>但</a:t>
            </a:r>
            <a:r>
              <a:rPr lang="en-US" altLang="zh-CN" sz="1600" dirty="0"/>
              <a:t>Deployment</a:t>
            </a:r>
            <a:r>
              <a:rPr lang="zh-CN" altLang="en-US" sz="1600" dirty="0"/>
              <a:t>支持）。</a:t>
            </a:r>
          </a:p>
        </p:txBody>
      </p:sp>
      <p:sp>
        <p:nvSpPr>
          <p:cNvPr id="3" name="灯片编号占位符 2">
            <a:extLst>
              <a:ext uri="{FF2B5EF4-FFF2-40B4-BE49-F238E27FC236}">
                <a16:creationId xmlns:a16="http://schemas.microsoft.com/office/drawing/2014/main" id="{D85A7D73-7BBD-4E41-A40B-E0D661981FBE}"/>
              </a:ext>
            </a:extLst>
          </p:cNvPr>
          <p:cNvSpPr>
            <a:spLocks noGrp="1"/>
          </p:cNvSpPr>
          <p:nvPr>
            <p:ph type="sldNum" sz="quarter" idx="12"/>
          </p:nvPr>
        </p:nvSpPr>
        <p:spPr/>
        <p:txBody>
          <a:bodyPr/>
          <a:lstStyle/>
          <a:p>
            <a:fld id="{61FD7337-7689-40E9-995D-FF92F58B836E}" type="slidenum">
              <a:rPr lang="zh-CN" altLang="en-US" smtClean="0"/>
              <a:t>36</a:t>
            </a:fld>
            <a:endParaRPr lang="zh-CN" altLang="en-US"/>
          </a:p>
        </p:txBody>
      </p:sp>
    </p:spTree>
    <p:custDataLst>
      <p:tags r:id="rId1"/>
    </p:custDataLst>
    <p:extLst>
      <p:ext uri="{BB962C8B-B14F-4D97-AF65-F5344CB8AC3E}">
        <p14:creationId xmlns:p14="http://schemas.microsoft.com/office/powerpoint/2010/main" val="3894167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pic>
        <p:nvPicPr>
          <p:cNvPr id="6" name="图片 5">
            <a:extLst>
              <a:ext uri="{FF2B5EF4-FFF2-40B4-BE49-F238E27FC236}">
                <a16:creationId xmlns:a16="http://schemas.microsoft.com/office/drawing/2014/main" id="{2F84E6C3-A9B9-49D0-A6F5-DD5CC6E91D07}"/>
              </a:ext>
            </a:extLst>
          </p:cNvPr>
          <p:cNvPicPr>
            <a:picLocks noChangeAspect="1"/>
          </p:cNvPicPr>
          <p:nvPr/>
        </p:nvPicPr>
        <p:blipFill>
          <a:blip r:embed="rId5"/>
          <a:stretch>
            <a:fillRect/>
          </a:stretch>
        </p:blipFill>
        <p:spPr>
          <a:xfrm>
            <a:off x="571608" y="1752644"/>
            <a:ext cx="4133705" cy="4952960"/>
          </a:xfrm>
          <a:prstGeom prst="rect">
            <a:avLst/>
          </a:prstGeom>
        </p:spPr>
      </p:pic>
      <p:pic>
        <p:nvPicPr>
          <p:cNvPr id="7" name="图片 6">
            <a:extLst>
              <a:ext uri="{FF2B5EF4-FFF2-40B4-BE49-F238E27FC236}">
                <a16:creationId xmlns:a16="http://schemas.microsoft.com/office/drawing/2014/main" id="{A05E221D-1BB4-47A4-B993-702C0BB86F77}"/>
              </a:ext>
            </a:extLst>
          </p:cNvPr>
          <p:cNvPicPr>
            <a:picLocks noChangeAspect="1"/>
          </p:cNvPicPr>
          <p:nvPr/>
        </p:nvPicPr>
        <p:blipFill>
          <a:blip r:embed="rId6"/>
          <a:stretch>
            <a:fillRect/>
          </a:stretch>
        </p:blipFill>
        <p:spPr>
          <a:xfrm>
            <a:off x="5029188" y="4714453"/>
            <a:ext cx="3738940" cy="1990215"/>
          </a:xfrm>
          <a:prstGeom prst="rect">
            <a:avLst/>
          </a:prstGeom>
        </p:spPr>
      </p:pic>
      <p:sp>
        <p:nvSpPr>
          <p:cNvPr id="9" name="文本框 8">
            <a:extLst>
              <a:ext uri="{FF2B5EF4-FFF2-40B4-BE49-F238E27FC236}">
                <a16:creationId xmlns:a16="http://schemas.microsoft.com/office/drawing/2014/main" id="{ED6694D9-A543-4ED7-8E4C-845DE558BA4B}"/>
              </a:ext>
            </a:extLst>
          </p:cNvPr>
          <p:cNvSpPr txBox="1"/>
          <p:nvPr/>
        </p:nvSpPr>
        <p:spPr>
          <a:xfrm>
            <a:off x="5029188" y="1655366"/>
            <a:ext cx="4114812" cy="1323439"/>
          </a:xfrm>
          <a:prstGeom prst="rect">
            <a:avLst/>
          </a:prstGeom>
          <a:noFill/>
        </p:spPr>
        <p:txBody>
          <a:bodyPr wrap="square" rtlCol="0">
            <a:spAutoFit/>
          </a:bodyPr>
          <a:lstStyle/>
          <a:p>
            <a:r>
              <a:rPr lang="en-US" altLang="zh-CN" sz="1600" dirty="0"/>
              <a:t>5.Extend the Kubernetes API with </a:t>
            </a:r>
            <a:r>
              <a:rPr lang="en-US" altLang="zh-CN" sz="1600" dirty="0" err="1"/>
              <a:t>CustomResourceDefinitions</a:t>
            </a:r>
            <a:r>
              <a:rPr lang="en-US" altLang="zh-CN" sz="1600" dirty="0"/>
              <a:t>.</a:t>
            </a:r>
          </a:p>
          <a:p>
            <a:r>
              <a:rPr lang="zh-CN" altLang="en-US" sz="1600" dirty="0"/>
              <a:t>先按照左图创建</a:t>
            </a:r>
            <a:r>
              <a:rPr lang="en-US" altLang="zh-CN" sz="1600" dirty="0"/>
              <a:t>CRD</a:t>
            </a:r>
            <a:r>
              <a:rPr lang="zh-CN" altLang="en-US" sz="1600" dirty="0"/>
              <a:t>，然后按照下图创建对象，之后按照下一页命令测试。</a:t>
            </a:r>
            <a:endParaRPr lang="en-US" altLang="zh-CN" sz="1600" dirty="0"/>
          </a:p>
          <a:p>
            <a:endParaRPr lang="zh-CN" altLang="en-US" sz="1600" dirty="0"/>
          </a:p>
        </p:txBody>
      </p:sp>
      <p:sp>
        <p:nvSpPr>
          <p:cNvPr id="11" name="灯片编号占位符 10">
            <a:extLst>
              <a:ext uri="{FF2B5EF4-FFF2-40B4-BE49-F238E27FC236}">
                <a16:creationId xmlns:a16="http://schemas.microsoft.com/office/drawing/2014/main" id="{FE465BC1-796E-4AB5-A0AC-B40BD06FFFBB}"/>
              </a:ext>
            </a:extLst>
          </p:cNvPr>
          <p:cNvSpPr>
            <a:spLocks noGrp="1"/>
          </p:cNvSpPr>
          <p:nvPr>
            <p:ph type="sldNum" sz="quarter" idx="12"/>
          </p:nvPr>
        </p:nvSpPr>
        <p:spPr/>
        <p:txBody>
          <a:bodyPr/>
          <a:lstStyle/>
          <a:p>
            <a:fld id="{61FD7337-7689-40E9-995D-FF92F58B836E}" type="slidenum">
              <a:rPr lang="zh-CN" altLang="en-US" smtClean="0"/>
              <a:t>37</a:t>
            </a:fld>
            <a:endParaRPr lang="zh-CN" altLang="en-US"/>
          </a:p>
        </p:txBody>
      </p:sp>
    </p:spTree>
    <p:custDataLst>
      <p:tags r:id="rId1"/>
    </p:custDataLst>
    <p:extLst>
      <p:ext uri="{BB962C8B-B14F-4D97-AF65-F5344CB8AC3E}">
        <p14:creationId xmlns:p14="http://schemas.microsoft.com/office/powerpoint/2010/main" val="3005363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Kubernetes Related</a:t>
            </a:r>
            <a:endParaRPr lang="en-US" altLang="zh-CN" dirty="0"/>
          </a:p>
        </p:txBody>
      </p:sp>
      <p:pic>
        <p:nvPicPr>
          <p:cNvPr id="5" name="图片 4">
            <a:extLst>
              <a:ext uri="{FF2B5EF4-FFF2-40B4-BE49-F238E27FC236}">
                <a16:creationId xmlns:a16="http://schemas.microsoft.com/office/drawing/2014/main" id="{5216021B-52EB-4215-82E0-67F2B021AB55}"/>
              </a:ext>
            </a:extLst>
          </p:cNvPr>
          <p:cNvPicPr>
            <a:picLocks noChangeAspect="1"/>
          </p:cNvPicPr>
          <p:nvPr/>
        </p:nvPicPr>
        <p:blipFill>
          <a:blip r:embed="rId5"/>
          <a:stretch>
            <a:fillRect/>
          </a:stretch>
        </p:blipFill>
        <p:spPr>
          <a:xfrm>
            <a:off x="19866" y="3909479"/>
            <a:ext cx="9144000" cy="2286000"/>
          </a:xfrm>
          <a:prstGeom prst="rect">
            <a:avLst/>
          </a:prstGeom>
        </p:spPr>
      </p:pic>
      <p:pic>
        <p:nvPicPr>
          <p:cNvPr id="2" name="图片 1">
            <a:extLst>
              <a:ext uri="{FF2B5EF4-FFF2-40B4-BE49-F238E27FC236}">
                <a16:creationId xmlns:a16="http://schemas.microsoft.com/office/drawing/2014/main" id="{3FDB4171-AA84-475B-8639-088EB1F60282}"/>
              </a:ext>
            </a:extLst>
          </p:cNvPr>
          <p:cNvPicPr>
            <a:picLocks noChangeAspect="1"/>
          </p:cNvPicPr>
          <p:nvPr/>
        </p:nvPicPr>
        <p:blipFill>
          <a:blip r:embed="rId6"/>
          <a:stretch>
            <a:fillRect/>
          </a:stretch>
        </p:blipFill>
        <p:spPr>
          <a:xfrm>
            <a:off x="571608" y="1654711"/>
            <a:ext cx="3867128" cy="2140297"/>
          </a:xfrm>
          <a:prstGeom prst="rect">
            <a:avLst/>
          </a:prstGeom>
        </p:spPr>
      </p:pic>
      <p:sp>
        <p:nvSpPr>
          <p:cNvPr id="6" name="灯片编号占位符 5">
            <a:extLst>
              <a:ext uri="{FF2B5EF4-FFF2-40B4-BE49-F238E27FC236}">
                <a16:creationId xmlns:a16="http://schemas.microsoft.com/office/drawing/2014/main" id="{49C6B325-BD98-4BE6-8F2B-F4FA15B6AEA7}"/>
              </a:ext>
            </a:extLst>
          </p:cNvPr>
          <p:cNvSpPr>
            <a:spLocks noGrp="1"/>
          </p:cNvSpPr>
          <p:nvPr>
            <p:ph type="sldNum" sz="quarter" idx="12"/>
          </p:nvPr>
        </p:nvSpPr>
        <p:spPr/>
        <p:txBody>
          <a:bodyPr/>
          <a:lstStyle/>
          <a:p>
            <a:fld id="{61FD7337-7689-40E9-995D-FF92F58B836E}" type="slidenum">
              <a:rPr lang="zh-CN" altLang="en-US" smtClean="0"/>
              <a:t>38</a:t>
            </a:fld>
            <a:endParaRPr lang="zh-CN" altLang="en-US"/>
          </a:p>
        </p:txBody>
      </p:sp>
    </p:spTree>
    <p:custDataLst>
      <p:tags r:id="rId1"/>
    </p:custDataLst>
    <p:extLst>
      <p:ext uri="{BB962C8B-B14F-4D97-AF65-F5344CB8AC3E}">
        <p14:creationId xmlns:p14="http://schemas.microsoft.com/office/powerpoint/2010/main" val="353811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pic>
        <p:nvPicPr>
          <p:cNvPr id="2" name="图片 1">
            <a:extLst>
              <a:ext uri="{FF2B5EF4-FFF2-40B4-BE49-F238E27FC236}">
                <a16:creationId xmlns:a16="http://schemas.microsoft.com/office/drawing/2014/main" id="{CFDF8109-552D-473C-A528-5A1E676ACC43}"/>
              </a:ext>
            </a:extLst>
          </p:cNvPr>
          <p:cNvPicPr>
            <a:picLocks noChangeAspect="1"/>
          </p:cNvPicPr>
          <p:nvPr/>
        </p:nvPicPr>
        <p:blipFill>
          <a:blip r:embed="rId5"/>
          <a:stretch>
            <a:fillRect/>
          </a:stretch>
        </p:blipFill>
        <p:spPr>
          <a:xfrm>
            <a:off x="568865" y="1828842"/>
            <a:ext cx="4800558" cy="4779127"/>
          </a:xfrm>
          <a:prstGeom prst="rect">
            <a:avLst/>
          </a:prstGeom>
        </p:spPr>
      </p:pic>
      <p:sp>
        <p:nvSpPr>
          <p:cNvPr id="4" name="文本框 3">
            <a:extLst>
              <a:ext uri="{FF2B5EF4-FFF2-40B4-BE49-F238E27FC236}">
                <a16:creationId xmlns:a16="http://schemas.microsoft.com/office/drawing/2014/main" id="{1DF4699B-ED01-4A62-BA8C-F30C146C7C9C}"/>
              </a:ext>
            </a:extLst>
          </p:cNvPr>
          <p:cNvSpPr txBox="1"/>
          <p:nvPr/>
        </p:nvSpPr>
        <p:spPr>
          <a:xfrm>
            <a:off x="5628909" y="1828842"/>
            <a:ext cx="3493264" cy="461665"/>
          </a:xfrm>
          <a:prstGeom prst="rect">
            <a:avLst/>
          </a:prstGeom>
          <a:noFill/>
        </p:spPr>
        <p:txBody>
          <a:bodyPr wrap="none" rtlCol="0">
            <a:spAutoFit/>
          </a:bodyPr>
          <a:lstStyle/>
          <a:p>
            <a:r>
              <a:rPr lang="en-US" altLang="zh-CN" dirty="0"/>
              <a:t>1.&amp; 2.</a:t>
            </a:r>
            <a:r>
              <a:rPr lang="zh-CN" altLang="en-US" dirty="0"/>
              <a:t>用到的一段</a:t>
            </a:r>
            <a:r>
              <a:rPr lang="en-US" altLang="zh-CN" dirty="0"/>
              <a:t>Go</a:t>
            </a:r>
            <a:r>
              <a:rPr lang="zh-CN" altLang="en-US" dirty="0"/>
              <a:t>程序</a:t>
            </a:r>
            <a:endParaRPr lang="en-US" altLang="zh-CN" dirty="0"/>
          </a:p>
        </p:txBody>
      </p:sp>
      <p:sp>
        <p:nvSpPr>
          <p:cNvPr id="6" name="灯片编号占位符 5">
            <a:extLst>
              <a:ext uri="{FF2B5EF4-FFF2-40B4-BE49-F238E27FC236}">
                <a16:creationId xmlns:a16="http://schemas.microsoft.com/office/drawing/2014/main" id="{089D1C93-CD6B-427A-A297-0EE49230FBE6}"/>
              </a:ext>
            </a:extLst>
          </p:cNvPr>
          <p:cNvSpPr>
            <a:spLocks noGrp="1"/>
          </p:cNvSpPr>
          <p:nvPr>
            <p:ph type="sldNum" sz="quarter" idx="12"/>
          </p:nvPr>
        </p:nvSpPr>
        <p:spPr/>
        <p:txBody>
          <a:bodyPr/>
          <a:lstStyle/>
          <a:p>
            <a:fld id="{61FD7337-7689-40E9-995D-FF92F58B836E}" type="slidenum">
              <a:rPr lang="zh-CN" altLang="en-US" smtClean="0"/>
              <a:t>4</a:t>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pic>
        <p:nvPicPr>
          <p:cNvPr id="3" name="图片 2">
            <a:extLst>
              <a:ext uri="{FF2B5EF4-FFF2-40B4-BE49-F238E27FC236}">
                <a16:creationId xmlns:a16="http://schemas.microsoft.com/office/drawing/2014/main" id="{97C044BC-E009-4844-98A7-12B35A5939B3}"/>
              </a:ext>
            </a:extLst>
          </p:cNvPr>
          <p:cNvPicPr>
            <a:picLocks noChangeAspect="1"/>
          </p:cNvPicPr>
          <p:nvPr/>
        </p:nvPicPr>
        <p:blipFill>
          <a:blip r:embed="rId5"/>
          <a:stretch>
            <a:fillRect/>
          </a:stretch>
        </p:blipFill>
        <p:spPr>
          <a:xfrm>
            <a:off x="571668" y="1754936"/>
            <a:ext cx="4378946" cy="3057489"/>
          </a:xfrm>
          <a:prstGeom prst="rect">
            <a:avLst/>
          </a:prstGeom>
        </p:spPr>
      </p:pic>
      <p:pic>
        <p:nvPicPr>
          <p:cNvPr id="5" name="图片 4">
            <a:extLst>
              <a:ext uri="{FF2B5EF4-FFF2-40B4-BE49-F238E27FC236}">
                <a16:creationId xmlns:a16="http://schemas.microsoft.com/office/drawing/2014/main" id="{4AA49B8D-FEC3-4060-A438-0B44741786DB}"/>
              </a:ext>
            </a:extLst>
          </p:cNvPr>
          <p:cNvPicPr>
            <a:picLocks noChangeAspect="1"/>
          </p:cNvPicPr>
          <p:nvPr/>
        </p:nvPicPr>
        <p:blipFill>
          <a:blip r:embed="rId6"/>
          <a:stretch>
            <a:fillRect/>
          </a:stretch>
        </p:blipFill>
        <p:spPr>
          <a:xfrm>
            <a:off x="0" y="5105356"/>
            <a:ext cx="9144000" cy="480082"/>
          </a:xfrm>
          <a:prstGeom prst="rect">
            <a:avLst/>
          </a:prstGeom>
        </p:spPr>
      </p:pic>
      <p:pic>
        <p:nvPicPr>
          <p:cNvPr id="6" name="图片 5">
            <a:extLst>
              <a:ext uri="{FF2B5EF4-FFF2-40B4-BE49-F238E27FC236}">
                <a16:creationId xmlns:a16="http://schemas.microsoft.com/office/drawing/2014/main" id="{CC29D9ED-0559-49AA-8C0C-8180D9A39981}"/>
              </a:ext>
            </a:extLst>
          </p:cNvPr>
          <p:cNvPicPr>
            <a:picLocks noChangeAspect="1"/>
          </p:cNvPicPr>
          <p:nvPr/>
        </p:nvPicPr>
        <p:blipFill>
          <a:blip r:embed="rId7"/>
          <a:stretch>
            <a:fillRect/>
          </a:stretch>
        </p:blipFill>
        <p:spPr>
          <a:xfrm>
            <a:off x="0" y="5714940"/>
            <a:ext cx="9144000" cy="598044"/>
          </a:xfrm>
          <a:prstGeom prst="rect">
            <a:avLst/>
          </a:prstGeom>
        </p:spPr>
      </p:pic>
      <p:sp>
        <p:nvSpPr>
          <p:cNvPr id="9" name="文本框 8">
            <a:extLst>
              <a:ext uri="{FF2B5EF4-FFF2-40B4-BE49-F238E27FC236}">
                <a16:creationId xmlns:a16="http://schemas.microsoft.com/office/drawing/2014/main" id="{5FB5F644-4736-4CFF-AC72-DF5AD93372D7}"/>
              </a:ext>
            </a:extLst>
          </p:cNvPr>
          <p:cNvSpPr txBox="1"/>
          <p:nvPr/>
        </p:nvSpPr>
        <p:spPr>
          <a:xfrm>
            <a:off x="5257782" y="1752644"/>
            <a:ext cx="3583032" cy="830997"/>
          </a:xfrm>
          <a:prstGeom prst="rect">
            <a:avLst/>
          </a:prstGeom>
          <a:noFill/>
        </p:spPr>
        <p:txBody>
          <a:bodyPr wrap="none" rtlCol="0">
            <a:spAutoFit/>
          </a:bodyPr>
          <a:lstStyle/>
          <a:p>
            <a:r>
              <a:rPr lang="en-US" altLang="zh-CN" sz="1600" dirty="0"/>
              <a:t>1.Build a docker image using </a:t>
            </a:r>
            <a:r>
              <a:rPr lang="en-US" altLang="zh-CN" sz="1600" dirty="0" err="1"/>
              <a:t>Dockerfile</a:t>
            </a:r>
            <a:r>
              <a:rPr lang="en-US" altLang="zh-CN" sz="1600" dirty="0"/>
              <a:t>.</a:t>
            </a:r>
          </a:p>
          <a:p>
            <a:endParaRPr lang="en-US" altLang="zh-CN" sz="1600" dirty="0"/>
          </a:p>
          <a:p>
            <a:r>
              <a:rPr lang="zh-CN" altLang="en-US" sz="1600" dirty="0"/>
              <a:t>镜像内使用了编译后的</a:t>
            </a:r>
            <a:r>
              <a:rPr lang="en-US" altLang="zh-CN" sz="1600" dirty="0"/>
              <a:t>Go</a:t>
            </a:r>
            <a:r>
              <a:rPr lang="zh-CN" altLang="en-US" sz="1600" dirty="0"/>
              <a:t>程序</a:t>
            </a:r>
            <a:endParaRPr lang="en-US" altLang="zh-CN" sz="1600" dirty="0"/>
          </a:p>
        </p:txBody>
      </p:sp>
      <p:sp>
        <p:nvSpPr>
          <p:cNvPr id="10" name="灯片编号占位符 9">
            <a:extLst>
              <a:ext uri="{FF2B5EF4-FFF2-40B4-BE49-F238E27FC236}">
                <a16:creationId xmlns:a16="http://schemas.microsoft.com/office/drawing/2014/main" id="{D9E55590-0610-401F-8F66-206B642505BD}"/>
              </a:ext>
            </a:extLst>
          </p:cNvPr>
          <p:cNvSpPr>
            <a:spLocks noGrp="1"/>
          </p:cNvSpPr>
          <p:nvPr>
            <p:ph type="sldNum" sz="quarter" idx="12"/>
          </p:nvPr>
        </p:nvSpPr>
        <p:spPr/>
        <p:txBody>
          <a:bodyPr/>
          <a:lstStyle/>
          <a:p>
            <a:fld id="{61FD7337-7689-40E9-995D-FF92F58B836E}" type="slidenum">
              <a:rPr lang="zh-CN" altLang="en-US" smtClean="0"/>
              <a:t>5</a:t>
            </a:fld>
            <a:endParaRPr lang="zh-CN" altLang="en-US"/>
          </a:p>
        </p:txBody>
      </p:sp>
    </p:spTree>
    <p:custDataLst>
      <p:tags r:id="rId1"/>
    </p:custDataLst>
    <p:extLst>
      <p:ext uri="{BB962C8B-B14F-4D97-AF65-F5344CB8AC3E}">
        <p14:creationId xmlns:p14="http://schemas.microsoft.com/office/powerpoint/2010/main" val="374999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pic>
        <p:nvPicPr>
          <p:cNvPr id="4" name="图片 3">
            <a:extLst>
              <a:ext uri="{FF2B5EF4-FFF2-40B4-BE49-F238E27FC236}">
                <a16:creationId xmlns:a16="http://schemas.microsoft.com/office/drawing/2014/main" id="{D66A3822-15CA-45CE-8F03-2D6CA8E3E7C7}"/>
              </a:ext>
            </a:extLst>
          </p:cNvPr>
          <p:cNvPicPr>
            <a:picLocks noChangeAspect="1"/>
          </p:cNvPicPr>
          <p:nvPr/>
        </p:nvPicPr>
        <p:blipFill>
          <a:blip r:embed="rId5"/>
          <a:stretch>
            <a:fillRect/>
          </a:stretch>
        </p:blipFill>
        <p:spPr>
          <a:xfrm>
            <a:off x="685692" y="1524050"/>
            <a:ext cx="4848225" cy="5000625"/>
          </a:xfrm>
          <a:prstGeom prst="rect">
            <a:avLst/>
          </a:prstGeom>
        </p:spPr>
      </p:pic>
      <p:sp>
        <p:nvSpPr>
          <p:cNvPr id="5" name="文本框 4">
            <a:extLst>
              <a:ext uri="{FF2B5EF4-FFF2-40B4-BE49-F238E27FC236}">
                <a16:creationId xmlns:a16="http://schemas.microsoft.com/office/drawing/2014/main" id="{90120B92-79B6-4E82-AF9A-BFA3338EE742}"/>
              </a:ext>
            </a:extLst>
          </p:cNvPr>
          <p:cNvSpPr txBox="1"/>
          <p:nvPr/>
        </p:nvSpPr>
        <p:spPr>
          <a:xfrm>
            <a:off x="5566502" y="1524050"/>
            <a:ext cx="3583032" cy="1077218"/>
          </a:xfrm>
          <a:prstGeom prst="rect">
            <a:avLst/>
          </a:prstGeom>
          <a:noFill/>
        </p:spPr>
        <p:txBody>
          <a:bodyPr wrap="none" rtlCol="0">
            <a:spAutoFit/>
          </a:bodyPr>
          <a:lstStyle/>
          <a:p>
            <a:r>
              <a:rPr lang="en-US" altLang="zh-CN" sz="1600" dirty="0"/>
              <a:t>2.Build a docker image using </a:t>
            </a:r>
            <a:r>
              <a:rPr lang="en-US" altLang="zh-CN" sz="1600" dirty="0" err="1"/>
              <a:t>Dockerfile</a:t>
            </a:r>
            <a:r>
              <a:rPr lang="en-US" altLang="zh-CN" sz="1600" dirty="0"/>
              <a:t> </a:t>
            </a:r>
          </a:p>
          <a:p>
            <a:r>
              <a:rPr lang="en-US" altLang="zh-CN" sz="1600" dirty="0"/>
              <a:t>with multi-stage features.</a:t>
            </a:r>
          </a:p>
          <a:p>
            <a:endParaRPr lang="en-US" altLang="zh-CN" sz="1600" dirty="0"/>
          </a:p>
          <a:p>
            <a:r>
              <a:rPr lang="zh-CN" altLang="en-US" sz="1600" dirty="0"/>
              <a:t>将编译过程也放在了镜像内</a:t>
            </a:r>
            <a:endParaRPr lang="en-US" altLang="zh-CN" sz="1600" dirty="0"/>
          </a:p>
        </p:txBody>
      </p:sp>
      <p:sp>
        <p:nvSpPr>
          <p:cNvPr id="6" name="灯片编号占位符 5">
            <a:extLst>
              <a:ext uri="{FF2B5EF4-FFF2-40B4-BE49-F238E27FC236}">
                <a16:creationId xmlns:a16="http://schemas.microsoft.com/office/drawing/2014/main" id="{259A036C-580B-49F2-80E5-004B70C76873}"/>
              </a:ext>
            </a:extLst>
          </p:cNvPr>
          <p:cNvSpPr>
            <a:spLocks noGrp="1"/>
          </p:cNvSpPr>
          <p:nvPr>
            <p:ph type="sldNum" sz="quarter" idx="12"/>
          </p:nvPr>
        </p:nvSpPr>
        <p:spPr/>
        <p:txBody>
          <a:bodyPr/>
          <a:lstStyle/>
          <a:p>
            <a:fld id="{61FD7337-7689-40E9-995D-FF92F58B836E}" type="slidenum">
              <a:rPr lang="zh-CN" altLang="en-US" smtClean="0"/>
              <a:t>6</a:t>
            </a:fld>
            <a:endParaRPr lang="zh-CN" altLang="en-US"/>
          </a:p>
        </p:txBody>
      </p:sp>
    </p:spTree>
    <p:custDataLst>
      <p:tags r:id="rId1"/>
    </p:custDataLst>
    <p:extLst>
      <p:ext uri="{BB962C8B-B14F-4D97-AF65-F5344CB8AC3E}">
        <p14:creationId xmlns:p14="http://schemas.microsoft.com/office/powerpoint/2010/main" val="39272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9" name="灯片编号占位符 8">
            <a:extLst>
              <a:ext uri="{FF2B5EF4-FFF2-40B4-BE49-F238E27FC236}">
                <a16:creationId xmlns:a16="http://schemas.microsoft.com/office/drawing/2014/main" id="{928F5172-9046-4B0A-A204-3242229DCA64}"/>
              </a:ext>
            </a:extLst>
          </p:cNvPr>
          <p:cNvSpPr>
            <a:spLocks noGrp="1"/>
          </p:cNvSpPr>
          <p:nvPr>
            <p:ph type="sldNum" sz="quarter" idx="12"/>
          </p:nvPr>
        </p:nvSpPr>
        <p:spPr/>
        <p:txBody>
          <a:bodyPr/>
          <a:lstStyle/>
          <a:p>
            <a:fld id="{61FD7337-7689-40E9-995D-FF92F58B836E}" type="slidenum">
              <a:rPr lang="zh-CN" altLang="en-US" smtClean="0"/>
              <a:t>7</a:t>
            </a:fld>
            <a:endParaRPr lang="zh-CN" altLang="en-US"/>
          </a:p>
        </p:txBody>
      </p:sp>
      <p:pic>
        <p:nvPicPr>
          <p:cNvPr id="1026" name="Picture 2">
            <a:extLst>
              <a:ext uri="{FF2B5EF4-FFF2-40B4-BE49-F238E27FC236}">
                <a16:creationId xmlns:a16="http://schemas.microsoft.com/office/drawing/2014/main" id="{783498E9-6127-43A4-B9F8-E48DFE2E98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86" y="1524768"/>
            <a:ext cx="6796230" cy="50141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1410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5" name="文本框 4">
            <a:extLst>
              <a:ext uri="{FF2B5EF4-FFF2-40B4-BE49-F238E27FC236}">
                <a16:creationId xmlns:a16="http://schemas.microsoft.com/office/drawing/2014/main" id="{C9CE68AF-97E9-4F8C-8F7A-0AAFECF17188}"/>
              </a:ext>
            </a:extLst>
          </p:cNvPr>
          <p:cNvSpPr txBox="1"/>
          <p:nvPr/>
        </p:nvSpPr>
        <p:spPr>
          <a:xfrm>
            <a:off x="566431" y="2057436"/>
            <a:ext cx="8334776" cy="2064027"/>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b="1" dirty="0"/>
              <a:t>镜像（</a:t>
            </a:r>
            <a:r>
              <a:rPr lang="en-US" altLang="zh-CN" b="1" dirty="0"/>
              <a:t>images</a:t>
            </a:r>
            <a:r>
              <a:rPr lang="zh-CN" altLang="en-US" b="1" dirty="0"/>
              <a:t>）与层级（</a:t>
            </a:r>
            <a:r>
              <a:rPr lang="en-US" altLang="zh-CN" b="1" dirty="0"/>
              <a:t>layers</a:t>
            </a:r>
            <a:r>
              <a:rPr lang="zh-CN" altLang="en-US" b="1" dirty="0"/>
              <a:t>）</a:t>
            </a:r>
            <a:endParaRPr lang="en-US" altLang="zh-CN" b="1" dirty="0"/>
          </a:p>
          <a:p>
            <a:pPr indent="358775" eaLnBrk="1" latinLnBrk="0" hangingPunct="1">
              <a:lnSpc>
                <a:spcPct val="105000"/>
              </a:lnSpc>
              <a:spcBef>
                <a:spcPts val="600"/>
              </a:spcBef>
              <a:spcAft>
                <a:spcPts val="600"/>
              </a:spcAft>
              <a:buClr>
                <a:srgbClr val="0070C0"/>
              </a:buClr>
            </a:pPr>
            <a:r>
              <a:rPr lang="zh-CN" altLang="en-US" sz="1600" dirty="0"/>
              <a:t>每个镜像都可以分层很多个</a:t>
            </a:r>
            <a:r>
              <a:rPr lang="en-US" altLang="zh-CN" sz="1600" dirty="0"/>
              <a:t>layer</a:t>
            </a:r>
            <a:r>
              <a:rPr lang="zh-CN" altLang="en-US" sz="1600" dirty="0"/>
              <a:t>，每个</a:t>
            </a:r>
            <a:r>
              <a:rPr lang="en-US" altLang="zh-CN" sz="1600" dirty="0"/>
              <a:t>layer</a:t>
            </a:r>
            <a:r>
              <a:rPr lang="zh-CN" altLang="en-US" sz="1600" dirty="0"/>
              <a:t>都有它对应的</a:t>
            </a:r>
            <a:r>
              <a:rPr lang="en-US" altLang="zh-CN" sz="1600" dirty="0"/>
              <a:t>ID</a:t>
            </a:r>
            <a:r>
              <a:rPr lang="zh-CN" altLang="en-US" sz="1600" dirty="0"/>
              <a:t>和大小。</a:t>
            </a:r>
            <a:r>
              <a:rPr lang="en-US" altLang="zh-CN" sz="1600" dirty="0"/>
              <a:t>Docker </a:t>
            </a:r>
            <a:r>
              <a:rPr lang="zh-CN" altLang="en-US" sz="1600" dirty="0"/>
              <a:t>镜像是由多个文件系统（只读层）叠加而成，每个层仅包含了前一层的差异部分。当我们启动一个容器的时候，</a:t>
            </a:r>
            <a:r>
              <a:rPr lang="en-US" altLang="zh-CN" sz="1600" dirty="0"/>
              <a:t>Docker </a:t>
            </a:r>
            <a:r>
              <a:rPr lang="zh-CN" altLang="en-US" sz="1600" dirty="0"/>
              <a:t>会加载镜像层并在其上添加一个可写层。容器上所做的任何更改，譬如新建文件、更改文件、删除文件，都将记录与可写层上。</a:t>
            </a:r>
            <a:endParaRPr lang="en-US" altLang="zh-CN" sz="1600" dirty="0"/>
          </a:p>
          <a:p>
            <a:pPr indent="358775" eaLnBrk="1" latinLnBrk="0" hangingPunct="1">
              <a:lnSpc>
                <a:spcPct val="105000"/>
              </a:lnSpc>
              <a:spcBef>
                <a:spcPts val="600"/>
              </a:spcBef>
              <a:spcAft>
                <a:spcPts val="600"/>
              </a:spcAft>
              <a:buClr>
                <a:srgbClr val="0070C0"/>
              </a:buClr>
            </a:pPr>
            <a:r>
              <a:rPr lang="en-US" altLang="zh-CN" sz="1600" b="1" dirty="0"/>
              <a:t>docker pull ubuntu:16.04</a:t>
            </a:r>
          </a:p>
        </p:txBody>
      </p:sp>
      <p:pic>
        <p:nvPicPr>
          <p:cNvPr id="2" name="图片 1">
            <a:extLst>
              <a:ext uri="{FF2B5EF4-FFF2-40B4-BE49-F238E27FC236}">
                <a16:creationId xmlns:a16="http://schemas.microsoft.com/office/drawing/2014/main" id="{3B67E90D-4332-4EB8-A952-5CB71CDD2A22}"/>
              </a:ext>
            </a:extLst>
          </p:cNvPr>
          <p:cNvPicPr>
            <a:picLocks noChangeAspect="1"/>
          </p:cNvPicPr>
          <p:nvPr/>
        </p:nvPicPr>
        <p:blipFill>
          <a:blip r:embed="rId5"/>
          <a:stretch>
            <a:fillRect/>
          </a:stretch>
        </p:blipFill>
        <p:spPr>
          <a:xfrm>
            <a:off x="18" y="4075162"/>
            <a:ext cx="9144000" cy="1735015"/>
          </a:xfrm>
          <a:prstGeom prst="rect">
            <a:avLst/>
          </a:prstGeom>
        </p:spPr>
      </p:pic>
      <p:sp>
        <p:nvSpPr>
          <p:cNvPr id="13" name="矩形 12">
            <a:extLst>
              <a:ext uri="{FF2B5EF4-FFF2-40B4-BE49-F238E27FC236}">
                <a16:creationId xmlns:a16="http://schemas.microsoft.com/office/drawing/2014/main" id="{8BE9D53C-A343-4D3B-A62B-58B5CD40B733}"/>
              </a:ext>
            </a:extLst>
          </p:cNvPr>
          <p:cNvSpPr/>
          <p:nvPr/>
        </p:nvSpPr>
        <p:spPr>
          <a:xfrm>
            <a:off x="3886218" y="4409236"/>
            <a:ext cx="685782" cy="2285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6276A74-83B8-4DF2-9D67-46B6FE0CDD9E}"/>
              </a:ext>
            </a:extLst>
          </p:cNvPr>
          <p:cNvSpPr/>
          <p:nvPr/>
        </p:nvSpPr>
        <p:spPr>
          <a:xfrm>
            <a:off x="3886218" y="4622930"/>
            <a:ext cx="685782" cy="22859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75D0ADC-AD75-4F2C-A87D-CE7236D73F4E}"/>
              </a:ext>
            </a:extLst>
          </p:cNvPr>
          <p:cNvSpPr/>
          <p:nvPr/>
        </p:nvSpPr>
        <p:spPr>
          <a:xfrm>
            <a:off x="3886218" y="4836624"/>
            <a:ext cx="685782" cy="2285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E2B6B28-764F-4F27-8D45-0C2D990634BA}"/>
              </a:ext>
            </a:extLst>
          </p:cNvPr>
          <p:cNvSpPr/>
          <p:nvPr/>
        </p:nvSpPr>
        <p:spPr>
          <a:xfrm>
            <a:off x="3886218" y="5062665"/>
            <a:ext cx="685782" cy="2285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CF2A1FD-1349-43F3-B44A-8ACBAFF012A2}"/>
              </a:ext>
            </a:extLst>
          </p:cNvPr>
          <p:cNvSpPr/>
          <p:nvPr/>
        </p:nvSpPr>
        <p:spPr>
          <a:xfrm>
            <a:off x="3886218" y="4183195"/>
            <a:ext cx="685782" cy="2285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03094DC5-071E-4C71-AC05-2BB7148C54C1}"/>
              </a:ext>
            </a:extLst>
          </p:cNvPr>
          <p:cNvCxnSpPr/>
          <p:nvPr/>
        </p:nvCxnSpPr>
        <p:spPr>
          <a:xfrm>
            <a:off x="3124238" y="4523532"/>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44E46FB-855D-4BEA-B8D6-2FBBA9781826}"/>
              </a:ext>
            </a:extLst>
          </p:cNvPr>
          <p:cNvCxnSpPr/>
          <p:nvPr/>
        </p:nvCxnSpPr>
        <p:spPr>
          <a:xfrm>
            <a:off x="3124238" y="4737226"/>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CA7C560-8554-4B38-9674-EAF5222E8FA5}"/>
              </a:ext>
            </a:extLst>
          </p:cNvPr>
          <p:cNvCxnSpPr/>
          <p:nvPr/>
        </p:nvCxnSpPr>
        <p:spPr>
          <a:xfrm>
            <a:off x="3124238" y="4970488"/>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F820638-DF81-43BA-BC2D-6158A6879DC2}"/>
              </a:ext>
            </a:extLst>
          </p:cNvPr>
          <p:cNvCxnSpPr/>
          <p:nvPr/>
        </p:nvCxnSpPr>
        <p:spPr>
          <a:xfrm>
            <a:off x="3124238" y="5176961"/>
            <a:ext cx="68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6B03616-4468-436C-8435-E9BF524E215F}"/>
              </a:ext>
            </a:extLst>
          </p:cNvPr>
          <p:cNvCxnSpPr>
            <a:cxnSpLocks/>
          </p:cNvCxnSpPr>
          <p:nvPr/>
        </p:nvCxnSpPr>
        <p:spPr>
          <a:xfrm flipH="1" flipV="1">
            <a:off x="4572000" y="4311616"/>
            <a:ext cx="609584" cy="117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9D5A7D4-7B72-42D2-86AD-001DC82B2866}"/>
              </a:ext>
            </a:extLst>
          </p:cNvPr>
          <p:cNvSpPr txBox="1"/>
          <p:nvPr/>
        </p:nvSpPr>
        <p:spPr>
          <a:xfrm>
            <a:off x="5181584" y="4198512"/>
            <a:ext cx="1107996" cy="461665"/>
          </a:xfrm>
          <a:prstGeom prst="rect">
            <a:avLst/>
          </a:prstGeom>
          <a:noFill/>
        </p:spPr>
        <p:txBody>
          <a:bodyPr wrap="none" rtlCol="0">
            <a:spAutoFit/>
          </a:bodyPr>
          <a:lstStyle/>
          <a:p>
            <a:r>
              <a:rPr lang="zh-CN" altLang="en-US" dirty="0"/>
              <a:t>可写层</a:t>
            </a:r>
          </a:p>
        </p:txBody>
      </p:sp>
      <p:sp>
        <p:nvSpPr>
          <p:cNvPr id="31" name="灯片编号占位符 30">
            <a:extLst>
              <a:ext uri="{FF2B5EF4-FFF2-40B4-BE49-F238E27FC236}">
                <a16:creationId xmlns:a16="http://schemas.microsoft.com/office/drawing/2014/main" id="{B335DFEF-3460-4878-B3AE-480DF28C5006}"/>
              </a:ext>
            </a:extLst>
          </p:cNvPr>
          <p:cNvSpPr>
            <a:spLocks noGrp="1"/>
          </p:cNvSpPr>
          <p:nvPr>
            <p:ph type="sldNum" sz="quarter" idx="12"/>
          </p:nvPr>
        </p:nvSpPr>
        <p:spPr/>
        <p:txBody>
          <a:bodyPr/>
          <a:lstStyle/>
          <a:p>
            <a:fld id="{61FD7337-7689-40E9-995D-FF92F58B836E}" type="slidenum">
              <a:rPr lang="zh-CN" altLang="en-US" smtClean="0"/>
              <a:t>8</a:t>
            </a:fld>
            <a:endParaRPr lang="zh-CN" altLang="en-US"/>
          </a:p>
        </p:txBody>
      </p:sp>
    </p:spTree>
    <p:custDataLst>
      <p:tags r:id="rId1"/>
    </p:custDataLst>
    <p:extLst>
      <p:ext uri="{BB962C8B-B14F-4D97-AF65-F5344CB8AC3E}">
        <p14:creationId xmlns:p14="http://schemas.microsoft.com/office/powerpoint/2010/main" val="273625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en-US" altLang="zh-CN" b="1" dirty="0"/>
              <a:t>Docker Related</a:t>
            </a:r>
            <a:endParaRPr lang="en-US" altLang="zh-CN" dirty="0"/>
          </a:p>
        </p:txBody>
      </p:sp>
      <p:sp>
        <p:nvSpPr>
          <p:cNvPr id="5" name="文本框 4">
            <a:extLst>
              <a:ext uri="{FF2B5EF4-FFF2-40B4-BE49-F238E27FC236}">
                <a16:creationId xmlns:a16="http://schemas.microsoft.com/office/drawing/2014/main" id="{C9CE68AF-97E9-4F8C-8F7A-0AAFECF17188}"/>
              </a:ext>
            </a:extLst>
          </p:cNvPr>
          <p:cNvSpPr txBox="1"/>
          <p:nvPr/>
        </p:nvSpPr>
        <p:spPr>
          <a:xfrm>
            <a:off x="566431" y="2057436"/>
            <a:ext cx="8334776" cy="456215"/>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b="1" dirty="0"/>
              <a:t>镜像（</a:t>
            </a:r>
            <a:r>
              <a:rPr lang="en-US" altLang="zh-CN" b="1" dirty="0"/>
              <a:t>images</a:t>
            </a:r>
            <a:r>
              <a:rPr lang="zh-CN" altLang="en-US" b="1" dirty="0"/>
              <a:t>）与层级（</a:t>
            </a:r>
            <a:r>
              <a:rPr lang="en-US" altLang="zh-CN" b="1" dirty="0"/>
              <a:t>layers</a:t>
            </a:r>
            <a:r>
              <a:rPr lang="zh-CN" altLang="en-US" b="1" dirty="0"/>
              <a:t>）</a:t>
            </a:r>
            <a:endParaRPr lang="en-US" altLang="zh-CN" b="1" dirty="0"/>
          </a:p>
        </p:txBody>
      </p:sp>
      <p:sp>
        <p:nvSpPr>
          <p:cNvPr id="31" name="灯片编号占位符 30">
            <a:extLst>
              <a:ext uri="{FF2B5EF4-FFF2-40B4-BE49-F238E27FC236}">
                <a16:creationId xmlns:a16="http://schemas.microsoft.com/office/drawing/2014/main" id="{B335DFEF-3460-4878-B3AE-480DF28C5006}"/>
              </a:ext>
            </a:extLst>
          </p:cNvPr>
          <p:cNvSpPr>
            <a:spLocks noGrp="1"/>
          </p:cNvSpPr>
          <p:nvPr>
            <p:ph type="sldNum" sz="quarter" idx="12"/>
          </p:nvPr>
        </p:nvSpPr>
        <p:spPr/>
        <p:txBody>
          <a:bodyPr/>
          <a:lstStyle/>
          <a:p>
            <a:fld id="{61FD7337-7689-40E9-995D-FF92F58B836E}" type="slidenum">
              <a:rPr lang="zh-CN" altLang="en-US" smtClean="0"/>
              <a:t>9</a:t>
            </a:fld>
            <a:endParaRPr lang="zh-CN" altLang="en-US"/>
          </a:p>
        </p:txBody>
      </p:sp>
      <p:pic>
        <p:nvPicPr>
          <p:cNvPr id="21" name="图片 20">
            <a:extLst>
              <a:ext uri="{FF2B5EF4-FFF2-40B4-BE49-F238E27FC236}">
                <a16:creationId xmlns:a16="http://schemas.microsoft.com/office/drawing/2014/main" id="{F276EAAF-E94C-4B99-8E18-9F20A3C56F95}"/>
              </a:ext>
            </a:extLst>
          </p:cNvPr>
          <p:cNvPicPr>
            <a:picLocks noChangeAspect="1"/>
          </p:cNvPicPr>
          <p:nvPr/>
        </p:nvPicPr>
        <p:blipFill>
          <a:blip r:embed="rId5"/>
          <a:stretch>
            <a:fillRect/>
          </a:stretch>
        </p:blipFill>
        <p:spPr>
          <a:xfrm>
            <a:off x="2590852" y="2666835"/>
            <a:ext cx="5105266" cy="3536331"/>
          </a:xfrm>
          <a:prstGeom prst="rect">
            <a:avLst/>
          </a:prstGeom>
        </p:spPr>
      </p:pic>
    </p:spTree>
    <p:custDataLst>
      <p:tags r:id="rId1"/>
    </p:custDataLst>
    <p:extLst>
      <p:ext uri="{BB962C8B-B14F-4D97-AF65-F5344CB8AC3E}">
        <p14:creationId xmlns:p14="http://schemas.microsoft.com/office/powerpoint/2010/main" val="774052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1729</TotalTime>
  <Words>2603</Words>
  <Application>Microsoft Office PowerPoint</Application>
  <PresentationFormat>全屏显示(4:3)</PresentationFormat>
  <Paragraphs>350</Paragraphs>
  <Slides>38</Slides>
  <Notes>36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楷体</vt:lpstr>
      <vt:lpstr>Arial</vt:lpstr>
      <vt:lpstr>Calibri</vt:lpstr>
      <vt:lpstr>Segoe UI Semibold</vt:lpstr>
      <vt:lpstr>Times New Roman</vt:lpstr>
      <vt:lpstr>Wingdings</vt:lpstr>
      <vt:lpstr>2_Office 主题​​</vt:lpstr>
      <vt:lpstr>个人学习总结</vt:lpstr>
      <vt:lpstr>PowerPoint 演示文稿</vt:lpstr>
      <vt:lpstr>Docker Related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Kubernetes Related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980</cp:revision>
  <dcterms:created xsi:type="dcterms:W3CDTF">2002-02-19T21:25:00Z</dcterms:created>
  <dcterms:modified xsi:type="dcterms:W3CDTF">2021-10-11T14:10:02Z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