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5"/>
  </p:notesMasterIdLst>
  <p:handoutMasterIdLst>
    <p:handoutMasterId r:id="rId51"/>
  </p:handoutMasterIdLst>
  <p:sldIdLst>
    <p:sldId id="453" r:id="rId4"/>
    <p:sldId id="583" r:id="rId6"/>
    <p:sldId id="584" r:id="rId7"/>
    <p:sldId id="585" r:id="rId8"/>
    <p:sldId id="586" r:id="rId9"/>
    <p:sldId id="587" r:id="rId10"/>
    <p:sldId id="595" r:id="rId11"/>
    <p:sldId id="596" r:id="rId12"/>
    <p:sldId id="597" r:id="rId13"/>
    <p:sldId id="604" r:id="rId14"/>
    <p:sldId id="607" r:id="rId15"/>
    <p:sldId id="598" r:id="rId16"/>
    <p:sldId id="614" r:id="rId17"/>
    <p:sldId id="608" r:id="rId18"/>
    <p:sldId id="612" r:id="rId19"/>
    <p:sldId id="613" r:id="rId20"/>
    <p:sldId id="611" r:id="rId21"/>
    <p:sldId id="599" r:id="rId22"/>
    <p:sldId id="631" r:id="rId23"/>
    <p:sldId id="632" r:id="rId24"/>
    <p:sldId id="633" r:id="rId25"/>
    <p:sldId id="634" r:id="rId26"/>
    <p:sldId id="636" r:id="rId27"/>
    <p:sldId id="600" r:id="rId28"/>
    <p:sldId id="637" r:id="rId29"/>
    <p:sldId id="638" r:id="rId30"/>
    <p:sldId id="639" r:id="rId31"/>
    <p:sldId id="640" r:id="rId32"/>
    <p:sldId id="641" r:id="rId33"/>
    <p:sldId id="601" r:id="rId34"/>
    <p:sldId id="652" r:id="rId35"/>
    <p:sldId id="653" r:id="rId36"/>
    <p:sldId id="654" r:id="rId37"/>
    <p:sldId id="655" r:id="rId38"/>
    <p:sldId id="656" r:id="rId39"/>
    <p:sldId id="602" r:id="rId40"/>
    <p:sldId id="665" r:id="rId41"/>
    <p:sldId id="670" r:id="rId42"/>
    <p:sldId id="666" r:id="rId43"/>
    <p:sldId id="603" r:id="rId44"/>
    <p:sldId id="588" r:id="rId45"/>
    <p:sldId id="589" r:id="rId46"/>
    <p:sldId id="590" r:id="rId47"/>
    <p:sldId id="592" r:id="rId48"/>
    <p:sldId id="472" r:id="rId49"/>
    <p:sldId id="577" r:id="rId50"/>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1280" autoAdjust="0"/>
  </p:normalViewPr>
  <p:slideViewPr>
    <p:cSldViewPr>
      <p:cViewPr varScale="1">
        <p:scale>
          <a:sx n="67" d="100"/>
          <a:sy n="67" d="100"/>
        </p:scale>
        <p:origin x="1608" y="53"/>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例子</a:t>
            </a:r>
            <a:endParaRPr lang="en-US" altLang="zh-CN" dirty="0"/>
          </a:p>
          <a:p>
            <a:r>
              <a:rPr lang="en-US" altLang="zh-CN" dirty="0"/>
              <a:t>1</a:t>
            </a:r>
            <a:r>
              <a:rPr lang="zh-CN" altLang="en-US" dirty="0"/>
              <a:t>、我喜欢动物，狗是动物，所以我喜欢狗</a:t>
            </a:r>
            <a:endParaRPr lang="en-US" altLang="zh-CN" dirty="0"/>
          </a:p>
          <a:p>
            <a:r>
              <a:rPr lang="en-US" altLang="zh-CN" dirty="0"/>
              <a:t>2</a:t>
            </a:r>
            <a:r>
              <a:rPr lang="zh-CN" altLang="en-US" dirty="0"/>
              <a:t>、狗会汪汪叫，哈士奇会汪汪叫，金毛会汪汪叫</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解释引入里氏替换原则下四点</a:t>
            </a:r>
            <a:endParaRPr lang="en-US" altLang="zh-CN" dirty="0"/>
          </a:p>
          <a:p>
            <a:r>
              <a:rPr lang="zh-CN" altLang="en-US" dirty="0"/>
              <a:t>前提：我们现在决定引入里氏替换原则</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endParaRPr lang="zh-CN" altLang="en-US" dirty="0"/>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endParaRPr lang="en-US" altLang="zh-CN" dirty="0"/>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endParaRPr lang="zh-CN" altLang="en-US" dirty="0"/>
          </a:p>
          <a:p>
            <a:pPr eaLnBrk="1" hangingPunct="1"/>
            <a:r>
              <a:rPr lang="zh-CN" altLang="en-US" dirty="0"/>
              <a:t>优化体系结构的关键是职能明晰（分而治之策略和涟漪效应）、粒度合适，举例 </a:t>
            </a:r>
            <a:r>
              <a:rPr lang="en-US" altLang="zh-CN" dirty="0"/>
              <a:t>MVC （Struts</a:t>
            </a:r>
            <a:r>
              <a:rPr lang="zh-CN" altLang="en-US" dirty="0"/>
              <a:t>框架）。</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通俗的来讲，就是一个类对自己依赖的类知道的越少越好。也就是说，对于被依赖的类来说，无论逻辑多么复杂，都尽量地的将逻辑封装在类的内部，对外除了提供的public方法，不对外泄漏任何信息。</a:t>
            </a:r>
            <a:endParaRPr lang="en-US" altLang="zh-CN" dirty="0"/>
          </a:p>
          <a:p>
            <a:endParaRPr lang="en-US" altLang="zh-CN" dirty="0"/>
          </a:p>
          <a:p>
            <a:r>
              <a:rPr lang="en-US" altLang="zh-CN" dirty="0"/>
              <a:t>首先来解释一下什么是直接的朋友：每个对象都会与其他对象有耦合关系，只要两个对象之间有耦合关系，我们就说这两个对象之间是朋友关系。耦合的方式很多，依赖、关联、组合、聚合等。其中，我们称出现成员变量、方法参数、方法返回值中的类为直接的朋友，而出现在局部变量中的类则不是直接的朋友。也就是说，陌生的类最好不要作为局部变量的形式出现在类的内部</a:t>
            </a:r>
            <a:endParaRPr lang="en-US" altLang="zh-CN" dirty="0"/>
          </a:p>
          <a:p>
            <a:endParaRPr lang="en-US" altLang="zh-CN" dirty="0"/>
          </a:p>
          <a:p>
            <a:r>
              <a:rPr lang="en-US" altLang="zh-CN" dirty="0"/>
              <a:t>朋友之间也有间距 </a:t>
            </a:r>
            <a:endParaRPr lang="en-US" altLang="zh-CN" dirty="0"/>
          </a:p>
          <a:p>
            <a:r>
              <a:rPr lang="en-US" altLang="zh-CN" dirty="0"/>
              <a:t>如果朋友把太多的方法或属性暴露给你，则过于亲密，耦合关系变得异常牢固，而且，修改时涉及的面也就越大，变更引起的风险就越大。因此，要适时反复衡量：是否可以减少public方法和属性，改为private、package－private、protected等访问权限，及是否可以加上final关键字，不可变的类和方法，对外提供固定单位服务。</a:t>
            </a:r>
            <a:endParaRPr lang="en-US" altLang="zh-CN" dirty="0"/>
          </a:p>
          <a:p>
            <a:endParaRPr lang="en-US" altLang="zh-CN" dirty="0"/>
          </a:p>
          <a:p>
            <a:r>
              <a:rPr lang="en-US" altLang="zh-CN" dirty="0"/>
              <a:t>类与类之间的关系越密切，耦合度越大，当一个类发生改变时，对另一个类的影响也越大。[解决方案]尽量降低类与类之间的耦合。</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a:t>
            </a:r>
            <a:r>
              <a:rPr lang="zh-CN" altLang="en-US" dirty="0"/>
              <a:t>在类的划分上，应该创建有弱耦合的类 </a:t>
            </a:r>
            <a:endParaRPr lang="zh-CN" altLang="en-US" dirty="0"/>
          </a:p>
          <a:p>
            <a:r>
              <a:rPr lang="zh-CN" altLang="en-US" dirty="0"/>
              <a:t>通常我们以接口或者抽象类的方式抽象出来</a:t>
            </a:r>
            <a:endParaRPr lang="zh-CN" altLang="en-US" dirty="0"/>
          </a:p>
          <a:p>
            <a:endParaRPr lang="zh-CN" altLang="en-US" dirty="0"/>
          </a:p>
          <a:p>
            <a:r>
              <a:rPr lang="en-US" altLang="zh-CN" dirty="0"/>
              <a:t>- </a:t>
            </a:r>
            <a:r>
              <a:rPr lang="zh-CN" altLang="en-US" dirty="0"/>
              <a:t>在类的结构设计上，每一个类都应当尽量降低成员的访问权限 </a:t>
            </a:r>
            <a:endParaRPr lang="zh-CN" altLang="en-US" dirty="0"/>
          </a:p>
          <a:p>
            <a:r>
              <a:rPr lang="zh-CN" altLang="en-US" dirty="0"/>
              <a:t>以减少public方法和属性，改为private、package－private、protected等访问权限，及是否可以加上final关键字，不可变的类和方法，对外提供固定服务。</a:t>
            </a:r>
            <a:endParaRPr lang="zh-CN" altLang="en-US" dirty="0"/>
          </a:p>
          <a:p>
            <a:endParaRPr lang="zh-CN" altLang="en-US" dirty="0"/>
          </a:p>
          <a:p>
            <a:r>
              <a:rPr lang="en-US" altLang="zh-CN" dirty="0"/>
              <a:t>- </a:t>
            </a:r>
            <a:r>
              <a:rPr lang="zh-CN" altLang="en-US" dirty="0"/>
              <a:t>在类的设计上，只要有可能，一个类应当设计成不变类 </a:t>
            </a:r>
            <a:endParaRPr lang="zh-CN" altLang="en-US" dirty="0"/>
          </a:p>
          <a:p>
            <a:r>
              <a:rPr lang="zh-CN" altLang="en-US" dirty="0"/>
              <a:t>不可变的类和方法，对外提供固定服务。</a:t>
            </a:r>
            <a:endParaRPr lang="zh-CN" altLang="en-US" dirty="0"/>
          </a:p>
          <a:p>
            <a:endParaRPr lang="zh-CN" altLang="en-US" dirty="0"/>
          </a:p>
          <a:p>
            <a:r>
              <a:rPr lang="en-US" altLang="zh-CN" dirty="0"/>
              <a:t>- </a:t>
            </a:r>
            <a:r>
              <a:rPr lang="zh-CN" altLang="en-US" dirty="0"/>
              <a:t>在对其他类的引用上，一个对象对其它对象的引用应当降到最低 </a:t>
            </a:r>
            <a:endParaRPr lang="zh-CN" altLang="en-US" dirty="0"/>
          </a:p>
          <a:p>
            <a:r>
              <a:rPr lang="zh-CN" altLang="en-US" dirty="0"/>
              <a:t>降低类与类之间的耦合度。</a:t>
            </a:r>
            <a:endParaRPr lang="zh-CN" altLang="en-US" dirty="0"/>
          </a:p>
          <a:p>
            <a:endParaRPr lang="zh-CN" altLang="en-US" dirty="0"/>
          </a:p>
          <a:p>
            <a:r>
              <a:rPr lang="en-US" altLang="zh-CN" dirty="0"/>
              <a:t>- </a:t>
            </a:r>
            <a:r>
              <a:rPr lang="zh-CN" altLang="en-US" dirty="0"/>
              <a:t>尽量降低类的访问权限 </a:t>
            </a:r>
            <a:endParaRPr lang="zh-CN" altLang="en-US" dirty="0"/>
          </a:p>
          <a:p>
            <a:r>
              <a:rPr lang="zh-CN" altLang="en-US" dirty="0"/>
              <a:t>防止类或类对象被过度耦合在另一个类的方法中。</a:t>
            </a:r>
            <a:endParaRPr lang="zh-CN" altLang="en-US" dirty="0"/>
          </a:p>
          <a:p>
            <a:endParaRPr lang="zh-CN" altLang="en-US" dirty="0"/>
          </a:p>
          <a:p>
            <a:r>
              <a:rPr lang="en-US" altLang="zh-CN" dirty="0"/>
              <a:t>- </a:t>
            </a:r>
            <a:r>
              <a:rPr lang="zh-CN" altLang="en-US" dirty="0"/>
              <a:t>不要暴露类成员，而应该提供相应的访问器(属性)</a:t>
            </a:r>
            <a:endParaRPr lang="zh-CN" altLang="en-US" dirty="0"/>
          </a:p>
          <a:p>
            <a:endParaRPr lang="zh-CN" altLang="en-US" dirty="0"/>
          </a:p>
          <a:p>
            <a:r>
              <a:rPr lang="en-US" altLang="zh-CN" dirty="0"/>
              <a:t>- </a:t>
            </a:r>
            <a:r>
              <a:rPr lang="zh-CN" altLang="en-US" dirty="0"/>
              <a:t>谨慎使用序列化功能（类或接口在客户端变更，却未在服务端同步更新，引发序列化失败，项目管理易疏忽）</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endParaRPr lang="en-US" altLang="zh-CN" dirty="0"/>
          </a:p>
          <a:p>
            <a:pPr eaLnBrk="1" hangingPunct="1"/>
            <a:r>
              <a:rPr lang="zh-CN" altLang="en-US" dirty="0"/>
              <a:t>重用是优化体系结构的前提。</a:t>
            </a:r>
            <a:endParaRPr lang="zh-CN" altLang="en-US" dirty="0"/>
          </a:p>
          <a:p>
            <a:pPr eaLnBrk="1" hangingPunct="1"/>
            <a:r>
              <a:rPr lang="zh-CN" altLang="en-US" dirty="0"/>
              <a:t>做到重用和体系结构合理后，自然系统在维护性和弹性会有出色表现。</a:t>
            </a:r>
            <a:endParaRPr lang="zh-CN" altLang="en-US" dirty="0"/>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endParaRPr lang="zh-CN" altLang="en-US" dirty="0"/>
          </a:p>
          <a:p>
            <a:pPr eaLnBrk="1" hangingPunct="1"/>
            <a:r>
              <a:rPr lang="zh-CN" altLang="en-US" dirty="0"/>
              <a:t>结构良好的系统更加容易优化性能。因为功能明晰、结构好，可以准确地判断出哪个地方存在性能瓶颈，从而优化之。</a:t>
            </a:r>
            <a:endParaRPr lang="zh-CN" altLang="en-US" dirty="0"/>
          </a:p>
          <a:p>
            <a:pPr eaLnBrk="1" hangingPunct="1"/>
            <a:r>
              <a:rPr lang="zh-CN" altLang="en-US" dirty="0"/>
              <a:t>上述条件满足，软件质量当然有保证。</a:t>
            </a:r>
            <a:endParaRPr lang="zh-CN" altLang="en-US" dirty="0"/>
          </a:p>
          <a:p>
            <a:pPr eaLnBrk="1" hangingPunct="1"/>
            <a:r>
              <a:rPr lang="zh-CN" altLang="en-US" dirty="0"/>
              <a:t>代码虽然是写给计算机执行，但最重要的是表达人的思想，写给人看的。因此提高代码可读性，方便团队交流非常重要。</a:t>
            </a:r>
            <a:endParaRPr lang="zh-CN" altLang="en-US" dirty="0"/>
          </a:p>
          <a:p>
            <a:pPr eaLnBrk="1" hangingPunct="1"/>
            <a:r>
              <a:rPr lang="zh-CN" altLang="en-US" dirty="0"/>
              <a:t>团队有统一的编码规范和设计模式，水平更加容易提高，因为设计模式能将成功的经验在团队中普及。</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为什么使用开闭原则</a:t>
            </a:r>
            <a:endParaRPr lang="en-US" altLang="zh-CN" dirty="0"/>
          </a:p>
          <a:p>
            <a:r>
              <a:rPr lang="en-US" altLang="zh-CN" dirty="0"/>
              <a:t>第一：开闭原则非常有名，只要是面向对象编程，在开发时都会强调开闭原则</a:t>
            </a:r>
            <a:endParaRPr lang="en-US" altLang="zh-CN" dirty="0"/>
          </a:p>
          <a:p>
            <a:endParaRPr lang="en-US" altLang="zh-CN" dirty="0"/>
          </a:p>
          <a:p>
            <a:r>
              <a:rPr lang="en-US" altLang="zh-CN" dirty="0"/>
              <a:t>第二：开闭原则是最基础的设计原则，其它的五个设计原则都是开闭原则的具体形态，也就是说其它的五个设计原则是指导设计的工具和方法，而开闭原则才是其精神领袖。依照java语言的称谓，开闭原则是抽象类，而其它的五个原则是具体的实现类。</a:t>
            </a:r>
            <a:endParaRPr lang="en-US" altLang="zh-CN" dirty="0"/>
          </a:p>
          <a:p>
            <a:endParaRPr lang="en-US" altLang="zh-CN" dirty="0"/>
          </a:p>
          <a:p>
            <a:r>
              <a:rPr lang="en-US" altLang="zh-CN" dirty="0"/>
              <a:t>第三：开闭原则可以提高复用性 </a:t>
            </a:r>
            <a:endParaRPr lang="en-US" altLang="zh-CN" dirty="0"/>
          </a:p>
          <a:p>
            <a:r>
              <a:rPr lang="en-US" altLang="zh-CN" dirty="0"/>
              <a:t>在面向对象的设计中，所有的逻辑都是从原子逻辑组合而来，不是在一个类中独立实现一个业务逻辑。只有这样的代码才可以复用，粒度越小，被复用的可能性越大。那为什么要复用呢？减少代码的重复，避免相同的逻辑分散在多个角落，减少维护人员的工作量。那怎么才能提高复用率呢？缩小逻辑粒度，直到一个逻辑不可以分为止。</a:t>
            </a:r>
            <a:endParaRPr lang="en-US" altLang="zh-CN" dirty="0"/>
          </a:p>
          <a:p>
            <a:endParaRPr lang="en-US" altLang="zh-CN" dirty="0"/>
          </a:p>
          <a:p>
            <a:r>
              <a:rPr lang="en-US" altLang="zh-CN" dirty="0"/>
              <a:t>第四：开闭原则可以提高维护性 </a:t>
            </a:r>
            <a:endParaRPr lang="en-US" altLang="zh-CN" dirty="0"/>
          </a:p>
          <a:p>
            <a:r>
              <a:rPr lang="en-US" altLang="zh-CN" dirty="0"/>
              <a:t>一款软件量产后，维护人员的工作不仅仅对数据进行维护，还可能要对程序进行扩展，维护人员最乐意的事是扩展一个类，而不是修改一个类。让维护人员读懂原有代码，再进行修改，是一件非常痛苦的事情，不要让他在原有的代码海洋中游荡后再修改，那是对维护人员的折磨和摧残。</a:t>
            </a:r>
            <a:endParaRPr lang="en-US" altLang="zh-CN" dirty="0"/>
          </a:p>
          <a:p>
            <a:endParaRPr lang="en-US" altLang="zh-CN" dirty="0"/>
          </a:p>
          <a:p>
            <a:r>
              <a:rPr lang="en-US" altLang="zh-CN" dirty="0"/>
              <a:t>第五：面向对象开发的要求 </a:t>
            </a:r>
            <a:endParaRPr lang="en-US" altLang="zh-CN" dirty="0"/>
          </a:p>
          <a:p>
            <a:r>
              <a:rPr lang="en-US" altLang="zh-CN" dirty="0"/>
              <a:t>万物皆对象，我们要把所有的事物抽象成对象，然后针对对象进行操作，但是万物皆发展变化，有变化就要有策略去应对，怎么快速应对呢？这就需要在设计之初考虑到所有可能变化的因素，然后留下接口，等待“可能”转变为“现实”。</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a:t>
            </a:r>
            <a:r>
              <a:rPr lang="zh-CN" altLang="en-US" dirty="0"/>
              <a:t>在类的划分上，应该创建有弱耦合的类 </a:t>
            </a:r>
            <a:endParaRPr lang="zh-CN" altLang="en-US" dirty="0"/>
          </a:p>
          <a:p>
            <a:r>
              <a:rPr lang="zh-CN" altLang="en-US" dirty="0"/>
              <a:t>通常我们以接口或者抽象类的方式抽象出来</a:t>
            </a:r>
            <a:endParaRPr lang="zh-CN" altLang="en-US" dirty="0"/>
          </a:p>
          <a:p>
            <a:endParaRPr lang="zh-CN" altLang="en-US" dirty="0"/>
          </a:p>
          <a:p>
            <a:r>
              <a:rPr lang="en-US" altLang="zh-CN" dirty="0"/>
              <a:t>- </a:t>
            </a:r>
            <a:r>
              <a:rPr lang="zh-CN" altLang="en-US" dirty="0"/>
              <a:t>在类的结构设计上，每一个类都应当尽量降低成员的访问权限 </a:t>
            </a:r>
            <a:endParaRPr lang="zh-CN" altLang="en-US" dirty="0"/>
          </a:p>
          <a:p>
            <a:r>
              <a:rPr lang="zh-CN" altLang="en-US" dirty="0"/>
              <a:t>以减少public方法和属性，改为private、package－private、protected等访问权限，及是否可以加上final关键字，不可变的类和方法，对外提供固定服务。</a:t>
            </a:r>
            <a:endParaRPr lang="zh-CN" altLang="en-US" dirty="0"/>
          </a:p>
          <a:p>
            <a:endParaRPr lang="zh-CN" altLang="en-US" dirty="0"/>
          </a:p>
          <a:p>
            <a:r>
              <a:rPr lang="en-US" altLang="zh-CN" dirty="0"/>
              <a:t>- </a:t>
            </a:r>
            <a:r>
              <a:rPr lang="zh-CN" altLang="en-US" dirty="0"/>
              <a:t>在类的设计上，只要有可能，一个类应当设计成不变类 </a:t>
            </a:r>
            <a:endParaRPr lang="zh-CN" altLang="en-US" dirty="0"/>
          </a:p>
          <a:p>
            <a:r>
              <a:rPr lang="zh-CN" altLang="en-US" dirty="0"/>
              <a:t>不可变的类和方法，对外提供固定服务。</a:t>
            </a:r>
            <a:endParaRPr lang="zh-CN" altLang="en-US" dirty="0"/>
          </a:p>
          <a:p>
            <a:endParaRPr lang="zh-CN" altLang="en-US" dirty="0"/>
          </a:p>
          <a:p>
            <a:r>
              <a:rPr lang="en-US" altLang="zh-CN" dirty="0"/>
              <a:t>- </a:t>
            </a:r>
            <a:r>
              <a:rPr lang="zh-CN" altLang="en-US" dirty="0"/>
              <a:t>在对其他类的引用上，一个对象对其它对象的引用应当降到最低 </a:t>
            </a:r>
            <a:endParaRPr lang="zh-CN" altLang="en-US" dirty="0"/>
          </a:p>
          <a:p>
            <a:r>
              <a:rPr lang="zh-CN" altLang="en-US" dirty="0"/>
              <a:t>降低类与类之间的耦合度。</a:t>
            </a:r>
            <a:endParaRPr lang="zh-CN" altLang="en-US" dirty="0"/>
          </a:p>
          <a:p>
            <a:endParaRPr lang="zh-CN" altLang="en-US" dirty="0"/>
          </a:p>
          <a:p>
            <a:r>
              <a:rPr lang="en-US" altLang="zh-CN" dirty="0"/>
              <a:t>- </a:t>
            </a:r>
            <a:r>
              <a:rPr lang="zh-CN" altLang="en-US" dirty="0"/>
              <a:t>尽量降低类的访问权限 </a:t>
            </a:r>
            <a:endParaRPr lang="zh-CN" altLang="en-US" dirty="0"/>
          </a:p>
          <a:p>
            <a:r>
              <a:rPr lang="zh-CN" altLang="en-US" dirty="0"/>
              <a:t>防止类或类对象被过度耦合在另一个类的方法中。</a:t>
            </a:r>
            <a:endParaRPr lang="zh-CN" altLang="en-US" dirty="0"/>
          </a:p>
          <a:p>
            <a:endParaRPr lang="zh-CN" altLang="en-US" dirty="0"/>
          </a:p>
          <a:p>
            <a:r>
              <a:rPr lang="en-US" altLang="zh-CN" dirty="0"/>
              <a:t>- </a:t>
            </a:r>
            <a:r>
              <a:rPr lang="zh-CN" altLang="en-US" dirty="0"/>
              <a:t>不要暴露类成员，而应该提供相应的访问器(属性)</a:t>
            </a:r>
            <a:endParaRPr lang="zh-CN" altLang="en-US" dirty="0"/>
          </a:p>
          <a:p>
            <a:endParaRPr lang="zh-CN" altLang="en-US" dirty="0"/>
          </a:p>
          <a:p>
            <a:r>
              <a:rPr lang="en-US" altLang="zh-CN" dirty="0"/>
              <a:t>- </a:t>
            </a:r>
            <a:r>
              <a:rPr lang="zh-CN" altLang="en-US" dirty="0"/>
              <a:t>谨慎使用序列化功能（类或接口在客户端变更，却未在服务端同步更新，引发序列化失败，项目管理易疏忽）</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endParaRPr lang="zh-CN" altLang="en-US" dirty="0"/>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endParaRPr lang="zh-CN" altLang="en-US" dirty="0"/>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endParaRPr lang="zh-CN" altLang="en-US" dirty="0"/>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endParaRPr lang="zh-CN" altLang="en-US" dirty="0"/>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endParaRPr lang="zh-CN" altLang="en-US" dirty="0"/>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endParaRPr lang="zh-CN" altLang="en-US" dirty="0"/>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endParaRPr lang="zh-CN" altLang="en-US" dirty="0"/>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endParaRPr lang="zh-CN" altLang="en-US" noProof="1"/>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flipH="1">
            <a:off x="1223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223689" y="2307814"/>
            <a:ext cx="0" cy="21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a:off x="1213529" y="4500880"/>
            <a:ext cx="6720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flipH="1">
            <a:off x="5795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7929289" y="2317974"/>
            <a:ext cx="0" cy="2182906"/>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wrap="square" anchor="b">
            <a:normAutofit/>
          </a:bodyPr>
          <a:lstStyle>
            <a:lvl1pPr algn="ctr">
              <a:defRPr sz="5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701209" y="3814695"/>
            <a:ext cx="5741582" cy="424732"/>
          </a:xfrm>
        </p:spPr>
        <p:txBody>
          <a:bodyPr wrap="square">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endParaRPr lang="zh-CN" altLang="en-US" noProof="1"/>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endParaRPr lang="zh-CN" altLang="en-US" noProof="1"/>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3"/>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endParaRPr lang="zh-CN" altLang="en-US" noProof="1"/>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endParaRPr lang="zh-CN" altLang="en-US" noProof="1"/>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endParaRPr lang="zh-CN" altLang="en-US" noProof="1"/>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endParaRPr lang="zh-CN" altLang="en-US"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fld>
            <a:endParaRPr lang="zh-CN" altLang="en-US">
              <a:ea typeface="+mn-ea"/>
              <a:cs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120000"/>
        </a:lnSpc>
        <a:spcBef>
          <a:spcPct val="0"/>
        </a:spcBef>
        <a:buNone/>
        <a:defRPr sz="36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hyperlink" Target="https://newgr8player.github.io/" TargetMode="External"/><Relationship Id="rId2" Type="http://schemas.openxmlformats.org/officeDocument/2006/relationships/hyperlink" Target="https://github.com/newgr8player" TargetMode="Externa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8.xml"/><Relationship Id="rId2" Type="http://schemas.openxmlformats.org/officeDocument/2006/relationships/tags" Target="../tags/tag48.xml"/><Relationship Id="rId1" Type="http://schemas.openxmlformats.org/officeDocument/2006/relationships/tags" Target="../tags/tag4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tags" Target="../tags/tag50.xml"/><Relationship Id="rId1" Type="http://schemas.openxmlformats.org/officeDocument/2006/relationships/tags" Target="../tags/tag4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8.xml"/><Relationship Id="rId2" Type="http://schemas.openxmlformats.org/officeDocument/2006/relationships/tags" Target="../tags/tag52.xml"/><Relationship Id="rId1" Type="http://schemas.openxmlformats.org/officeDocument/2006/relationships/tags" Target="../tags/tag5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8.xml"/><Relationship Id="rId2" Type="http://schemas.openxmlformats.org/officeDocument/2006/relationships/tags" Target="../tags/tag54.xml"/><Relationship Id="rId1" Type="http://schemas.openxmlformats.org/officeDocument/2006/relationships/tags" Target="../tags/tag5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tags" Target="../tags/tag56.xml"/><Relationship Id="rId1" Type="http://schemas.openxmlformats.org/officeDocument/2006/relationships/tags" Target="../tags/tag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tags" Target="../tags/tag58.xml"/><Relationship Id="rId1" Type="http://schemas.openxmlformats.org/officeDocument/2006/relationships/tags" Target="../tags/tag5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tags" Target="../tags/tag32.xml"/><Relationship Id="rId1" Type="http://schemas.openxmlformats.org/officeDocument/2006/relationships/tags" Target="../tags/tag3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tags" Target="../tags/tag60.xml"/><Relationship Id="rId1" Type="http://schemas.openxmlformats.org/officeDocument/2006/relationships/tags" Target="../tags/tag59.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8.xml"/><Relationship Id="rId2" Type="http://schemas.openxmlformats.org/officeDocument/2006/relationships/tags" Target="../tags/tag62.xml"/><Relationship Id="rId1" Type="http://schemas.openxmlformats.org/officeDocument/2006/relationships/tags" Target="../tags/tag6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8.xml"/><Relationship Id="rId2" Type="http://schemas.openxmlformats.org/officeDocument/2006/relationships/tags" Target="../tags/tag64.xml"/><Relationship Id="rId1" Type="http://schemas.openxmlformats.org/officeDocument/2006/relationships/tags" Target="../tags/tag6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8.xml"/><Relationship Id="rId2" Type="http://schemas.openxmlformats.org/officeDocument/2006/relationships/tags" Target="../tags/tag66.xml"/><Relationship Id="rId1" Type="http://schemas.openxmlformats.org/officeDocument/2006/relationships/tags" Target="../tags/tag6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tags" Target="../tags/tag67.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8.xml"/><Relationship Id="rId2" Type="http://schemas.openxmlformats.org/officeDocument/2006/relationships/tags" Target="../tags/tag70.xml"/><Relationship Id="rId1" Type="http://schemas.openxmlformats.org/officeDocument/2006/relationships/tags" Target="../tags/tag6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8.xml"/><Relationship Id="rId2" Type="http://schemas.openxmlformats.org/officeDocument/2006/relationships/tags" Target="../tags/tag72.xml"/><Relationship Id="rId1" Type="http://schemas.openxmlformats.org/officeDocument/2006/relationships/tags" Target="../tags/tag7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8.xml"/><Relationship Id="rId2" Type="http://schemas.openxmlformats.org/officeDocument/2006/relationships/tags" Target="../tags/tag74.xml"/><Relationship Id="rId1" Type="http://schemas.openxmlformats.org/officeDocument/2006/relationships/tags" Target="../tags/tag7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8.xml"/><Relationship Id="rId2" Type="http://schemas.openxmlformats.org/officeDocument/2006/relationships/tags" Target="../tags/tag76.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8.xml"/><Relationship Id="rId2" Type="http://schemas.openxmlformats.org/officeDocument/2006/relationships/tags" Target="../tags/tag78.xml"/><Relationship Id="rId1" Type="http://schemas.openxmlformats.org/officeDocument/2006/relationships/tags" Target="../tags/tag7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8.xml"/><Relationship Id="rId2" Type="http://schemas.openxmlformats.org/officeDocument/2006/relationships/tags" Target="../tags/tag80.xml"/><Relationship Id="rId1" Type="http://schemas.openxmlformats.org/officeDocument/2006/relationships/tags" Target="../tags/tag79.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8.xml"/><Relationship Id="rId2" Type="http://schemas.openxmlformats.org/officeDocument/2006/relationships/tags" Target="../tags/tag82.xml"/><Relationship Id="rId1" Type="http://schemas.openxmlformats.org/officeDocument/2006/relationships/tags" Target="../tags/tag81.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8.xml"/><Relationship Id="rId2" Type="http://schemas.openxmlformats.org/officeDocument/2006/relationships/tags" Target="../tags/tag84.xml"/><Relationship Id="rId1" Type="http://schemas.openxmlformats.org/officeDocument/2006/relationships/tags" Target="../tags/tag8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8.xml"/><Relationship Id="rId2" Type="http://schemas.openxmlformats.org/officeDocument/2006/relationships/tags" Target="../tags/tag86.xml"/><Relationship Id="rId1" Type="http://schemas.openxmlformats.org/officeDocument/2006/relationships/tags" Target="../tags/tag8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8.xml"/><Relationship Id="rId2" Type="http://schemas.openxmlformats.org/officeDocument/2006/relationships/tags" Target="../tags/tag88.xml"/><Relationship Id="rId1" Type="http://schemas.openxmlformats.org/officeDocument/2006/relationships/tags" Target="../tags/tag87.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8.xml"/><Relationship Id="rId2" Type="http://schemas.openxmlformats.org/officeDocument/2006/relationships/tags" Target="../tags/tag90.xml"/><Relationship Id="rId1" Type="http://schemas.openxmlformats.org/officeDocument/2006/relationships/tags" Target="../tags/tag89.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8.xml"/><Relationship Id="rId2" Type="http://schemas.openxmlformats.org/officeDocument/2006/relationships/tags" Target="../tags/tag92.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tags" Target="../tags/tag36.xml"/><Relationship Id="rId1" Type="http://schemas.openxmlformats.org/officeDocument/2006/relationships/tags" Target="../tags/tag35.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8.xml"/><Relationship Id="rId2" Type="http://schemas.openxmlformats.org/officeDocument/2006/relationships/tags" Target="../tags/tag94.xml"/><Relationship Id="rId1" Type="http://schemas.openxmlformats.org/officeDocument/2006/relationships/tags" Target="../tags/tag9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8.xml"/><Relationship Id="rId2" Type="http://schemas.openxmlformats.org/officeDocument/2006/relationships/tags" Target="../tags/tag96.xml"/><Relationship Id="rId1" Type="http://schemas.openxmlformats.org/officeDocument/2006/relationships/tags" Target="../tags/tag95.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8.xml"/><Relationship Id="rId2" Type="http://schemas.openxmlformats.org/officeDocument/2006/relationships/tags" Target="../tags/tag98.xml"/><Relationship Id="rId1" Type="http://schemas.openxmlformats.org/officeDocument/2006/relationships/tags" Target="../tags/tag97.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8.xml"/><Relationship Id="rId2" Type="http://schemas.openxmlformats.org/officeDocument/2006/relationships/tags" Target="../tags/tag100.xml"/><Relationship Id="rId1" Type="http://schemas.openxmlformats.org/officeDocument/2006/relationships/tags" Target="../tags/tag99.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1.xml"/><Relationship Id="rId3" Type="http://schemas.openxmlformats.org/officeDocument/2006/relationships/tags" Target="../tags/tag101.xml"/><Relationship Id="rId2" Type="http://schemas.openxmlformats.org/officeDocument/2006/relationships/hyperlink" Target="https://newgr8player.github.io/" TargetMode="External"/><Relationship Id="rId1" Type="http://schemas.openxmlformats.org/officeDocument/2006/relationships/hyperlink" Target="https://github.com/newgr8player" TargetMode="Externa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tags" Target="../tags/tag38.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tags" Target="../tags/tag40.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tags" Target="../tags/tag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endParaRPr lang="zh-CN" altLang="en-US" sz="1800" dirty="0"/>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2"/>
              </a:rPr>
              <a:t>https://github.com/newgr8player</a:t>
            </a:r>
            <a:endParaRPr lang="en-US" altLang="zh-CN" dirty="0"/>
          </a:p>
          <a:p>
            <a:r>
              <a:rPr lang="en-US" altLang="zh-CN" dirty="0">
                <a:hlinkClick r:id="rId3"/>
              </a:rPr>
              <a:t>https://newgr8player.gitee.io/</a:t>
            </a:r>
            <a:endParaRPr lang="en-US" altLang="zh-CN" dirty="0"/>
          </a:p>
        </p:txBody>
      </p:sp>
      <p:sp>
        <p:nvSpPr>
          <p:cNvPr id="3" name="标题 2"/>
          <p:cNvSpPr>
            <a:spLocks noGrp="1"/>
          </p:cNvSpPr>
          <p:nvPr>
            <p:ph type="ctrTitle"/>
            <p:custDataLst>
              <p:tags r:id="rId4"/>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5"/>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4531818"/>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t>一个类应该有且只有一个变化的原因。</a:t>
            </a:r>
            <a:endParaRPr lang="en-US" altLang="zh-CN" dirty="0"/>
          </a:p>
          <a:p>
            <a:pPr eaLnBrk="1" hangingPunct="1">
              <a:lnSpc>
                <a:spcPct val="110000"/>
              </a:lnSpc>
              <a:buClr>
                <a:srgbClr val="0070C0"/>
              </a:buClr>
            </a:pPr>
            <a:endParaRPr lang="en-US" altLang="zh-CN" dirty="0"/>
          </a:p>
          <a:p>
            <a:pPr>
              <a:lnSpc>
                <a:spcPct val="110000"/>
              </a:lnSpc>
              <a:buClr>
                <a:srgbClr val="0070C0"/>
              </a:buClr>
            </a:pPr>
            <a:r>
              <a:rPr lang="zh-CN" altLang="en-US" b="1" dirty="0">
                <a:solidFill>
                  <a:srgbClr val="0070C0"/>
                </a:solidFill>
              </a:rPr>
              <a:t>为什么引入单一职责原则</a:t>
            </a:r>
            <a:endParaRPr lang="zh-CN" altLang="en-US" b="1" dirty="0">
              <a:solidFill>
                <a:srgbClr val="0070C0"/>
              </a:solidFill>
            </a:endParaRPr>
          </a:p>
          <a:p>
            <a:pPr eaLnBrk="1" hangingPunct="1">
              <a:lnSpc>
                <a:spcPct val="110000"/>
              </a:lnSpc>
              <a:buClr>
                <a:srgbClr val="0070C0"/>
              </a:buClr>
            </a:pPr>
            <a:r>
              <a:rPr lang="zh-CN" altLang="en-US" dirty="0"/>
              <a:t>单一职责原则将不同的职责分离到单独的类，每一个职责都是一个变化的中心。</a:t>
            </a:r>
            <a:endParaRPr lang="en-US" altLang="zh-CN" dirty="0"/>
          </a:p>
          <a:p>
            <a:pPr>
              <a:lnSpc>
                <a:spcPct val="110000"/>
              </a:lnSpc>
              <a:buClr>
                <a:srgbClr val="0070C0"/>
              </a:buClr>
            </a:pPr>
            <a:r>
              <a:rPr lang="zh-CN" altLang="en-US" b="1" dirty="0">
                <a:solidFill>
                  <a:srgbClr val="0070C0"/>
                </a:solidFill>
              </a:rPr>
              <a:t>单一职责原则的优点</a:t>
            </a:r>
            <a:endParaRPr lang="zh-CN" altLang="en-US" b="1" dirty="0">
              <a:solidFill>
                <a:srgbClr val="0070C0"/>
              </a:solidFill>
            </a:endParaRPr>
          </a:p>
          <a:p>
            <a:pPr eaLnBrk="1" hangingPunct="1">
              <a:lnSpc>
                <a:spcPct val="110000"/>
              </a:lnSpc>
              <a:buClr>
                <a:srgbClr val="0070C0"/>
              </a:buClr>
            </a:pPr>
            <a:r>
              <a:rPr lang="zh-CN" altLang="en-US" dirty="0"/>
              <a:t>（</a:t>
            </a:r>
            <a:r>
              <a:rPr lang="en-US" altLang="zh-CN" dirty="0"/>
              <a:t>1</a:t>
            </a:r>
            <a:r>
              <a:rPr lang="zh-CN" altLang="en-US" dirty="0"/>
              <a:t>）降低类的复杂度；</a:t>
            </a:r>
            <a:br>
              <a:rPr lang="zh-CN" altLang="en-US" dirty="0"/>
            </a:br>
            <a:r>
              <a:rPr lang="zh-CN" altLang="en-US" dirty="0"/>
              <a:t>（</a:t>
            </a:r>
            <a:r>
              <a:rPr lang="en-US" altLang="zh-CN" dirty="0"/>
              <a:t>2</a:t>
            </a:r>
            <a:r>
              <a:rPr lang="zh-CN" altLang="en-US" dirty="0"/>
              <a:t>）提高类的可读性，提高系统的可维护性；</a:t>
            </a:r>
            <a:br>
              <a:rPr lang="zh-CN" altLang="en-US" dirty="0"/>
            </a:br>
            <a:r>
              <a:rPr lang="zh-CN" altLang="en-US" dirty="0"/>
              <a:t>（</a:t>
            </a:r>
            <a:r>
              <a:rPr lang="en-US" altLang="zh-CN" dirty="0"/>
              <a:t>3</a:t>
            </a:r>
            <a:r>
              <a:rPr lang="zh-CN" altLang="en-US" dirty="0"/>
              <a:t>）降低变更引起的风险（降低对其他功能的影响）。</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3289193"/>
            <a:ext cx="8334776" cy="2907655"/>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单一职责最难划分的是</a:t>
            </a:r>
            <a:r>
              <a:rPr lang="zh-CN" altLang="en-US" dirty="0">
                <a:solidFill>
                  <a:srgbClr val="0070C0"/>
                </a:solidFill>
              </a:rPr>
              <a:t>职责</a:t>
            </a:r>
            <a:r>
              <a:rPr lang="zh-CN" altLang="en-US" dirty="0"/>
              <a:t>。</a:t>
            </a:r>
            <a:endParaRPr lang="en-US" altLang="zh-CN" dirty="0"/>
          </a:p>
          <a:p>
            <a:pPr marL="457200" indent="-457200">
              <a:lnSpc>
                <a:spcPct val="110000"/>
              </a:lnSpc>
              <a:buClr>
                <a:srgbClr val="0070C0"/>
              </a:buClr>
              <a:buFont typeface="+mj-lt"/>
              <a:buAutoNum type="arabicPeriod"/>
            </a:pPr>
            <a:r>
              <a:rPr lang="zh-CN" altLang="en-US" dirty="0"/>
              <a:t>单一职责原则</a:t>
            </a:r>
            <a:r>
              <a:rPr lang="zh-CN" altLang="en-US" dirty="0">
                <a:solidFill>
                  <a:srgbClr val="0070C0"/>
                </a:solidFill>
              </a:rPr>
              <a:t>提出标准</a:t>
            </a:r>
            <a:r>
              <a:rPr lang="zh-CN" altLang="en-US" dirty="0"/>
              <a:t>：用职责和变化原因来衡量接口或类设计的是否优良，但是职责和变化原因都是不可度量的，因项目、环境而异。</a:t>
            </a:r>
            <a:endParaRPr lang="en-US" altLang="zh-CN" dirty="0"/>
          </a:p>
          <a:p>
            <a:pPr marL="457200" indent="-457200">
              <a:lnSpc>
                <a:spcPct val="110000"/>
              </a:lnSpc>
              <a:buClr>
                <a:srgbClr val="0070C0"/>
              </a:buClr>
              <a:buFont typeface="+mj-lt"/>
              <a:buAutoNum type="arabicPeriod"/>
            </a:pPr>
            <a:r>
              <a:rPr lang="zh-CN" altLang="en-US" dirty="0"/>
              <a:t>接口一定要做到单一职责，类的设计尽量做到只有</a:t>
            </a:r>
            <a:r>
              <a:rPr lang="zh-CN" altLang="en-US" dirty="0">
                <a:solidFill>
                  <a:srgbClr val="0070C0"/>
                </a:solidFill>
              </a:rPr>
              <a:t>一个原因</a:t>
            </a:r>
            <a:r>
              <a:rPr lang="zh-CN" altLang="en-US" dirty="0"/>
              <a:t>引起变化。</a:t>
            </a:r>
            <a:endParaRPr lang="en-US" altLang="zh-CN" dirty="0"/>
          </a:p>
        </p:txBody>
      </p:sp>
      <p:sp>
        <p:nvSpPr>
          <p:cNvPr id="4" name="文本框 3"/>
          <p:cNvSpPr txBox="1"/>
          <p:nvPr/>
        </p:nvSpPr>
        <p:spPr>
          <a:xfrm>
            <a:off x="571608" y="1831430"/>
            <a:ext cx="8334776" cy="1281698"/>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单一职责原则关键点</a:t>
            </a:r>
            <a:endParaRPr lang="en-US" altLang="zh-CN" b="1" dirty="0">
              <a:solidFill>
                <a:srgbClr val="0070C0"/>
              </a:solidFill>
            </a:endParaRPr>
          </a:p>
          <a:p>
            <a:pPr>
              <a:lnSpc>
                <a:spcPct val="110000"/>
              </a:lnSpc>
              <a:buClr>
                <a:srgbClr val="0070C0"/>
              </a:buClr>
            </a:pPr>
            <a:r>
              <a:rPr lang="zh-CN" altLang="en-US" dirty="0"/>
              <a:t>要求接口的职责单一，从而实现该接口的类的职责单一。</a:t>
            </a:r>
            <a:endParaRPr lang="en-US" altLang="zh-CN" dirty="0"/>
          </a:p>
          <a:p>
            <a:pPr>
              <a:lnSpc>
                <a:spcPct val="110000"/>
              </a:lnSpc>
              <a:buClr>
                <a:srgbClr val="0070C0"/>
              </a:buClr>
            </a:pPr>
            <a:endParaRPr lang="zh-CN" altLang="zh-CN" dirty="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err="1"/>
              <a:t>Liskov</a:t>
            </a:r>
            <a:r>
              <a:rPr lang="en-US" altLang="zh-CN" sz="3600" dirty="0"/>
              <a:t> Substitution Principle</a:t>
            </a:r>
            <a:r>
              <a:rPr lang="zh-CN" altLang="en-US" sz="3600" dirty="0"/>
              <a:t>（</a:t>
            </a:r>
            <a:r>
              <a:rPr lang="en-US" altLang="zh-CN" sz="3600" dirty="0"/>
              <a:t>LSP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里氏替换原则</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67674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If for each object o1 of type S there is an object o2 of type T such that for all programs P defined in terms of T, the behavior of P is unchanged when o1 is substituted for o2 then S is a subtype of T.</a:t>
            </a:r>
            <a:endParaRPr lang="en-US" altLang="zh-CN" dirty="0"/>
          </a:p>
          <a:p>
            <a:pPr marL="457200" indent="-457200">
              <a:buClr>
                <a:srgbClr val="0070C0"/>
              </a:buClr>
              <a:buFont typeface="+mj-lt"/>
              <a:buAutoNum type="arabicPeriod"/>
            </a:pPr>
            <a:r>
              <a:rPr lang="en-US" altLang="zh-CN" dirty="0"/>
              <a:t>Functions that use pointers or references to base classes must be able to use objects of derived classes without knowing it.</a:t>
            </a:r>
            <a:endParaRPr lang="en-US" altLang="zh-CN" dirty="0"/>
          </a:p>
          <a:p>
            <a:pPr>
              <a:buClr>
                <a:srgbClr val="0070C0"/>
              </a:buClr>
            </a:pPr>
            <a:endParaRPr lang="en-US" altLang="zh-CN" dirty="0"/>
          </a:p>
          <a:p>
            <a:pPr marL="457200" indent="-457200">
              <a:buClr>
                <a:srgbClr val="0070C0"/>
              </a:buClr>
              <a:buFont typeface="+mj-lt"/>
              <a:buAutoNum type="arabicPeriod"/>
            </a:pPr>
            <a:r>
              <a:rPr lang="zh-CN" altLang="en-US" dirty="0"/>
              <a:t>如果对每一个类型为</a:t>
            </a:r>
            <a:r>
              <a:rPr lang="en-US" altLang="zh-CN" dirty="0"/>
              <a:t>T1</a:t>
            </a:r>
            <a:r>
              <a:rPr lang="zh-CN" altLang="en-US" dirty="0"/>
              <a:t>的对象</a:t>
            </a:r>
            <a:r>
              <a:rPr lang="en-US" altLang="zh-CN" dirty="0"/>
              <a:t>o1</a:t>
            </a:r>
            <a:r>
              <a:rPr lang="zh-CN" altLang="en-US" dirty="0"/>
              <a:t>，都有类型为</a:t>
            </a:r>
            <a:r>
              <a:rPr lang="en-US" altLang="zh-CN" dirty="0"/>
              <a:t>T2</a:t>
            </a:r>
            <a:r>
              <a:rPr lang="zh-CN" altLang="en-US" dirty="0"/>
              <a:t>的对象</a:t>
            </a:r>
            <a:r>
              <a:rPr lang="en-US" altLang="zh-CN" dirty="0"/>
              <a:t>o2</a:t>
            </a:r>
            <a:r>
              <a:rPr lang="zh-CN" altLang="en-US" dirty="0"/>
              <a:t>，使得以</a:t>
            </a:r>
            <a:r>
              <a:rPr lang="en-US" altLang="zh-CN" dirty="0"/>
              <a:t>T1</a:t>
            </a:r>
            <a:r>
              <a:rPr lang="zh-CN" altLang="en-US" dirty="0"/>
              <a:t>定义的所有程序</a:t>
            </a:r>
            <a:r>
              <a:rPr lang="en-US" altLang="zh-CN" dirty="0"/>
              <a:t>P</a:t>
            </a:r>
            <a:r>
              <a:rPr lang="zh-CN" altLang="en-US" dirty="0"/>
              <a:t>在所有的对象</a:t>
            </a:r>
            <a:r>
              <a:rPr lang="en-US" altLang="zh-CN" dirty="0"/>
              <a:t>o1</a:t>
            </a:r>
            <a:r>
              <a:rPr lang="zh-CN" altLang="en-US" dirty="0"/>
              <a:t>都代换成</a:t>
            </a:r>
            <a:r>
              <a:rPr lang="en-US" altLang="zh-CN" dirty="0"/>
              <a:t>o2</a:t>
            </a:r>
            <a:r>
              <a:rPr lang="zh-CN" altLang="en-US" dirty="0"/>
              <a:t>时，程序</a:t>
            </a:r>
            <a:r>
              <a:rPr lang="en-US" altLang="zh-CN" dirty="0"/>
              <a:t>P</a:t>
            </a:r>
            <a:r>
              <a:rPr lang="zh-CN" altLang="en-US" dirty="0"/>
              <a:t>的行为没有发生变化，那么类型</a:t>
            </a:r>
            <a:r>
              <a:rPr lang="en-US" altLang="zh-CN" dirty="0"/>
              <a:t>T2</a:t>
            </a:r>
            <a:r>
              <a:rPr lang="zh-CN" altLang="en-US" dirty="0"/>
              <a:t>是类型</a:t>
            </a:r>
            <a:r>
              <a:rPr lang="en-US" altLang="zh-CN" dirty="0"/>
              <a:t>T1</a:t>
            </a:r>
            <a:r>
              <a:rPr lang="zh-CN" altLang="en-US" dirty="0"/>
              <a:t>的子类型。</a:t>
            </a:r>
            <a:endParaRPr lang="en-US" altLang="zh-CN" dirty="0"/>
          </a:p>
          <a:p>
            <a:pPr marL="457200" indent="-457200">
              <a:buClr>
                <a:srgbClr val="0070C0"/>
              </a:buClr>
              <a:buFont typeface="+mj-lt"/>
              <a:buAutoNum type="arabicPeriod"/>
            </a:pPr>
            <a:r>
              <a:rPr lang="zh-CN" altLang="en-US" dirty="0"/>
              <a:t>所有引用基类的地方必须能透明地使用其子类的对象。</a:t>
            </a:r>
            <a:endParaRPr lang="zh-CN" altLang="en-US" dirty="0"/>
          </a:p>
          <a:p>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336415"/>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t>在使用基类的的地方可以任意使用其子类，能保证子类完美替换基类。</a:t>
            </a:r>
            <a:endParaRPr lang="en-US" altLang="zh-CN" dirty="0"/>
          </a:p>
          <a:p>
            <a:pPr eaLnBrk="1" hangingPunct="1">
              <a:lnSpc>
                <a:spcPct val="110000"/>
              </a:lnSpc>
              <a:buClr>
                <a:srgbClr val="0070C0"/>
              </a:buClr>
            </a:pPr>
            <a:endParaRPr lang="en-US" altLang="zh-CN" dirty="0"/>
          </a:p>
          <a:p>
            <a:pPr>
              <a:lnSpc>
                <a:spcPct val="110000"/>
              </a:lnSpc>
              <a:buClr>
                <a:srgbClr val="0070C0"/>
              </a:buClr>
            </a:pPr>
            <a:r>
              <a:rPr lang="zh-CN" altLang="en-US" b="1" dirty="0">
                <a:solidFill>
                  <a:srgbClr val="0070C0"/>
                </a:solidFill>
              </a:rPr>
              <a:t>引入里氏替换原则需要注意</a:t>
            </a:r>
            <a:endParaRPr lang="zh-CN" altLang="en-US" b="1" dirty="0">
              <a:solidFill>
                <a:srgbClr val="0070C0"/>
              </a:solidFill>
            </a:endParaRPr>
          </a:p>
          <a:p>
            <a:pPr marL="457200" indent="-457200" eaLnBrk="1" latinLnBrk="0" hangingPunct="1">
              <a:lnSpc>
                <a:spcPct val="150000"/>
              </a:lnSpc>
              <a:buClr>
                <a:srgbClr val="0070C0"/>
              </a:buClr>
              <a:buFont typeface="+mj-lt"/>
              <a:buAutoNum type="arabicPeriod"/>
            </a:pPr>
            <a:r>
              <a:rPr lang="zh-CN" altLang="en-US" dirty="0"/>
              <a:t>子类必须完全实现父类的方法；</a:t>
            </a:r>
            <a:endParaRPr lang="zh-CN" altLang="en-US" dirty="0"/>
          </a:p>
          <a:p>
            <a:pPr marL="457200" indent="-457200" eaLnBrk="1" latinLnBrk="0" hangingPunct="1">
              <a:lnSpc>
                <a:spcPct val="150000"/>
              </a:lnSpc>
              <a:buClr>
                <a:srgbClr val="0070C0"/>
              </a:buClr>
              <a:buFont typeface="+mj-lt"/>
              <a:buAutoNum type="arabicPeriod"/>
            </a:pPr>
            <a:r>
              <a:rPr lang="zh-CN" altLang="en-US" dirty="0"/>
              <a:t>子类可以有自己的个性；</a:t>
            </a:r>
            <a:endParaRPr lang="zh-CN" altLang="en-US" dirty="0"/>
          </a:p>
          <a:p>
            <a:pPr marL="457200" indent="-457200" eaLnBrk="1" latinLnBrk="0" hangingPunct="1">
              <a:lnSpc>
                <a:spcPct val="150000"/>
              </a:lnSpc>
              <a:buClr>
                <a:srgbClr val="0070C0"/>
              </a:buClr>
              <a:buFont typeface="+mj-lt"/>
              <a:buAutoNum type="arabicPeriod"/>
            </a:pPr>
            <a:r>
              <a:rPr lang="zh-CN" altLang="en-US" dirty="0"/>
              <a:t>覆盖或实现父类的方法时输入参数可以被放大；</a:t>
            </a:r>
            <a:endParaRPr lang="zh-CN" altLang="en-US" dirty="0"/>
          </a:p>
          <a:p>
            <a:pPr marL="457200" indent="-457200" eaLnBrk="1" latinLnBrk="0" hangingPunct="1">
              <a:lnSpc>
                <a:spcPct val="150000"/>
              </a:lnSpc>
              <a:buClr>
                <a:srgbClr val="0070C0"/>
              </a:buClr>
              <a:buFont typeface="+mj-lt"/>
              <a:buAutoNum type="arabicPeriod"/>
            </a:pPr>
            <a:r>
              <a:rPr lang="zh-CN" altLang="en-US" dirty="0"/>
              <a:t>覆盖或实现父类的方法时输出结果可以被缩小。</a:t>
            </a:r>
            <a:endParaRPr lang="zh-CN" altLang="en-US" dirty="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37515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里氏替换原则的优点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代码共享，减少创建类的工作量，每个子类都拥有父类的方法和属性；</a:t>
            </a:r>
            <a:endParaRPr lang="zh-CN" altLang="en-US" dirty="0"/>
          </a:p>
          <a:p>
            <a:pPr marL="457200" indent="-457200" eaLnBrk="1" hangingPunct="1">
              <a:lnSpc>
                <a:spcPct val="150000"/>
              </a:lnSpc>
              <a:buClr>
                <a:srgbClr val="0070C0"/>
              </a:buClr>
              <a:buFont typeface="+mj-lt"/>
              <a:buAutoNum type="arabicPeriod"/>
            </a:pPr>
            <a:r>
              <a:rPr lang="zh-CN" altLang="en-US" dirty="0"/>
              <a:t>提高代码的重用性；</a:t>
            </a:r>
            <a:endParaRPr lang="zh-CN" altLang="en-US" dirty="0"/>
          </a:p>
          <a:p>
            <a:pPr marL="457200" indent="-457200" eaLnBrk="1" hangingPunct="1">
              <a:lnSpc>
                <a:spcPct val="150000"/>
              </a:lnSpc>
              <a:buClr>
                <a:srgbClr val="0070C0"/>
              </a:buClr>
              <a:buFont typeface="+mj-lt"/>
              <a:buAutoNum type="arabicPeriod"/>
            </a:pPr>
            <a:r>
              <a:rPr lang="zh-CN" altLang="en-US" dirty="0"/>
              <a:t>子类可以形似父类，但是又异于父类；</a:t>
            </a:r>
            <a:endParaRPr lang="zh-CN" altLang="en-US" dirty="0"/>
          </a:p>
          <a:p>
            <a:pPr marL="457200" indent="-457200" eaLnBrk="1" hangingPunct="1">
              <a:lnSpc>
                <a:spcPct val="150000"/>
              </a:lnSpc>
              <a:buClr>
                <a:srgbClr val="0070C0"/>
              </a:buClr>
              <a:buFont typeface="+mj-lt"/>
              <a:buAutoNum type="arabicPeriod"/>
            </a:pPr>
            <a:r>
              <a:rPr lang="zh-CN" altLang="en-US" dirty="0"/>
              <a:t>提高代码的可扩展性，实现父类的方法就可以了。许多开源框架的扩展接口都是通过继承父类来完成；</a:t>
            </a:r>
            <a:endParaRPr lang="zh-CN" altLang="en-US" dirty="0"/>
          </a:p>
          <a:p>
            <a:pPr marL="457200" indent="-457200" eaLnBrk="1" hangingPunct="1">
              <a:lnSpc>
                <a:spcPct val="150000"/>
              </a:lnSpc>
              <a:buClr>
                <a:srgbClr val="0070C0"/>
              </a:buClr>
              <a:buFont typeface="+mj-lt"/>
              <a:buAutoNum type="arabicPeriod"/>
            </a:pPr>
            <a:r>
              <a:rPr lang="zh-CN" altLang="en-US" dirty="0"/>
              <a:t>提高产品或项目的开放性。</a:t>
            </a:r>
            <a:endParaRPr lang="zh-CN" altLang="zh-CN" dirty="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37515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里氏替换原则的缺点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继承是侵入性的，只要继承，就必须拥有父类的所有方法和属性；</a:t>
            </a:r>
            <a:endParaRPr lang="zh-CN" altLang="en-US" dirty="0"/>
          </a:p>
          <a:p>
            <a:pPr marL="457200" indent="-457200" eaLnBrk="1" hangingPunct="1">
              <a:lnSpc>
                <a:spcPct val="150000"/>
              </a:lnSpc>
              <a:buClr>
                <a:srgbClr val="0070C0"/>
              </a:buClr>
              <a:buFont typeface="+mj-lt"/>
              <a:buAutoNum type="arabicPeriod"/>
            </a:pPr>
            <a:r>
              <a:rPr lang="zh-CN" altLang="en-US" dirty="0"/>
              <a:t>降低了代码的灵活性，子类必须拥有父类的属性和方法，让子类有了一些约束；</a:t>
            </a:r>
            <a:endParaRPr lang="zh-CN" altLang="en-US" dirty="0"/>
          </a:p>
          <a:p>
            <a:pPr marL="457200" indent="-457200" eaLnBrk="1" hangingPunct="1">
              <a:lnSpc>
                <a:spcPct val="150000"/>
              </a:lnSpc>
              <a:buClr>
                <a:srgbClr val="0070C0"/>
              </a:buClr>
              <a:buFont typeface="+mj-lt"/>
              <a:buAutoNum type="arabicPeriod"/>
            </a:pPr>
            <a:r>
              <a:rPr lang="zh-CN" altLang="en-US" dirty="0"/>
              <a:t>增加了耦合性，当父类的常量，变量和方法被修改了，需要考虑子类的修改，这种修改可能带来非常糟糕的结果，要重构大量的代码。</a:t>
            </a:r>
            <a:endParaRPr lang="zh-CN" altLang="zh-CN" dirty="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938981"/>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endParaRPr lang="zh-CN" altLang="en-US" dirty="0"/>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Dependence Inversion Principle</a:t>
            </a:r>
            <a:r>
              <a:rPr lang="zh-CN" altLang="en-US" sz="3600" dirty="0"/>
              <a:t>（</a:t>
            </a:r>
            <a:r>
              <a:rPr lang="en-US" altLang="zh-CN" sz="3600" dirty="0"/>
              <a:t>DIP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依赖倒置原则</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依赖倒置原则</a:t>
            </a:r>
            <a:endParaRPr lang="zh-CN" altLang="zh-CN" dirty="0"/>
          </a:p>
        </p:txBody>
      </p:sp>
      <p:sp>
        <p:nvSpPr>
          <p:cNvPr id="3" name="文本框 2"/>
          <p:cNvSpPr txBox="1"/>
          <p:nvPr/>
        </p:nvSpPr>
        <p:spPr>
          <a:xfrm>
            <a:off x="571608" y="1828842"/>
            <a:ext cx="8334776" cy="4227195"/>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High level modules should not depend upon low level modules.Both should depend upon abstractions.</a:t>
            </a:r>
            <a:endParaRPr lang="en-US" altLang="zh-CN" dirty="0"/>
          </a:p>
          <a:p>
            <a:pPr marL="457200" indent="-457200">
              <a:buClr>
                <a:srgbClr val="0070C0"/>
              </a:buClr>
              <a:buFont typeface="+mj-lt"/>
              <a:buAutoNum type="arabicPeriod"/>
            </a:pPr>
            <a:r>
              <a:rPr lang="en-US" altLang="zh-CN" dirty="0"/>
              <a:t>Abstractions should not depend upon details.</a:t>
            </a:r>
            <a:endParaRPr lang="en-US" altLang="zh-CN" dirty="0"/>
          </a:p>
          <a:p>
            <a:pPr marL="457200" indent="-457200">
              <a:buClr>
                <a:srgbClr val="0070C0"/>
              </a:buClr>
              <a:buFont typeface="+mj-lt"/>
              <a:buAutoNum type="arabicPeriod"/>
            </a:pPr>
            <a:r>
              <a:rPr lang="en-US" altLang="zh-CN" dirty="0"/>
              <a:t>Details should depend upon abstractions.</a:t>
            </a:r>
            <a:endParaRPr lang="en-US" altLang="zh-CN" dirty="0"/>
          </a:p>
          <a:p>
            <a:pPr>
              <a:buClr>
                <a:srgbClr val="0070C0"/>
              </a:buClr>
            </a:pPr>
            <a:endParaRPr lang="en-US" altLang="zh-CN" dirty="0"/>
          </a:p>
          <a:p>
            <a:pPr marL="457200" indent="-457200">
              <a:buClr>
                <a:srgbClr val="0070C0"/>
              </a:buClr>
              <a:buFont typeface="+mj-lt"/>
              <a:buAutoNum type="arabicPeriod"/>
            </a:pPr>
            <a:r>
              <a:rPr lang="zh-CN" altLang="en-US" dirty="0"/>
              <a:t>高层模块不应该依赖低层模块， 两者都应该依赖其抽象；</a:t>
            </a:r>
            <a:endParaRPr lang="zh-CN" altLang="en-US" dirty="0"/>
          </a:p>
          <a:p>
            <a:pPr marL="457200" indent="-457200">
              <a:buClr>
                <a:srgbClr val="0070C0"/>
              </a:buClr>
              <a:buFont typeface="+mj-lt"/>
              <a:buAutoNum type="arabicPeriod"/>
            </a:pPr>
            <a:r>
              <a:rPr lang="zh-CN" altLang="en-US" dirty="0"/>
              <a:t>抽象不应该依赖细节；</a:t>
            </a:r>
            <a:endParaRPr lang="zh-CN" altLang="en-US" dirty="0"/>
          </a:p>
          <a:p>
            <a:pPr marL="457200" indent="-457200">
              <a:buClr>
                <a:srgbClr val="0070C0"/>
              </a:buClr>
              <a:buFont typeface="+mj-lt"/>
              <a:buAutoNum type="arabicPeriod"/>
            </a:pPr>
            <a:r>
              <a:rPr lang="zh-CN" altLang="en-US" dirty="0"/>
              <a:t>细节应该依赖抽象。</a:t>
            </a:r>
            <a:endParaRPr lang="zh-CN" altLang="en-US" dirty="0"/>
          </a:p>
          <a:p>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endParaRPr lang="zh-CN" altLang="en-US" dirty="0"/>
          </a:p>
        </p:txBody>
      </p:sp>
      <p:sp>
        <p:nvSpPr>
          <p:cNvPr id="3" name="文本框 2"/>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endParaRPr lang="en-US" altLang="zh-CN" dirty="0"/>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endParaRPr lang="zh-CN" altLang="en-US" dirty="0"/>
          </a:p>
          <a:p>
            <a:endParaRPr lang="zh-CN" altLang="en-US" dirty="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431030"/>
          </a:xfrm>
          <a:prstGeom prst="rect">
            <a:avLst/>
          </a:prstGeom>
          <a:noFill/>
        </p:spPr>
        <p:txBody>
          <a:bodyPr wrap="square" rtlCol="0">
            <a:spAutoFit/>
          </a:bodyPr>
          <a:lstStyle/>
          <a:p>
            <a:pPr eaLnBrk="1" latinLnBrk="0" hangingPunct="1">
              <a:lnSpc>
                <a:spcPct val="200000"/>
              </a:lnSpc>
              <a:buClr>
                <a:srgbClr val="0070C0"/>
              </a:buClr>
            </a:pPr>
            <a:r>
              <a:rPr lang="zh-CN" altLang="en-US" b="1" dirty="0">
                <a:solidFill>
                  <a:srgbClr val="0070C0"/>
                </a:solidFill>
              </a:rPr>
              <a:t>核心思想</a:t>
            </a:r>
            <a:endParaRPr lang="zh-CN" altLang="en-US" b="1" dirty="0">
              <a:solidFill>
                <a:srgbClr val="0070C0"/>
              </a:solidFill>
            </a:endParaRPr>
          </a:p>
          <a:p>
            <a:pPr eaLnBrk="1" latinLnBrk="0" hangingPunct="1">
              <a:lnSpc>
                <a:spcPct val="200000"/>
              </a:lnSpc>
              <a:buClr>
                <a:srgbClr val="0070C0"/>
              </a:buClr>
            </a:pPr>
            <a:r>
              <a:rPr lang="en-US" altLang="zh-CN" dirty="0"/>
              <a:t>	</a:t>
            </a:r>
            <a:r>
              <a:rPr lang="zh-CN" altLang="en-US" dirty="0"/>
              <a:t>面向接口编程</a:t>
            </a:r>
            <a:endParaRPr lang="en-US" altLang="zh-CN" dirty="0"/>
          </a:p>
          <a:p>
            <a:pPr eaLnBrk="1" latinLnBrk="0" hangingPunct="1">
              <a:lnSpc>
                <a:spcPct val="150000"/>
              </a:lnSpc>
              <a:buClr>
                <a:srgbClr val="0070C0"/>
              </a:buClr>
            </a:pPr>
            <a:r>
              <a:rPr lang="zh-CN" altLang="en-US" b="1" dirty="0">
                <a:solidFill>
                  <a:srgbClr val="0070C0"/>
                </a:solidFill>
              </a:rPr>
              <a:t>引入依赖倒置原则需要注意</a:t>
            </a:r>
            <a:endParaRPr lang="zh-CN" altLang="en-US" b="1" dirty="0">
              <a:solidFill>
                <a:srgbClr val="0070C0"/>
              </a:solidFill>
            </a:endParaRPr>
          </a:p>
          <a:p>
            <a:pPr marL="457200" indent="-457200" eaLnBrk="1" latinLnBrk="0" hangingPunct="1">
              <a:lnSpc>
                <a:spcPct val="150000"/>
              </a:lnSpc>
              <a:buClr>
                <a:srgbClr val="0070C0"/>
              </a:buClr>
              <a:buFont typeface="+mj-lt"/>
              <a:buAutoNum type="arabicPeriod"/>
            </a:pPr>
            <a:r>
              <a:rPr lang="zh-CN" altLang="en-US" sz="2000" dirty="0"/>
              <a:t>每个类尽量都有接口或抽象类， 或者抽象类和接口两者都具备；</a:t>
            </a:r>
            <a:endParaRPr lang="zh-CN" altLang="en-US" sz="2000" dirty="0"/>
          </a:p>
          <a:p>
            <a:pPr marL="457200" indent="-457200" eaLnBrk="1" latinLnBrk="0" hangingPunct="1">
              <a:lnSpc>
                <a:spcPct val="150000"/>
              </a:lnSpc>
              <a:buClr>
                <a:srgbClr val="0070C0"/>
              </a:buClr>
              <a:buFont typeface="+mj-lt"/>
              <a:buAutoNum type="arabicPeriod"/>
            </a:pPr>
            <a:r>
              <a:rPr lang="zh-CN" altLang="en-US" sz="2000" dirty="0"/>
              <a:t>变量的表面类型尽量是接口或者是抽象类；</a:t>
            </a:r>
            <a:endParaRPr lang="zh-CN" altLang="en-US" sz="2000" dirty="0"/>
          </a:p>
          <a:p>
            <a:pPr marL="457200" indent="-457200" eaLnBrk="1" latinLnBrk="0" hangingPunct="1">
              <a:lnSpc>
                <a:spcPct val="150000"/>
              </a:lnSpc>
              <a:buClr>
                <a:srgbClr val="0070C0"/>
              </a:buClr>
              <a:buFont typeface="+mj-lt"/>
              <a:buAutoNum type="arabicPeriod"/>
            </a:pPr>
            <a:r>
              <a:rPr lang="zh-CN" altLang="en-US" sz="2000" dirty="0"/>
              <a:t>任何类都不应该从具体类派生；</a:t>
            </a:r>
            <a:endParaRPr lang="zh-CN" altLang="en-US" sz="2000" dirty="0"/>
          </a:p>
          <a:p>
            <a:pPr marL="457200" indent="-457200" eaLnBrk="1" latinLnBrk="0" hangingPunct="1">
              <a:lnSpc>
                <a:spcPct val="150000"/>
              </a:lnSpc>
              <a:buClr>
                <a:srgbClr val="0070C0"/>
              </a:buClr>
              <a:buFont typeface="+mj-lt"/>
              <a:buAutoNum type="arabicPeriod"/>
            </a:pPr>
            <a:r>
              <a:rPr lang="zh-CN" altLang="en-US" sz="2000" dirty="0"/>
              <a:t>尽量不要覆写基类的方法；</a:t>
            </a:r>
            <a:endParaRPr lang="zh-CN" altLang="en-US" sz="2000" dirty="0"/>
          </a:p>
          <a:p>
            <a:pPr marL="457200" indent="-457200" eaLnBrk="1" latinLnBrk="0" hangingPunct="1">
              <a:lnSpc>
                <a:spcPct val="150000"/>
              </a:lnSpc>
              <a:buClr>
                <a:srgbClr val="0070C0"/>
              </a:buClr>
              <a:buFont typeface="+mj-lt"/>
              <a:buAutoNum type="arabicPeriod"/>
            </a:pPr>
            <a:r>
              <a:rPr lang="zh-CN" altLang="en-US" sz="2000" dirty="0"/>
              <a:t>结合里氏替换原则使用。</a:t>
            </a:r>
            <a:endParaRPr lang="zh-CN" altLang="en-US" sz="2000" dirty="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依赖倒置原则的优点</a:t>
            </a:r>
            <a:endParaRPr lang="zh-CN" altLang="en-US" b="1" dirty="0">
              <a:solidFill>
                <a:srgbClr val="0070C0"/>
              </a:solidFill>
            </a:endParaRPr>
          </a:p>
          <a:p>
            <a:pPr marL="457200" indent="-457200" eaLnBrk="1" latinLnBrk="0" hangingPunct="1">
              <a:lnSpc>
                <a:spcPct val="150000"/>
              </a:lnSpc>
              <a:buClr>
                <a:srgbClr val="0070C0"/>
              </a:buClr>
              <a:buFont typeface="+mj-lt"/>
              <a:buAutoNum type="arabicPeriod"/>
            </a:pPr>
            <a:r>
              <a:rPr lang="zh-CN" altLang="zh-CN" dirty="0"/>
              <a:t>面向接口使得程序在数据处理中间过程变得更灵活，在大项目中业务变更的成本变小；</a:t>
            </a:r>
            <a:endParaRPr lang="zh-CN" altLang="zh-CN" dirty="0"/>
          </a:p>
          <a:p>
            <a:pPr marL="457200" indent="-457200" eaLnBrk="1" latinLnBrk="0" hangingPunct="1">
              <a:lnSpc>
                <a:spcPct val="150000"/>
              </a:lnSpc>
              <a:buClr>
                <a:srgbClr val="0070C0"/>
              </a:buClr>
              <a:buFont typeface="+mj-lt"/>
              <a:buAutoNum type="arabicPeriod"/>
            </a:pPr>
            <a:r>
              <a:rPr lang="zh-CN" altLang="zh-CN" dirty="0"/>
              <a:t>利于项目的水平拓展，增加新的功能；</a:t>
            </a:r>
            <a:endParaRPr lang="zh-CN" altLang="zh-CN" dirty="0"/>
          </a:p>
          <a:p>
            <a:pPr marL="457200" indent="-457200" eaLnBrk="1" latinLnBrk="0" hangingPunct="1">
              <a:lnSpc>
                <a:spcPct val="150000"/>
              </a:lnSpc>
              <a:buClr>
                <a:srgbClr val="0070C0"/>
              </a:buClr>
              <a:buFont typeface="+mj-lt"/>
              <a:buAutoNum type="arabicPeriod"/>
            </a:pPr>
            <a:r>
              <a:rPr lang="zh-CN" altLang="zh-CN" dirty="0"/>
              <a:t>通过采用依赖倒置原则设计的接口或抽象类对实现类进行约束，可以减少需求变化引起的工作量剧增的情况；</a:t>
            </a:r>
            <a:endParaRPr lang="zh-CN" altLang="zh-CN" dirty="0"/>
          </a:p>
          <a:p>
            <a:pPr marL="457200" indent="-457200" eaLnBrk="1" latinLnBrk="0" hangingPunct="1">
              <a:lnSpc>
                <a:spcPct val="150000"/>
              </a:lnSpc>
              <a:buClr>
                <a:srgbClr val="0070C0"/>
              </a:buClr>
              <a:buFont typeface="+mj-lt"/>
              <a:buAutoNum type="arabicPeriod"/>
            </a:pPr>
            <a:r>
              <a:rPr lang="zh-CN" altLang="zh-CN" dirty="0"/>
              <a:t>人员变动时对项目影响能适当变小。</a:t>
            </a:r>
            <a:endParaRPr lang="zh-CN" altLang="zh-CN" dirty="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依赖倒置原则的缺点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zh-CN" dirty="0"/>
              <a:t>现实中并不是所有东西都依赖抽象，比如法律，就必须依赖细节；</a:t>
            </a:r>
            <a:endParaRPr lang="zh-CN" altLang="zh-CN" dirty="0"/>
          </a:p>
          <a:p>
            <a:pPr marL="457200" indent="-457200" eaLnBrk="1" hangingPunct="1">
              <a:lnSpc>
                <a:spcPct val="150000"/>
              </a:lnSpc>
              <a:buClr>
                <a:srgbClr val="0070C0"/>
              </a:buClr>
              <a:buFont typeface="+mj-lt"/>
              <a:buAutoNum type="arabicPeriod"/>
            </a:pPr>
            <a:r>
              <a:rPr lang="zh-CN" altLang="zh-CN" dirty="0"/>
              <a:t>如果项目规模并不大且业务很确定可能增加项目前期的设计成本；</a:t>
            </a:r>
            <a:endParaRPr lang="zh-CN" altLang="zh-CN" dirty="0"/>
          </a:p>
          <a:p>
            <a:pPr marL="457200" indent="-457200" eaLnBrk="1" hangingPunct="1">
              <a:lnSpc>
                <a:spcPct val="150000"/>
              </a:lnSpc>
              <a:buClr>
                <a:srgbClr val="0070C0"/>
              </a:buClr>
              <a:buFont typeface="+mj-lt"/>
              <a:buAutoNum type="arabicPeriod"/>
            </a:pPr>
            <a:r>
              <a:rPr lang="zh-CN" altLang="zh-CN" dirty="0"/>
              <a:t>接口设计的通用性与可拓展性决定了后期维护与二次开发的成本，很考验设计人员的设计能力。</a:t>
            </a:r>
            <a:endParaRPr lang="zh-CN" altLang="zh-CN" dirty="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293243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zh-CN" altLang="en-US" b="1" dirty="0">
              <a:solidFill>
                <a:srgbClr val="0070C0"/>
              </a:solidFill>
            </a:endParaRPr>
          </a:p>
          <a:p>
            <a:pPr>
              <a:lnSpc>
                <a:spcPct val="110000"/>
              </a:lnSpc>
              <a:buClr>
                <a:srgbClr val="0070C0"/>
              </a:buClr>
            </a:pP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任何变量，类都不应该有一个指向具体类的指针或者引用；</a:t>
            </a:r>
            <a:endParaRPr lang="zh-CN" altLang="en-US" dirty="0"/>
          </a:p>
          <a:p>
            <a:pPr marL="457200" indent="-457200">
              <a:lnSpc>
                <a:spcPct val="110000"/>
              </a:lnSpc>
              <a:buClr>
                <a:srgbClr val="0070C0"/>
              </a:buClr>
              <a:buFont typeface="+mj-lt"/>
              <a:buAutoNum type="arabicPeriod"/>
            </a:pPr>
            <a:endParaRPr lang="zh-CN" altLang="en-US" dirty="0"/>
          </a:p>
          <a:p>
            <a:pPr marL="457200" indent="-457200">
              <a:lnSpc>
                <a:spcPct val="110000"/>
              </a:lnSpc>
              <a:buClr>
                <a:srgbClr val="0070C0"/>
              </a:buClr>
              <a:buFont typeface="+mj-lt"/>
              <a:buAutoNum type="arabicPeriod"/>
            </a:pPr>
            <a:r>
              <a:rPr lang="zh-CN" altLang="en-US" dirty="0"/>
              <a:t>任何类都不该从具体类派生；</a:t>
            </a:r>
            <a:endParaRPr lang="zh-CN" altLang="en-US" dirty="0"/>
          </a:p>
          <a:p>
            <a:pPr marL="457200" indent="-457200">
              <a:lnSpc>
                <a:spcPct val="110000"/>
              </a:lnSpc>
              <a:buClr>
                <a:srgbClr val="0070C0"/>
              </a:buClr>
              <a:buFont typeface="+mj-lt"/>
              <a:buAutoNum type="arabicPeriod"/>
            </a:pPr>
            <a:endParaRPr lang="zh-CN" altLang="en-US" dirty="0"/>
          </a:p>
          <a:p>
            <a:pPr marL="457200" indent="-457200">
              <a:lnSpc>
                <a:spcPct val="110000"/>
              </a:lnSpc>
              <a:buClr>
                <a:srgbClr val="0070C0"/>
              </a:buClr>
              <a:buFont typeface="+mj-lt"/>
              <a:buAutoNum type="arabicPeriod"/>
            </a:pPr>
            <a:r>
              <a:rPr lang="zh-CN" altLang="en-US" dirty="0"/>
              <a:t>任何方法都不该覆写它的任何基类中已经实现了的方法。</a:t>
            </a:r>
            <a:endParaRPr lang="zh-CN" altLang="en-US" dirty="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Interface Segregation Principle</a:t>
            </a:r>
            <a:r>
              <a:rPr lang="zh-CN" altLang="en-US" sz="3600" dirty="0"/>
              <a:t>（</a:t>
            </a:r>
            <a:r>
              <a:rPr lang="en-US" altLang="zh-CN" sz="3600" dirty="0"/>
              <a:t>ISP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接口隔离原则</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3534622"/>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lang="en-US" altLang="zh-CN" dirty="0"/>
              <a:t>Clients should not be forced to depend upon interfaces that they don’t use</a:t>
            </a:r>
            <a:r>
              <a:rPr lang="zh-CN" altLang="en-US" dirty="0"/>
              <a:t>；</a:t>
            </a:r>
            <a:endParaRPr lang="zh-CN" altLang="en-US" dirty="0"/>
          </a:p>
          <a:p>
            <a:pPr marL="457200" indent="-457200" latinLnBrk="1">
              <a:buClr>
                <a:srgbClr val="0070C0"/>
              </a:buClr>
              <a:buFont typeface="+mj-lt"/>
              <a:buAutoNum type="arabicPeriod"/>
            </a:pPr>
            <a:r>
              <a:rPr lang="en-US" altLang="zh-CN" dirty="0"/>
              <a:t>The dependency of one class to another one should depend on the smallest possible interface</a:t>
            </a:r>
            <a:r>
              <a:rPr lang="zh-CN" altLang="en-US" dirty="0"/>
              <a:t>。</a:t>
            </a:r>
            <a:endParaRPr lang="en-US" altLang="zh-CN" dirty="0"/>
          </a:p>
          <a:p>
            <a:pPr latinLnBrk="1"/>
            <a:endParaRPr lang="en-US" altLang="zh-CN" dirty="0"/>
          </a:p>
          <a:p>
            <a:pPr marL="457200" indent="-457200" latinLnBrk="1">
              <a:buClr>
                <a:srgbClr val="0070C0"/>
              </a:buClr>
              <a:buFont typeface="+mj-lt"/>
              <a:buAutoNum type="arabicPeriod"/>
            </a:pPr>
            <a:r>
              <a:rPr lang="zh-CN" altLang="en-US" dirty="0"/>
              <a:t>客户端不应该依赖它不需用的接口；</a:t>
            </a:r>
            <a:endParaRPr lang="zh-CN" altLang="en-US" dirty="0"/>
          </a:p>
          <a:p>
            <a:pPr marL="457200" indent="-457200">
              <a:buClr>
                <a:srgbClr val="0070C0"/>
              </a:buClr>
              <a:buFont typeface="+mj-lt"/>
              <a:buAutoNum type="arabicPeriod"/>
            </a:pPr>
            <a:r>
              <a:rPr lang="zh-CN" altLang="en-US" dirty="0"/>
              <a:t>类间的依赖关系应该建立在最小的接口上。</a:t>
            </a:r>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3933384"/>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t>建立单一接口，不要建立臃肿庞大的接口。</a:t>
            </a:r>
            <a:endParaRPr lang="en-US" altLang="zh-CN" dirty="0"/>
          </a:p>
          <a:p>
            <a:pPr eaLnBrk="1" hangingPunct="1">
              <a:lnSpc>
                <a:spcPct val="110000"/>
              </a:lnSpc>
              <a:buClr>
                <a:srgbClr val="0070C0"/>
              </a:buClr>
            </a:pPr>
            <a:r>
              <a:rPr lang="zh-CN" altLang="en-US" dirty="0"/>
              <a:t>（接口尽量细化，同时接口中的方法尽量的少）</a:t>
            </a:r>
            <a:endParaRPr lang="en-US" altLang="zh-CN" dirty="0"/>
          </a:p>
          <a:p>
            <a:pPr>
              <a:lnSpc>
                <a:spcPct val="110000"/>
              </a:lnSpc>
              <a:buClr>
                <a:srgbClr val="0070C0"/>
              </a:buClr>
            </a:pPr>
            <a:r>
              <a:rPr lang="zh-CN" altLang="en-US" b="1" dirty="0">
                <a:solidFill>
                  <a:srgbClr val="0070C0"/>
                </a:solidFill>
              </a:rPr>
              <a:t>引入接口隔离原则需要注意</a:t>
            </a:r>
            <a:endParaRPr lang="zh-CN" altLang="en-US" b="1" dirty="0">
              <a:solidFill>
                <a:srgbClr val="0070C0"/>
              </a:solidFill>
            </a:endParaRPr>
          </a:p>
          <a:p>
            <a:pPr marL="457200" indent="-457200">
              <a:buClr>
                <a:srgbClr val="0070C0"/>
              </a:buClr>
              <a:buFont typeface="+mj-lt"/>
              <a:buAutoNum type="arabicPeriod"/>
            </a:pPr>
            <a:r>
              <a:rPr lang="zh-CN" altLang="en-US" dirty="0"/>
              <a:t>避免一个接口拥有过多功能，尽量保证单一接口功能不能再细化或无必要再细化；</a:t>
            </a:r>
            <a:endParaRPr lang="en-US" altLang="zh-CN" dirty="0"/>
          </a:p>
          <a:p>
            <a:pPr marL="457200" indent="-457200">
              <a:buClr>
                <a:srgbClr val="0070C0"/>
              </a:buClr>
              <a:buFont typeface="+mj-lt"/>
              <a:buAutoNum type="arabicPeriod"/>
            </a:pPr>
            <a:r>
              <a:rPr lang="zh-CN" altLang="en-US" dirty="0"/>
              <a:t>拥有公共功能的接口应提取为公共接口，并且避免在公共接口中添加个性方法；</a:t>
            </a:r>
            <a:endParaRPr lang="en-US" altLang="zh-CN" dirty="0"/>
          </a:p>
          <a:p>
            <a:pPr marL="457200" indent="-457200">
              <a:buClr>
                <a:srgbClr val="0070C0"/>
              </a:buClr>
              <a:buFont typeface="+mj-lt"/>
              <a:buAutoNum type="arabicPeriod"/>
            </a:pPr>
            <a:r>
              <a:rPr lang="zh-CN" altLang="en-US" dirty="0"/>
              <a:t>避免编码混乱造成后期维护成本增加。</a:t>
            </a:r>
            <a:endParaRPr lang="en-US" altLang="zh-CN"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215900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接口隔离原则的优点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接口如果能够保持粒度够小，就能保证它足够稳定。</a:t>
            </a:r>
            <a:endParaRPr lang="en-US" altLang="zh-CN" dirty="0"/>
          </a:p>
          <a:p>
            <a:pPr marL="457200" indent="-457200" eaLnBrk="1" hangingPunct="1">
              <a:lnSpc>
                <a:spcPct val="150000"/>
              </a:lnSpc>
              <a:buClr>
                <a:srgbClr val="0070C0"/>
              </a:buClr>
              <a:buFont typeface="+mj-lt"/>
              <a:buAutoNum type="arabicPeriod"/>
            </a:pPr>
            <a:r>
              <a:rPr lang="zh-CN" altLang="en-US" dirty="0"/>
              <a:t>使用多个专门的接口还能够体现对象的层次，因为我们可以通过接口的继承，实现对总接口的定义。</a:t>
            </a:r>
            <a:endParaRPr lang="zh-CN" altLang="zh-CN" dirty="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1541128"/>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接口隔离原则的缺点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在实际项目中，应该注意度的把握，接口设计的过大或过小都不好，应该根据实际情况多思考再进行设计。</a:t>
            </a:r>
            <a:endParaRPr lang="zh-CN" altLang="zh-CN" dirty="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4532716"/>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接口要尽量小（核心定义），但“小”也有限，首先不能违反单一职责原则；</a:t>
            </a:r>
            <a:endParaRPr lang="zh-CN" altLang="en-US" dirty="0"/>
          </a:p>
          <a:p>
            <a:pPr marL="457200" indent="-457200">
              <a:lnSpc>
                <a:spcPct val="110000"/>
              </a:lnSpc>
              <a:buClr>
                <a:srgbClr val="0070C0"/>
              </a:buClr>
              <a:buFont typeface="+mj-lt"/>
              <a:buAutoNum type="arabicPeriod"/>
            </a:pPr>
            <a:r>
              <a:rPr lang="zh-CN" altLang="en-US" dirty="0"/>
              <a:t>接口要高内聚，具体到接口隔离原则 ，就是要求在接口中尽量少公布</a:t>
            </a:r>
            <a:r>
              <a:rPr lang="en-US" altLang="zh-CN" dirty="0"/>
              <a:t>public</a:t>
            </a:r>
            <a:r>
              <a:rPr lang="zh-CN" altLang="en-US" dirty="0"/>
              <a:t>方法，接口是对外的承诺，承诺越少对系统的开发越有利，变更的风险也就越少，同时也有利于降低成本；</a:t>
            </a:r>
            <a:endParaRPr lang="zh-CN" altLang="en-US" dirty="0"/>
          </a:p>
          <a:p>
            <a:pPr marL="457200" indent="-457200">
              <a:lnSpc>
                <a:spcPct val="110000"/>
              </a:lnSpc>
              <a:buClr>
                <a:srgbClr val="0070C0"/>
              </a:buClr>
              <a:buFont typeface="+mj-lt"/>
              <a:buAutoNum type="arabicPeriod"/>
            </a:pPr>
            <a:r>
              <a:rPr lang="zh-CN" altLang="en-US" dirty="0"/>
              <a:t>定制服务，一个系统或系统内的模块之间必然会有耦合，有耦合就要有相互访问的接口，在设计时，就需要为各个访问者定制服务本质也是</a:t>
            </a:r>
            <a:r>
              <a:rPr lang="en-US" altLang="zh-CN" dirty="0"/>
              <a:t>ISP</a:t>
            </a:r>
            <a:r>
              <a:rPr lang="zh-CN" altLang="en-US" dirty="0"/>
              <a:t>，按需拆分接口；</a:t>
            </a:r>
            <a:endParaRPr lang="zh-CN" altLang="en-US" dirty="0"/>
          </a:p>
          <a:p>
            <a:pPr marL="457200" indent="-457200">
              <a:lnSpc>
                <a:spcPct val="110000"/>
              </a:lnSpc>
              <a:buClr>
                <a:srgbClr val="0070C0"/>
              </a:buClr>
              <a:buFont typeface="+mj-lt"/>
              <a:buAutoNum type="arabicPeriod"/>
            </a:pPr>
            <a:r>
              <a:rPr lang="zh-CN" altLang="en-US" dirty="0"/>
              <a:t>接口设计是有限度的，但无固化标准。</a:t>
            </a:r>
            <a:endParaRPr lang="en-US" altLang="zh-CN" dirty="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endParaRPr lang="zh-CN" altLang="en-US" dirty="0"/>
          </a:p>
        </p:txBody>
      </p:sp>
      <p:sp>
        <p:nvSpPr>
          <p:cNvPr id="3" name="文本框 2"/>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endParaRPr lang="zh-CN" altLang="en-US" dirty="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Least Knowledge Principle</a:t>
            </a:r>
            <a:r>
              <a:rPr lang="zh-CN" altLang="en-US" sz="3600" dirty="0"/>
              <a:t>（</a:t>
            </a:r>
            <a:r>
              <a:rPr lang="en-US" altLang="zh-CN" sz="3600" dirty="0"/>
              <a:t>LKP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最少知识原则</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374396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An object should keep a minimum understanding of other objects</a:t>
            </a:r>
            <a:r>
              <a:rPr lang="en-US" dirty="0"/>
              <a:t>;</a:t>
            </a:r>
            <a:endParaRPr dirty="0"/>
          </a:p>
          <a:p>
            <a:pPr marL="457200" indent="-457200">
              <a:lnSpc>
                <a:spcPct val="110000"/>
              </a:lnSpc>
              <a:buClr>
                <a:srgbClr val="0070C0"/>
              </a:buClr>
              <a:buFont typeface="+mj-lt"/>
              <a:buAutoNum type="arabicPeriod"/>
            </a:pPr>
            <a:r>
              <a:rPr dirty="0"/>
              <a:t>Only talk to your immedate friends.</a:t>
            </a:r>
            <a:endParaRPr dirty="0"/>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sym typeface="+mn-ea"/>
              </a:rPr>
              <a:t>一个对象应该对其他对象保持最少的了解</a:t>
            </a:r>
            <a:r>
              <a:rPr lang="zh-CN" dirty="0">
                <a:sym typeface="+mn-ea"/>
              </a:rPr>
              <a:t>；</a:t>
            </a:r>
            <a:endParaRPr dirty="0">
              <a:sym typeface="+mn-ea"/>
            </a:endParaRPr>
          </a:p>
          <a:p>
            <a:pPr marL="457200" indent="-457200">
              <a:lnSpc>
                <a:spcPct val="110000"/>
              </a:lnSpc>
              <a:buClr>
                <a:srgbClr val="0070C0"/>
              </a:buClr>
              <a:buFont typeface="+mj-lt"/>
              <a:buAutoNum type="arabicPeriod"/>
            </a:pPr>
            <a:r>
              <a:rPr dirty="0">
                <a:sym typeface="+mn-ea"/>
              </a:rPr>
              <a:t>只与直接的朋友通信。</a:t>
            </a:r>
            <a:endParaRPr dirty="0">
              <a:sym typeface="+mn-ea"/>
            </a:endParaRP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529082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t>低耦合，高内聚。无论是面向过程编程还是面向对象编程，只有使各个模块之间的耦合尽量的低，才能提高代码的复用率。</a:t>
            </a:r>
            <a:endParaRPr lang="zh-CN" altLang="en-US" dirty="0"/>
          </a:p>
          <a:p>
            <a:pPr eaLnBrk="1" hangingPunct="1">
              <a:lnSpc>
                <a:spcPct val="110000"/>
              </a:lnSpc>
              <a:buClr>
                <a:srgbClr val="0070C0"/>
              </a:buClr>
            </a:pPr>
            <a:r>
              <a:rPr lang="zh-CN" altLang="en-US" b="1" dirty="0">
                <a:solidFill>
                  <a:srgbClr val="0070C0"/>
                </a:solidFill>
              </a:rPr>
              <a:t>引入最少知识原则需要注意</a:t>
            </a:r>
            <a:endParaRPr lang="zh-CN" altLang="en-US" b="1" dirty="0">
              <a:solidFill>
                <a:srgbClr val="0070C0"/>
              </a:solidFill>
            </a:endParaRPr>
          </a:p>
          <a:p>
            <a:pPr marL="457200" indent="-457200" eaLnBrk="1" latinLnBrk="0" hangingPunct="1">
              <a:lnSpc>
                <a:spcPct val="130000"/>
              </a:lnSpc>
              <a:buClr>
                <a:srgbClr val="0070C0"/>
              </a:buClr>
              <a:buFont typeface="+mj-lt"/>
              <a:buAutoNum type="arabicPeriod"/>
            </a:pPr>
            <a:r>
              <a:rPr lang="zh-CN" altLang="en-US" sz="2000" dirty="0"/>
              <a:t>在类的划分上，应该创建有弱耦合的类；</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在类的结构设计上，每一个类都应当尽量降低成员的访问权限；</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在类的设计上，只要有可能，一个类应当设计成不变类；</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在对其他类的引用上，一个对象对其它对象的引用应当降到最低 ；</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尽量降低类的访问权限；</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不要暴露类成员，而应该提供相应的访问器(属性)；</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谨慎使用序列化功能。</a:t>
            </a:r>
            <a:endParaRPr lang="zh-CN" altLang="en-US"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160528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遵守最少知识原则将降低模块间的耦合，提升了软件的可维护性和可重用性。</a:t>
            </a:r>
            <a:endParaRPr lang="zh-CN" altLang="en-US" dirty="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215900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采用这个原则也会导致更多的“包装”类被制造出来，以处理和其他组件的沟通，这可能会导致复杂度和开发时间的增加，并降低运行时的性能。</a:t>
            </a:r>
            <a:endParaRPr lang="zh-CN" altLang="en-US" dirty="0"/>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415036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0" indent="0">
              <a:lnSpc>
                <a:spcPct val="110000"/>
              </a:lnSpc>
              <a:buClr>
                <a:srgbClr val="0070C0"/>
              </a:buClr>
              <a:buFont typeface="+mj-lt"/>
              <a:buNone/>
            </a:pPr>
            <a:r>
              <a:rPr lang="zh-CN" altLang="en-US" dirty="0"/>
              <a:t>就任何对象而言，在该对象的方法内，我们只应该调用属于以下范围的方法：</a:t>
            </a:r>
            <a:endParaRPr lang="zh-CN" altLang="en-US" dirty="0"/>
          </a:p>
          <a:p>
            <a:pPr marL="457200" indent="-457200">
              <a:lnSpc>
                <a:spcPct val="110000"/>
              </a:lnSpc>
              <a:buClr>
                <a:srgbClr val="0070C0"/>
              </a:buClr>
              <a:buFont typeface="+mj-lt"/>
              <a:buAutoNum type="arabicPeriod"/>
            </a:pPr>
            <a:r>
              <a:rPr lang="zh-CN" altLang="en-US" dirty="0"/>
              <a:t>该对象本身；</a:t>
            </a:r>
            <a:endParaRPr lang="zh-CN" altLang="en-US" dirty="0"/>
          </a:p>
          <a:p>
            <a:pPr marL="457200" indent="-457200">
              <a:lnSpc>
                <a:spcPct val="110000"/>
              </a:lnSpc>
              <a:buClr>
                <a:srgbClr val="0070C0"/>
              </a:buClr>
              <a:buFont typeface="+mj-lt"/>
              <a:buAutoNum type="arabicPeriod"/>
            </a:pPr>
            <a:r>
              <a:rPr lang="zh-CN" altLang="en-US" dirty="0"/>
              <a:t>被当做方法的参数而传递进来的对象；</a:t>
            </a:r>
            <a:endParaRPr lang="zh-CN" altLang="en-US" dirty="0"/>
          </a:p>
          <a:p>
            <a:pPr marL="457200" indent="-457200">
              <a:lnSpc>
                <a:spcPct val="110000"/>
              </a:lnSpc>
              <a:buClr>
                <a:srgbClr val="0070C0"/>
              </a:buClr>
              <a:buFont typeface="+mj-lt"/>
              <a:buAutoNum type="arabicPeriod"/>
            </a:pPr>
            <a:r>
              <a:rPr lang="zh-CN" altLang="en-US" dirty="0"/>
              <a:t>此方法所创建或实例化的任何对象；</a:t>
            </a:r>
            <a:endParaRPr lang="zh-CN" altLang="en-US" dirty="0"/>
          </a:p>
          <a:p>
            <a:pPr marL="457200" indent="-457200">
              <a:lnSpc>
                <a:spcPct val="110000"/>
              </a:lnSpc>
              <a:buClr>
                <a:srgbClr val="0070C0"/>
              </a:buClr>
              <a:buFont typeface="+mj-lt"/>
              <a:buAutoNum type="arabicPeriod"/>
            </a:pPr>
            <a:r>
              <a:rPr lang="zh-CN" altLang="en-US" dirty="0"/>
              <a:t>对象的任何组件。</a:t>
            </a:r>
            <a:endParaRPr lang="zh-CN" altLang="en-US" dirty="0"/>
          </a:p>
          <a:p>
            <a:pPr marL="457200" indent="-457200">
              <a:lnSpc>
                <a:spcPct val="110000"/>
              </a:lnSpc>
              <a:buClr>
                <a:srgbClr val="0070C0"/>
              </a:buClr>
              <a:buFont typeface="+mj-lt"/>
              <a:buAutoNum type="arabicPeriod"/>
            </a:pPr>
            <a:endParaRPr lang="zh-CN" altLang="en-US" dirty="0"/>
          </a:p>
          <a:p>
            <a:pPr marL="0" indent="0">
              <a:lnSpc>
                <a:spcPct val="110000"/>
              </a:lnSpc>
              <a:buClr>
                <a:srgbClr val="0070C0"/>
              </a:buClr>
              <a:buFont typeface="+mj-lt"/>
              <a:buNone/>
            </a:pPr>
            <a:r>
              <a:rPr lang="zh-CN" altLang="en-US" dirty="0"/>
              <a:t>既可以放在这个类里又可以不放在这个类里的处理原则：</a:t>
            </a:r>
            <a:endParaRPr lang="zh-CN" altLang="en-US" dirty="0"/>
          </a:p>
          <a:p>
            <a:pPr marL="457200" indent="-457200">
              <a:lnSpc>
                <a:spcPct val="110000"/>
              </a:lnSpc>
              <a:buClr>
                <a:srgbClr val="0070C0"/>
              </a:buClr>
              <a:buFont typeface="+mj-lt"/>
              <a:buAutoNum type="arabicPeriod"/>
            </a:pPr>
            <a:r>
              <a:rPr lang="zh-CN" altLang="en-US" dirty="0"/>
              <a:t>放在这个类里对这个类没有任何负面影响。</a:t>
            </a:r>
            <a:endParaRPr lang="zh-CN" altLang="en-US" dirty="0"/>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Open Closed Principle</a:t>
            </a:r>
            <a:br>
              <a:rPr lang="en-US" altLang="zh-CN" sz="3600" dirty="0"/>
            </a:br>
            <a:r>
              <a:rPr lang="zh-CN" altLang="en-US" sz="3600" dirty="0"/>
              <a:t>（</a:t>
            </a:r>
            <a:r>
              <a:rPr lang="en-US" altLang="zh-CN" sz="3600" dirty="0"/>
              <a:t>OCP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开闭原则</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3338195"/>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Software entities like classes,modules and functions should be open for extension but closed for modifications.</a:t>
            </a:r>
            <a:endParaRPr dirty="0"/>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t>一个软件实体如类，模块和函数应该对扩展开放，对修改关闭。</a:t>
            </a:r>
            <a:endParaRPr dirty="0"/>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5438775"/>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sz="2000" dirty="0"/>
              <a:t>第一：抽象约束 </a:t>
            </a:r>
            <a:endParaRPr sz="2000" dirty="0"/>
          </a:p>
          <a:p>
            <a:pPr marL="914400" lvl="1" indent="-457200">
              <a:lnSpc>
                <a:spcPct val="110000"/>
              </a:lnSpc>
              <a:buClr>
                <a:srgbClr val="0070C0"/>
              </a:buClr>
              <a:buFont typeface="+mj-lt"/>
              <a:buAutoNum type="arabicPeriod"/>
            </a:pPr>
            <a:r>
              <a:rPr sz="2000" dirty="0"/>
              <a:t>通过接口或抽象类约束扩散，对扩展进行边界限定，不允许出现在接口或抽象类中不存在的public方法。</a:t>
            </a:r>
            <a:endParaRPr sz="2000" dirty="0"/>
          </a:p>
          <a:p>
            <a:pPr marL="914400" lvl="1" indent="-457200">
              <a:lnSpc>
                <a:spcPct val="110000"/>
              </a:lnSpc>
              <a:buClr>
                <a:srgbClr val="0070C0"/>
              </a:buClr>
              <a:buFont typeface="+mj-lt"/>
              <a:buAutoNum type="arabicPeriod"/>
            </a:pPr>
            <a:r>
              <a:rPr sz="2000" dirty="0"/>
              <a:t>参数类型，引用对象尽量使用接口或抽象类，而不是实现类，这主要是实现里氏替换原则的一个要求</a:t>
            </a:r>
            <a:endParaRPr sz="2000" dirty="0"/>
          </a:p>
          <a:p>
            <a:pPr marL="914400" lvl="1" indent="-457200">
              <a:lnSpc>
                <a:spcPct val="110000"/>
              </a:lnSpc>
              <a:buClr>
                <a:srgbClr val="0070C0"/>
              </a:buClr>
              <a:buFont typeface="+mj-lt"/>
              <a:buAutoNum type="arabicPeriod"/>
            </a:pPr>
            <a:r>
              <a:rPr sz="2000" dirty="0"/>
              <a:t>抽象层尽量保持稳定，一旦确定就不要修改</a:t>
            </a:r>
            <a:endParaRPr sz="2000" dirty="0"/>
          </a:p>
          <a:p>
            <a:pPr marL="457200" indent="-457200">
              <a:lnSpc>
                <a:spcPct val="110000"/>
              </a:lnSpc>
              <a:buClr>
                <a:srgbClr val="0070C0"/>
              </a:buClr>
              <a:buFont typeface="+mj-lt"/>
              <a:buAutoNum type="arabicPeriod"/>
            </a:pPr>
            <a:r>
              <a:rPr sz="2000" dirty="0"/>
              <a:t>第二：元数据(metadata)控件模块行为 </a:t>
            </a:r>
            <a:endParaRPr sz="2000" dirty="0"/>
          </a:p>
          <a:p>
            <a:pPr marL="457200" indent="-457200">
              <a:lnSpc>
                <a:spcPct val="110000"/>
              </a:lnSpc>
              <a:buClr>
                <a:srgbClr val="0070C0"/>
              </a:buClr>
              <a:buFont typeface="+mj-lt"/>
              <a:buAutoNum type="arabicPeriod"/>
            </a:pPr>
            <a:r>
              <a:rPr sz="2000" dirty="0"/>
              <a:t>第三：制定项目章程 </a:t>
            </a:r>
            <a:endParaRPr sz="2000" dirty="0"/>
          </a:p>
          <a:p>
            <a:pPr marL="457200" indent="-457200">
              <a:lnSpc>
                <a:spcPct val="110000"/>
              </a:lnSpc>
              <a:buClr>
                <a:srgbClr val="0070C0"/>
              </a:buClr>
              <a:buFont typeface="+mj-lt"/>
              <a:buAutoNum type="arabicPeriod"/>
            </a:pPr>
            <a:r>
              <a:rPr sz="2000" dirty="0"/>
              <a:t>第四：封装变化</a:t>
            </a:r>
            <a:endParaRPr sz="2000" dirty="0"/>
          </a:p>
          <a:p>
            <a:pPr marL="914400" lvl="1" indent="-457200">
              <a:lnSpc>
                <a:spcPct val="110000"/>
              </a:lnSpc>
              <a:buClr>
                <a:srgbClr val="0070C0"/>
              </a:buClr>
              <a:buFont typeface="+mj-lt"/>
              <a:buAutoNum type="arabicPeriod"/>
            </a:pPr>
            <a:r>
              <a:rPr sz="2000" dirty="0"/>
              <a:t>将相同的变化封装到一个接口或抽象类中 </a:t>
            </a:r>
            <a:endParaRPr sz="2000" dirty="0"/>
          </a:p>
          <a:p>
            <a:pPr marL="914400" lvl="1" indent="-457200">
              <a:lnSpc>
                <a:spcPct val="110000"/>
              </a:lnSpc>
              <a:buClr>
                <a:srgbClr val="0070C0"/>
              </a:buClr>
              <a:buFont typeface="+mj-lt"/>
              <a:buAutoNum type="arabicPeriod"/>
            </a:pPr>
            <a:r>
              <a:rPr sz="2000" dirty="0"/>
              <a:t>将不同的变化封装到不同的接口或抽象类中，不应该有两个不同的变化出现在同一个接口或抽象类中。</a:t>
            </a:r>
            <a:r>
              <a:rPr dirty="0"/>
              <a:t> </a:t>
            </a:r>
            <a:endParaRPr dirty="0"/>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基本原则</a:t>
            </a:r>
            <a:endParaRPr lang="zh-CN" altLang="en-US" dirty="0"/>
          </a:p>
        </p:txBody>
      </p:sp>
      <p:sp>
        <p:nvSpPr>
          <p:cNvPr id="3" name="文本框 2"/>
          <p:cNvSpPr txBox="1"/>
          <p:nvPr/>
        </p:nvSpPr>
        <p:spPr>
          <a:xfrm>
            <a:off x="571608" y="1828842"/>
            <a:ext cx="8334776" cy="4705985"/>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归纳总结</a:t>
            </a:r>
            <a:endParaRPr lang="zh-CN" altLang="en-US" b="1" dirty="0">
              <a:solidFill>
                <a:srgbClr val="0070C0"/>
              </a:solidFill>
            </a:endParaRPr>
          </a:p>
          <a:p>
            <a:pPr marL="457200" indent="-457200" eaLnBrk="1" latinLnBrk="0" hangingPunct="1">
              <a:lnSpc>
                <a:spcPct val="130000"/>
              </a:lnSpc>
              <a:buClr>
                <a:srgbClr val="0070C0"/>
              </a:buClr>
              <a:buFont typeface="+mj-lt"/>
              <a:buAutoNum type="arabicPeriod"/>
            </a:pPr>
            <a:r>
              <a:rPr lang="zh-CN" altLang="en-US" sz="1600" dirty="0"/>
              <a:t>单一职责原则是从类的功能的角度去设计，将不同的职责分别归于不同的类中，这样使得设计更加清晰、易修改。</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里氏替换原则是从类的继承的角度去设计，强调父类被子类继承后，在父类出现的地方，可以替换为其子类，而且行为不会发生变化。</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依赖倒置原则是从类之间依赖关系的角度去设计，强调高层不依赖于低层，低层依赖于高层，减少实现细节的依赖。</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接口隔离原则是从接口的方法设计角度去思考，强调不能过度设计接口，尽量使得接口内的方法能充分的提供给其实现类需要的功能，不要过度设计导致方法的冗余，也不要设计不充分导致，实现类中有未能抽取的公共部分。</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迪米特法则或最少知识原则，从类与类之间耦合的角度去思考，降低耦合，减少不必要的耦合，不要跨越多层去调用方法，最佳的方式是只调用其朋友类的方法，之后行为由朋友类负责实施。</a:t>
            </a:r>
            <a:endParaRPr lang="zh-CN" altLang="en-US" sz="2000"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endParaRPr lang="zh-CN" altLang="en-US" dirty="0"/>
          </a:p>
        </p:txBody>
      </p:sp>
      <p:sp>
        <p:nvSpPr>
          <p:cNvPr id="3" name="文本框 2"/>
          <p:cNvSpPr txBox="1"/>
          <p:nvPr/>
        </p:nvSpPr>
        <p:spPr>
          <a:xfrm>
            <a:off x="566431" y="2057436"/>
            <a:ext cx="8334776" cy="3170804"/>
          </a:xfrm>
          <a:prstGeom prst="rect">
            <a:avLst/>
          </a:prstGeom>
          <a:noFill/>
        </p:spPr>
        <p:txBody>
          <a:bodyPr wrap="square" rtlCol="0">
            <a:spAutoFit/>
          </a:bodyPr>
          <a:lstStyle/>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endParaRPr lang="zh-CN" altLang="en-US" dirty="0"/>
          </a:p>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endParaRPr lang="zh-CN" altLang="en-US" dirty="0"/>
          </a:p>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endParaRPr lang="zh-CN" altLang="en-US" dirty="0"/>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a:t>
            </a:r>
            <a:endParaRPr lang="zh-CN" altLang="en-US" dirty="0"/>
          </a:p>
        </p:txBody>
      </p:sp>
      <p:sp>
        <p:nvSpPr>
          <p:cNvPr id="3" name="文本框 2"/>
          <p:cNvSpPr txBox="1"/>
          <p:nvPr/>
        </p:nvSpPr>
        <p:spPr>
          <a:xfrm>
            <a:off x="566431" y="2057436"/>
            <a:ext cx="8334776" cy="3674019"/>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创建型模式（</a:t>
            </a:r>
            <a:r>
              <a:rPr lang="en-US" altLang="zh-CN" dirty="0"/>
              <a:t> Creational Patterns </a:t>
            </a:r>
            <a:r>
              <a:rPr lang="zh-CN" altLang="en-US" dirty="0"/>
              <a:t>）</a:t>
            </a:r>
            <a:endParaRPr lang="en-US" altLang="zh-CN" dirty="0"/>
          </a:p>
          <a:p>
            <a:pPr marL="457200" indent="-457200">
              <a:lnSpc>
                <a:spcPct val="200000"/>
              </a:lnSpc>
              <a:buClr>
                <a:srgbClr val="0070C0"/>
              </a:buClr>
              <a:buFont typeface="+mj-lt"/>
              <a:buAutoNum type="arabicPeriod"/>
            </a:pPr>
            <a:endParaRPr lang="en-US" altLang="zh-CN" dirty="0"/>
          </a:p>
          <a:p>
            <a:pPr marL="457200" indent="-457200">
              <a:lnSpc>
                <a:spcPct val="200000"/>
              </a:lnSpc>
              <a:buClr>
                <a:srgbClr val="0070C0"/>
              </a:buClr>
              <a:buFont typeface="+mj-lt"/>
              <a:buAutoNum type="arabicPeriod"/>
            </a:pPr>
            <a:r>
              <a:rPr lang="zh-CN" altLang="en-US" dirty="0"/>
              <a:t>结构型模式（</a:t>
            </a:r>
            <a:r>
              <a:rPr lang="en-US" altLang="zh-CN" dirty="0"/>
              <a:t> Structural Patterns</a:t>
            </a:r>
            <a:r>
              <a:rPr lang="zh-CN" altLang="en-US" dirty="0"/>
              <a:t>）</a:t>
            </a:r>
            <a:endParaRPr lang="en-US" altLang="zh-CN" dirty="0"/>
          </a:p>
          <a:p>
            <a:pPr marL="457200" indent="-457200">
              <a:lnSpc>
                <a:spcPct val="200000"/>
              </a:lnSpc>
              <a:buClr>
                <a:srgbClr val="0070C0"/>
              </a:buClr>
              <a:buFont typeface="+mj-lt"/>
              <a:buAutoNum type="arabicPeriod"/>
            </a:pPr>
            <a:endParaRPr lang="en-US" altLang="zh-CN" dirty="0"/>
          </a:p>
          <a:p>
            <a:pPr marL="457200" indent="-457200">
              <a:lnSpc>
                <a:spcPct val="200000"/>
              </a:lnSpc>
              <a:buClr>
                <a:srgbClr val="0070C0"/>
              </a:buClr>
              <a:buFont typeface="+mj-lt"/>
              <a:buAutoNum type="arabicPeriod"/>
            </a:pPr>
            <a:r>
              <a:rPr lang="zh-CN" altLang="en-US" dirty="0"/>
              <a:t>行为型模式（</a:t>
            </a:r>
            <a:r>
              <a:rPr lang="en-US" altLang="zh-CN" dirty="0"/>
              <a:t>Behavioral Patterns</a:t>
            </a:r>
            <a:r>
              <a:rPr lang="zh-CN" altLang="en-US" dirty="0"/>
              <a:t>）</a:t>
            </a:r>
            <a:endParaRPr lang="en-US" altLang="zh-CN" dirty="0"/>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创建型模式</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创建型模式</a:t>
            </a:r>
            <a:endParaRPr lang="zh-CN" altLang="en-US" dirty="0"/>
          </a:p>
        </p:txBody>
      </p:sp>
      <p:sp>
        <p:nvSpPr>
          <p:cNvPr id="3" name="文本框 2"/>
          <p:cNvSpPr txBox="1"/>
          <p:nvPr/>
        </p:nvSpPr>
        <p:spPr>
          <a:xfrm>
            <a:off x="566431" y="2057436"/>
            <a:ext cx="8334776" cy="3674019"/>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工厂模式</a:t>
            </a:r>
            <a:r>
              <a:rPr lang="en-US" altLang="zh-CN" dirty="0"/>
              <a:t>(The Factory Pattern)</a:t>
            </a:r>
            <a:endParaRPr lang="en-US" altLang="zh-CN" dirty="0"/>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单例模式</a:t>
            </a:r>
            <a:r>
              <a:rPr lang="en-US" altLang="zh-CN" dirty="0"/>
              <a:t>(The Singleton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2796856"/>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工厂模式是最常见的设计模式之一，可帮助我们组织创建对象的代码，通常用于以下两种情况：</a:t>
            </a:r>
            <a:endParaRPr lang="zh-CN" altLang="en-US" dirty="0"/>
          </a:p>
          <a:p>
            <a:pPr lvl="1" indent="-457200" eaLnBrk="1" hangingPunct="1">
              <a:lnSpc>
                <a:spcPct val="150000"/>
              </a:lnSpc>
              <a:buClr>
                <a:srgbClr val="0070C0"/>
              </a:buClr>
              <a:buSzPct val="80000"/>
              <a:buFont typeface="+mj-lt"/>
              <a:buAutoNum type="arabicPeriod"/>
            </a:pPr>
            <a:r>
              <a:rPr lang="zh-CN" altLang="en-US" dirty="0"/>
              <a:t>创建复杂的对象，并进行初始化。</a:t>
            </a:r>
            <a:endParaRPr lang="en-US" altLang="zh-CN" dirty="0"/>
          </a:p>
          <a:p>
            <a:pPr lvl="1" indent="-457200" eaLnBrk="1" hangingPunct="1">
              <a:lnSpc>
                <a:spcPct val="150000"/>
              </a:lnSpc>
              <a:buClr>
                <a:srgbClr val="0070C0"/>
              </a:buClr>
              <a:buSzPct val="80000"/>
              <a:buFont typeface="+mj-lt"/>
              <a:buAutoNum type="arabicPeriod"/>
            </a:pPr>
            <a:r>
              <a:rPr lang="zh-CN" altLang="en-US" dirty="0"/>
              <a:t>根据不同的环境（输入参数），创建不同用途的对象。一般这些对象都是实现了相同的接口或继承于同一基类。</a:t>
            </a:r>
            <a:endParaRPr lang="zh-CN" altLang="en-US" dirty="0"/>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85000" lnSpcReduction="1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抽象工厂模式</a:t>
            </a:r>
            <a:r>
              <a:rPr lang="en-US" altLang="zh-CN" dirty="0"/>
              <a:t>(The Abstract Factory Pattern)</a:t>
            </a:r>
            <a:endParaRPr lang="en-US" altLang="zh-CN" dirty="0"/>
          </a:p>
        </p:txBody>
      </p:sp>
      <p:sp>
        <p:nvSpPr>
          <p:cNvPr id="3" name="文本框 2"/>
          <p:cNvSpPr txBox="1"/>
          <p:nvPr/>
        </p:nvSpPr>
        <p:spPr>
          <a:xfrm>
            <a:off x="566431" y="2057436"/>
            <a:ext cx="8334776" cy="4458849"/>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在介绍</a:t>
            </a:r>
            <a:r>
              <a:rPr lang="en-US" altLang="zh-CN" dirty="0"/>
              <a:t>Abstract Factory</a:t>
            </a:r>
            <a:r>
              <a:rPr lang="zh-CN" altLang="en-US" dirty="0"/>
              <a:t>之前，先回顾下</a:t>
            </a:r>
            <a:r>
              <a:rPr lang="en-US" altLang="zh-CN" dirty="0"/>
              <a:t>Factory</a:t>
            </a:r>
            <a:r>
              <a:rPr lang="zh-CN" altLang="en-US" dirty="0"/>
              <a:t>模式的</a:t>
            </a:r>
            <a:r>
              <a:rPr lang="en-US" altLang="zh-CN" dirty="0"/>
              <a:t>JDBC</a:t>
            </a:r>
            <a:r>
              <a:rPr lang="zh-CN" altLang="en-US" dirty="0"/>
              <a:t>应用。由于很多系统需要访问不同的数据库，故在得到</a:t>
            </a:r>
            <a:r>
              <a:rPr lang="en-US" altLang="zh-CN" dirty="0"/>
              <a:t>Connection</a:t>
            </a:r>
            <a:r>
              <a:rPr lang="zh-CN" altLang="en-US" dirty="0"/>
              <a:t>之前要获取不同的</a:t>
            </a:r>
            <a:r>
              <a:rPr lang="en-US" altLang="zh-CN" dirty="0" err="1"/>
              <a:t>DataSource</a:t>
            </a:r>
            <a:r>
              <a:rPr lang="zh-CN" altLang="en-US" dirty="0"/>
              <a:t>。于是我们又遇到了</a:t>
            </a:r>
            <a:r>
              <a:rPr lang="en-US" altLang="zh-CN" dirty="0"/>
              <a:t>Factory</a:t>
            </a:r>
            <a:r>
              <a:rPr lang="zh-CN" altLang="en-US" dirty="0"/>
              <a:t>模式所要解决的问题：创建一个</a:t>
            </a:r>
            <a:r>
              <a:rPr lang="en-US" altLang="zh-CN" dirty="0"/>
              <a:t>Factory</a:t>
            </a:r>
            <a:r>
              <a:rPr lang="zh-CN" altLang="en-US" dirty="0"/>
              <a:t>来获取不同的</a:t>
            </a:r>
            <a:r>
              <a:rPr lang="en-US" altLang="zh-CN" dirty="0" err="1"/>
              <a:t>DataSource</a:t>
            </a:r>
            <a:r>
              <a:rPr lang="zh-CN" altLang="en-US" dirty="0"/>
              <a:t>。而</a:t>
            </a:r>
            <a:r>
              <a:rPr lang="en-US" altLang="zh-CN" dirty="0" err="1"/>
              <a:t>DataSource</a:t>
            </a:r>
            <a:r>
              <a:rPr lang="zh-CN" altLang="en-US" dirty="0"/>
              <a:t>本身又是一个</a:t>
            </a:r>
            <a:r>
              <a:rPr lang="en-US" altLang="zh-CN" dirty="0"/>
              <a:t>Factory</a:t>
            </a:r>
            <a:r>
              <a:rPr lang="zh-CN" altLang="en-US" dirty="0"/>
              <a:t>。</a:t>
            </a:r>
            <a:endParaRPr lang="zh-CN" altLang="en-US" dirty="0"/>
          </a:p>
          <a:p>
            <a:pPr indent="628650" eaLnBrk="1" hangingPunct="1">
              <a:lnSpc>
                <a:spcPct val="150000"/>
              </a:lnSpc>
              <a:buFont typeface="Wingdings" panose="05000000000000000000" pitchFamily="2" charset="2"/>
              <a:buNone/>
            </a:pPr>
            <a:r>
              <a:rPr lang="zh-CN" altLang="en-US"/>
              <a:t>由</a:t>
            </a:r>
            <a:r>
              <a:rPr lang="zh-CN" altLang="en-US" dirty="0"/>
              <a:t>上述我们不难引出</a:t>
            </a:r>
            <a:r>
              <a:rPr lang="en-US" altLang="zh-CN" dirty="0"/>
              <a:t>Abstract Factory</a:t>
            </a:r>
            <a:r>
              <a:rPr lang="zh-CN" altLang="en-US" dirty="0"/>
              <a:t>的定义，就是用于创建</a:t>
            </a:r>
            <a:r>
              <a:rPr lang="en-US" altLang="zh-CN" dirty="0"/>
              <a:t>Factory</a:t>
            </a:r>
            <a:r>
              <a:rPr lang="zh-CN" altLang="en-US" dirty="0"/>
              <a:t>的</a:t>
            </a:r>
            <a:r>
              <a:rPr lang="en-US" altLang="zh-CN" dirty="0"/>
              <a:t>Factory</a:t>
            </a:r>
            <a:r>
              <a:rPr lang="zh-CN" altLang="en-US" dirty="0"/>
              <a:t>。其设计思想和</a:t>
            </a:r>
            <a:r>
              <a:rPr lang="en-US" altLang="zh-CN" dirty="0"/>
              <a:t>Factory</a:t>
            </a:r>
            <a:r>
              <a:rPr lang="zh-CN" altLang="en-US" dirty="0"/>
              <a:t>的完全一致，不过是一种特殊的</a:t>
            </a:r>
            <a:r>
              <a:rPr lang="en-US" altLang="zh-CN" dirty="0"/>
              <a:t>Factory</a:t>
            </a:r>
            <a:r>
              <a:rPr lang="zh-CN" altLang="en-US" dirty="0"/>
              <a:t>而已。</a:t>
            </a:r>
            <a:endParaRPr lang="zh-CN" altLang="en-US" dirty="0"/>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endParaRPr lang="zh-CN" altLang="en-US" dirty="0">
              <a:ea typeface="宋体" panose="02010600030101010101" pitchFamily="2" charset="-122"/>
            </a:endParaRP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1"/>
              </a:rPr>
              <a:t>https://github.com/newgr8player</a:t>
            </a:r>
            <a:endParaRPr lang="en-US" altLang="zh-CN" dirty="0"/>
          </a:p>
          <a:p>
            <a:r>
              <a:rPr lang="en-US" altLang="zh-CN" dirty="0">
                <a:hlinkClick r:id="rId2"/>
              </a:rPr>
              <a:t>https://newgr8player.gitee.io/</a:t>
            </a:r>
            <a:endParaRPr lang="en-US" altLang="zh-CN" dirty="0"/>
          </a:p>
        </p:txBody>
      </p:sp>
    </p:spTree>
    <p:custDataLst>
      <p:tags r:id="rId3"/>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p:cNvSpPr txBox="1"/>
          <p:nvPr/>
        </p:nvSpPr>
        <p:spPr>
          <a:xfrm>
            <a:off x="566431" y="2057436"/>
            <a:ext cx="8334776" cy="2677656"/>
          </a:xfrm>
          <a:prstGeom prst="rect">
            <a:avLst/>
          </a:prstGeom>
          <a:noFill/>
        </p:spPr>
        <p:txBody>
          <a:bodyPr wrap="square" rtlCol="0">
            <a:spAutoFit/>
          </a:bodyPr>
          <a:lstStyle/>
          <a:p>
            <a:pPr indent="535305" eaLnBrk="1" hangingPunct="1">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endParaRPr lang="zh-CN" altLang="en-US" dirty="0"/>
          </a:p>
          <a:p>
            <a:pPr eaLnBrk="1" hangingPunct="1">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endParaRPr lang="zh-CN" altLang="en-US"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endParaRPr lang="zh-CN" altLang="en-US" dirty="0"/>
          </a:p>
        </p:txBody>
      </p:sp>
      <p:sp>
        <p:nvSpPr>
          <p:cNvPr id="3" name="文本框 2"/>
          <p:cNvSpPr txBox="1"/>
          <p:nvPr/>
        </p:nvSpPr>
        <p:spPr>
          <a:xfrm>
            <a:off x="566431" y="2057436"/>
            <a:ext cx="8334776" cy="3338195"/>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endParaRPr lang="zh-CN" altLang="en-US" dirty="0"/>
          </a:p>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r>
              <a:rPr lang="en-US" altLang="zh-CN" dirty="0">
                <a:sym typeface="+mn-ea"/>
              </a:rPr>
              <a:t>(</a:t>
            </a:r>
            <a:r>
              <a:rPr lang="zh-CN" altLang="zh-CN" dirty="0">
                <a:sym typeface="+mn-ea"/>
              </a:rPr>
              <a:t>涟漪</a:t>
            </a:r>
            <a:r>
              <a:rPr lang="en-US" altLang="zh-CN" dirty="0">
                <a:sym typeface="+mn-ea"/>
              </a:rPr>
              <a:t>/</a:t>
            </a:r>
            <a:r>
              <a:rPr lang="zh-CN" altLang="en-US" dirty="0">
                <a:sym typeface="+mn-ea"/>
              </a:rPr>
              <a:t>蝴蝶效应</a:t>
            </a:r>
            <a:r>
              <a:rPr lang="en-US" altLang="zh-CN" dirty="0">
                <a:sym typeface="+mn-ea"/>
              </a:rPr>
              <a:t>)</a:t>
            </a:r>
            <a:r>
              <a:rPr lang="zh-CN" altLang="en-US" dirty="0"/>
              <a:t>。</a:t>
            </a:r>
            <a:endParaRPr lang="zh-CN" altLang="en-US" dirty="0"/>
          </a:p>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endParaRPr lang="zh-CN" altLang="en-US"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Design Principle</a:t>
            </a:r>
            <a:endParaRPr lang="zh-CN" altLang="en-US" dirty="0"/>
          </a:p>
        </p:txBody>
      </p:sp>
      <p:sp>
        <p:nvSpPr>
          <p:cNvPr id="3" name="内容占位符 2"/>
          <p:cNvSpPr>
            <a:spLocks noGrp="1"/>
          </p:cNvSpPr>
          <p:nvPr>
            <p:ph sz="quarter" idx="13"/>
          </p:nvPr>
        </p:nvSpPr>
        <p:spPr/>
        <p:txBody>
          <a:bodyPr/>
          <a:lstStyle/>
          <a:p>
            <a:r>
              <a:rPr lang="zh-CN" altLang="en-US" dirty="0"/>
              <a:t>设计原则</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设计原则</a:t>
            </a:r>
            <a:endParaRPr lang="zh-CN" altLang="en-US" dirty="0"/>
          </a:p>
        </p:txBody>
      </p:sp>
      <p:sp>
        <p:nvSpPr>
          <p:cNvPr id="3" name="文本框 2"/>
          <p:cNvSpPr txBox="1"/>
          <p:nvPr/>
        </p:nvSpPr>
        <p:spPr>
          <a:xfrm>
            <a:off x="571608" y="1828842"/>
            <a:ext cx="8334776" cy="4938083"/>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zh-CN" dirty="0"/>
              <a:t>单一职责原则</a:t>
            </a:r>
            <a:r>
              <a:rPr lang="zh-CN" altLang="en-US" dirty="0"/>
              <a:t>（</a:t>
            </a:r>
            <a:r>
              <a:rPr lang="en-US" altLang="zh-CN" dirty="0"/>
              <a:t>Single Responsibility Principle</a:t>
            </a:r>
            <a:r>
              <a:rPr lang="zh-CN" altLang="en-US" dirty="0"/>
              <a:t>，</a:t>
            </a:r>
            <a:r>
              <a:rPr lang="en-US" altLang="zh-CN" dirty="0"/>
              <a:t>SRP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里氏替换原则</a:t>
            </a:r>
            <a:r>
              <a:rPr lang="zh-CN" altLang="en-US" dirty="0"/>
              <a:t>（</a:t>
            </a:r>
            <a:r>
              <a:rPr lang="en-US" altLang="zh-CN" dirty="0" err="1"/>
              <a:t>Liskov</a:t>
            </a:r>
            <a:r>
              <a:rPr lang="en-US" altLang="zh-CN" dirty="0"/>
              <a:t> Substitution Principle</a:t>
            </a:r>
            <a:r>
              <a:rPr lang="zh-CN" altLang="en-US" dirty="0"/>
              <a:t>，</a:t>
            </a:r>
            <a:r>
              <a:rPr lang="en-US" altLang="zh-CN" dirty="0"/>
              <a:t>LSP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依赖倒置原则</a:t>
            </a:r>
            <a:r>
              <a:rPr lang="zh-CN" altLang="en-US" dirty="0"/>
              <a:t>（</a:t>
            </a:r>
            <a:r>
              <a:rPr lang="en-US" altLang="zh-CN" dirty="0"/>
              <a:t>Dependence Inversion Principle</a:t>
            </a:r>
            <a:r>
              <a:rPr lang="zh-CN" altLang="en-US" dirty="0"/>
              <a:t>，</a:t>
            </a:r>
            <a:r>
              <a:rPr lang="en-US" altLang="zh-CN" dirty="0"/>
              <a:t>DIP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接口隔离原则（</a:t>
            </a:r>
            <a:r>
              <a:rPr lang="en-US" altLang="zh-CN" dirty="0"/>
              <a:t>Interface Segregation Principle</a:t>
            </a:r>
            <a:r>
              <a:rPr lang="zh-CN" altLang="en-US" dirty="0"/>
              <a:t>，</a:t>
            </a:r>
            <a:r>
              <a:rPr lang="en-US" altLang="zh-CN" dirty="0"/>
              <a:t>ISP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最少知识原则（</a:t>
            </a:r>
            <a:r>
              <a:rPr lang="en-US" altLang="zh-CN" dirty="0"/>
              <a:t> Least Knowledge Principle </a:t>
            </a:r>
            <a:r>
              <a:rPr lang="zh-CN" altLang="en-US" dirty="0"/>
              <a:t>，</a:t>
            </a:r>
            <a:r>
              <a:rPr lang="en-US" altLang="zh-CN" dirty="0"/>
              <a:t>LKP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开闭原则（</a:t>
            </a:r>
            <a:r>
              <a:rPr lang="en-US" altLang="zh-CN" dirty="0"/>
              <a:t>Open Closed Principle</a:t>
            </a:r>
            <a:r>
              <a:rPr lang="zh-CN" altLang="en-US" dirty="0"/>
              <a:t>，</a:t>
            </a:r>
            <a:r>
              <a:rPr lang="en-US" altLang="zh-CN" dirty="0"/>
              <a:t>OCP</a:t>
            </a:r>
            <a:r>
              <a:rPr lang="zh-CN" altLang="en-US" dirty="0"/>
              <a:t>）</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Single Responsibility Principle</a:t>
            </a:r>
            <a:r>
              <a:rPr lang="zh-CN" altLang="en-US" sz="3600" dirty="0"/>
              <a:t>（</a:t>
            </a:r>
            <a:r>
              <a:rPr lang="en-US" altLang="zh-CN" sz="3600" dirty="0"/>
              <a:t>SRP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单一职责原则</a:t>
            </a:r>
            <a:endParaRPr lang="en-US" altLang="zh-CN" dirty="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0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1.xml><?xml version="1.0" encoding="utf-8"?>
<p:tagLst xmlns:p="http://schemas.openxmlformats.org/presentationml/2006/main">
  <p:tag name="KSO_WM_TEMPLATE_CATEGORY" val="custom"/>
  <p:tag name="KSO_WM_TEMPLATE_INDEX" val="20186830"/>
</p:tagLst>
</file>

<file path=ppt/tags/tag102.xml><?xml version="1.0" encoding="utf-8"?>
<p:tagLst xmlns:p="http://schemas.openxmlformats.org/presentationml/2006/main">
  <p:tag name="KSO_WM_BEAUTIFY_FLAG" val="#wm#"/>
  <p:tag name="KSO_WM_TEMPLATE_CATEGORY" val="custom"/>
  <p:tag name="KSO_WM_TEMPLATE_INDEX" val="20186830"/>
</p:tagLst>
</file>

<file path=ppt/tags/tag11.xml><?xml version="1.0" encoding="utf-8"?>
<p:tagLst xmlns:p="http://schemas.openxmlformats.org/presentationml/2006/main">
  <p:tag name="KSO_WM_TAG_VERSION" val="1.0"/>
  <p:tag name="KSO_WM_TEMPLATE_CATEGORY" val="custom"/>
  <p:tag name="KSO_WM_TEMPLATE_INDEX" val="20186830"/>
</p:tagLst>
</file>

<file path=ppt/tags/tag12.xml><?xml version="1.0" encoding="utf-8"?>
<p:tagLst xmlns:p="http://schemas.openxmlformats.org/presentationml/2006/main">
  <p:tag name="KSO_WM_TAG_VERSION" val="1.0"/>
  <p:tag name="KSO_WM_TEMPLATE_CATEGORY" val="custom"/>
  <p:tag name="KSO_WM_TEMPLATE_INDEX" val="20186830"/>
</p:tagLst>
</file>

<file path=ppt/tags/tag13.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4.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5.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16.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17.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18.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19.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2.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20.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21.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22.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23.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24.xml><?xml version="1.0" encoding="utf-8"?>
<p:tagLst xmlns:p="http://schemas.openxmlformats.org/presentationml/2006/main">
  <p:tag name="KSO_WM_TAG_VERSION" val="1.0"/>
  <p:tag name="KSO_WM_TEMPLATE_CATEGORY" val="custom"/>
  <p:tag name="KSO_WM_TEMPLATE_INDEX" val="20186830"/>
</p:tagLst>
</file>

<file path=ppt/tags/tag25.xml><?xml version="1.0" encoding="utf-8"?>
<p:tagLst xmlns:p="http://schemas.openxmlformats.org/presentationml/2006/main">
  <p:tag name="KSO_WM_TAG_VERSION" val="1.0"/>
  <p:tag name="KSO_WM_TEMPLATE_CATEGORY" val="custom"/>
  <p:tag name="KSO_WM_TEMPLATE_INDEX" val="20186830"/>
</p:tagLst>
</file>

<file path=ppt/tags/tag26.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8.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3.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30.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3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4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5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6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7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8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9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PPP_SBUSC_PRT_Personal_Growth</Template>
  <TotalTime>0</TotalTime>
  <Words>6307</Words>
  <Application>WPS 演示</Application>
  <PresentationFormat>全屏显示(4:3)</PresentationFormat>
  <Paragraphs>360</Paragraphs>
  <Slides>46</Slides>
  <Notes>29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46</vt:i4>
      </vt:variant>
    </vt:vector>
  </HeadingPairs>
  <TitlesOfParts>
    <vt:vector size="57" baseType="lpstr">
      <vt:lpstr>Arial</vt:lpstr>
      <vt:lpstr>宋体</vt:lpstr>
      <vt:lpstr>Wingdings</vt:lpstr>
      <vt:lpstr>Times New Roman</vt:lpstr>
      <vt:lpstr>微软雅黑</vt:lpstr>
      <vt:lpstr>Franklin Gothic Medium</vt:lpstr>
      <vt:lpstr>Segoe UI Semibold</vt:lpstr>
      <vt:lpstr>Arial Unicode MS</vt:lpstr>
      <vt:lpstr>Calibri</vt:lpstr>
      <vt:lpstr>2_Office 主题​​</vt:lpstr>
      <vt:lpstr>1_Office 主题​​</vt:lpstr>
      <vt:lpstr>设计模式</vt:lpstr>
      <vt:lpstr>PowerPoint 演示文稿</vt:lpstr>
      <vt:lpstr>PowerPoint 演示文稿</vt:lpstr>
      <vt:lpstr>PowerPoint 演示文稿</vt:lpstr>
      <vt:lpstr>PowerPoint 演示文稿</vt:lpstr>
      <vt:lpstr>PowerPoint 演示文稿</vt:lpstr>
      <vt:lpstr>Design Principle</vt:lpstr>
      <vt:lpstr>PowerPoint 演示文稿</vt:lpstr>
      <vt:lpstr>Single Responsibility Principle（SRP）</vt:lpstr>
      <vt:lpstr>PowerPoint 演示文稿</vt:lpstr>
      <vt:lpstr>PowerPoint 演示文稿</vt:lpstr>
      <vt:lpstr>Liskov Substitution Principle（LSP）</vt:lpstr>
      <vt:lpstr>PowerPoint 演示文稿</vt:lpstr>
      <vt:lpstr>PowerPoint 演示文稿</vt:lpstr>
      <vt:lpstr>PowerPoint 演示文稿</vt:lpstr>
      <vt:lpstr>PowerPoint 演示文稿</vt:lpstr>
      <vt:lpstr>PowerPoint 演示文稿</vt:lpstr>
      <vt:lpstr>Dependence Inversion Principle（DIP）</vt:lpstr>
      <vt:lpstr>PowerPoint 演示文稿</vt:lpstr>
      <vt:lpstr>PowerPoint 演示文稿</vt:lpstr>
      <vt:lpstr>PowerPoint 演示文稿</vt:lpstr>
      <vt:lpstr>PowerPoint 演示文稿</vt:lpstr>
      <vt:lpstr>PowerPoint 演示文稿</vt:lpstr>
      <vt:lpstr>Interface Segregation Principle（ISP）</vt:lpstr>
      <vt:lpstr>PowerPoint 演示文稿</vt:lpstr>
      <vt:lpstr>PowerPoint 演示文稿</vt:lpstr>
      <vt:lpstr>PowerPoint 演示文稿</vt:lpstr>
      <vt:lpstr>PowerPoint 演示文稿</vt:lpstr>
      <vt:lpstr>PowerPoint 演示文稿</vt:lpstr>
      <vt:lpstr>Least Knowledge Principle（LKP）</vt:lpstr>
      <vt:lpstr>PowerPoint 演示文稿</vt:lpstr>
      <vt:lpstr>PowerPoint 演示文稿</vt:lpstr>
      <vt:lpstr>PowerPoint 演示文稿</vt:lpstr>
      <vt:lpstr>PowerPoint 演示文稿</vt:lpstr>
      <vt:lpstr>PowerPoint 演示文稿</vt:lpstr>
      <vt:lpstr>Open Closed Principle （OCP）</vt:lpstr>
      <vt:lpstr>PowerPoint 演示文稿</vt:lpstr>
      <vt:lpstr>PowerPoint 演示文稿</vt:lpstr>
      <vt:lpstr>PowerPoint 演示文稿</vt:lpstr>
      <vt:lpstr>PowerPoint 演示文稿</vt:lpstr>
      <vt:lpstr>Creational Patterns </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小格调丿</cp:lastModifiedBy>
  <cp:revision>848</cp:revision>
  <dcterms:created xsi:type="dcterms:W3CDTF">2002-02-19T21:25:00Z</dcterms:created>
  <dcterms:modified xsi:type="dcterms:W3CDTF">2018-08-13T06:28:05Z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