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3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handoutMasterIdLst>
    <p:handoutMasterId r:id="rId44"/>
  </p:handoutMasterIdLst>
  <p:sldIdLst>
    <p:sldId id="453" r:id="rId2"/>
    <p:sldId id="583" r:id="rId3"/>
    <p:sldId id="584" r:id="rId4"/>
    <p:sldId id="585" r:id="rId5"/>
    <p:sldId id="586" r:id="rId6"/>
    <p:sldId id="595" r:id="rId7"/>
    <p:sldId id="596" r:id="rId8"/>
    <p:sldId id="597" r:id="rId9"/>
    <p:sldId id="604" r:id="rId10"/>
    <p:sldId id="607" r:id="rId11"/>
    <p:sldId id="598" r:id="rId12"/>
    <p:sldId id="614" r:id="rId13"/>
    <p:sldId id="608" r:id="rId14"/>
    <p:sldId id="612" r:id="rId15"/>
    <p:sldId id="613" r:id="rId16"/>
    <p:sldId id="611" r:id="rId17"/>
    <p:sldId id="599" r:id="rId18"/>
    <p:sldId id="631" r:id="rId19"/>
    <p:sldId id="632" r:id="rId20"/>
    <p:sldId id="633" r:id="rId21"/>
    <p:sldId id="634" r:id="rId22"/>
    <p:sldId id="636" r:id="rId23"/>
    <p:sldId id="600" r:id="rId24"/>
    <p:sldId id="637" r:id="rId25"/>
    <p:sldId id="638" r:id="rId26"/>
    <p:sldId id="639" r:id="rId27"/>
    <p:sldId id="640" r:id="rId28"/>
    <p:sldId id="641" r:id="rId29"/>
    <p:sldId id="601" r:id="rId30"/>
    <p:sldId id="652" r:id="rId31"/>
    <p:sldId id="653" r:id="rId32"/>
    <p:sldId id="654" r:id="rId33"/>
    <p:sldId id="655" r:id="rId34"/>
    <p:sldId id="656" r:id="rId35"/>
    <p:sldId id="602" r:id="rId36"/>
    <p:sldId id="665" r:id="rId37"/>
    <p:sldId id="670" r:id="rId38"/>
    <p:sldId id="666" r:id="rId39"/>
    <p:sldId id="587" r:id="rId40"/>
    <p:sldId id="698" r:id="rId41"/>
    <p:sldId id="603" r:id="rId42"/>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2018/9/9</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20000"/>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就一个类而言,应该仅有一个引起它变化的原因,简单的说,一个类中应该是一组相关性很高的函数、数据的封装。即一个类只负责一项职责,而不应该同时负责多个职责。</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2018/9/9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2018/9/9</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6"/>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7"/>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2018/9/9</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70"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1.xml"/><Relationship Id="rId7" Type="http://schemas.openxmlformats.org/officeDocument/2006/relationships/hyperlink" Target="https://github.com/newgr8player"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所有引用父类的地方必须能透明地使用其子类的对象。</a:t>
            </a:r>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在使用父类的的地方可以任意使用其子类，能保证子类</a:t>
            </a:r>
            <a:r>
              <a:rPr lang="zh-CN" altLang="en-US"/>
              <a:t>完美替换父类</a:t>
            </a:r>
            <a:r>
              <a:rPr lang="zh-CN" altLang="en-US" dirty="0"/>
              <a:t>。</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p>
          <a:p>
            <a:pPr marL="457200" indent="-457200" eaLnBrk="1" hangingPunct="1">
              <a:lnSpc>
                <a:spcPct val="150000"/>
              </a:lnSpc>
              <a:buClr>
                <a:srgbClr val="0070C0"/>
              </a:buClr>
              <a:buFont typeface="+mj-lt"/>
              <a:buAutoNum type="arabicPeriod"/>
            </a:pPr>
            <a:r>
              <a:rPr lang="zh-CN" altLang="en-US" dirty="0"/>
              <a:t>提高代码的重用性；</a:t>
            </a:r>
          </a:p>
          <a:p>
            <a:pPr marL="457200" indent="-457200" eaLnBrk="1" hangingPunct="1">
              <a:lnSpc>
                <a:spcPct val="150000"/>
              </a:lnSpc>
              <a:buClr>
                <a:srgbClr val="0070C0"/>
              </a:buClr>
              <a:buFont typeface="+mj-lt"/>
              <a:buAutoNum type="arabicPeriod"/>
            </a:pPr>
            <a:r>
              <a:rPr lang="zh-CN" altLang="en-US" dirty="0"/>
              <a:t>子类可以形似父类，但是又异于父类；</a:t>
            </a:r>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p>
          <a:p>
            <a:pPr marL="457200" indent="-457200" eaLnBrk="1" latinLnBrk="0" hangingPunct="1">
              <a:lnSpc>
                <a:spcPct val="130000"/>
              </a:lnSpc>
              <a:buClr>
                <a:srgbClr val="0070C0"/>
              </a:buClr>
              <a:buFont typeface="+mj-lt"/>
              <a:buAutoNum type="arabicPeriod"/>
            </a:pPr>
            <a:r>
              <a:rPr lang="zh-CN" altLang="en-US" sz="2000" dirty="0"/>
              <a:t>尽量降低类的访问权限；</a:t>
            </a:r>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p>
          <a:p>
            <a:pPr marL="457200" indent="-457200">
              <a:lnSpc>
                <a:spcPct val="110000"/>
              </a:lnSpc>
              <a:buClr>
                <a:srgbClr val="0070C0"/>
              </a:buClr>
              <a:buFont typeface="+mj-lt"/>
              <a:buAutoNum type="arabicPeriod"/>
            </a:pPr>
            <a:r>
              <a:rPr lang="zh-CN" altLang="en-US" dirty="0"/>
              <a:t>该对象本身；</a:t>
            </a:r>
          </a:p>
          <a:p>
            <a:pPr marL="457200" indent="-457200">
              <a:lnSpc>
                <a:spcPct val="110000"/>
              </a:lnSpc>
              <a:buClr>
                <a:srgbClr val="0070C0"/>
              </a:buClr>
              <a:buFont typeface="+mj-lt"/>
              <a:buAutoNum type="arabicPeriod"/>
            </a:pPr>
            <a:r>
              <a:rPr lang="zh-CN" altLang="en-US" dirty="0"/>
              <a:t>被当做方法的参数而传递进来的对象；</a:t>
            </a:r>
          </a:p>
          <a:p>
            <a:pPr marL="457200" indent="-457200">
              <a:lnSpc>
                <a:spcPct val="110000"/>
              </a:lnSpc>
              <a:buClr>
                <a:srgbClr val="0070C0"/>
              </a:buClr>
              <a:buFont typeface="+mj-lt"/>
              <a:buAutoNum type="arabicPeriod"/>
            </a:pPr>
            <a:r>
              <a:rPr lang="zh-CN" altLang="en-US" dirty="0"/>
              <a:t>此方法所创建或实例化的任何对象；</a:t>
            </a:r>
          </a:p>
          <a:p>
            <a:pPr marL="457200" indent="-457200">
              <a:lnSpc>
                <a:spcPct val="110000"/>
              </a:lnSpc>
              <a:buClr>
                <a:srgbClr val="0070C0"/>
              </a:buClr>
              <a:buFont typeface="+mj-lt"/>
              <a:buAutoNum type="arabicPeriod"/>
            </a:pPr>
            <a:r>
              <a:rPr lang="zh-CN" altLang="en-US" dirty="0"/>
              <a:t>对象的任何组件。</a:t>
            </a:r>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p>
          <a:p>
            <a:pPr marL="457200" indent="-457200">
              <a:lnSpc>
                <a:spcPct val="110000"/>
              </a:lnSpc>
              <a:buClr>
                <a:srgbClr val="0070C0"/>
              </a:buClr>
              <a:buFont typeface="+mj-lt"/>
              <a:buAutoNum type="arabicPeriod"/>
            </a:pPr>
            <a:r>
              <a:rPr lang="zh-CN" altLang="en-US" dirty="0"/>
              <a:t>放在这个类里对这个类没有任何负面影响。</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p>
          <a:p>
            <a:pPr marL="914400" lvl="1" indent="-457200">
              <a:lnSpc>
                <a:spcPct val="110000"/>
              </a:lnSpc>
              <a:buClr>
                <a:srgbClr val="0070C0"/>
              </a:buClr>
              <a:buFont typeface="+mj-lt"/>
              <a:buAutoNum type="arabicPeriod"/>
            </a:pPr>
            <a:r>
              <a:rPr sz="2000" dirty="0"/>
              <a:t>抽象层尽量保持稳定，一旦确定就不要修改</a:t>
            </a:r>
          </a:p>
          <a:p>
            <a:pPr marL="457200" indent="-457200">
              <a:lnSpc>
                <a:spcPct val="110000"/>
              </a:lnSpc>
              <a:buClr>
                <a:srgbClr val="0070C0"/>
              </a:buClr>
              <a:buFont typeface="+mj-lt"/>
              <a:buAutoNum type="arabicPeriod"/>
            </a:pPr>
            <a:r>
              <a:rPr sz="2000" dirty="0"/>
              <a:t>第二：元数据(metadata)控件模块行为 </a:t>
            </a:r>
          </a:p>
          <a:p>
            <a:pPr marL="457200" indent="-457200">
              <a:lnSpc>
                <a:spcPct val="110000"/>
              </a:lnSpc>
              <a:buClr>
                <a:srgbClr val="0070C0"/>
              </a:buClr>
              <a:buFont typeface="+mj-lt"/>
              <a:buAutoNum type="arabicPeriod"/>
            </a:pPr>
            <a:r>
              <a:rPr sz="2000" dirty="0"/>
              <a:t>第三：制定项目章程 </a:t>
            </a:r>
          </a:p>
          <a:p>
            <a:pPr marL="457200" indent="-457200">
              <a:lnSpc>
                <a:spcPct val="110000"/>
              </a:lnSpc>
              <a:buClr>
                <a:srgbClr val="0070C0"/>
              </a:buClr>
              <a:buFont typeface="+mj-lt"/>
              <a:buAutoNum type="arabicPeriod"/>
            </a:pPr>
            <a:r>
              <a:rPr sz="2000" dirty="0"/>
              <a:t>第四：封装变化</a:t>
            </a:r>
          </a:p>
          <a:p>
            <a:pPr marL="914400" lvl="1" indent="-457200">
              <a:lnSpc>
                <a:spcPct val="110000"/>
              </a:lnSpc>
              <a:buClr>
                <a:srgbClr val="0070C0"/>
              </a:buClr>
              <a:buFont typeface="+mj-lt"/>
              <a:buAutoNum type="arabicPeriod"/>
            </a:pPr>
            <a:r>
              <a:rPr sz="2000" dirty="0"/>
              <a:t>将相同的变化封装到一个接口或抽象类中 </a:t>
            </a:r>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238" y="3078833"/>
            <a:ext cx="6857446" cy="830998"/>
          </a:xfrm>
        </p:spPr>
        <p:txBody>
          <a:bodyPr>
            <a:normAutofit/>
          </a:bodyPr>
          <a:lstStyle/>
          <a:p>
            <a:r>
              <a:rPr lang="en-US" altLang="zh-CN" sz="4400" dirty="0">
                <a:latin typeface="Segoe UI Semibold" panose="020B0702040204020203" pitchFamily="34" charset="0"/>
                <a:cs typeface="Segoe UI Semibold" panose="020B0702040204020203" pitchFamily="34" charset="0"/>
              </a:rPr>
              <a:t>Design Pattern</a:t>
            </a:r>
            <a:endParaRPr lang="zh-CN" altLang="en-US" sz="4400" dirty="0">
              <a:latin typeface="Segoe UI Semibold" panose="020B0702040204020203" pitchFamily="34" charset="0"/>
              <a:cs typeface="Segoe UI Semibold" panose="020B0702040204020203" pitchFamily="34" charset="0"/>
            </a:endParaRPr>
          </a:p>
        </p:txBody>
      </p:sp>
      <p:sp>
        <p:nvSpPr>
          <p:cNvPr id="3" name="内容占位符 2"/>
          <p:cNvSpPr>
            <a:spLocks noGrp="1"/>
          </p:cNvSpPr>
          <p:nvPr>
            <p:ph sz="quarter" idx="13"/>
          </p:nvPr>
        </p:nvSpPr>
        <p:spPr/>
        <p:txBody>
          <a:bodyPr>
            <a:normAutofit/>
          </a:bodyPr>
          <a:lstStyle/>
          <a:p>
            <a:r>
              <a:rPr lang="zh-CN" altLang="en-US" sz="4400" dirty="0"/>
              <a:t>设计模式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3682</Words>
  <Application>Microsoft Office PowerPoint</Application>
  <PresentationFormat>全屏显示(4:3)</PresentationFormat>
  <Paragraphs>300</Paragraphs>
  <Slides>41</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微软雅黑</vt:lpstr>
      <vt:lpstr>Arial</vt:lpstr>
      <vt:lpstr>Calibri</vt:lpstr>
      <vt:lpstr>Franklin Gothic Medium</vt:lpstr>
      <vt:lpstr>Segoe UI Semibold</vt:lpstr>
      <vt:lpstr>Times New Roman</vt:lpstr>
      <vt:lpstr>Wingdings</vt:lpstr>
      <vt:lpstr>2_Office 主题​​</vt:lpstr>
      <vt:lpstr>设计模式</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Design Pattern</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912</cp:revision>
  <dcterms:created xsi:type="dcterms:W3CDTF">2002-02-19T21:25:00Z</dcterms:created>
  <dcterms:modified xsi:type="dcterms:W3CDTF">2018-09-09T10:34:53Z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