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6.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1"/>
  </p:notesMasterIdLst>
  <p:handoutMasterIdLst>
    <p:handoutMasterId r:id="rId12"/>
  </p:handoutMasterIdLst>
  <p:sldIdLst>
    <p:sldId id="453" r:id="rId2"/>
    <p:sldId id="588" r:id="rId3"/>
    <p:sldId id="589" r:id="rId4"/>
    <p:sldId id="699" r:id="rId5"/>
    <p:sldId id="708" r:id="rId6"/>
    <p:sldId id="709" r:id="rId7"/>
    <p:sldId id="712" r:id="rId8"/>
    <p:sldId id="710" r:id="rId9"/>
    <p:sldId id="711" r:id="rId10"/>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203">
          <p15:clr>
            <a:srgbClr val="A4A3A4"/>
          </p15:clr>
        </p15:guide>
        <p15:guide id="2" pos="284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晓Sama" initials="晓晓Sam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CC6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1280" autoAdjust="0"/>
  </p:normalViewPr>
  <p:slideViewPr>
    <p:cSldViewPr>
      <p:cViewPr varScale="1">
        <p:scale>
          <a:sx n="67" d="100"/>
          <a:sy n="67" d="100"/>
        </p:scale>
        <p:origin x="1608" y="48"/>
      </p:cViewPr>
      <p:guideLst>
        <p:guide orient="horz" pos="2203"/>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cs"/>
              </a:defRPr>
            </a:lvl1pPr>
          </a:lstStyle>
          <a:p>
            <a:fld id="{0F9B84EA-7D68-4D60-9CB1-D50884785D1C}" type="datetimeFigureOut">
              <a:rPr lang="zh-CN" altLang="en-US"/>
              <a:t>2018/9/9</a:t>
            </a:fld>
            <a:endParaRPr lang="zh-CN" altLang="en-US">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noProof="1" smtClean="0">
                <a:ea typeface="Arial" panose="020B0604020202020204" pitchFamily="34" charset="0"/>
                <a:cs typeface="+mn-cs"/>
              </a:defRPr>
            </a:lvl1pPr>
          </a:lstStyle>
          <a:p>
            <a:fld id="{9573C3F1-5DE1-49D7-85EF-378BB3AB6535}" type="slidenum">
              <a:rPr lang="zh-CN" altLang="en-US"/>
              <a:t>‹#›</a:t>
            </a:fld>
            <a:endParaRPr lang="zh-CN" altLang="en-US">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buFontTx/>
              <a:buNone/>
              <a:defRPr sz="1200"/>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buFontTx/>
              <a:buNone/>
              <a:defRPr sz="1200"/>
            </a:lvl1pPr>
          </a:lstStyle>
          <a:p>
            <a:pPr>
              <a:defRPr/>
            </a:pPr>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buFontTx/>
              <a:buNone/>
              <a:defRPr sz="1200"/>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cs"/>
              </a:defRPr>
            </a:lvl1pPr>
          </a:lstStyle>
          <a:p>
            <a:fld id="{86CED120-70A4-4283-998F-973E88A2003A}" type="slidenum">
              <a:rPr lang="en-US" altLang="zh-CN"/>
              <a:t>‹#›</a:t>
            </a:fld>
            <a:endParaRPr lang="en-US"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idx="4294967295"/>
          </p:nvPr>
        </p:nvSpPr>
        <p:spPr bwMode="auto">
          <a:ln>
            <a:solidFill>
              <a:srgbClr val="000000"/>
            </a:solidFill>
            <a:miter lim="800000"/>
          </a:ln>
        </p:spPr>
      </p:sp>
      <p:sp>
        <p:nvSpPr>
          <p:cNvPr id="15362"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zh-CN"/>
              <a:t>设计模式 - 可复用的面向对象软件元素</a:t>
            </a:r>
          </a:p>
        </p:txBody>
      </p:sp>
      <p:sp>
        <p:nvSpPr>
          <p:cNvPr id="1536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a:defRPr sz="2400">
                <a:solidFill>
                  <a:schemeClr val="tx1"/>
                </a:solidFill>
                <a:latin typeface="Times New Roman" panose="02020603050405020304" pitchFamily="18" charset="0"/>
                <a:cs typeface="Arial" panose="020B0604020202020204" pitchFamily="34" charset="0"/>
              </a:defRPr>
            </a:lvl2pPr>
            <a:lvl3pPr>
              <a:defRPr sz="2400">
                <a:solidFill>
                  <a:schemeClr val="tx1"/>
                </a:solidFill>
                <a:latin typeface="Times New Roman" panose="02020603050405020304" pitchFamily="18" charset="0"/>
                <a:cs typeface="Arial" panose="020B0604020202020204" pitchFamily="34" charset="0"/>
              </a:defRPr>
            </a:lvl3pPr>
            <a:lvl4pPr>
              <a:defRPr sz="2400">
                <a:solidFill>
                  <a:schemeClr val="tx1"/>
                </a:solidFill>
                <a:latin typeface="Times New Roman" panose="02020603050405020304" pitchFamily="18" charset="0"/>
                <a:cs typeface="Arial" panose="020B0604020202020204" pitchFamily="34" charset="0"/>
              </a:defRPr>
            </a:lvl4pPr>
            <a:lvl5pPr>
              <a:defRPr sz="2400">
                <a:solidFill>
                  <a:schemeClr val="tx1"/>
                </a:solidFill>
                <a:latin typeface="Times New Roman" panose="02020603050405020304" pitchFamily="18" charset="0"/>
                <a:cs typeface="Arial" panose="020B0604020202020204" pitchFamily="34" charset="0"/>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cs typeface="Arial" panose="020B0604020202020204" pitchFamily="34" charset="0"/>
              </a:defRPr>
            </a:lvl9pPr>
          </a:lstStyle>
          <a:p>
            <a:fld id="{110A0595-8C10-4F11-9D71-5A2D3C412DC6}" type="slidenum">
              <a:rPr lang="en-US" altLang="zh-CN" sz="1200" smtClean="0"/>
              <a:t>1</a:t>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D26FC3-015A-4F86-ACC3-780431FB8E4D}"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5</a:t>
            </a:fld>
            <a:endParaRPr lang="zh-CN" altLang="en-US"/>
          </a:p>
        </p:txBody>
      </p:sp>
    </p:spTree>
    <p:extLst>
      <p:ext uri="{BB962C8B-B14F-4D97-AF65-F5344CB8AC3E}">
        <p14:creationId xmlns:p14="http://schemas.microsoft.com/office/powerpoint/2010/main" val="2632297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6</a:t>
            </a:fld>
            <a:endParaRPr lang="zh-CN" altLang="en-US"/>
          </a:p>
        </p:txBody>
      </p:sp>
    </p:spTree>
    <p:extLst>
      <p:ext uri="{BB962C8B-B14F-4D97-AF65-F5344CB8AC3E}">
        <p14:creationId xmlns:p14="http://schemas.microsoft.com/office/powerpoint/2010/main" val="990464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7</a:t>
            </a:fld>
            <a:endParaRPr lang="zh-CN" altLang="en-US"/>
          </a:p>
        </p:txBody>
      </p:sp>
    </p:spTree>
    <p:extLst>
      <p:ext uri="{BB962C8B-B14F-4D97-AF65-F5344CB8AC3E}">
        <p14:creationId xmlns:p14="http://schemas.microsoft.com/office/powerpoint/2010/main" val="3193734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8</a:t>
            </a:fld>
            <a:endParaRPr lang="zh-CN" altLang="en-US"/>
          </a:p>
        </p:txBody>
      </p:sp>
    </p:spTree>
    <p:extLst>
      <p:ext uri="{BB962C8B-B14F-4D97-AF65-F5344CB8AC3E}">
        <p14:creationId xmlns:p14="http://schemas.microsoft.com/office/powerpoint/2010/main" val="2630980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D26FC3-015A-4F86-ACC3-780431FB8E4D}" type="slidenum">
              <a:rPr lang="zh-CN" altLang="en-US" smtClean="0"/>
              <a:t>9</a:t>
            </a:fld>
            <a:endParaRPr lang="zh-CN" altLang="en-US"/>
          </a:p>
        </p:txBody>
      </p:sp>
    </p:spTree>
    <p:extLst>
      <p:ext uri="{BB962C8B-B14F-4D97-AF65-F5344CB8AC3E}">
        <p14:creationId xmlns:p14="http://schemas.microsoft.com/office/powerpoint/2010/main" val="3640107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Master" Target="../slideMasters/slideMaster1.xml"/><Relationship Id="rId5" Type="http://schemas.openxmlformats.org/officeDocument/2006/relationships/tags" Target="../tags/tag8.xml"/><Relationship Id="rId4"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Master" Target="../slideMasters/slideMaster1.xml"/><Relationship Id="rId5" Type="http://schemas.openxmlformats.org/officeDocument/2006/relationships/tags" Target="../tags/tag13.xml"/><Relationship Id="rId4" Type="http://schemas.openxmlformats.org/officeDocument/2006/relationships/tags" Target="../tags/tag1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6"/>
          <p:cNvCxnSpPr/>
          <p:nvPr>
            <p:custDataLst>
              <p:tags r:id="rId1"/>
            </p:custDataLst>
          </p:nvPr>
        </p:nvCxnSpPr>
        <p:spPr>
          <a:xfrm flipH="1">
            <a:off x="1223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2"/>
            </p:custDataLst>
          </p:nvPr>
        </p:nvCxnSpPr>
        <p:spPr>
          <a:xfrm>
            <a:off x="1223963" y="2308225"/>
            <a:ext cx="0" cy="2182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1212850" y="4500563"/>
            <a:ext cx="6721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flipH="1">
            <a:off x="5795963" y="2308225"/>
            <a:ext cx="2138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5"/>
            </p:custDataLst>
          </p:nvPr>
        </p:nvCxnSpPr>
        <p:spPr>
          <a:xfrm>
            <a:off x="7929563" y="2317750"/>
            <a:ext cx="0" cy="21828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701209" y="2683891"/>
            <a:ext cx="5741582" cy="1089529"/>
          </a:xfrm>
        </p:spPr>
        <p:txBody>
          <a:bodyPr anchor="b">
            <a:normAutofit/>
          </a:bodyPr>
          <a:lstStyle>
            <a:lvl1pPr algn="ctr">
              <a:defRPr sz="5400"/>
            </a:lvl1pPr>
          </a:lstStyle>
          <a:p>
            <a:r>
              <a:rPr lang="zh-CN" altLang="en-US" noProof="1"/>
              <a:t>单击此处编辑标题</a:t>
            </a:r>
          </a:p>
        </p:txBody>
      </p:sp>
      <p:sp>
        <p:nvSpPr>
          <p:cNvPr id="3" name="副标题 2"/>
          <p:cNvSpPr>
            <a:spLocks noGrp="1"/>
          </p:cNvSpPr>
          <p:nvPr>
            <p:ph type="subTitle" idx="1"/>
          </p:nvPr>
        </p:nvSpPr>
        <p:spPr>
          <a:xfrm>
            <a:off x="1701209" y="3814695"/>
            <a:ext cx="5741582" cy="424732"/>
          </a:xfrm>
        </p:spPr>
        <p:txBody>
          <a:bodyPr>
            <a:normAutofit/>
          </a:bodyPr>
          <a:lstStyle>
            <a:lvl1pPr marL="0" indent="0" algn="dis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9"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2018/9/9</a:t>
            </a:fld>
            <a:endParaRPr lang="zh-CN" altLang="en-US"/>
          </a:p>
        </p:txBody>
      </p:sp>
      <p:sp>
        <p:nvSpPr>
          <p:cNvPr id="10" name="页脚占位符 4"/>
          <p:cNvSpPr>
            <a:spLocks noGrp="1"/>
          </p:cNvSpPr>
          <p:nvPr>
            <p:ph type="ftr" sz="quarter" idx="11"/>
          </p:nvPr>
        </p:nvSpPr>
        <p:spPr/>
        <p:txBody>
          <a:bodyPr/>
          <a:lstStyle>
            <a:lvl1pPr>
              <a:defRPr sz="1200"/>
            </a:lvl1pPr>
          </a:lstStyle>
          <a:p>
            <a:endParaRPr lang="zh-CN" altLang="en-US"/>
          </a:p>
        </p:txBody>
      </p:sp>
      <p:sp>
        <p:nvSpPr>
          <p:cNvPr id="11" name="灯片编号占位符 5"/>
          <p:cNvSpPr>
            <a:spLocks noGrp="1"/>
          </p:cNvSpPr>
          <p:nvPr>
            <p:ph type="sldNum" sz="quarter" idx="12"/>
          </p:nvPr>
        </p:nvSpPr>
        <p:spPr/>
        <p:txBody>
          <a:bodyPr/>
          <a:lstStyle>
            <a:lvl1pPr>
              <a:defRPr sz="1200" smtClean="0"/>
            </a:lvl1pPr>
          </a:lstStyle>
          <a:p>
            <a:fld id="{B57485EF-07CB-4560-BDF9-ECAE85E048A8}"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p:cNvSpPr>
            <a:spLocks noGrp="1"/>
          </p:cNvSpPr>
          <p:nvPr>
            <p:ph type="dt" sz="half" idx="14"/>
          </p:nvPr>
        </p:nvSpPr>
        <p:spPr/>
        <p:txBody>
          <a:bodyPr/>
          <a:lstStyle>
            <a:lvl1pPr>
              <a:defRPr sz="1200" smtClean="0"/>
            </a:lvl1pPr>
          </a:lstStyle>
          <a:p>
            <a:fld id="{760FBDFE-C587-4B4C-A407-44438C67B59E}" type="datetimeFigureOut">
              <a:rPr lang="zh-CN" altLang="en-US"/>
              <a:t>2018/9/9</a:t>
            </a:fld>
            <a:endParaRPr lang="zh-CN" altLang="en-US"/>
          </a:p>
        </p:txBody>
      </p:sp>
      <p:sp>
        <p:nvSpPr>
          <p:cNvPr id="4" name="页脚占位符 3"/>
          <p:cNvSpPr>
            <a:spLocks noGrp="1"/>
          </p:cNvSpPr>
          <p:nvPr>
            <p:ph type="ftr" sz="quarter" idx="15"/>
          </p:nvPr>
        </p:nvSpPr>
        <p:spPr/>
        <p:txBody>
          <a:bodyPr/>
          <a:lstStyle>
            <a:lvl1pPr>
              <a:defRPr sz="1200"/>
            </a:lvl1pPr>
          </a:lstStyle>
          <a:p>
            <a:endParaRPr lang="zh-CN" altLang="en-US"/>
          </a:p>
        </p:txBody>
      </p:sp>
      <p:sp>
        <p:nvSpPr>
          <p:cNvPr id="5" name="灯片编号占位符 4"/>
          <p:cNvSpPr>
            <a:spLocks noGrp="1"/>
          </p:cNvSpPr>
          <p:nvPr>
            <p:ph type="sldNum" sz="quarter" idx="16"/>
          </p:nvPr>
        </p:nvSpPr>
        <p:spPr/>
        <p:txBody>
          <a:bodyPr/>
          <a:lstStyle>
            <a:lvl1pPr>
              <a:defRPr sz="1200" smtClean="0"/>
            </a:lvl1pPr>
          </a:lstStyle>
          <a:p>
            <a:fld id="{E99C5EC3-8103-43E4-B157-1AC5D340141F}"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fld id="{760FBDFE-C587-4B4C-A407-44438C67B59E}" type="datetimeFigureOut">
              <a:rPr lang="zh-CN" altLang="en-US"/>
              <a:t>2018/9/9</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672E4197-9F2F-4415-85F8-93AEECACC1CD}"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chorCtr="0">
            <a:normAutofit/>
          </a:bodyPr>
          <a:lstStyle>
            <a:lvl1pPr algn="ctr">
              <a:defRPr sz="5400"/>
            </a:lvl1pPr>
          </a:lstStyle>
          <a:p>
            <a:r>
              <a:rPr lang="zh-CN" altLang="en-US" dirty="0"/>
              <a:t>单击此处编辑标题</a:t>
            </a: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2018/9/9</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8" name="内容占位符 7"/>
          <p:cNvSpPr>
            <a:spLocks noGrp="1"/>
          </p:cNvSpPr>
          <p:nvPr>
            <p:ph sz="quarter" idx="13" hasCustomPrompt="1"/>
          </p:nvPr>
        </p:nvSpPr>
        <p:spPr>
          <a:xfrm>
            <a:off x="1138238" y="2221766"/>
            <a:ext cx="6867525" cy="830997"/>
          </a:xfrm>
        </p:spPr>
        <p:txBody>
          <a:bodyPr anchor="b" anchorCtr="0">
            <a:normAutofit/>
          </a:bodyPr>
          <a:lstStyle>
            <a:lvl1pPr marL="0" indent="0" algn="ctr">
              <a:buNone/>
              <a:defRPr sz="4000"/>
            </a:lvl1pPr>
          </a:lstStyle>
          <a:p>
            <a:pPr lvl="0"/>
            <a:r>
              <a:rPr lang="zh-CN" altLang="en-US" dirty="0"/>
              <a:t>单击此处编辑文本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6" name="直接连接符 5"/>
          <p:cNvCxnSpPr/>
          <p:nvPr>
            <p:custDataLst>
              <p:tags r:id="rId1"/>
            </p:custDataLst>
          </p:nvPr>
        </p:nvCxnSpPr>
        <p:spPr>
          <a:xfrm flipH="1">
            <a:off x="1871208" y="3048593"/>
            <a:ext cx="581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2"/>
            </p:custDataLst>
          </p:nvPr>
        </p:nvCxnSpPr>
        <p:spPr>
          <a:xfrm>
            <a:off x="1871208" y="3048593"/>
            <a:ext cx="1" cy="121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3"/>
            </p:custDataLst>
          </p:nvPr>
        </p:nvCxnSpPr>
        <p:spPr>
          <a:xfrm>
            <a:off x="1871208" y="4265528"/>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flipH="1">
            <a:off x="6608308" y="3048593"/>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a:off x="7230608" y="3048593"/>
            <a:ext cx="0" cy="1216935"/>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chorCtr="0">
            <a:normAutofit/>
          </a:bodyPr>
          <a:lstStyle>
            <a:lvl1pPr algn="ctr">
              <a:defRPr sz="6600"/>
            </a:lvl1pPr>
          </a:lstStyle>
          <a:p>
            <a:r>
              <a:rPr lang="zh-CN" altLang="en-US" dirty="0"/>
              <a:t>编辑标题</a:t>
            </a:r>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2018/9/9</a:t>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dirty="0"/>
              <a:t>单击此处编辑文本</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t>2018/9/9</a:t>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2018/9/9</a:t>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EF3E80A9-C089-480E-9D1E-3B913964BA25}"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792" y="3078832"/>
            <a:ext cx="6856892" cy="1089529"/>
          </a:xfrm>
        </p:spPr>
        <p:txBody>
          <a:bodyPr anchor="t">
            <a:normAutofit/>
          </a:bodyPr>
          <a:lstStyle>
            <a:lvl1pPr algn="ctr">
              <a:defRPr sz="5400"/>
            </a:lvl1pPr>
          </a:lstStyle>
          <a:p>
            <a:r>
              <a:rPr lang="zh-CN" altLang="en-US" noProof="1"/>
              <a:t>单击此处编辑标题</a:t>
            </a:r>
          </a:p>
        </p:txBody>
      </p:sp>
      <p:sp>
        <p:nvSpPr>
          <p:cNvPr id="8" name="内容占位符 7"/>
          <p:cNvSpPr>
            <a:spLocks noGrp="1"/>
          </p:cNvSpPr>
          <p:nvPr>
            <p:ph sz="quarter" idx="13" hasCustomPrompt="1"/>
          </p:nvPr>
        </p:nvSpPr>
        <p:spPr>
          <a:xfrm>
            <a:off x="1138238" y="2221766"/>
            <a:ext cx="6867525" cy="830997"/>
          </a:xfrm>
        </p:spPr>
        <p:txBody>
          <a:bodyPr anchor="b">
            <a:normAutofit/>
          </a:bodyPr>
          <a:lstStyle>
            <a:lvl1pPr marL="0" indent="0" algn="ctr">
              <a:buNone/>
              <a:defRPr sz="4000"/>
            </a:lvl1pPr>
          </a:lstStyle>
          <a:p>
            <a:pPr lvl="0"/>
            <a:r>
              <a:rPr lang="zh-CN" altLang="en-US" noProof="1"/>
              <a:t>单击此处编辑文本</a:t>
            </a:r>
          </a:p>
        </p:txBody>
      </p:sp>
      <p:sp>
        <p:nvSpPr>
          <p:cNvPr id="4" name="日期占位符 3"/>
          <p:cNvSpPr>
            <a:spLocks noGrp="1"/>
          </p:cNvSpPr>
          <p:nvPr>
            <p:ph type="dt" sz="half" idx="14"/>
          </p:nvPr>
        </p:nvSpPr>
        <p:spPr/>
        <p:txBody>
          <a:bodyPr/>
          <a:lstStyle>
            <a:lvl1pPr>
              <a:defRPr sz="1200" smtClean="0"/>
            </a:lvl1pPr>
          </a:lstStyle>
          <a:p>
            <a:fld id="{760FBDFE-C587-4B4C-A407-44438C67B59E}" type="datetimeFigureOut">
              <a:rPr lang="zh-CN" altLang="en-US"/>
              <a:t>2018/9/9</a:t>
            </a:fld>
            <a:endParaRPr lang="zh-CN" altLang="en-US"/>
          </a:p>
        </p:txBody>
      </p:sp>
      <p:sp>
        <p:nvSpPr>
          <p:cNvPr id="5" name="页脚占位符 4"/>
          <p:cNvSpPr>
            <a:spLocks noGrp="1"/>
          </p:cNvSpPr>
          <p:nvPr>
            <p:ph type="ftr" sz="quarter" idx="15"/>
          </p:nvPr>
        </p:nvSpPr>
        <p:spPr/>
        <p:txBody>
          <a:bodyPr/>
          <a:lstStyle>
            <a:lvl1pPr>
              <a:defRPr sz="1200"/>
            </a:lvl1pPr>
          </a:lstStyle>
          <a:p>
            <a:endParaRPr lang="zh-CN" altLang="en-US"/>
          </a:p>
        </p:txBody>
      </p:sp>
      <p:sp>
        <p:nvSpPr>
          <p:cNvPr id="6" name="灯片编号占位符 5"/>
          <p:cNvSpPr>
            <a:spLocks noGrp="1"/>
          </p:cNvSpPr>
          <p:nvPr>
            <p:ph type="sldNum" sz="quarter" idx="16"/>
          </p:nvPr>
        </p:nvSpPr>
        <p:spPr/>
        <p:txBody>
          <a:bodyPr/>
          <a:lstStyle>
            <a:lvl1pPr>
              <a:defRPr sz="1200" smtClean="0"/>
            </a:lvl1pPr>
          </a:lstStyle>
          <a:p>
            <a:fld id="{DCC8595C-B6D7-43EC-9577-AA0422BFAAE2}"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lvl1pPr>
              <a:defRPr sz="1200" smtClean="0"/>
            </a:lvl1pPr>
          </a:lstStyle>
          <a:p>
            <a:fld id="{760FBDFE-C587-4B4C-A407-44438C67B59E}" type="datetimeFigureOut">
              <a:rPr lang="zh-CN" altLang="en-US"/>
              <a:t>2018/9/9</a:t>
            </a:fld>
            <a:endParaRPr lang="zh-CN" altLang="en-US"/>
          </a:p>
        </p:txBody>
      </p:sp>
      <p:sp>
        <p:nvSpPr>
          <p:cNvPr id="6" name="页脚占位符 5"/>
          <p:cNvSpPr>
            <a:spLocks noGrp="1"/>
          </p:cNvSpPr>
          <p:nvPr>
            <p:ph type="ftr" sz="quarter" idx="11"/>
          </p:nvPr>
        </p:nvSpPr>
        <p:spPr/>
        <p:txBody>
          <a:bodyPr/>
          <a:lstStyle>
            <a:lvl1pPr>
              <a:defRPr sz="120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A09486A2-9B4A-4F08-B491-129DAF4DDFA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lvl1pPr>
              <a:defRPr sz="1200" smtClean="0"/>
            </a:lvl1pPr>
          </a:lstStyle>
          <a:p>
            <a:fld id="{760FBDFE-C587-4B4C-A407-44438C67B59E}" type="datetimeFigureOut">
              <a:rPr lang="zh-CN" altLang="en-US"/>
              <a:t>2018/9/9</a:t>
            </a:fld>
            <a:endParaRPr lang="zh-CN" altLang="en-US"/>
          </a:p>
        </p:txBody>
      </p:sp>
      <p:sp>
        <p:nvSpPr>
          <p:cNvPr id="8" name="页脚占位符 7"/>
          <p:cNvSpPr>
            <a:spLocks noGrp="1"/>
          </p:cNvSpPr>
          <p:nvPr>
            <p:ph type="ftr" sz="quarter" idx="11"/>
          </p:nvPr>
        </p:nvSpPr>
        <p:spPr/>
        <p:txBody>
          <a:bodyPr/>
          <a:lstStyle>
            <a:lvl1pPr>
              <a:defRPr sz="1200"/>
            </a:lvl1pPr>
          </a:lstStyle>
          <a:p>
            <a:endParaRPr lang="zh-CN" altLang="en-US"/>
          </a:p>
        </p:txBody>
      </p:sp>
      <p:sp>
        <p:nvSpPr>
          <p:cNvPr id="9" name="灯片编号占位符 8"/>
          <p:cNvSpPr>
            <a:spLocks noGrp="1"/>
          </p:cNvSpPr>
          <p:nvPr>
            <p:ph type="sldNum" sz="quarter" idx="12"/>
          </p:nvPr>
        </p:nvSpPr>
        <p:spPr/>
        <p:txBody>
          <a:bodyPr/>
          <a:lstStyle>
            <a:lvl1pPr>
              <a:defRPr sz="1200" smtClean="0"/>
            </a:lvl1pPr>
          </a:lstStyle>
          <a:p>
            <a:fld id="{C61880FD-51CA-4182-8801-831F4C9C2CEC}"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flipH="1">
            <a:off x="1871663" y="3048000"/>
            <a:ext cx="58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6"/>
          <p:cNvCxnSpPr/>
          <p:nvPr>
            <p:custDataLst>
              <p:tags r:id="rId2"/>
            </p:custDataLst>
          </p:nvPr>
        </p:nvCxnSpPr>
        <p:spPr>
          <a:xfrm>
            <a:off x="18716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3"/>
            </p:custDataLst>
          </p:nvPr>
        </p:nvCxnSpPr>
        <p:spPr>
          <a:xfrm>
            <a:off x="1871663" y="4265613"/>
            <a:ext cx="535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flipH="1">
            <a:off x="6608763" y="3048000"/>
            <a:ext cx="622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5"/>
            </p:custDataLst>
          </p:nvPr>
        </p:nvCxnSpPr>
        <p:spPr>
          <a:xfrm>
            <a:off x="7231063" y="3048000"/>
            <a:ext cx="0" cy="1217613"/>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2492153" y="2251982"/>
            <a:ext cx="4072610" cy="1325563"/>
          </a:xfrm>
        </p:spPr>
        <p:txBody>
          <a:bodyPr anchor="b">
            <a:normAutofit/>
          </a:bodyPr>
          <a:lstStyle>
            <a:lvl1pPr algn="ctr">
              <a:defRPr sz="6600"/>
            </a:lvl1pPr>
          </a:lstStyle>
          <a:p>
            <a:r>
              <a:rPr lang="zh-CN" altLang="en-US" noProof="1"/>
              <a:t>编辑标题</a:t>
            </a:r>
          </a:p>
        </p:txBody>
      </p:sp>
      <p:sp>
        <p:nvSpPr>
          <p:cNvPr id="12" name="内容占位符 11"/>
          <p:cNvSpPr>
            <a:spLocks noGrp="1"/>
          </p:cNvSpPr>
          <p:nvPr>
            <p:ph sz="quarter" idx="13" hasCustomPrompt="1"/>
          </p:nvPr>
        </p:nvSpPr>
        <p:spPr>
          <a:xfrm>
            <a:off x="3032491" y="3642633"/>
            <a:ext cx="3079019" cy="535531"/>
          </a:xfrm>
        </p:spPr>
        <p:txBody>
          <a:bodyPr>
            <a:normAutofit/>
          </a:bodyPr>
          <a:lstStyle>
            <a:lvl1pPr marL="0" indent="0" algn="dist">
              <a:buNone/>
              <a:defRPr/>
            </a:lvl1pPr>
          </a:lstStyle>
          <a:p>
            <a:pPr lvl="0"/>
            <a:r>
              <a:rPr lang="zh-CN" altLang="en-US" noProof="1"/>
              <a:t>单击此处编辑文本</a:t>
            </a:r>
          </a:p>
        </p:txBody>
      </p:sp>
      <p:sp>
        <p:nvSpPr>
          <p:cNvPr id="9" name="日期占位符 2"/>
          <p:cNvSpPr>
            <a:spLocks noGrp="1"/>
          </p:cNvSpPr>
          <p:nvPr>
            <p:ph type="dt" sz="half" idx="14"/>
          </p:nvPr>
        </p:nvSpPr>
        <p:spPr/>
        <p:txBody>
          <a:bodyPr/>
          <a:lstStyle>
            <a:lvl1pPr>
              <a:defRPr sz="1200" smtClean="0"/>
            </a:lvl1pPr>
          </a:lstStyle>
          <a:p>
            <a:fld id="{760FBDFE-C587-4B4C-A407-44438C67B59E}" type="datetimeFigureOut">
              <a:rPr lang="zh-CN" altLang="en-US"/>
              <a:t>2018/9/9</a:t>
            </a:fld>
            <a:endParaRPr lang="zh-CN" altLang="en-US"/>
          </a:p>
        </p:txBody>
      </p:sp>
      <p:sp>
        <p:nvSpPr>
          <p:cNvPr id="10" name="页脚占位符 3"/>
          <p:cNvSpPr>
            <a:spLocks noGrp="1"/>
          </p:cNvSpPr>
          <p:nvPr>
            <p:ph type="ftr" sz="quarter" idx="15"/>
          </p:nvPr>
        </p:nvSpPr>
        <p:spPr/>
        <p:txBody>
          <a:bodyPr/>
          <a:lstStyle>
            <a:lvl1pPr>
              <a:defRPr sz="1200"/>
            </a:lvl1pPr>
          </a:lstStyle>
          <a:p>
            <a:endParaRPr lang="zh-CN" altLang="en-US"/>
          </a:p>
        </p:txBody>
      </p:sp>
      <p:sp>
        <p:nvSpPr>
          <p:cNvPr id="11" name="灯片编号占位符 4"/>
          <p:cNvSpPr>
            <a:spLocks noGrp="1"/>
          </p:cNvSpPr>
          <p:nvPr>
            <p:ph type="sldNum" sz="quarter" idx="16"/>
          </p:nvPr>
        </p:nvSpPr>
        <p:spPr/>
        <p:txBody>
          <a:bodyPr/>
          <a:lstStyle>
            <a:lvl1pPr>
              <a:defRPr sz="1200" smtClean="0"/>
            </a:lvl1pPr>
          </a:lstStyle>
          <a:p>
            <a:fld id="{6B29CE7E-9584-4E3D-A184-0EB8A5FF10A8}"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z="1200" smtClean="0"/>
            </a:lvl1pPr>
          </a:lstStyle>
          <a:p>
            <a:fld id="{760FBDFE-C587-4B4C-A407-44438C67B59E}" type="datetimeFigureOut">
              <a:rPr lang="zh-CN" altLang="en-US"/>
              <a:t>2018/9/9</a:t>
            </a:fld>
            <a:endParaRPr lang="zh-CN" altLang="en-US"/>
          </a:p>
        </p:txBody>
      </p:sp>
      <p:sp>
        <p:nvSpPr>
          <p:cNvPr id="3" name="页脚占位符 2"/>
          <p:cNvSpPr>
            <a:spLocks noGrp="1"/>
          </p:cNvSpPr>
          <p:nvPr>
            <p:ph type="ftr" sz="quarter" idx="11"/>
          </p:nvPr>
        </p:nvSpPr>
        <p:spPr/>
        <p:txBody>
          <a:bodyPr/>
          <a:lstStyle>
            <a:lvl1pPr>
              <a:defRPr sz="1200"/>
            </a:lvl1pPr>
          </a:lstStyle>
          <a:p>
            <a:endParaRPr lang="zh-CN" altLang="en-US"/>
          </a:p>
        </p:txBody>
      </p:sp>
      <p:sp>
        <p:nvSpPr>
          <p:cNvPr id="4" name="灯片编号占位符 3"/>
          <p:cNvSpPr>
            <a:spLocks noGrp="1"/>
          </p:cNvSpPr>
          <p:nvPr>
            <p:ph type="sldNum" sz="quarter" idx="12"/>
          </p:nvPr>
        </p:nvSpPr>
        <p:spPr/>
        <p:txBody>
          <a:bodyPr/>
          <a:lstStyle>
            <a:lvl1pPr>
              <a:defRPr sz="1200" smtClean="0"/>
            </a:lvl1pPr>
          </a:lstStyle>
          <a:p>
            <a:fld id="{61FD7337-7689-40E9-995D-FF92F58B836E}"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noProof="1"/>
              <a:t>单击此处编辑标题</a:t>
            </a:r>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a:t>图片</a:t>
            </a:r>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lvl1pPr>
              <a:defRPr sz="1200" smtClean="0"/>
            </a:lvl1pPr>
          </a:lstStyle>
          <a:p>
            <a:fld id="{9EFD9D74-47D9-4702-A33C-335B63B48DBF}" type="datetimeFigureOut">
              <a:rPr lang="zh-CN" altLang="en-US"/>
              <a:t>2018/9/9</a:t>
            </a:fld>
            <a:endParaRPr lang="zh-CN" altLang="en-US" dirty="0"/>
          </a:p>
        </p:txBody>
      </p:sp>
      <p:sp>
        <p:nvSpPr>
          <p:cNvPr id="6" name="页脚占位符 5"/>
          <p:cNvSpPr>
            <a:spLocks noGrp="1"/>
          </p:cNvSpPr>
          <p:nvPr>
            <p:ph type="ftr" sz="quarter" idx="11"/>
          </p:nvPr>
        </p:nvSpPr>
        <p:spPr/>
        <p:txBody>
          <a:bodyPr/>
          <a:lstStyle>
            <a:lvl1pPr>
              <a:defRPr sz="1200" dirty="0"/>
            </a:lvl1pPr>
          </a:lstStyle>
          <a:p>
            <a:endParaRPr lang="zh-CN" altLang="en-US"/>
          </a:p>
        </p:txBody>
      </p:sp>
      <p:sp>
        <p:nvSpPr>
          <p:cNvPr id="7" name="灯片编号占位符 6"/>
          <p:cNvSpPr>
            <a:spLocks noGrp="1"/>
          </p:cNvSpPr>
          <p:nvPr>
            <p:ph type="sldNum" sz="quarter" idx="12"/>
          </p:nvPr>
        </p:nvSpPr>
        <p:spPr/>
        <p:txBody>
          <a:bodyPr/>
          <a:lstStyle>
            <a:lvl1pPr>
              <a:defRPr sz="1200" smtClean="0"/>
            </a:lvl1pPr>
          </a:lstStyle>
          <a:p>
            <a:fld id="{B2E1C370-EC47-44E1-BBFE-64D6DC550E06}"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sz="1200" smtClean="0"/>
            </a:lvl1pPr>
          </a:lstStyle>
          <a:p>
            <a:fld id="{760FBDFE-C587-4B4C-A407-44438C67B59E}" type="datetimeFigureOut">
              <a:rPr lang="zh-CN" altLang="en-US"/>
              <a:t>2018/9/9</a:t>
            </a:fld>
            <a:endParaRPr lang="zh-CN" altLang="en-US"/>
          </a:p>
        </p:txBody>
      </p:sp>
      <p:sp>
        <p:nvSpPr>
          <p:cNvPr id="5" name="页脚占位符 4"/>
          <p:cNvSpPr>
            <a:spLocks noGrp="1"/>
          </p:cNvSpPr>
          <p:nvPr>
            <p:ph type="ftr" sz="quarter" idx="11"/>
          </p:nvPr>
        </p:nvSpPr>
        <p:spPr/>
        <p:txBody>
          <a:bodyPr/>
          <a:lstStyle>
            <a:lvl1pPr>
              <a:defRPr sz="1200"/>
            </a:lvl1pPr>
          </a:lstStyle>
          <a:p>
            <a:endParaRPr lang="zh-CN" altLang="en-US"/>
          </a:p>
        </p:txBody>
      </p:sp>
      <p:sp>
        <p:nvSpPr>
          <p:cNvPr id="6" name="灯片编号占位符 5"/>
          <p:cNvSpPr>
            <a:spLocks noGrp="1"/>
          </p:cNvSpPr>
          <p:nvPr>
            <p:ph type="sldNum" sz="quarter" idx="12"/>
          </p:nvPr>
        </p:nvSpPr>
        <p:spPr/>
        <p:txBody>
          <a:bodyPr/>
          <a:lstStyle>
            <a:lvl1pPr>
              <a:defRPr sz="1200" smtClean="0"/>
            </a:lvl1pPr>
          </a:lstStyle>
          <a:p>
            <a:fld id="{986C7E2C-DF09-4D8D-A4F6-C3EF5949F498}"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6"/>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custDataLst>
              <p:tags r:id="rId17"/>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noProof="1" smtClean="0">
                <a:solidFill>
                  <a:schemeClr val="bg1">
                    <a:lumMod val="50000"/>
                  </a:schemeClr>
                </a:solidFill>
                <a:ea typeface="Arial" panose="020B0604020202020204" pitchFamily="34" charset="0"/>
                <a:cs typeface="+mn-cs"/>
              </a:defRPr>
            </a:lvl1pPr>
          </a:lstStyle>
          <a:p>
            <a:fld id="{760FBDFE-C587-4B4C-A407-44438C67B59E}" type="datetimeFigureOut">
              <a:rPr lang="zh-CN" altLang="en-US"/>
              <a:t>2018/9/9</a:t>
            </a:fld>
            <a:endParaRPr lang="zh-CN" altLang="en-US">
              <a:ea typeface="+mn-ea"/>
              <a:cs typeface="Arial" panose="020B0604020202020204" pitchFamily="34"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noProof="1">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noProof="1" smtClean="0">
                <a:solidFill>
                  <a:schemeClr val="bg1">
                    <a:lumMod val="50000"/>
                  </a:schemeClr>
                </a:solidFill>
                <a:ea typeface="Arial" panose="020B0604020202020204" pitchFamily="34" charset="0"/>
                <a:cs typeface="+mn-cs"/>
              </a:defRPr>
            </a:lvl1pPr>
          </a:lstStyle>
          <a:p>
            <a:fld id="{ECA6A4FB-A520-4B09-AD78-B7CBC19CBDD9}" type="slidenum">
              <a:rPr lang="zh-CN" altLang="en-US"/>
              <a:t>‹#›</a:t>
            </a:fld>
            <a:endParaRPr lang="zh-CN" altLang="en-US">
              <a:ea typeface="+mn-ea"/>
              <a:cs typeface="Arial" panose="020B0604020202020204" pitchFamily="34" charset="0"/>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66" r:id="rId13"/>
    <p:sldLayoutId id="2147483670" r:id="rId14"/>
  </p:sldLayoutIdLst>
  <p:txStyles>
    <p:titleStyle>
      <a:lvl1pPr algn="l" defTabSz="685800" rtl="0" fontAlgn="base">
        <a:lnSpc>
          <a:spcPct val="120000"/>
        </a:lnSpc>
        <a:spcBef>
          <a:spcPct val="0"/>
        </a:spcBef>
        <a:spcAft>
          <a:spcPct val="0"/>
        </a:spcAft>
        <a:defRPr sz="36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20000"/>
        </a:lnSpc>
        <a:spcBef>
          <a:spcPts val="750"/>
        </a:spcBef>
        <a:spcAft>
          <a:spcPct val="0"/>
        </a:spcAft>
        <a:buFont typeface="Arial" panose="020B0604020202020204" pitchFamily="34" charset="0"/>
        <a:buChar char="•"/>
        <a:defRPr sz="2400" kern="1200">
          <a:solidFill>
            <a:srgbClr val="404040"/>
          </a:solidFill>
          <a:latin typeface="+mn-lt"/>
          <a:ea typeface="+mn-ea"/>
          <a:cs typeface="+mn-cs"/>
        </a:defRPr>
      </a:lvl1pPr>
      <a:lvl2pPr marL="514350" indent="-171450" algn="l" defTabSz="685800" rtl="0" fontAlgn="base">
        <a:lnSpc>
          <a:spcPct val="120000"/>
        </a:lnSpc>
        <a:spcBef>
          <a:spcPts val="375"/>
        </a:spcBef>
        <a:spcAft>
          <a:spcPct val="0"/>
        </a:spcAft>
        <a:buFont typeface="Arial" panose="020B0604020202020204" pitchFamily="34" charset="0"/>
        <a:buChar char="•"/>
        <a:defRPr sz="2000" kern="1200">
          <a:solidFill>
            <a:srgbClr val="404040"/>
          </a:solidFill>
          <a:latin typeface="+mn-lt"/>
          <a:ea typeface="+mn-ea"/>
          <a:cs typeface="+mn-cs"/>
        </a:defRPr>
      </a:lvl2pPr>
      <a:lvl3pPr marL="8572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4pPr>
      <a:lvl5pPr marL="1543050" indent="-171450" algn="l" defTabSz="685800" rtl="0" fontAlgn="base">
        <a:lnSpc>
          <a:spcPct val="120000"/>
        </a:lnSpc>
        <a:spcBef>
          <a:spcPts val="375"/>
        </a:spcBef>
        <a:spcAft>
          <a:spcPct val="0"/>
        </a:spcAft>
        <a:buFont typeface="Arial" panose="020B0604020202020204" pitchFamily="34" charset="0"/>
        <a:buChar char="•"/>
        <a:defRPr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newgr8player.github.io/" TargetMode="External"/><Relationship Id="rId3" Type="http://schemas.openxmlformats.org/officeDocument/2006/relationships/tags" Target="../tags/tag21.xml"/><Relationship Id="rId7" Type="http://schemas.openxmlformats.org/officeDocument/2006/relationships/hyperlink" Target="https://github.com/newgr8player" TargetMode="Externa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1.jpg"/><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2"/>
            </p:custDataLst>
          </p:nvPr>
        </p:nvSpPr>
        <p:spPr bwMode="auto">
          <a:xfrm>
            <a:off x="3276634" y="5172075"/>
            <a:ext cx="289552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a:bodyPr>
          <a:lstStyle>
            <a:lvl1pPr algn="ctr" defTabSz="685800" rtl="0" fontAlgn="base">
              <a:lnSpc>
                <a:spcPct val="120000"/>
              </a:lnSpc>
              <a:spcBef>
                <a:spcPct val="0"/>
              </a:spcBef>
              <a:spcAft>
                <a:spcPct val="0"/>
              </a:spcAft>
              <a:defRPr sz="5400" kern="1200">
                <a:solidFill>
                  <a:srgbClr val="404040"/>
                </a:solidFill>
                <a:latin typeface="+mj-lt"/>
                <a:ea typeface="+mj-ea"/>
                <a:cs typeface="+mj-cs"/>
              </a:defRPr>
            </a:lvl1pPr>
            <a:lvl2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2pPr>
            <a:lvl3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3pPr>
            <a:lvl4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4pPr>
            <a:lvl5pPr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5pPr>
            <a:lvl6pPr marL="4572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6pPr>
            <a:lvl7pPr marL="9144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7pPr>
            <a:lvl8pPr marL="13716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8pPr>
            <a:lvl9pPr marL="1828800" algn="l" defTabSz="685800" rtl="0" fontAlgn="base">
              <a:lnSpc>
                <a:spcPct val="120000"/>
              </a:lnSpc>
              <a:spcBef>
                <a:spcPct val="0"/>
              </a:spcBef>
              <a:spcAft>
                <a:spcPct val="0"/>
              </a:spcAft>
              <a:defRPr sz="3600">
                <a:solidFill>
                  <a:srgbClr val="404040"/>
                </a:solidFill>
                <a:latin typeface="Arial" panose="020B0604020202020204" pitchFamily="34" charset="0"/>
                <a:ea typeface="微软雅黑" panose="020B0503020204020204" pitchFamily="34" charset="-122"/>
              </a:defRPr>
            </a:lvl9pPr>
          </a:lstStyle>
          <a:p>
            <a:pPr>
              <a:buFontTx/>
            </a:pPr>
            <a:r>
              <a:rPr lang="zh-CN" altLang="en-US" sz="1800" dirty="0"/>
              <a:t>开发工程部  冯泽明</a:t>
            </a:r>
          </a:p>
        </p:txBody>
      </p:sp>
      <p:sp>
        <p:nvSpPr>
          <p:cNvPr id="2" name="文本框 1"/>
          <p:cNvSpPr txBox="1"/>
          <p:nvPr/>
        </p:nvSpPr>
        <p:spPr>
          <a:xfrm>
            <a:off x="2819446" y="5791138"/>
            <a:ext cx="4168140" cy="829945"/>
          </a:xfrm>
          <a:prstGeom prst="rect">
            <a:avLst/>
          </a:prstGeom>
          <a:noFill/>
        </p:spPr>
        <p:txBody>
          <a:bodyPr wrap="none" rtlCol="0">
            <a:spAutoFit/>
          </a:bodyPr>
          <a:lstStyle/>
          <a:p>
            <a:pPr>
              <a:buFontTx/>
            </a:pPr>
            <a:r>
              <a:rPr lang="en-US" altLang="zh-CN" dirty="0">
                <a:hlinkClick r:id="rId7"/>
              </a:rPr>
              <a:t>https://github.com/newgr8player</a:t>
            </a:r>
            <a:endParaRPr lang="en-US" altLang="zh-CN" dirty="0"/>
          </a:p>
          <a:p>
            <a:r>
              <a:rPr lang="en-US" altLang="zh-CN" dirty="0">
                <a:hlinkClick r:id="rId8"/>
              </a:rPr>
              <a:t>https://newgr8player.gitee.io/</a:t>
            </a:r>
            <a:endParaRPr lang="en-US" altLang="zh-CN" dirty="0"/>
          </a:p>
        </p:txBody>
      </p:sp>
      <p:sp>
        <p:nvSpPr>
          <p:cNvPr id="3" name="标题 2"/>
          <p:cNvSpPr>
            <a:spLocks noGrp="1"/>
          </p:cNvSpPr>
          <p:nvPr>
            <p:ph type="ctrTitle"/>
            <p:custDataLst>
              <p:tags r:id="rId3"/>
            </p:custDataLst>
          </p:nvPr>
        </p:nvSpPr>
        <p:spPr>
          <a:xfrm>
            <a:off x="1701209" y="2724531"/>
            <a:ext cx="5741582" cy="1089529"/>
          </a:xfrm>
        </p:spPr>
        <p:txBody>
          <a:bodyPr vert="horz" lIns="90000" tIns="46800" rIns="90000" bIns="46800" rtlCol="0" anchor="ctr" anchorCtr="0">
            <a:noAutofit/>
          </a:bodyPr>
          <a:lstStyle/>
          <a:p>
            <a:r>
              <a:rPr lang="zh-CN" altLang="en-US" sz="4000" dirty="0"/>
              <a:t>设计模式</a:t>
            </a:r>
            <a:endParaRPr lang="en-US" altLang="zh-CN" sz="4000" dirty="0"/>
          </a:p>
        </p:txBody>
      </p:sp>
      <p:sp>
        <p:nvSpPr>
          <p:cNvPr id="4" name="副标题 3"/>
          <p:cNvSpPr>
            <a:spLocks noGrp="1"/>
          </p:cNvSpPr>
          <p:nvPr>
            <p:ph type="subTitle" idx="1"/>
            <p:custDataLst>
              <p:tags r:id="rId4"/>
            </p:custDataLst>
          </p:nvPr>
        </p:nvSpPr>
        <p:spPr/>
        <p:txBody>
          <a:bodyPr vert="horz" lIns="90000" tIns="46800" rIns="90000" bIns="46800" rtlCol="0">
            <a:normAutofit/>
          </a:bodyPr>
          <a:lstStyle/>
          <a:p>
            <a:r>
              <a:rPr lang="en-US" altLang="zh-CN" b="1" dirty="0">
                <a:latin typeface="Franklin Gothic Medium" panose="020B0603020102020204" pitchFamily="34" charset="0"/>
              </a:rPr>
              <a:t>Elements of Reusable Object-Oriented Software</a:t>
            </a:r>
            <a:endParaRPr lang="en-US" altLang="zh-CN" dirty="0">
              <a:latin typeface="Franklin Gothic Medium" panose="020B0603020102020204" pitchFamily="34" charset="0"/>
            </a:endParaRPr>
          </a:p>
        </p:txBody>
      </p:sp>
      <p:sp>
        <p:nvSpPr>
          <p:cNvPr id="7" name="文本框 6"/>
          <p:cNvSpPr txBox="1"/>
          <p:nvPr/>
        </p:nvSpPr>
        <p:spPr>
          <a:xfrm>
            <a:off x="3451853" y="2069253"/>
            <a:ext cx="2240293" cy="461665"/>
          </a:xfrm>
          <a:prstGeom prst="rect">
            <a:avLst/>
          </a:prstGeom>
          <a:noFill/>
        </p:spPr>
        <p:txBody>
          <a:bodyPr wrap="none" rtlCol="0">
            <a:spAutoFit/>
          </a:bodyPr>
          <a:lstStyle/>
          <a:p>
            <a:r>
              <a:rPr lang="en-US" altLang="zh-CN" dirty="0">
                <a:latin typeface="Segoe UI Semibold" panose="020B0702040204020203" pitchFamily="34" charset="0"/>
                <a:cs typeface="Segoe UI Semibold" panose="020B0702040204020203" pitchFamily="34" charset="0"/>
              </a:rPr>
              <a:t>Design Pattern</a:t>
            </a:r>
            <a:endParaRPr lang="zh-CN" altLang="en-US" dirty="0">
              <a:latin typeface="Segoe UI Semibold" panose="020B0702040204020203" pitchFamily="34" charset="0"/>
              <a:cs typeface="Segoe UI Semibold" panose="020B0702040204020203" pitchFamily="3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900" dirty="0"/>
              <a:t>Structural Patterns</a:t>
            </a:r>
            <a:br>
              <a:rPr lang="zh-CN" altLang="en-US" dirty="0"/>
            </a:br>
            <a:endParaRPr lang="zh-CN" altLang="en-US" dirty="0"/>
          </a:p>
        </p:txBody>
      </p:sp>
      <p:sp>
        <p:nvSpPr>
          <p:cNvPr id="3" name="内容占位符 2"/>
          <p:cNvSpPr>
            <a:spLocks noGrp="1"/>
          </p:cNvSpPr>
          <p:nvPr>
            <p:ph sz="quarter" idx="13"/>
          </p:nvPr>
        </p:nvSpPr>
        <p:spPr/>
        <p:txBody>
          <a:bodyPr/>
          <a:lstStyle/>
          <a:p>
            <a:r>
              <a:rPr lang="zh-CN" altLang="en-US" b="1" dirty="0"/>
              <a:t>结构型模式</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t>结构型模式</a:t>
            </a:r>
          </a:p>
        </p:txBody>
      </p:sp>
      <p:sp>
        <p:nvSpPr>
          <p:cNvPr id="3" name="文本框 2"/>
          <p:cNvSpPr txBox="1"/>
          <p:nvPr/>
        </p:nvSpPr>
        <p:spPr>
          <a:xfrm>
            <a:off x="575468" y="1636354"/>
            <a:ext cx="8334776" cy="5151347"/>
          </a:xfrm>
          <a:prstGeom prst="rect">
            <a:avLst/>
          </a:prstGeom>
          <a:noFill/>
        </p:spPr>
        <p:txBody>
          <a:bodyPr wrap="square" rtlCol="0">
            <a:spAutoFit/>
          </a:bodyPr>
          <a:lstStyle/>
          <a:p>
            <a:pPr marL="457200" indent="-457200">
              <a:lnSpc>
                <a:spcPct val="200000"/>
              </a:lnSpc>
              <a:buClr>
                <a:srgbClr val="0070C0"/>
              </a:buClr>
              <a:buFont typeface="+mj-lt"/>
              <a:buAutoNum type="arabicPeriod"/>
            </a:pPr>
            <a:r>
              <a:rPr lang="zh-CN" altLang="en-US" dirty="0"/>
              <a:t>适配器模式</a:t>
            </a:r>
            <a:r>
              <a:rPr lang="en-US" altLang="zh-CN" dirty="0"/>
              <a:t>(The Adapter Pattern)</a:t>
            </a:r>
            <a:endParaRPr lang="zh-CN" altLang="en-US" dirty="0"/>
          </a:p>
          <a:p>
            <a:pPr marL="457200" indent="-457200">
              <a:lnSpc>
                <a:spcPct val="200000"/>
              </a:lnSpc>
              <a:buClr>
                <a:srgbClr val="0070C0"/>
              </a:buClr>
              <a:buFont typeface="+mj-lt"/>
              <a:buAutoNum type="arabicPeriod"/>
            </a:pPr>
            <a:r>
              <a:rPr lang="zh-CN" altLang="en-US" dirty="0"/>
              <a:t>组合模式</a:t>
            </a:r>
            <a:r>
              <a:rPr lang="en-US" altLang="zh-CN" dirty="0"/>
              <a:t>(The Composite Pattern)</a:t>
            </a:r>
            <a:endParaRPr lang="zh-CN" altLang="en-US" dirty="0"/>
          </a:p>
          <a:p>
            <a:pPr marL="457200" indent="-457200">
              <a:lnSpc>
                <a:spcPct val="200000"/>
              </a:lnSpc>
              <a:buClr>
                <a:srgbClr val="0070C0"/>
              </a:buClr>
              <a:buFont typeface="+mj-lt"/>
              <a:buAutoNum type="arabicPeriod"/>
            </a:pPr>
            <a:r>
              <a:rPr lang="zh-CN" altLang="en-US" dirty="0"/>
              <a:t>装饰者</a:t>
            </a:r>
            <a:r>
              <a:rPr lang="en-US" altLang="zh-CN" dirty="0"/>
              <a:t>(The Decorator Pattern)</a:t>
            </a:r>
            <a:endParaRPr lang="zh-CN" altLang="en-US" dirty="0"/>
          </a:p>
          <a:p>
            <a:pPr marL="457200" indent="-457200">
              <a:lnSpc>
                <a:spcPct val="200000"/>
              </a:lnSpc>
              <a:buClr>
                <a:srgbClr val="0070C0"/>
              </a:buClr>
              <a:buFont typeface="+mj-lt"/>
              <a:buAutoNum type="arabicPeriod"/>
            </a:pPr>
            <a:r>
              <a:rPr lang="zh-CN" altLang="en-US" dirty="0"/>
              <a:t>外观模式</a:t>
            </a:r>
            <a:r>
              <a:rPr lang="en-US" altLang="zh-CN" dirty="0"/>
              <a:t>(The Facade Pattern)</a:t>
            </a:r>
            <a:endParaRPr lang="zh-CN" altLang="en-US" dirty="0"/>
          </a:p>
          <a:p>
            <a:pPr marL="457200" indent="-457200">
              <a:lnSpc>
                <a:spcPct val="200000"/>
              </a:lnSpc>
              <a:buClr>
                <a:srgbClr val="0070C0"/>
              </a:buClr>
              <a:buFont typeface="+mj-lt"/>
              <a:buAutoNum type="arabicPeriod"/>
            </a:pPr>
            <a:r>
              <a:rPr lang="zh-CN" altLang="en-US" dirty="0"/>
              <a:t>代理模式</a:t>
            </a:r>
            <a:r>
              <a:rPr lang="en-US" altLang="zh-CN" dirty="0"/>
              <a:t>(The Proxy Pattern)</a:t>
            </a:r>
            <a:endParaRPr lang="zh-CN" altLang="en-US" dirty="0"/>
          </a:p>
          <a:p>
            <a:pPr marL="457200" indent="-457200">
              <a:lnSpc>
                <a:spcPct val="200000"/>
              </a:lnSpc>
              <a:buClr>
                <a:srgbClr val="0070C0"/>
              </a:buClr>
              <a:buFont typeface="+mj-lt"/>
              <a:buAutoNum type="arabicPeriod"/>
            </a:pPr>
            <a:r>
              <a:rPr lang="zh-CN" altLang="en-US" dirty="0"/>
              <a:t>桥接模式</a:t>
            </a:r>
            <a:r>
              <a:rPr lang="en-US" altLang="zh-CN" dirty="0"/>
              <a:t> (The Bridge Pattern)</a:t>
            </a:r>
            <a:endParaRPr lang="zh-CN" altLang="en-US" dirty="0"/>
          </a:p>
          <a:p>
            <a:pPr marL="457200" indent="-457200">
              <a:lnSpc>
                <a:spcPct val="200000"/>
              </a:lnSpc>
              <a:buClr>
                <a:srgbClr val="0070C0"/>
              </a:buClr>
              <a:buFont typeface="+mj-lt"/>
              <a:buAutoNum type="arabicPeriod"/>
            </a:pPr>
            <a:r>
              <a:rPr lang="zh-CN" altLang="en-US" dirty="0"/>
              <a:t>享元模式</a:t>
            </a:r>
            <a:r>
              <a:rPr lang="en-US" altLang="zh-CN" dirty="0"/>
              <a:t> (The Flyweight Pattern)</a:t>
            </a:r>
            <a:endParaRPr lang="zh-CN" altLang="en-US"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8792" y="3078833"/>
            <a:ext cx="6856892" cy="830998"/>
          </a:xfrm>
        </p:spPr>
        <p:txBody>
          <a:bodyPr>
            <a:noAutofit/>
          </a:bodyPr>
          <a:lstStyle/>
          <a:p>
            <a:r>
              <a:rPr lang="en-US" altLang="zh-CN" sz="3600" dirty="0"/>
              <a:t>The Adapter Pattern</a:t>
            </a:r>
            <a:endParaRPr lang="zh-CN" altLang="en-US" sz="3600" dirty="0"/>
          </a:p>
        </p:txBody>
      </p:sp>
      <p:sp>
        <p:nvSpPr>
          <p:cNvPr id="3" name="内容占位符 2"/>
          <p:cNvSpPr>
            <a:spLocks noGrp="1"/>
          </p:cNvSpPr>
          <p:nvPr>
            <p:ph sz="quarter" idx="13"/>
          </p:nvPr>
        </p:nvSpPr>
        <p:spPr/>
        <p:txBody>
          <a:bodyPr>
            <a:normAutofit/>
          </a:bodyPr>
          <a:lstStyle/>
          <a:p>
            <a:r>
              <a:rPr lang="zh-CN" altLang="en-US" dirty="0"/>
              <a:t>适配器模式</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适配器模式</a:t>
            </a:r>
            <a:r>
              <a:rPr lang="en-US" altLang="zh-CN" dirty="0">
                <a:sym typeface="+mn-ea"/>
              </a:rPr>
              <a:t>(The Adapter Pattern)</a:t>
            </a:r>
          </a:p>
        </p:txBody>
      </p:sp>
      <p:sp>
        <p:nvSpPr>
          <p:cNvPr id="3" name="文本框 2"/>
          <p:cNvSpPr txBox="1"/>
          <p:nvPr/>
        </p:nvSpPr>
        <p:spPr>
          <a:xfrm>
            <a:off x="566431" y="2057436"/>
            <a:ext cx="8334776" cy="4285084"/>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定义</a:t>
            </a:r>
            <a:endParaRPr lang="zh-CN" altLang="en-US" dirty="0"/>
          </a:p>
          <a:p>
            <a:pPr marL="0" indent="0" eaLnBrk="1" hangingPunct="1">
              <a:lnSpc>
                <a:spcPct val="150000"/>
              </a:lnSpc>
              <a:buClr>
                <a:srgbClr val="0070C0"/>
              </a:buClr>
              <a:buFont typeface="+mj-lt"/>
              <a:buNone/>
            </a:pPr>
            <a:r>
              <a:rPr lang="en-US" altLang="zh-CN" sz="2000" dirty="0"/>
              <a:t>An adapter allows two incompatible interfaces to work together. This is the real-world definition for an adapter. Interfaces may be incompatible, but the inner functionality should suit the need. The adapter design pattern allows otherwise incompatible classes to work together by converting the interface of one class into an interface expected by the clients.</a:t>
            </a:r>
          </a:p>
          <a:p>
            <a:pPr marL="0" indent="0" eaLnBrk="1" hangingPunct="1">
              <a:lnSpc>
                <a:spcPct val="150000"/>
              </a:lnSpc>
              <a:buClr>
                <a:srgbClr val="0070C0"/>
              </a:buClr>
              <a:buFont typeface="+mj-lt"/>
              <a:buNone/>
            </a:pPr>
            <a:r>
              <a:rPr lang="zh-CN" altLang="en-US" sz="2000" dirty="0"/>
              <a:t>适配器允许两个不兼容的接口一起工作。这是适配器的真实世界定义。接口可能是不兼容的，但内部功能应该符合需要。适配器设计模式允许不兼容的类通过将一个类的接口转换为客户机所期望的接口来共同工作。</a:t>
            </a:r>
          </a:p>
        </p:txBody>
      </p:sp>
    </p:spTree>
    <p:custDataLst>
      <p:tags r:id="rId1"/>
    </p:custDataLst>
    <p:extLst>
      <p:ext uri="{BB962C8B-B14F-4D97-AF65-F5344CB8AC3E}">
        <p14:creationId xmlns:p14="http://schemas.microsoft.com/office/powerpoint/2010/main" val="2482951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适配器模式</a:t>
            </a:r>
            <a:r>
              <a:rPr lang="en-US" altLang="zh-CN" dirty="0">
                <a:sym typeface="+mn-ea"/>
              </a:rPr>
              <a:t>(The Adapter Pattern)</a:t>
            </a:r>
          </a:p>
        </p:txBody>
      </p:sp>
      <p:sp>
        <p:nvSpPr>
          <p:cNvPr id="3" name="文本框 2"/>
          <p:cNvSpPr txBox="1"/>
          <p:nvPr/>
        </p:nvSpPr>
        <p:spPr>
          <a:xfrm>
            <a:off x="566431" y="2057436"/>
            <a:ext cx="8334776" cy="4475199"/>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适用场景</a:t>
            </a:r>
            <a:endParaRPr lang="en-US" altLang="zh-CN" b="1" dirty="0">
              <a:solidFill>
                <a:srgbClr val="0070C0"/>
              </a:solidFill>
            </a:endParaRPr>
          </a:p>
          <a:p>
            <a:pPr marL="342900" indent="-342900" eaLnBrk="1" hangingPunct="1">
              <a:lnSpc>
                <a:spcPct val="150000"/>
              </a:lnSpc>
              <a:buFont typeface="+mj-lt"/>
              <a:buAutoNum type="arabicPeriod"/>
            </a:pPr>
            <a:r>
              <a:rPr lang="en-US" altLang="zh-CN" sz="1600" dirty="0">
                <a:solidFill>
                  <a:srgbClr val="0070C0"/>
                </a:solidFill>
              </a:rPr>
              <a:t>Adapter or wrapper </a:t>
            </a:r>
            <a:r>
              <a:rPr lang="zh-CN" altLang="en-US" sz="1600" dirty="0"/>
              <a:t>：</a:t>
            </a:r>
            <a:r>
              <a:rPr lang="en-US" altLang="zh-CN" sz="1600" dirty="0"/>
              <a:t>Converts one interface to another so that it matches what the client is expecting;</a:t>
            </a:r>
          </a:p>
          <a:p>
            <a:pPr marL="342900" indent="-342900" eaLnBrk="1" hangingPunct="1">
              <a:lnSpc>
                <a:spcPct val="150000"/>
              </a:lnSpc>
              <a:buFont typeface="+mj-lt"/>
              <a:buAutoNum type="arabicPeriod"/>
            </a:pPr>
            <a:r>
              <a:rPr lang="en-US" altLang="zh-CN" sz="1600" dirty="0">
                <a:solidFill>
                  <a:srgbClr val="0070C0"/>
                </a:solidFill>
              </a:rPr>
              <a:t>Decorator </a:t>
            </a:r>
            <a:r>
              <a:rPr lang="zh-CN" altLang="en-US" sz="1600" dirty="0"/>
              <a:t>：</a:t>
            </a:r>
            <a:r>
              <a:rPr lang="en-US" altLang="zh-CN" sz="1600" dirty="0"/>
              <a:t>Dynamically adds responsibility to the interface by wrapping the original code;</a:t>
            </a:r>
          </a:p>
          <a:p>
            <a:pPr marL="342900" indent="-342900" eaLnBrk="1" hangingPunct="1">
              <a:lnSpc>
                <a:spcPct val="150000"/>
              </a:lnSpc>
              <a:buFont typeface="+mj-lt"/>
              <a:buAutoNum type="arabicPeriod"/>
            </a:pPr>
            <a:r>
              <a:rPr lang="en-US" altLang="zh-CN" sz="1600" dirty="0">
                <a:solidFill>
                  <a:srgbClr val="0070C0"/>
                </a:solidFill>
              </a:rPr>
              <a:t>Delegation</a:t>
            </a:r>
            <a:r>
              <a:rPr lang="en-US" altLang="zh-CN" sz="1600" dirty="0"/>
              <a:t> </a:t>
            </a:r>
            <a:r>
              <a:rPr lang="zh-CN" altLang="en-US" sz="1600" dirty="0"/>
              <a:t>：</a:t>
            </a:r>
            <a:r>
              <a:rPr lang="en-US" altLang="zh-CN" sz="1600" dirty="0"/>
              <a:t>Support “composition over inheritance”;</a:t>
            </a:r>
          </a:p>
          <a:p>
            <a:pPr marL="342900" indent="-342900" eaLnBrk="1" hangingPunct="1">
              <a:lnSpc>
                <a:spcPct val="150000"/>
              </a:lnSpc>
              <a:buFont typeface="+mj-lt"/>
              <a:buAutoNum type="arabicPeriod"/>
            </a:pPr>
            <a:r>
              <a:rPr lang="en-US" altLang="zh-CN" sz="1600" dirty="0">
                <a:solidFill>
                  <a:srgbClr val="0070C0"/>
                </a:solidFill>
              </a:rPr>
              <a:t>Façade</a:t>
            </a:r>
            <a:r>
              <a:rPr lang="zh-CN" altLang="en-US" sz="1600" dirty="0"/>
              <a:t>：</a:t>
            </a:r>
            <a:r>
              <a:rPr lang="en-US" altLang="zh-CN" sz="1600" dirty="0"/>
              <a:t>Provides a simplified interface.</a:t>
            </a:r>
          </a:p>
          <a:p>
            <a:pPr eaLnBrk="1" hangingPunct="1">
              <a:lnSpc>
                <a:spcPct val="150000"/>
              </a:lnSpc>
            </a:pPr>
            <a:endParaRPr lang="en-US" altLang="zh-CN" sz="1600" dirty="0"/>
          </a:p>
          <a:p>
            <a:pPr marL="342900" indent="-342900" eaLnBrk="1" hangingPunct="1">
              <a:lnSpc>
                <a:spcPct val="150000"/>
              </a:lnSpc>
              <a:buFont typeface="+mj-lt"/>
              <a:buAutoNum type="arabicPeriod"/>
            </a:pPr>
            <a:r>
              <a:rPr lang="zh-CN" altLang="en-US" sz="1800" dirty="0">
                <a:solidFill>
                  <a:srgbClr val="0070C0"/>
                </a:solidFill>
              </a:rPr>
              <a:t>适配器或封装</a:t>
            </a:r>
            <a:r>
              <a:rPr lang="zh-CN" altLang="en-US" sz="1800" dirty="0"/>
              <a:t>：将一个接口转换为另一个接口，使其与客户端所期望的相匹配；</a:t>
            </a:r>
          </a:p>
          <a:p>
            <a:pPr marL="342900" indent="-342900" eaLnBrk="1" hangingPunct="1">
              <a:lnSpc>
                <a:spcPct val="150000"/>
              </a:lnSpc>
              <a:buFont typeface="+mj-lt"/>
              <a:buAutoNum type="arabicPeriod"/>
            </a:pPr>
            <a:r>
              <a:rPr lang="zh-CN" altLang="en-US" sz="1800" dirty="0">
                <a:solidFill>
                  <a:srgbClr val="0070C0"/>
                </a:solidFill>
              </a:rPr>
              <a:t>装饰者</a:t>
            </a:r>
            <a:r>
              <a:rPr lang="zh-CN" altLang="en-US" sz="1800" dirty="0"/>
              <a:t>：通过包装原始代码动态添加对接口的职能；</a:t>
            </a:r>
          </a:p>
          <a:p>
            <a:pPr marL="342900" indent="-342900" eaLnBrk="1" hangingPunct="1">
              <a:lnSpc>
                <a:spcPct val="150000"/>
              </a:lnSpc>
              <a:buFont typeface="+mj-lt"/>
              <a:buAutoNum type="arabicPeriod"/>
            </a:pPr>
            <a:r>
              <a:rPr lang="zh-CN" altLang="en-US" sz="1800" dirty="0">
                <a:solidFill>
                  <a:srgbClr val="0070C0"/>
                </a:solidFill>
              </a:rPr>
              <a:t>授权</a:t>
            </a:r>
            <a:r>
              <a:rPr lang="zh-CN" altLang="en-US" sz="1800" dirty="0"/>
              <a:t>：支持“组合胜过继承”；</a:t>
            </a:r>
          </a:p>
          <a:p>
            <a:pPr marL="342900" indent="-342900" eaLnBrk="1" hangingPunct="1">
              <a:lnSpc>
                <a:spcPct val="150000"/>
              </a:lnSpc>
              <a:buFont typeface="+mj-lt"/>
              <a:buAutoNum type="arabicPeriod"/>
            </a:pPr>
            <a:r>
              <a:rPr lang="zh-CN" altLang="en-US" sz="1800" dirty="0">
                <a:solidFill>
                  <a:srgbClr val="0070C0"/>
                </a:solidFill>
              </a:rPr>
              <a:t>外观</a:t>
            </a:r>
            <a:r>
              <a:rPr lang="zh-CN" altLang="en-US" sz="1800" dirty="0"/>
              <a:t>：提供简化的界面。</a:t>
            </a:r>
          </a:p>
        </p:txBody>
      </p:sp>
    </p:spTree>
    <p:custDataLst>
      <p:tags r:id="rId1"/>
    </p:custDataLst>
    <p:extLst>
      <p:ext uri="{BB962C8B-B14F-4D97-AF65-F5344CB8AC3E}">
        <p14:creationId xmlns:p14="http://schemas.microsoft.com/office/powerpoint/2010/main" val="223857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适配器模式</a:t>
            </a:r>
            <a:r>
              <a:rPr lang="en-US" altLang="zh-CN" dirty="0">
                <a:sym typeface="+mn-ea"/>
              </a:rPr>
              <a:t>(The Adapter Pattern)</a:t>
            </a:r>
          </a:p>
        </p:txBody>
      </p:sp>
      <p:sp>
        <p:nvSpPr>
          <p:cNvPr id="3" name="文本框 2"/>
          <p:cNvSpPr txBox="1"/>
          <p:nvPr/>
        </p:nvSpPr>
        <p:spPr>
          <a:xfrm>
            <a:off x="566431" y="2057436"/>
            <a:ext cx="8334776" cy="2123658"/>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优点</a:t>
            </a:r>
            <a:endParaRPr lang="zh-CN" altLang="en-US" dirty="0"/>
          </a:p>
          <a:p>
            <a:pPr marL="457200" indent="-457200">
              <a:buClr>
                <a:srgbClr val="0070C0"/>
              </a:buClr>
              <a:buFont typeface="+mj-lt"/>
              <a:buAutoNum type="arabicPeriod"/>
            </a:pPr>
            <a:r>
              <a:rPr lang="zh-CN" altLang="en-US" dirty="0"/>
              <a:t>可以让任何两个没有关联的类一起运行。 </a:t>
            </a:r>
            <a:endParaRPr lang="en-US" altLang="zh-CN" dirty="0"/>
          </a:p>
          <a:p>
            <a:pPr marL="457200" indent="-457200">
              <a:buClr>
                <a:srgbClr val="0070C0"/>
              </a:buClr>
              <a:buFont typeface="+mj-lt"/>
              <a:buAutoNum type="arabicPeriod"/>
            </a:pPr>
            <a:r>
              <a:rPr lang="zh-CN" altLang="en-US" dirty="0"/>
              <a:t>提高了类的复用。 </a:t>
            </a:r>
            <a:endParaRPr lang="en-US" altLang="zh-CN" dirty="0"/>
          </a:p>
          <a:p>
            <a:pPr marL="457200" indent="-457200">
              <a:buClr>
                <a:srgbClr val="0070C0"/>
              </a:buClr>
              <a:buFont typeface="+mj-lt"/>
              <a:buAutoNum type="arabicPeriod"/>
            </a:pPr>
            <a:r>
              <a:rPr lang="zh-CN" altLang="en-US" dirty="0"/>
              <a:t>增加了类的透明度。 </a:t>
            </a:r>
            <a:endParaRPr lang="en-US" altLang="zh-CN" dirty="0"/>
          </a:p>
          <a:p>
            <a:pPr marL="457200" indent="-457200">
              <a:buClr>
                <a:srgbClr val="0070C0"/>
              </a:buClr>
              <a:buFont typeface="+mj-lt"/>
              <a:buAutoNum type="arabicPeriod"/>
            </a:pPr>
            <a:r>
              <a:rPr lang="zh-CN" altLang="en-US" dirty="0"/>
              <a:t>灵活性好。 </a:t>
            </a:r>
          </a:p>
        </p:txBody>
      </p:sp>
    </p:spTree>
    <p:custDataLst>
      <p:tags r:id="rId1"/>
    </p:custDataLst>
    <p:extLst>
      <p:ext uri="{BB962C8B-B14F-4D97-AF65-F5344CB8AC3E}">
        <p14:creationId xmlns:p14="http://schemas.microsoft.com/office/powerpoint/2010/main" val="3458165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适配器模式</a:t>
            </a:r>
            <a:r>
              <a:rPr lang="en-US" altLang="zh-CN" dirty="0">
                <a:sym typeface="+mn-ea"/>
              </a:rPr>
              <a:t>(The Adapter Pattern)</a:t>
            </a:r>
          </a:p>
        </p:txBody>
      </p:sp>
      <p:sp>
        <p:nvSpPr>
          <p:cNvPr id="3" name="文本框 2"/>
          <p:cNvSpPr txBox="1"/>
          <p:nvPr/>
        </p:nvSpPr>
        <p:spPr>
          <a:xfrm>
            <a:off x="566431" y="2057436"/>
            <a:ext cx="8334776" cy="3231654"/>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zh-CN" altLang="en-US" b="1" dirty="0">
                <a:solidFill>
                  <a:srgbClr val="0070C0"/>
                </a:solidFill>
              </a:rPr>
              <a:t>缺点</a:t>
            </a:r>
            <a:endParaRPr lang="zh-CN" altLang="en-US" dirty="0"/>
          </a:p>
          <a:p>
            <a:pPr marL="457200" indent="-457200">
              <a:buClr>
                <a:srgbClr val="0070C0"/>
              </a:buClr>
              <a:buFont typeface="+mj-lt"/>
              <a:buAutoNum type="arabicPeriod"/>
            </a:pPr>
            <a:r>
              <a:rPr lang="zh-CN" altLang="en-US" dirty="0"/>
              <a:t>过多地使用适配器，会让系统非常零乱，不易整体进行把握。比如，明明看到调用的是 </a:t>
            </a:r>
            <a:r>
              <a:rPr lang="en-US" altLang="zh-CN" dirty="0"/>
              <a:t>A </a:t>
            </a:r>
            <a:r>
              <a:rPr lang="zh-CN" altLang="en-US" dirty="0"/>
              <a:t>接口，其实内部被适配成了 </a:t>
            </a:r>
            <a:r>
              <a:rPr lang="en-US" altLang="zh-CN" dirty="0"/>
              <a:t>B </a:t>
            </a:r>
            <a:r>
              <a:rPr lang="zh-CN" altLang="en-US" dirty="0"/>
              <a:t>接口的实现，一个系统如果太多出现这种情况，无异于一场灾难。因此如果不是很有必要，可以不使用适配器，而是直接对系统进行重构。 </a:t>
            </a:r>
            <a:endParaRPr lang="en-US" altLang="zh-CN" dirty="0"/>
          </a:p>
          <a:p>
            <a:pPr marL="457200" indent="-457200">
              <a:buClr>
                <a:srgbClr val="0070C0"/>
              </a:buClr>
              <a:buFont typeface="+mj-lt"/>
              <a:buAutoNum type="arabicPeriod"/>
            </a:pPr>
            <a:r>
              <a:rPr lang="zh-CN" altLang="en-US" dirty="0"/>
              <a:t>由于 </a:t>
            </a:r>
            <a:r>
              <a:rPr lang="en-US" altLang="zh-CN" dirty="0"/>
              <a:t>JAVA </a:t>
            </a:r>
            <a:r>
              <a:rPr lang="zh-CN" altLang="en-US" dirty="0"/>
              <a:t>的继承关系属于单继承，所以至多只能适配一个适配者类，而且目标类必须是抽象类。 </a:t>
            </a:r>
          </a:p>
        </p:txBody>
      </p:sp>
    </p:spTree>
    <p:custDataLst>
      <p:tags r:id="rId1"/>
    </p:custDataLst>
    <p:extLst>
      <p:ext uri="{BB962C8B-B14F-4D97-AF65-F5344CB8AC3E}">
        <p14:creationId xmlns:p14="http://schemas.microsoft.com/office/powerpoint/2010/main" val="85524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custDataLst>
              <p:tags r:id="rId2"/>
            </p:custDataLst>
          </p:nvPr>
        </p:nvSpPr>
        <p:spPr>
          <a:xfrm>
            <a:off x="571608" y="661194"/>
            <a:ext cx="7886700" cy="994172"/>
          </a:xfrm>
          <a:prstGeom prst="rect">
            <a:avLst/>
          </a:prstGeom>
        </p:spPr>
        <p:txBody>
          <a:bodyPr vert="horz" wrap="square" lIns="68580" tIns="34290" rIns="68580" bIns="34290" rtlCol="0" anchor="ctr">
            <a:normAutofit fontScale="97500"/>
          </a:bodyPr>
          <a:lstStyle>
            <a:lvl1pPr defTabSz="914400">
              <a:lnSpc>
                <a:spcPct val="120000"/>
              </a:lnSpc>
              <a:spcBef>
                <a:spcPct val="0"/>
              </a:spcBef>
              <a:buNone/>
              <a:defRPr sz="3600">
                <a:solidFill>
                  <a:schemeClr val="tx1">
                    <a:lumMod val="75000"/>
                    <a:lumOff val="25000"/>
                  </a:schemeClr>
                </a:solidFill>
                <a:latin typeface="+mj-lt"/>
                <a:ea typeface="+mj-ea"/>
                <a:cs typeface="+mj-cs"/>
              </a:defRPr>
            </a:lvl1pPr>
          </a:lstStyle>
          <a:p>
            <a:r>
              <a:rPr lang="zh-CN" altLang="en-US" dirty="0">
                <a:sym typeface="+mn-ea"/>
              </a:rPr>
              <a:t>适配器模式</a:t>
            </a:r>
            <a:r>
              <a:rPr lang="en-US" altLang="zh-CN" dirty="0">
                <a:sym typeface="+mn-ea"/>
              </a:rPr>
              <a:t>(The Adapter Pattern)</a:t>
            </a:r>
          </a:p>
        </p:txBody>
      </p:sp>
      <p:pic>
        <p:nvPicPr>
          <p:cNvPr id="3" name="图片 2">
            <a:extLst>
              <a:ext uri="{FF2B5EF4-FFF2-40B4-BE49-F238E27FC236}">
                <a16:creationId xmlns:a16="http://schemas.microsoft.com/office/drawing/2014/main" id="{7F0B98E6-1701-4D73-8FBB-12B77BD5389F}"/>
              </a:ext>
            </a:extLst>
          </p:cNvPr>
          <p:cNvPicPr>
            <a:picLocks noChangeAspect="1"/>
          </p:cNvPicPr>
          <p:nvPr/>
        </p:nvPicPr>
        <p:blipFill rotWithShape="1">
          <a:blip r:embed="rId5">
            <a:extLst>
              <a:ext uri="{28A0092B-C50C-407E-A947-70E740481C1C}">
                <a14:useLocalDpi xmlns:a14="http://schemas.microsoft.com/office/drawing/2010/main" val="0"/>
              </a:ext>
            </a:extLst>
          </a:blip>
          <a:srcRect r="48125"/>
          <a:stretch/>
        </p:blipFill>
        <p:spPr>
          <a:xfrm>
            <a:off x="1295486" y="1695874"/>
            <a:ext cx="6273742" cy="4535180"/>
          </a:xfrm>
          <a:prstGeom prst="rect">
            <a:avLst/>
          </a:prstGeom>
          <a:ln>
            <a:solidFill>
              <a:schemeClr val="accent1"/>
            </a:solidFill>
          </a:ln>
        </p:spPr>
      </p:pic>
    </p:spTree>
    <p:custDataLst>
      <p:tags r:id="rId1"/>
    </p:custDataLst>
    <p:extLst>
      <p:ext uri="{BB962C8B-B14F-4D97-AF65-F5344CB8AC3E}">
        <p14:creationId xmlns:p14="http://schemas.microsoft.com/office/powerpoint/2010/main" val="35962335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3"/>
  <p:tag name="KSO_WM_TEMPLATE_CATEGORY" val="custom"/>
  <p:tag name="KSO_WM_TEMPLATE_INDEX" val="20184556"/>
  <p:tag name="KSO_WM_UNIT_INDEX" val="3"/>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4"/>
  <p:tag name="KSO_WM_TEMPLATE_CATEGORY" val="custom"/>
  <p:tag name="KSO_WM_TEMPLATE_INDEX" val="20184556"/>
  <p:tag name="KSO_WM_UNIT_INDEX" val="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5"/>
  <p:tag name="KSO_WM_TEMPLATE_CATEGORY" val="custom"/>
  <p:tag name="KSO_WM_TEMPLATE_INDEX" val="20184556"/>
  <p:tag name="KSO_WM_UNIT_INDEX" val="5"/>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6"/>
  <p:tag name="KSO_WM_TEMPLATE_CATEGORY" val="custom"/>
  <p:tag name="KSO_WM_TEMPLATE_INDEX" val="20184556"/>
  <p:tag name="KSO_WM_UNIT_INDEX" val="6"/>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2"/>
  <p:tag name="KSO_WM_SLIDE_LAYOUT" val="a_b_c"/>
  <p:tag name="KSO_WM_SLIDE_LAYOUT_CNT" val="1_1_1"/>
  <p:tag name="KSO_WM_SLIDE_TYPE" val="title"/>
  <p:tag name="KSO_WM_BEAUTIFY_FLAG" val="#wm#"/>
  <p:tag name="KSO_WM_COMBINE_RELATE_SLIDE_ID" val="background20181909_1"/>
  <p:tag name="KSO_WM_TEMPLATE_CATEGORY" val="custom"/>
  <p:tag name="KSO_WM_TEMPLATE_INDEX" val="20186830"/>
  <p:tag name="KSO_WM_SLIDE_ID" val="custom20186830_1"/>
  <p:tag name="KSO_WM_SLIDE_INDEX" val="1"/>
  <p:tag name="KSO_WM_TEMPLATE_SUBCATEGORY" val="combine"/>
  <p:tag name="KSO_WM_TEMPLATE_THUMBS_INDEX" val="1、6、10、15、19、22、"/>
  <p:tag name="KSO_WM_SLIDE_SUBTYPE" val="pureTxt"/>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830"/>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1*a*1"/>
  <p:tag name="KSO_WM_UNIT_LAYERLEVEL" val="1"/>
  <p:tag name="KSO_WM_UNIT_VALUE" val="9"/>
  <p:tag name="KSO_WM_UNIT_ISCONTENTSTITLE" val="0"/>
  <p:tag name="KSO_WM_UNIT_HIGHLIGHT" val="0"/>
  <p:tag name="KSO_WM_UNIT_COMPATIBLE" val="0"/>
  <p:tag name="KSO_WM_UNIT_CLEAR" val="0"/>
  <p:tag name="KSO_WM_UNIT_PRESET_TEXT" val="黑白简约商务通用"/>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b"/>
  <p:tag name="KSO_WM_UNIT_INDEX" val="1"/>
  <p:tag name="KSO_WM_UNIT_ID" val="custom20186830_1*b*1"/>
  <p:tag name="KSO_WM_UNIT_LAYERLEVEL" val="1"/>
  <p:tag name="KSO_WM_UNIT_VALUE" val="24"/>
  <p:tag name="KSO_WM_UNIT_ISCONTENTSTITLE" val="0"/>
  <p:tag name="KSO_WM_UNIT_HIGHLIGHT" val="0"/>
  <p:tag name="KSO_WM_UNIT_COMPATIBLE" val="0"/>
  <p:tag name="KSO_WM_UNIT_CLEAR" val="0"/>
  <p:tag name="KSO_WM_UNIT_PRESET_TEXT_INDEX" val="4"/>
  <p:tag name="KSO_WM_UNIT_PRESET_TEXT_LEN" val="57"/>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1909_1"/>
  <p:tag name="KSO_WM_TEMPLATE_CATEGORY" val="custom"/>
  <p:tag name="KSO_WM_TEMPLATE_INDEX" val="20186830"/>
  <p:tag name="KSO_WM_TEMPLATE_SUBCATEGORY" val="combine"/>
  <p:tag name="KSO_WM_TEMPLATE_THUMBS_INDEX" val="1、6、10、15、19、22"/>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SLIDE_ID" val="custom20186830_7"/>
  <p:tag name="KSO_WM_SLIDE_INDEX" val="7"/>
  <p:tag name="KSO_WM_SLIDE_ITEM_CNT" val="1"/>
  <p:tag name="KSO_WM_SLIDE_LAYOUT" val="a_l"/>
  <p:tag name="KSO_WM_SLIDE_LAYOUT_CNT" val="1_1"/>
  <p:tag name="KSO_WM_SLIDE_TYPE" val="text"/>
  <p:tag name="KSO_WM_BEAUTIFY_FLAG" val="#wm#"/>
  <p:tag name="KSO_WM_SLIDE_POSITION" val="25*85"/>
  <p:tag name="KSO_WM_SLIDE_SIZE" val="452*279"/>
  <p:tag name="KSO_WM_DIAGRAM_GROUP_CODE" val="l1-1"/>
  <p:tag name="KSO_WM_SLIDE_SUBTYPE" val="diag"/>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830"/>
  <p:tag name="KSO_WM_TAG_VERSION" val="1.0"/>
  <p:tag name="KSO_WM_BEAUTIFY_FLAG" val="#wm#"/>
  <p:tag name="KSO_WM_UNIT_TYPE" val="a"/>
  <p:tag name="KSO_WM_UNIT_INDEX" val="1"/>
  <p:tag name="KSO_WM_UNIT_ID" val="custom20186830_7*a*1"/>
  <p:tag name="KSO_WM_UNIT_LAYERLEVEL" val="1"/>
  <p:tag name="KSO_WM_UNIT_VALUE" val="19"/>
  <p:tag name="KSO_WM_UNIT_ISCONTENTSTITLE" val="0"/>
  <p:tag name="KSO_WM_UNIT_HIGHLIGHT" val="0"/>
  <p:tag name="KSO_WM_UNIT_COMPATIBLE" val="0"/>
  <p:tag name="KSO_WM_UNIT_CLEAR" val="0"/>
  <p:tag name="KSO_WM_UNIT_PRESET_TEXT_INDEX" val="3"/>
  <p:tag name="KSO_WM_UNIT_PRESET_TEXT_LEN" val="17"/>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3"/>
  <p:tag name="KSO_WM_TEMPLATE_CATEGORY" val="custom"/>
  <p:tag name="KSO_WM_TEMPLATE_INDEX" val="20184556"/>
  <p:tag name="KSO_WM_UNIT_INDEX" val="3"/>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4"/>
  <p:tag name="KSO_WM_TEMPLATE_CATEGORY" val="custom"/>
  <p:tag name="KSO_WM_TEMPLATE_INDEX" val="20184556"/>
  <p:tag name="KSO_WM_UNIT_INDEX" val="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5"/>
  <p:tag name="KSO_WM_TEMPLATE_CATEGORY" val="custom"/>
  <p:tag name="KSO_WM_TEMPLATE_INDEX" val="20184556"/>
  <p:tag name="KSO_WM_UNIT_INDEX" val="5"/>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6"/>
  <p:tag name="KSO_WM_TEMPLATE_CATEGORY" val="custom"/>
  <p:tag name="KSO_WM_TEMPLATE_INDEX" val="20184556"/>
  <p:tag name="KSO_WM_UNIT_INDEX" val="6"/>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1*i*7"/>
  <p:tag name="KSO_WM_TEMPLATE_CATEGORY" val="custom"/>
  <p:tag name="KSO_WM_TEMPLATE_INDEX" val="20184556"/>
  <p:tag name="KSO_WM_UNIT_INDEX" val="7"/>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6_22*i*2"/>
  <p:tag name="KSO_WM_TEMPLATE_CATEGORY" val="custom"/>
  <p:tag name="KSO_WM_TEMPLATE_INDEX" val="20184556"/>
  <p:tag name="KSO_WM_UNIT_INDEX" val="2"/>
</p:tagLst>
</file>

<file path=ppt/theme/theme1.xml><?xml version="1.0" encoding="utf-8"?>
<a:theme xmlns:a="http://schemas.openxmlformats.org/drawingml/2006/main" name="2_Office 主题​​">
  <a:themeElements>
    <a:clrScheme name="自定义 218">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TotalTime>
  <Words>491</Words>
  <Application>Microsoft Office PowerPoint</Application>
  <PresentationFormat>全屏显示(4:3)</PresentationFormat>
  <Paragraphs>52</Paragraphs>
  <Slides>9</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宋体</vt:lpstr>
      <vt:lpstr>微软雅黑</vt:lpstr>
      <vt:lpstr>Arial</vt:lpstr>
      <vt:lpstr>Calibri</vt:lpstr>
      <vt:lpstr>Franklin Gothic Medium</vt:lpstr>
      <vt:lpstr>Segoe UI Semibold</vt:lpstr>
      <vt:lpstr>Times New Roman</vt:lpstr>
      <vt:lpstr>Wingdings</vt:lpstr>
      <vt:lpstr>2_Office 主题​​</vt:lpstr>
      <vt:lpstr>设计模式</vt:lpstr>
      <vt:lpstr>Structural Patterns </vt:lpstr>
      <vt:lpstr>PowerPoint 演示文稿</vt:lpstr>
      <vt:lpstr>The Adapter Pattern</vt:lpstr>
      <vt:lpstr>PowerPoint 演示文稿</vt:lpstr>
      <vt:lpstr>PowerPoint 演示文稿</vt:lpstr>
      <vt:lpstr>PowerPoint 演示文稿</vt:lpstr>
      <vt:lpstr>PowerPoint 演示文稿</vt:lpstr>
      <vt:lpstr>PowerPoint 演示文稿</vt:lpstr>
    </vt:vector>
  </TitlesOfParts>
  <Company>DIGEX,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Project Training</dc:title>
  <dc:creator>pynnkr1</dc:creator>
  <cp:lastModifiedBy>晓晓 Sama</cp:lastModifiedBy>
  <cp:revision>939</cp:revision>
  <dcterms:created xsi:type="dcterms:W3CDTF">2002-02-19T21:25:00Z</dcterms:created>
  <dcterms:modified xsi:type="dcterms:W3CDTF">2018-09-09T11:00:43Z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