
<file path=[Content_Types].xml><?xml version="1.0" encoding="utf-8"?>
<Types xmlns="http://schemas.openxmlformats.org/package/2006/content-types"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9"/>
  </p:handoutMasterIdLst>
  <p:sldIdLst>
    <p:sldId id="453" r:id="rId4"/>
    <p:sldId id="700" r:id="rId6"/>
    <p:sldId id="701" r:id="rId7"/>
    <p:sldId id="702" r:id="rId8"/>
    <p:sldId id="703" r:id="rId9"/>
    <p:sldId id="704" r:id="rId10"/>
    <p:sldId id="705" r:id="rId11"/>
    <p:sldId id="706" r:id="rId12"/>
    <p:sldId id="707" r:id="rId13"/>
    <p:sldId id="708" r:id="rId14"/>
    <p:sldId id="709" r:id="rId15"/>
    <p:sldId id="710" r:id="rId16"/>
    <p:sldId id="711" r:id="rId17"/>
    <p:sldId id="71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晓Sama" initials="晓晓Sam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1280" autoAdjust="0"/>
  </p:normalViewPr>
  <p:slideViewPr>
    <p:cSldViewPr>
      <p:cViewPr varScale="1">
        <p:scale>
          <a:sx n="67" d="100"/>
          <a:sy n="67" d="100"/>
        </p:scale>
        <p:origin x="1608" y="48"/>
      </p:cViewPr>
      <p:guideLst>
        <p:guide orient="horz" pos="2203"/>
        <p:guide pos="2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9573C3F1-5DE1-49D7-85EF-378BB3AB6535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cs"/>
              </a:defRPr>
            </a:lvl1pPr>
          </a:lstStyle>
          <a:p>
            <a:fld id="{86CED120-70A4-4283-998F-973E88A2003A}" type="slidenum">
              <a:rPr lang="en-US" altLang="zh-CN"/>
            </a:fld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zh-CN"/>
              <a:t>设计模式 - 可复用的面向对象软件元素</a:t>
            </a:r>
            <a:endParaRPr lang="zh-CN" altLang="zh-CN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0A0595-8C10-4F11-9D71-5A2D3C412DC6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223963" y="2308225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212850" y="4500563"/>
            <a:ext cx="672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5795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929563" y="2317750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57485EF-07CB-4560-BDF9-ECAE85E048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99C5EC3-8103-43E4-B157-1AC5D34014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4197-9F2F-4415-85F8-93AEECACC1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1223689" y="230781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213529" y="4500880"/>
            <a:ext cx="67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H="1">
            <a:off x="5795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7929289" y="231797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wrap="square"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 wrap="square"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F3E80A9-C089-480E-9D1E-3B913964B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DCC8595C-B6D7-43EC-9577-AA0422BFA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A09486A2-9B4A-4F08-B491-129DAF4DDF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C61880FD-51CA-4182-8801-831F4C9C2C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H="1">
            <a:off x="1871663" y="3048000"/>
            <a:ext cx="58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>
            <p:custDataLst>
              <p:tags r:id="rId3"/>
            </p:custDataLst>
          </p:nvPr>
        </p:nvCxnSpPr>
        <p:spPr>
          <a:xfrm>
            <a:off x="18716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871663" y="4265613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6608763" y="3048000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2310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B29CE7E-9584-4E3D-A184-0EB8A5FF10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1FD7337-7689-40E9-995D-FF92F58B83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2E1C370-EC47-44E1-BBFE-64D6DC550E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86C7E2C-DF09-4D8D-A4F6-C3EF5949F4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ECA6A4FB-A520-4B09-AD78-B7CBC19CBDD9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4.xml"/><Relationship Id="rId5" Type="http://schemas.openxmlformats.org/officeDocument/2006/relationships/image" Target="../media/image1.wmf"/><Relationship Id="rId4" Type="http://schemas.openxmlformats.org/officeDocument/2006/relationships/tags" Target="../tags/tag33.xml"/><Relationship Id="rId3" Type="http://schemas.openxmlformats.org/officeDocument/2006/relationships/hyperlink" Target="https://newgr8player.github.io/" TargetMode="External"/><Relationship Id="rId2" Type="http://schemas.openxmlformats.org/officeDocument/2006/relationships/hyperlink" Target="https://github.com/newgr8player" TargetMode="External"/><Relationship Id="rId1" Type="http://schemas.openxmlformats.org/officeDocument/2006/relationships/tags" Target="../tags/tag3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53.xml"/><Relationship Id="rId3" Type="http://schemas.openxmlformats.org/officeDocument/2006/relationships/image" Target="../media/image3.png"/><Relationship Id="rId2" Type="http://schemas.openxmlformats.org/officeDocument/2006/relationships/tags" Target="../tags/tag5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6634" y="5172075"/>
            <a:ext cx="2895524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>
            <a:lvl1pPr algn="ctr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</a:pPr>
            <a:r>
              <a:rPr lang="zh-CN" altLang="en-US" sz="1800" dirty="0"/>
              <a:t>开发工程部  冯泽明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2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https://newgr8player.gitee.io/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r>
              <a:rPr lang="en-US" altLang="zh-CN" b="1" dirty="0">
                <a:latin typeface="Franklin Gothic Medium" panose="020B0603020102020204" pitchFamily="34" charset="0"/>
              </a:rPr>
              <a:t> Interpreted high-level programming language </a:t>
            </a:r>
            <a:endParaRPr lang="en-US" altLang="zh-CN" b="1" dirty="0">
              <a:latin typeface="Franklin Gothic Medium" panose="020B0603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1860" y="2069465"/>
            <a:ext cx="2239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Python3.x</a:t>
            </a:r>
            <a:endParaRPr lang="en-US" altLang="zh-C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3451860" y="1292860"/>
            <a:ext cx="3068320" cy="18707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485775" y="3082290"/>
            <a:ext cx="6886575" cy="2813050"/>
          </a:xfrm>
          <a:prstGeom prst="rect">
            <a:avLst/>
          </a:prstGeom>
        </p:spPr>
      </p:pic>
      <p:sp>
        <p:nvSpPr>
          <p:cNvPr id="8" name="标题 1"/>
          <p:cNvSpPr txBox="1"/>
          <p:nvPr>
            <p:custDataLst>
              <p:tags r:id="rId2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字符串和编码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字符编码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我们已经讲过了， 字符串也是一种数据类型， 但是， 字符串比较特殊的是还有一个编码问题。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3986530"/>
            <a:ext cx="5278755" cy="27133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字符串和编码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Python的字符串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在最新的Python 3版本中， 字符串是以Unicode编码的， 也就是说， Python的字符串支持多语言。</a:t>
            </a:r>
            <a:endParaRPr lang="zh-CN" altLang="en-US"/>
          </a:p>
          <a:p>
            <a:pPr algn="l"/>
            <a:r>
              <a:rPr lang="zh-CN" altLang="en-US"/>
              <a:t>对于单个字符的编码， Python提供了 ord() 函数获取字符的整数表示， chr() 函数把编码转换为对应的字符。</a:t>
            </a:r>
            <a:endParaRPr lang="zh-CN" altLang="en-US"/>
          </a:p>
          <a:p>
            <a:pPr algn="l"/>
            <a:r>
              <a:rPr lang="zh-CN" altLang="en-US"/>
              <a:t>由于Python的字符串类型是 str ， 在内存中以Unicode表示， 一个字符对应若干个字节。 如果要在网络上传输， 或者保存到磁盘上， 就需要把 str 变为以字节为单位的 bytes 。</a:t>
            </a:r>
            <a:endParaRPr lang="zh-CN" altLang="en-US"/>
          </a:p>
          <a:p>
            <a:pPr algn="l"/>
            <a:r>
              <a:rPr lang="zh-CN" altLang="en-US"/>
              <a:t>Python对 bytes 类型的数据用带 b 前缀的单引号或双引号表示。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字符串和编码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格式化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在Python中， 采用的格式化方式和C语言是一致的， 用 % 实现， 举例如下：</a:t>
            </a:r>
            <a:endParaRPr lang="zh-CN" altLang="en-US"/>
          </a:p>
          <a:p>
            <a:pPr algn="l"/>
            <a:r>
              <a:rPr lang="zh-CN" altLang="en-US"/>
              <a:t>&gt;&gt;&gt; 'Hello, %s' % 'world'</a:t>
            </a:r>
            <a:endParaRPr lang="zh-CN" altLang="en-US"/>
          </a:p>
          <a:p>
            <a:pPr algn="l"/>
            <a:r>
              <a:rPr lang="zh-CN" altLang="en-US"/>
              <a:t>'Hello, world'</a:t>
            </a:r>
            <a:endParaRPr lang="zh-CN" altLang="en-US"/>
          </a:p>
          <a:p>
            <a:pPr algn="l"/>
            <a:r>
              <a:rPr lang="zh-CN" altLang="en-US"/>
              <a:t>&gt;&gt;&gt; 'Hi, %s, you have $%d.' % ('Michael', 1000000)</a:t>
            </a:r>
            <a:endParaRPr lang="zh-CN" altLang="en-US"/>
          </a:p>
          <a:p>
            <a:pPr algn="l"/>
            <a:r>
              <a:rPr lang="zh-CN" altLang="en-US"/>
              <a:t>'Hi, Michael, you have $1000000.'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使用list和tuple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list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Python内置的一种数据类型是列表：list。 </a:t>
            </a:r>
            <a:endParaRPr lang="zh-CN" altLang="en-US"/>
          </a:p>
          <a:p>
            <a:pPr algn="l"/>
            <a:r>
              <a:rPr lang="zh-CN" altLang="en-US"/>
              <a:t>list是一种有序的集合， 可以随时添加和删除其中的元素。</a:t>
            </a:r>
            <a:endParaRPr lang="zh-CN" altLang="en-US"/>
          </a:p>
          <a:p>
            <a:pPr algn="l"/>
            <a:r>
              <a:rPr lang="en-US" altLang="zh-CN"/>
              <a:t>list</a:t>
            </a:r>
            <a:r>
              <a:rPr lang="zh-CN" altLang="en-US"/>
              <a:t>中的元素类型可以不同。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使用list和tuple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tuple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tuple和list非常类似， 但是tuple一旦初始化就不能修改。</a:t>
            </a:r>
            <a:endParaRPr lang="zh-CN" altLang="en-US"/>
          </a:p>
          <a:p>
            <a:pPr algn="l"/>
            <a:r>
              <a:rPr lang="zh-CN" altLang="en-US"/>
              <a:t>但是注意一点，他指向的元素不变，但是指向元素的内容是可变的。</a:t>
            </a:r>
            <a:endParaRPr lang="zh-CN" altLang="en-US"/>
          </a:p>
          <a:p>
            <a:pPr algn="l"/>
            <a:r>
              <a:rPr lang="zh-CN" altLang="en-US"/>
              <a:t>定义只包含一个元素的元组，</a:t>
            </a:r>
            <a:r>
              <a:rPr lang="en-US" altLang="zh-CN"/>
              <a:t>t = ('ele',)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smtClean="0"/>
              <a:t>Python基础</a:t>
            </a:r>
            <a:endParaRPr lang="zh-CN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Part 1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整数</a:t>
            </a:r>
            <a:endParaRPr lang="zh-CN" altLang="en-US"/>
          </a:p>
          <a:p>
            <a:pPr algn="l"/>
            <a:r>
              <a:rPr lang="zh-CN" altLang="en-US"/>
              <a:t>Python可以处理任意大小的整数， 当然包括负整数， 在程序中的表示方法和数学上的写法一模一样， 例如： 1 ， 100 ， -8080 ， 0 ， 等等。</a:t>
            </a:r>
            <a:endParaRPr lang="zh-CN" altLang="en-US"/>
          </a:p>
          <a:p>
            <a:pPr algn="l"/>
            <a:r>
              <a:rPr lang="zh-CN" altLang="en-US"/>
              <a:t>计算机由于使用二进制， 所以， 有时候用十六进制表示整数比较方便， 十六进制用 0x 前缀和0-9， a-f表示， 例如： 0xff00 ， 0xa5b4c3d2 ， 等等。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浮点数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浮点数也就是小数， 之所以称为浮点数， 是因为按照科学记数法表示时， 一个浮点数的小数点位置是可变的， 比如， 1.23x10</a:t>
            </a:r>
            <a:r>
              <a:rPr lang="zh-CN" altLang="en-US" baseline="30000"/>
              <a:t>9</a:t>
            </a:r>
            <a:r>
              <a:rPr lang="zh-CN" altLang="en-US"/>
              <a:t>和12.3x10</a:t>
            </a:r>
            <a:r>
              <a:rPr lang="zh-CN" altLang="en-US" baseline="30000"/>
              <a:t>8</a:t>
            </a:r>
            <a:r>
              <a:rPr lang="zh-CN" altLang="en-US"/>
              <a:t>是完全相等的。 浮点数可以用数学写法， 如 1.23 ， 3.14 ， -9.01 ， 等等。 但是对于很大或很小的浮点数， 就必须用科学计数法表示， 把10用e替代，</a:t>
            </a:r>
            <a:endParaRPr lang="zh-CN" altLang="en-US"/>
          </a:p>
          <a:p>
            <a:pPr algn="l"/>
            <a:r>
              <a:rPr lang="zh-CN" altLang="en-US"/>
              <a:t>1.23x10</a:t>
            </a:r>
            <a:r>
              <a:rPr lang="zh-CN" altLang="en-US" baseline="30000"/>
              <a:t>9</a:t>
            </a:r>
            <a:r>
              <a:rPr lang="zh-CN" altLang="en-US"/>
              <a:t>就是 1.23e9 ， 或者 12.3e8 ， 0.000012可以写成 1.2e-5 ， 等等。</a:t>
            </a:r>
            <a:endParaRPr lang="zh-CN" altLang="en-US"/>
          </a:p>
          <a:p>
            <a:pPr algn="l"/>
            <a:r>
              <a:rPr lang="zh-CN" altLang="en-US"/>
              <a:t>整数和浮点数在计算机内部存储的方式是不同的， 整数运算永远是精确的（除法难道也是精确的？是的！） ， 而浮点数运算则可能会有四舍五入的误差。</a:t>
            </a:r>
            <a:endParaRPr lang="zh-CN" altLang="en-US"/>
          </a:p>
          <a:p>
            <a:pPr algn="l"/>
            <a:r>
              <a:rPr lang="en-US" altLang="zh-CN" b="1">
                <a:solidFill>
                  <a:srgbClr val="FF0000"/>
                </a:solidFill>
              </a:rPr>
              <a:t>/</a:t>
            </a:r>
            <a:r>
              <a:rPr lang="en-US" altLang="zh-CN"/>
              <a:t>    </a:t>
            </a:r>
            <a:r>
              <a:rPr lang="zh-CN" altLang="en-US"/>
              <a:t>普通除法 </a:t>
            </a:r>
            <a:endParaRPr lang="zh-CN" altLang="en-US"/>
          </a:p>
          <a:p>
            <a:pPr algn="l"/>
            <a:r>
              <a:rPr lang="en-US" altLang="zh-CN" b="1">
                <a:solidFill>
                  <a:srgbClr val="FF0000"/>
                </a:solidFill>
              </a:rPr>
              <a:t>//</a:t>
            </a:r>
            <a:r>
              <a:rPr lang="en-US" altLang="zh-CN"/>
              <a:t>   </a:t>
            </a:r>
            <a:r>
              <a:rPr lang="zh-CN" altLang="en-US"/>
              <a:t>地板除法，结果永远是整数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字符串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字符串是以单引号 ' 或双引号 " 括起来的任意文本， 比如 'abc' ， "xyz" 等等。 请注意， '' 或 "" 本身只是一种表示方式， 不是字符串的一部分， 因此， 字符串 'abc' 只有 a ， b ， c 这3个字符。 如果 ' 本身也是一个字符， 那就可以用 "" 括起来， 比如 "I'm OK" 包含的字符是 I ， ' ， m ， 空</a:t>
            </a:r>
            <a:endParaRPr lang="zh-CN" altLang="en-US"/>
          </a:p>
          <a:p>
            <a:pPr algn="l"/>
            <a:r>
              <a:rPr lang="zh-CN" altLang="en-US"/>
              <a:t>格， O ， K 这6个字符。</a:t>
            </a:r>
            <a:endParaRPr lang="zh-CN" altLang="en-US"/>
          </a:p>
          <a:p>
            <a:pPr algn="l"/>
            <a:r>
              <a:rPr lang="zh-CN" altLang="en-US"/>
              <a:t>如果字符串内部既包含 ' 又包含 " 怎么办？可以用转义字符 \ 来标识， 比如：'</a:t>
            </a:r>
            <a:r>
              <a:rPr lang="zh-CN" altLang="en-US" b="1">
                <a:solidFill>
                  <a:srgbClr val="FF0000"/>
                </a:solidFill>
              </a:rPr>
              <a:t>I\'m \"OK\"!</a:t>
            </a:r>
            <a:r>
              <a:rPr lang="zh-CN" altLang="en-US"/>
              <a:t>'</a:t>
            </a:r>
            <a:endParaRPr lang="zh-CN" altLang="en-US" b="1">
              <a:solidFill>
                <a:srgbClr val="FF0000"/>
              </a:solidFill>
            </a:endParaRPr>
          </a:p>
          <a:p>
            <a:pPr algn="l"/>
            <a:r>
              <a:rPr lang="zh-CN" altLang="en-US"/>
              <a:t>表示的字符串内容是：</a:t>
            </a:r>
            <a:r>
              <a:rPr lang="zh-CN" altLang="en-US" b="1">
                <a:solidFill>
                  <a:srgbClr val="FF0000"/>
                </a:solidFill>
              </a:rPr>
              <a:t>I'm "OK"!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转义字符 </a:t>
            </a:r>
            <a:r>
              <a:rPr lang="zh-CN" altLang="en-US" b="1">
                <a:solidFill>
                  <a:srgbClr val="FF0000"/>
                </a:solidFill>
              </a:rPr>
              <a:t>\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可以转义很多字符， 比如 </a:t>
            </a:r>
            <a:r>
              <a:rPr lang="zh-CN" altLang="en-US" b="1">
                <a:solidFill>
                  <a:srgbClr val="FF0000"/>
                </a:solidFill>
              </a:rPr>
              <a:t>\n</a:t>
            </a:r>
            <a:r>
              <a:rPr lang="zh-CN" altLang="en-US">
                <a:solidFill>
                  <a:schemeClr val="tx1"/>
                </a:solidFill>
              </a:rPr>
              <a:t> 表示换行， </a:t>
            </a:r>
            <a:r>
              <a:rPr lang="zh-CN" altLang="en-US" b="1">
                <a:solidFill>
                  <a:srgbClr val="FF0000"/>
                </a:solidFill>
              </a:rPr>
              <a:t>\t</a:t>
            </a:r>
            <a:r>
              <a:rPr lang="zh-CN" altLang="en-US">
                <a:solidFill>
                  <a:schemeClr val="tx1"/>
                </a:solidFill>
              </a:rPr>
              <a:t> 表示制表符， 字符 </a:t>
            </a:r>
            <a:r>
              <a:rPr lang="zh-CN" altLang="en-US" b="1">
                <a:solidFill>
                  <a:srgbClr val="FF0000"/>
                </a:solidFill>
              </a:rPr>
              <a:t>\</a:t>
            </a:r>
            <a:r>
              <a:rPr lang="zh-CN" altLang="en-US">
                <a:solidFill>
                  <a:schemeClr val="tx1"/>
                </a:solidFill>
              </a:rPr>
              <a:t> 本身也要转义， 所以 </a:t>
            </a:r>
            <a:r>
              <a:rPr lang="zh-CN" altLang="en-US" b="1">
                <a:solidFill>
                  <a:srgbClr val="FF0000"/>
                </a:solidFill>
              </a:rPr>
              <a:t>\\</a:t>
            </a:r>
            <a:r>
              <a:rPr lang="zh-CN" altLang="en-US">
                <a:solidFill>
                  <a:schemeClr val="tx1"/>
                </a:solidFill>
              </a:rPr>
              <a:t> 表示的字符就是 </a:t>
            </a:r>
            <a:r>
              <a:rPr lang="zh-CN" altLang="en-US" b="1">
                <a:solidFill>
                  <a:srgbClr val="FF0000"/>
                </a:solidFill>
              </a:rPr>
              <a:t>\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布尔值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布尔值和布尔代数的表示完全一致， 一个布尔值只有 True 、 False 两种值， 要么是 True ， 要么是 False ， 在Python中， 可以直接用 True 、 False 表示布尔值（请注意大小写） ， 也可以通过布尔运算计算出来。</a:t>
            </a:r>
            <a:endParaRPr lang="zh-CN" altLang="en-US"/>
          </a:p>
          <a:p>
            <a:pPr algn="l"/>
            <a:r>
              <a:rPr lang="zh-CN" altLang="en-US"/>
              <a:t>布尔值可以用 and 、 or 和 not 运算。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空值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空值是Python里一个特殊的值， 用 None 表示。 None 不能理解为 0 ， 因为 0 是有意义的， 而 None 是一个特殊的空值。</a:t>
            </a:r>
            <a:endParaRPr lang="zh-CN" altLang="en-US"/>
          </a:p>
          <a:p>
            <a:pPr algn="l"/>
            <a:r>
              <a:rPr lang="zh-CN" altLang="en-US"/>
              <a:t>此外， Python还提供了列表、 字典等多种数据类型， 还允许创建自定义数据类型，我们后面会继续讲到。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变量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变量的概念基本上和初中代数的方程变量是一致的， 只是在计算机程序中， 变量不仅可以是数字， 还可以是任意数据类型。</a:t>
            </a:r>
            <a:endParaRPr lang="zh-CN" altLang="en-US"/>
          </a:p>
          <a:p>
            <a:pPr algn="l"/>
            <a:r>
              <a:rPr lang="zh-CN" altLang="en-US"/>
              <a:t>变量在程序中就是用一个变量名表示了， 变量名必须是</a:t>
            </a:r>
            <a:r>
              <a:rPr lang="zh-CN" altLang="en-US">
                <a:solidFill>
                  <a:srgbClr val="FF0000"/>
                </a:solidFill>
              </a:rPr>
              <a:t>大小写英文、 数字和 _ 的组合， 且不能用数字开头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常量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所谓常量就是不能变的变量， 比如常用的数学常数π就是一个常量。 在Python中，通常用全部大写的变量名表示常量。但事实上 PI 仍然是一个变量， Python根本没有任何机制保证 PI 不会被改变， 所以， 用全部大写的变量名表示常量只是一个习惯上的用法， 如果你一定要改变变量 PI 的值， 也没人能拦住你。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29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3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3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b"/>
  <p:tag name="KSO_WM_UNIT_INDEX" val="1"/>
  <p:tag name="KSO_WM_UNIT_ID" val="custom20186830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34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1909_1"/>
  <p:tag name="KSO_WM_TEMPLATE_CATEGORY" val="custom"/>
  <p:tag name="KSO_WM_TEMPLATE_INDEX" val="20186830"/>
  <p:tag name="KSO_WM_SLIDE_ID" val="custom20186830_1"/>
  <p:tag name="KSO_WM_SLIDE_INDEX" val="1"/>
  <p:tag name="KSO_WM_TEMPLATE_SUBCATEGORY" val="combine"/>
  <p:tag name="KSO_WM_TEMPLATE_THUMBS_INDEX" val="1、6、10、15、19、22、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6830_6*a*1"/>
  <p:tag name="KSO_WM_UNIT_PRESET_TEXT" val="ADD YOUR TITLE"/>
</p:tagLst>
</file>

<file path=ppt/tags/tag36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Part 1"/>
</p:tagLst>
</file>

<file path=ppt/tags/tag37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combine"/>
  <p:tag name="KSO_WM_SLIDE_SUBTYPE" val="pureTxt"/>
</p:tagLst>
</file>

<file path=ppt/tags/tag3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4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5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6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heme/theme1.xml><?xml version="1.0" encoding="utf-8"?>
<a:theme xmlns:a="http://schemas.openxmlformats.org/drawingml/2006/main" name="2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2242</Words>
  <Application>WPS 演示</Application>
  <PresentationFormat>全屏显示(4:3)</PresentationFormat>
  <Paragraphs>97</Paragraphs>
  <Slides>14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微软雅黑</vt:lpstr>
      <vt:lpstr>Franklin Gothic Medium</vt:lpstr>
      <vt:lpstr>Segoe UI Semibold</vt:lpstr>
      <vt:lpstr>Arial Unicode MS</vt:lpstr>
      <vt:lpstr>Calibri</vt:lpstr>
      <vt:lpstr>2_Office 主题​​</vt:lpstr>
      <vt:lpstr>1_Office 主题​​</vt:lpstr>
      <vt:lpstr>设计模式</vt:lpstr>
      <vt:lpstr>ADD YOUR 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DIGEX,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Training</dc:title>
  <dc:creator>pynnkr1</dc:creator>
  <cp:lastModifiedBy>小格调丿</cp:lastModifiedBy>
  <cp:revision>927</cp:revision>
  <dcterms:created xsi:type="dcterms:W3CDTF">2002-02-19T21:25:00Z</dcterms:created>
  <dcterms:modified xsi:type="dcterms:W3CDTF">2018-10-10T03:56:26Z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