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13"/>
  </p:handoutMasterIdLst>
  <p:sldIdLst>
    <p:sldId id="453" r:id="rId4"/>
    <p:sldId id="700" r:id="rId6"/>
    <p:sldId id="701" r:id="rId7"/>
    <p:sldId id="730" r:id="rId8"/>
    <p:sldId id="729" r:id="rId9"/>
    <p:sldId id="731" r:id="rId10"/>
    <p:sldId id="732" r:id="rId11"/>
    <p:sldId id="733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晓晓Sama" initials="晓晓Sam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FFCC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1280" autoAdjust="0"/>
  </p:normalViewPr>
  <p:slideViewPr>
    <p:cSldViewPr>
      <p:cViewPr varScale="1">
        <p:scale>
          <a:sx n="67" d="100"/>
          <a:sy n="67" d="100"/>
        </p:scale>
        <p:origin x="1608" y="48"/>
      </p:cViewPr>
      <p:guideLst>
        <p:guide orient="horz" pos="220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0F9B84EA-7D68-4D60-9CB1-D50884785D1C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9573C3F1-5DE1-49D7-85EF-378BB3AB6535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cs"/>
              </a:defRPr>
            </a:lvl1pPr>
          </a:lstStyle>
          <a:p>
            <a:fld id="{86CED120-70A4-4283-998F-973E88A2003A}" type="slidenum">
              <a:rPr lang="en-US" altLang="zh-CN"/>
            </a:fld>
            <a:endParaRPr lang="en-US" altLang="zh-CN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536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zh-CN"/>
              <a:t>设计模式 - 可复用的面向对象软件元素</a:t>
            </a:r>
            <a:endParaRPr lang="zh-CN" altLang="zh-CN"/>
          </a:p>
        </p:txBody>
      </p:sp>
      <p:sp>
        <p:nvSpPr>
          <p:cNvPr id="1536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10A0595-8C10-4F11-9D71-5A2D3C412DC6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A0844-A843-4A1A-89C6-D8ADF0E3D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223963" y="2308225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212850" y="4500563"/>
            <a:ext cx="6721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5795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929563" y="2317750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57485EF-07CB-4560-BDF9-ECAE85E048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99C5EC3-8103-43E4-B157-1AC5D34014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E4197-9F2F-4415-85F8-93AEECACC1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1223689" y="230781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1213529" y="4500880"/>
            <a:ext cx="67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 flipH="1">
            <a:off x="5795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7929289" y="231797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wrap="square"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 wrap="square"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F3E80A9-C089-480E-9D1E-3B913964BA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DCC8595C-B6D7-43EC-9577-AA0422BFAA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A09486A2-9B4A-4F08-B491-129DAF4DDF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C61880FD-51CA-4182-8801-831F4C9C2C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 flipH="1">
            <a:off x="1871663" y="3048000"/>
            <a:ext cx="581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"/>
          <p:cNvCxnSpPr/>
          <p:nvPr>
            <p:custDataLst>
              <p:tags r:id="rId3"/>
            </p:custDataLst>
          </p:nvPr>
        </p:nvCxnSpPr>
        <p:spPr>
          <a:xfrm>
            <a:off x="18716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871663" y="4265613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6608763" y="3048000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2310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B29CE7E-9584-4E3D-A184-0EB8A5FF10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1FD7337-7689-40E9-995D-FF92F58B83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noProof="1"/>
              <a:t>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EFD9D74-47D9-4702-A33C-335B63B48DBF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2E1C370-EC47-44E1-BBFE-64D6DC550E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86C7E2C-DF09-4D8D-A4F6-C3EF5949F4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ECA6A4FB-A520-4B09-AD78-B7CBC19CBDD9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rgbClr val="404040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12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34.xml"/><Relationship Id="rId5" Type="http://schemas.openxmlformats.org/officeDocument/2006/relationships/image" Target="../media/image1.wmf"/><Relationship Id="rId4" Type="http://schemas.openxmlformats.org/officeDocument/2006/relationships/tags" Target="../tags/tag33.xml"/><Relationship Id="rId3" Type="http://schemas.openxmlformats.org/officeDocument/2006/relationships/hyperlink" Target="https://newgr8player.github.io/" TargetMode="External"/><Relationship Id="rId2" Type="http://schemas.openxmlformats.org/officeDocument/2006/relationships/hyperlink" Target="https://github.com/newgr8player" TargetMode="Externa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76634" y="5172075"/>
            <a:ext cx="2895524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normAutofit/>
          </a:bodyPr>
          <a:lstStyle>
            <a:lvl1pPr algn="ctr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</a:pPr>
            <a:r>
              <a:rPr lang="zh-CN" altLang="en-US" sz="1800" dirty="0"/>
              <a:t>开发工程部  冯泽明</a:t>
            </a:r>
            <a:endParaRPr lang="zh-CN" altLang="en-US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2819446" y="5791138"/>
            <a:ext cx="41681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</a:pPr>
            <a:r>
              <a:rPr lang="en-US" altLang="zh-CN" dirty="0">
                <a:hlinkClick r:id="rId2"/>
              </a:rPr>
              <a:t>https://github.com/newgr8player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https://newgr8player.gitee.io/</a:t>
            </a:r>
            <a:endParaRPr lang="en-US" alt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 vert="horz" lIns="90000" tIns="46800" rIns="90000" bIns="46800" rtlCol="0">
            <a:normAutofit/>
          </a:bodyPr>
          <a:lstStyle/>
          <a:p>
            <a:r>
              <a:rPr lang="en-US" altLang="zh-CN" b="1" dirty="0">
                <a:latin typeface="Franklin Gothic Medium" panose="020B0603020102020204" pitchFamily="34" charset="0"/>
              </a:rPr>
              <a:t> Interpreted high-level programming language </a:t>
            </a:r>
            <a:endParaRPr lang="en-US" altLang="zh-CN" b="1" dirty="0">
              <a:latin typeface="Franklin Gothic Medium" panose="020B06030201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1860" y="2069465"/>
            <a:ext cx="2239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Python3.x</a:t>
            </a:r>
            <a:endParaRPr lang="en-US" altLang="zh-C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1267" name="Picture 4"/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3451860" y="1292860"/>
            <a:ext cx="3068320" cy="18707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smtClean="0"/>
              <a:t>函数式编程</a:t>
            </a:r>
            <a:endParaRPr lang="zh-CN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Part IV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简介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函数式编程就是一种抽象程度很高的编程范式， 纯粹的函数式编程语言编写的函数没有变量， 因此， 任意一个函数， 只要输入是确定的， 输出就是确定的， 这种纯函数我们称之为没有副作用。 而允许使用变量的程序设计语言， 由于函数内部的变量状态不确定， 同样的输入， 可能得到不同的输出， 因此， 这种函数是有副作用的。</a:t>
            </a:r>
            <a:endParaRPr lang="zh-CN" altLang="en-US"/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函数式编程的一个特点就是， 允许把函数本身作为参数传入另一个函数， 还允许返回一个函数！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Python对函数式编程提供部分支持。 由于Python允许使用变量， 因此， Python不是纯函数式编程语言。</a:t>
            </a:r>
            <a:endParaRPr lang="zh-CN" altLang="en-US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高阶函数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高阶函数英文叫</a:t>
            </a:r>
            <a:r>
              <a:rPr lang="zh-CN" altLang="en-US">
                <a:solidFill>
                  <a:srgbClr val="0070C0"/>
                </a:solidFill>
              </a:rPr>
              <a:t>Higher-order function</a:t>
            </a:r>
            <a:r>
              <a:rPr lang="zh-CN" altLang="en-US"/>
              <a:t>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什么是高阶函数？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我们以实际代码为例子，一步一步深入概念。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高阶函数</a:t>
            </a:r>
            <a:endParaRPr lang="zh-CN" altLang="en-US">
              <a:solidFill>
                <a:srgbClr val="0070C0"/>
              </a:solidFill>
            </a:endParaRPr>
          </a:p>
          <a:p>
            <a:pPr algn="ctr"/>
            <a:r>
              <a:rPr lang="zh-CN" altLang="en-US">
                <a:solidFill>
                  <a:srgbClr val="0070C0"/>
                </a:solidFill>
              </a:rPr>
              <a:t>变量可以指向函数</a:t>
            </a:r>
            <a:endParaRPr lang="zh-CN" altLang="en-US"/>
          </a:p>
          <a:p>
            <a:pPr algn="l"/>
            <a:r>
              <a:rPr lang="zh-CN" altLang="en-US"/>
              <a:t>以Python内置的求绝对值的函数 abs() 为例， 调用该函数用以下代码：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abs(-10)</a:t>
            </a:r>
            <a:endParaRPr lang="zh-CN" altLang="en-US"/>
          </a:p>
          <a:p>
            <a:pPr algn="l"/>
            <a:r>
              <a:rPr lang="zh-CN" altLang="en-US"/>
              <a:t>10</a:t>
            </a:r>
            <a:endParaRPr lang="zh-CN" altLang="en-US"/>
          </a:p>
          <a:p>
            <a:pPr algn="l"/>
            <a:r>
              <a:rPr lang="zh-CN" altLang="en-US"/>
              <a:t>但是， 如果只写 abs 呢？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abs</a:t>
            </a:r>
            <a:endParaRPr lang="zh-CN" altLang="en-US"/>
          </a:p>
          <a:p>
            <a:pPr algn="l"/>
            <a:r>
              <a:rPr lang="zh-CN" altLang="en-US"/>
              <a:t>&lt;built-in function abs&gt;</a:t>
            </a:r>
            <a:endParaRPr lang="zh-CN" altLang="en-US"/>
          </a:p>
          <a:p>
            <a:pPr algn="l"/>
            <a:r>
              <a:rPr lang="zh-CN" altLang="en-US"/>
              <a:t>可见， abs(-10) 是函数调用， 而 abs 是函数本身。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高阶函数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要获得函数调用结果， 我们可以把结果赋值给变量：</a:t>
            </a:r>
            <a:endParaRPr lang="zh-CN" altLang="en-US"/>
          </a:p>
          <a:p>
            <a:pPr algn="l"/>
            <a:r>
              <a:rPr lang="zh-CN" altLang="en-US"/>
              <a:t>&gt;&gt;&gt; x = abs(-10)</a:t>
            </a:r>
            <a:endParaRPr lang="zh-CN" altLang="en-US"/>
          </a:p>
          <a:p>
            <a:pPr algn="l"/>
            <a:r>
              <a:rPr lang="zh-CN" altLang="en-US"/>
              <a:t>&gt;&gt;&gt; x</a:t>
            </a:r>
            <a:endParaRPr lang="zh-CN" altLang="en-US"/>
          </a:p>
          <a:p>
            <a:pPr algn="l"/>
            <a:r>
              <a:rPr lang="zh-CN" altLang="en-US"/>
              <a:t>10</a:t>
            </a:r>
            <a:endParaRPr lang="zh-CN" altLang="en-US"/>
          </a:p>
          <a:p>
            <a:pPr algn="l"/>
            <a:r>
              <a:rPr lang="zh-CN" altLang="en-US"/>
              <a:t>但是， 如果把函数本身赋值给变量呢？</a:t>
            </a:r>
            <a:endParaRPr lang="zh-CN" altLang="en-US"/>
          </a:p>
          <a:p>
            <a:pPr algn="l"/>
            <a:r>
              <a:rPr lang="zh-CN" altLang="en-US"/>
              <a:t>&gt;&gt;&gt; f = abs</a:t>
            </a:r>
            <a:endParaRPr lang="zh-CN" altLang="en-US"/>
          </a:p>
          <a:p>
            <a:pPr algn="l"/>
            <a:r>
              <a:rPr lang="zh-CN" altLang="en-US"/>
              <a:t>&gt;&gt;&gt; f</a:t>
            </a:r>
            <a:endParaRPr lang="zh-CN" altLang="en-US"/>
          </a:p>
          <a:p>
            <a:pPr algn="l"/>
            <a:r>
              <a:rPr lang="zh-CN" altLang="en-US"/>
              <a:t>&lt;built-in function abs&gt;</a:t>
            </a:r>
            <a:endParaRPr lang="zh-CN" altLang="en-US"/>
          </a:p>
          <a:p>
            <a:pPr algn="l"/>
            <a:r>
              <a:rPr lang="zh-CN" altLang="en-US"/>
              <a:t>结论：</a:t>
            </a:r>
            <a:endParaRPr lang="zh-CN" altLang="en-US"/>
          </a:p>
          <a:p>
            <a:pPr algn="l"/>
            <a:r>
              <a:rPr lang="zh-CN" altLang="en-US">
                <a:solidFill>
                  <a:srgbClr val="0070C0"/>
                </a:solidFill>
              </a:rPr>
              <a:t>函数本身也可以赋值给变量， 即：变量可以指向函。</a:t>
            </a:r>
            <a:endParaRPr lang="zh-CN" altLang="en-US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高阶函数</a:t>
            </a:r>
            <a:endParaRPr lang="zh-CN" altLang="en-US">
              <a:solidFill>
                <a:srgbClr val="0070C0"/>
              </a:solidFill>
            </a:endParaRPr>
          </a:p>
          <a:p>
            <a:pPr algn="ctr"/>
            <a:r>
              <a:rPr lang="zh-CN" altLang="en-US">
                <a:solidFill>
                  <a:srgbClr val="0070C0"/>
                </a:solidFill>
              </a:rPr>
              <a:t>函数名也是变量</a:t>
            </a:r>
            <a:endParaRPr lang="zh-CN" altLang="en-US"/>
          </a:p>
          <a:p>
            <a:pPr algn="l"/>
            <a:r>
              <a:rPr lang="zh-CN" altLang="en-US"/>
              <a:t>那么函数名是什么呢？函数名其实就是指向函数的变量！对于 abs() 这个函数，完全可以把函数名 abs 看成变量， 它指向一个可以计算绝对值的函数！</a:t>
            </a:r>
            <a:endParaRPr lang="zh-CN" altLang="en-US"/>
          </a:p>
          <a:p>
            <a:pPr algn="l"/>
            <a:r>
              <a:rPr lang="zh-CN" altLang="en-US"/>
              <a:t>如果把 abs 指向其他对象， 会有什么情况发生？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abs = 10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abs(-10)</a:t>
            </a:r>
            <a:endParaRPr lang="zh-CN" altLang="en-US"/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Traceback (most recent call last):File "&lt;stdin&gt;", line 1, in &lt;module&gt;TypeError: 'int' object is not callable</a:t>
            </a:r>
            <a:endParaRPr lang="zh-CN" altLang="en-US"/>
          </a:p>
          <a:p>
            <a:pPr algn="l"/>
            <a:r>
              <a:rPr lang="zh-CN" altLang="en-US"/>
              <a:t>把 abs 指向 10 后， 就无法通过 abs(-10) 调用该函数了！因为 abs 这个变量已经不指向求绝对值函数而是指向一个整数 10 ！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函数式编程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高阶函数</a:t>
            </a:r>
            <a:endParaRPr lang="zh-CN" altLang="en-US">
              <a:solidFill>
                <a:srgbClr val="0070C0"/>
              </a:solidFill>
            </a:endParaRPr>
          </a:p>
          <a:p>
            <a:pPr algn="ctr"/>
            <a:r>
              <a:rPr lang="zh-CN" altLang="en-US">
                <a:solidFill>
                  <a:srgbClr val="0070C0"/>
                </a:solidFill>
              </a:rPr>
              <a:t>传入函数</a:t>
            </a:r>
            <a:endParaRPr lang="zh-CN" altLang="en-US"/>
          </a:p>
          <a:p>
            <a:pPr algn="l"/>
            <a:r>
              <a:rPr lang="zh-CN" altLang="en-US"/>
              <a:t>一个最简单的高阶函数：</a:t>
            </a:r>
            <a:endParaRPr lang="zh-CN" altLang="en-US"/>
          </a:p>
          <a:p>
            <a:pPr algn="l"/>
            <a:r>
              <a:rPr lang="zh-CN" altLang="en-US"/>
              <a:t>def add(x, y, f):</a:t>
            </a:r>
            <a:endParaRPr lang="zh-CN" altLang="en-US"/>
          </a:p>
          <a:p>
            <a:pPr algn="l"/>
            <a:r>
              <a:rPr lang="zh-CN" altLang="en-US"/>
              <a:t>return f(x) + f(y)</a:t>
            </a:r>
            <a:endParaRPr lang="zh-CN" altLang="en-US"/>
          </a:p>
          <a:p>
            <a:pPr algn="l"/>
            <a:r>
              <a:rPr lang="zh-CN" altLang="en-US"/>
              <a:t>当我们调用 add(-5, 6, abs) 时， 参数 x ， y 和 f 分别接</a:t>
            </a:r>
            <a:endParaRPr lang="zh-CN" altLang="en-US"/>
          </a:p>
          <a:p>
            <a:pPr algn="l"/>
            <a:r>
              <a:rPr lang="zh-CN" altLang="en-US"/>
              <a:t>收 -5 ， 6 和 abs ， 根据函数定义， 我们可以推导计算过程为：</a:t>
            </a:r>
            <a:endParaRPr lang="zh-CN" altLang="en-US"/>
          </a:p>
          <a:p>
            <a:pPr algn="l"/>
            <a:r>
              <a:rPr lang="zh-CN" altLang="en-US"/>
              <a:t>x = -5</a:t>
            </a:r>
            <a:endParaRPr lang="zh-CN" altLang="en-US"/>
          </a:p>
          <a:p>
            <a:pPr algn="l"/>
            <a:r>
              <a:rPr lang="zh-CN" altLang="en-US"/>
              <a:t>y = 6</a:t>
            </a:r>
            <a:endParaRPr lang="zh-CN" altLang="en-US"/>
          </a:p>
          <a:p>
            <a:pPr algn="l"/>
            <a:r>
              <a:rPr lang="zh-CN" altLang="en-US"/>
              <a:t>f = abs</a:t>
            </a:r>
            <a:endParaRPr lang="zh-CN" altLang="en-US"/>
          </a:p>
          <a:p>
            <a:pPr algn="l"/>
            <a:r>
              <a:rPr lang="zh-CN" altLang="en-US"/>
              <a:t>f(x) + f(y) ==&gt; abs(-5) + abs(6) ==&gt; 11</a:t>
            </a:r>
            <a:endParaRPr lang="zh-CN" altLang="en-US"/>
          </a:p>
          <a:p>
            <a:pPr algn="l"/>
            <a:r>
              <a:rPr lang="zh-CN" altLang="en-US"/>
              <a:t>return 11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7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29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30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3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" val="黑白简约商务通用"/>
</p:tagLst>
</file>

<file path=ppt/tags/tag3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b"/>
  <p:tag name="KSO_WM_UNIT_INDEX" val="1"/>
  <p:tag name="KSO_WM_UNIT_ID" val="custom20186830_1*b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34.xml><?xml version="1.0" encoding="utf-8"?>
<p:tagLst xmlns:p="http://schemas.openxmlformats.org/presentationml/2006/main">
  <p:tag name="KSO_WM_TAG_VERSION" val="1.0"/>
  <p:tag name="KSO_WM_SLIDE_ITEM_CNT" val="2"/>
  <p:tag name="KSO_WM_SLIDE_LAYOUT" val="a_b_c"/>
  <p:tag name="KSO_WM_SLIDE_LAYOUT_CNT" val="1_1_1"/>
  <p:tag name="KSO_WM_SLIDE_TYPE" val="title"/>
  <p:tag name="KSO_WM_BEAUTIFY_FLAG" val="#wm#"/>
  <p:tag name="KSO_WM_COMBINE_RELATE_SLIDE_ID" val="background20181909_1"/>
  <p:tag name="KSO_WM_TEMPLATE_CATEGORY" val="custom"/>
  <p:tag name="KSO_WM_TEMPLATE_INDEX" val="20186830"/>
  <p:tag name="KSO_WM_SLIDE_ID" val="custom20186830_1"/>
  <p:tag name="KSO_WM_SLIDE_INDEX" val="1"/>
  <p:tag name="KSO_WM_TEMPLATE_SUBCATEGORY" val="combine"/>
  <p:tag name="KSO_WM_TEMPLATE_THUMBS_INDEX" val="1、6、10、15、19、22、"/>
  <p:tag name="KSO_WM_SLIDE_SUBTYPE" val="pureTxt"/>
</p:tagLst>
</file>

<file path=ppt/tags/tag3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ID" val="custom20186830_6*a*1"/>
  <p:tag name="KSO_WM_UNIT_PRESET_TEXT" val="ADD YOUR TITLE"/>
</p:tagLst>
</file>

<file path=ppt/tags/tag36.xml><?xml version="1.0" encoding="utf-8"?>
<p:tagLst xmlns:p="http://schemas.openxmlformats.org/presentationml/2006/main">
  <p:tag name="KSO_WM_TEMPLATE_CATEGORY" val="custom"/>
  <p:tag name="KSO_WM_TEMPLATE_INDEX" val="20186830"/>
  <p:tag name="KSO_WM_UNIT_TYPE" val="e"/>
  <p:tag name="KSO_WM_UNIT_INDEX" val="1"/>
  <p:tag name="KSO_WM_UNIT_ID" val="custom20186830_6*e*1"/>
  <p:tag name="KSO_WM_UNIT_LAYERLEVEL" val="1"/>
  <p:tag name="KSO_WM_UNIT_VALUE" val="14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Part 1"/>
</p:tagLst>
</file>

<file path=ppt/tags/tag37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BEAUTIFY_FLAG" val="#wm#"/>
  <p:tag name="KSO_WM_COMBINE_RELATE_SLIDE_ID" val="background20181909_2"/>
  <p:tag name="KSO_WM_TEMPLATE_CATEGORY" val="custom"/>
  <p:tag name="KSO_WM_TEMPLATE_INDEX" val="20186830"/>
  <p:tag name="KSO_WM_SLIDE_ID" val="custom20186830_6"/>
  <p:tag name="KSO_WM_SLIDE_INDEX" val="6"/>
  <p:tag name="KSO_WM_TEMPLATE_SUBCATEGORY" val="combine"/>
  <p:tag name="KSO_WM_SLIDE_SUBTYPE" val="pureTxt"/>
</p:tagLst>
</file>

<file path=ppt/tags/tag3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4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heme/theme1.xml><?xml version="1.0" encoding="utf-8"?>
<a:theme xmlns:a="http://schemas.openxmlformats.org/drawingml/2006/main" name="2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1276</Words>
  <Application>WPS 演示</Application>
  <PresentationFormat>全屏显示(4:3)</PresentationFormat>
  <Paragraphs>81</Paragraphs>
  <Slides>8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微软雅黑</vt:lpstr>
      <vt:lpstr>Franklin Gothic Medium</vt:lpstr>
      <vt:lpstr>Segoe UI Semibold</vt:lpstr>
      <vt:lpstr>Arial Unicode MS</vt:lpstr>
      <vt:lpstr>Calibri</vt:lpstr>
      <vt:lpstr>2_Office 主题​​</vt:lpstr>
      <vt:lpstr>1_Office 主题​​</vt:lpstr>
      <vt:lpstr>PowerPoint 演示文稿</vt:lpstr>
      <vt:lpstr>高级特性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DIGEX,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Project Training</dc:title>
  <dc:creator>pynnkr1</dc:creator>
  <cp:lastModifiedBy>小格调丿</cp:lastModifiedBy>
  <cp:revision>974</cp:revision>
  <dcterms:created xsi:type="dcterms:W3CDTF">2002-02-19T21:25:00Z</dcterms:created>
  <dcterms:modified xsi:type="dcterms:W3CDTF">2018-10-10T08:28:11Z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