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6"/>
  </p:handoutMasterIdLst>
  <p:sldIdLst>
    <p:sldId id="453" r:id="rId3"/>
    <p:sldId id="588" r:id="rId5"/>
    <p:sldId id="589" r:id="rId6"/>
    <p:sldId id="699" r:id="rId7"/>
    <p:sldId id="708" r:id="rId8"/>
    <p:sldId id="709" r:id="rId9"/>
    <p:sldId id="712" r:id="rId10"/>
    <p:sldId id="710" r:id="rId11"/>
    <p:sldId id="739" r:id="rId12"/>
    <p:sldId id="748" r:id="rId13"/>
    <p:sldId id="749" r:id="rId14"/>
    <p:sldId id="750" r:id="rId15"/>
    <p:sldId id="751" r:id="rId16"/>
    <p:sldId id="740" r:id="rId17"/>
    <p:sldId id="752" r:id="rId18"/>
    <p:sldId id="753" r:id="rId19"/>
    <p:sldId id="754" r:id="rId20"/>
    <p:sldId id="755" r:id="rId21"/>
    <p:sldId id="741" r:id="rId22"/>
    <p:sldId id="756" r:id="rId23"/>
    <p:sldId id="757" r:id="rId24"/>
    <p:sldId id="758" r:id="rId25"/>
    <p:sldId id="759" r:id="rId26"/>
    <p:sldId id="742" r:id="rId27"/>
    <p:sldId id="768" r:id="rId28"/>
    <p:sldId id="769" r:id="rId29"/>
    <p:sldId id="770" r:id="rId30"/>
    <p:sldId id="771" r:id="rId31"/>
    <p:sldId id="743" r:id="rId32"/>
    <p:sldId id="772" r:id="rId33"/>
    <p:sldId id="773" r:id="rId34"/>
    <p:sldId id="774" r:id="rId35"/>
    <p:sldId id="775" r:id="rId36"/>
    <p:sldId id="776" r:id="rId37"/>
    <p:sldId id="777" r:id="rId38"/>
    <p:sldId id="778" r:id="rId39"/>
    <p:sldId id="779" r:id="rId40"/>
    <p:sldId id="780" r:id="rId41"/>
    <p:sldId id="744" r:id="rId42"/>
    <p:sldId id="745" r:id="rId43"/>
    <p:sldId id="746" r:id="rId44"/>
    <p:sldId id="747" r:id="rId45"/>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commentAuthors" Target="commentAuthors.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一种数据驱动的设计模式，它属于行为型模式。请求以命令的形式包裹在对象中，并传给调用对象。调用对象寻找可以处理该命令的合适的对象，并把该命令传给相应的对象，该对象执行命令。</a:t>
            </a:r>
            <a:endParaRPr lang="en-US" altLang="zh-CN" sz="1800"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0" indent="0" eaLnBrk="1" hangingPunct="1">
              <a:lnSpc>
                <a:spcPct val="150000"/>
              </a:lnSpc>
              <a:buClr>
                <a:srgbClr val="0070C0"/>
              </a:buClr>
              <a:buFont typeface="+mj-lt"/>
              <a:buNone/>
            </a:pPr>
            <a:r>
              <a:rPr sz="1600" dirty="0"/>
              <a:t>认为是命令的地方都可以使用命令模式，比如： </a:t>
            </a:r>
            <a:endParaRPr sz="1600" dirty="0"/>
          </a:p>
          <a:p>
            <a:pPr marL="800100" lvl="1" indent="-342900" eaLnBrk="1" hangingPunct="1">
              <a:lnSpc>
                <a:spcPct val="150000"/>
              </a:lnSpc>
              <a:buClr>
                <a:srgbClr val="0070C0"/>
              </a:buClr>
              <a:buFont typeface="+mj-lt"/>
              <a:buAutoNum type="arabicPeriod"/>
            </a:pPr>
            <a:r>
              <a:rPr sz="1600" dirty="0"/>
              <a:t>GUI 中每一个按钮都是一条命令。 </a:t>
            </a:r>
            <a:endParaRPr sz="1600" dirty="0"/>
          </a:p>
          <a:p>
            <a:pPr marL="800100" lvl="1" indent="-342900" eaLnBrk="1" hangingPunct="1">
              <a:lnSpc>
                <a:spcPct val="150000"/>
              </a:lnSpc>
              <a:buClr>
                <a:srgbClr val="0070C0"/>
              </a:buClr>
              <a:buFont typeface="+mj-lt"/>
              <a:buAutoNum type="arabicPeriod"/>
            </a:pPr>
            <a:r>
              <a:rPr sz="1600" dirty="0"/>
              <a:t>模拟 CMD。</a:t>
            </a:r>
            <a:endParaRPr sz="1600"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降低了系统耦合度。 </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新的命令可以很容易添加到系统中去。</a:t>
            </a:r>
            <a:endParaRPr lang="zh-CN" altLang="en-US" sz="1800"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使用命令模式可能会导致某些系统有过多的具体命令类。</a:t>
            </a:r>
            <a:endParaRPr lang="zh-CN" altLang="en-US" sz="18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Interpreter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解释器模式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提供了评估语言的语法或表达式的方式，它属于行为型模式。这种模式实现了一个表达式接口，该接口解释一个特定的上下文。这种模式被用在 SQL 解析、符号处理引擎等。</a:t>
            </a:r>
            <a:endParaRPr lang="en-US" altLang="zh-CN" sz="1800"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可以将一个需要解释执行的语言中的句子表示为一个抽象语法树</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一些重复出现的问题可以用一种简单的语言来进行表达</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一个简单语法需要解释的场景</a:t>
            </a:r>
            <a:r>
              <a:rPr lang="zh-CN" sz="1600" dirty="0"/>
              <a:t>；</a:t>
            </a:r>
            <a:endParaRPr lang="zh-CN" sz="16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可扩展性比较好，灵活；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增加了新的解释表达式的方式；</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易于实现简单文法。</a:t>
            </a:r>
            <a:endParaRPr lang="zh-CN" altLang="en-US" sz="18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可利用场景比较少；</a:t>
            </a:r>
            <a:endParaRPr lang="zh-CN" altLang="en-US" sz="1800" dirty="0"/>
          </a:p>
          <a:p>
            <a:pPr marL="457200" indent="-457200" algn="l">
              <a:lnSpc>
                <a:spcPct val="200000"/>
              </a:lnSpc>
              <a:buClr>
                <a:srgbClr val="0070C0"/>
              </a:buClr>
              <a:buFont typeface="+mj-lt"/>
              <a:buAutoNum type="arabicPeriod"/>
            </a:pPr>
            <a:r>
              <a:rPr lang="zh-CN" altLang="en-US" sz="1800" dirty="0"/>
              <a:t>对于复杂的文法比较难维护；</a:t>
            </a:r>
            <a:endParaRPr lang="zh-CN" altLang="en-US" sz="1800" dirty="0"/>
          </a:p>
          <a:p>
            <a:pPr marL="457200" indent="-457200" algn="l">
              <a:lnSpc>
                <a:spcPct val="200000"/>
              </a:lnSpc>
              <a:buClr>
                <a:srgbClr val="0070C0"/>
              </a:buClr>
              <a:buFont typeface="+mj-lt"/>
              <a:buAutoNum type="arabicPeriod"/>
            </a:pPr>
            <a:r>
              <a:rPr lang="zh-CN" altLang="en-US" sz="1800" dirty="0"/>
              <a:t>解释器模式会引起类膨胀；</a:t>
            </a:r>
            <a:endParaRPr lang="zh-CN" altLang="en-US" sz="1800" dirty="0"/>
          </a:p>
          <a:p>
            <a:pPr marL="457200" indent="-457200" algn="l">
              <a:lnSpc>
                <a:spcPct val="200000"/>
              </a:lnSpc>
              <a:buClr>
                <a:srgbClr val="0070C0"/>
              </a:buClr>
              <a:buFont typeface="+mj-lt"/>
              <a:buAutoNum type="arabicPeriod"/>
            </a:pPr>
            <a:r>
              <a:rPr lang="zh-CN" altLang="en-US" sz="1800" dirty="0"/>
              <a:t>解释器模式采用递归调用方法。</a:t>
            </a:r>
            <a:endParaRPr lang="zh-CN" altLang="en-US" sz="1800"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Iterator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迭代器模式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Behavioral Patterns</a:t>
            </a:r>
            <a:br>
              <a:rPr dirty="0"/>
            </a:br>
            <a:endParaRPr dirty="0"/>
          </a:p>
        </p:txBody>
      </p:sp>
      <p:sp>
        <p:nvSpPr>
          <p:cNvPr id="3" name="内容占位符 2"/>
          <p:cNvSpPr>
            <a:spLocks noGrp="1"/>
          </p:cNvSpPr>
          <p:nvPr>
            <p:ph sz="quarter" idx="13"/>
          </p:nvPr>
        </p:nvSpPr>
        <p:spPr/>
        <p:txBody>
          <a:bodyPr/>
          <a:lstStyle/>
          <a:p>
            <a:r>
              <a:rPr lang="zh-CN" altLang="en-US" b="1" dirty="0"/>
              <a:t>行为型模式</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这种模式用于顺序访问集合对象的元素，不需要知道集合对象的底层表示。</a:t>
            </a:r>
            <a:endParaRPr lang="en-US" altLang="zh-CN"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访问一个聚合对象的内容而无须暴露它的内部表示</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需要为聚合对象提供多种遍历方式</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为遍历不同的聚合结构提供一个统一的接口。</a:t>
            </a:r>
            <a:endParaRPr sz="1600"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它支持以不同的方式遍历一个聚合对象；</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迭代器简化了聚合类；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在同一个聚合上可以有多个遍历；</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在迭代器模式中，增加新的聚合类和迭代器类都很方便，无须修改原有代码；</a:t>
            </a:r>
            <a:endParaRPr lang="zh-CN" altLang="en-US" sz="1800"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由于迭代器模式将存储数据和遍历数据的职责分离，增加新的聚合类需要对应增加新的迭代器类，类的个数成对增加，这在一定程度上增加了系统的复杂性。</a:t>
            </a:r>
            <a:endParaRPr lang="zh-CN" altLang="en-US" sz="180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Mediator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中介者模式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是用来降低多个对象和类之间的通信复杂性。这种模式提供了一个中介类，该类通常处理不同类之间的通信，并支持松耦合，使代码易于维护。中介者模式属于行为型模式。</a:t>
            </a:r>
            <a:endParaRPr lang="en-US" altLang="zh-CN" sz="1800"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系统中对象之间存在比较复杂的引用关系，导致它们之间的依赖关系结构混乱而且难以复用该对象</a:t>
            </a:r>
            <a:r>
              <a:rPr lang="zh-CN" sz="1600" dirty="0"/>
              <a:t>；</a:t>
            </a:r>
            <a:endParaRPr sz="1600" dirty="0"/>
          </a:p>
          <a:p>
            <a:pPr marL="342900" indent="-342900" eaLnBrk="1" latinLnBrk="0" hangingPunct="1">
              <a:lnSpc>
                <a:spcPct val="200000"/>
              </a:lnSpc>
              <a:buClr>
                <a:srgbClr val="0070C0"/>
              </a:buClr>
              <a:buFont typeface="+mj-lt"/>
              <a:buAutoNum type="arabicPeriod"/>
            </a:pPr>
            <a:r>
              <a:rPr sz="1600" dirty="0"/>
              <a:t>想通过一个中间类来封装多个类中的行为，而又不想生成太多的子类</a:t>
            </a:r>
            <a:r>
              <a:rPr lang="zh-CN" sz="1600" dirty="0"/>
              <a:t>；</a:t>
            </a:r>
            <a:endParaRPr lang="zh-CN" sz="1600"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降低了类的复杂度，将一对多转化成了一对一；</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各个类之间的解耦；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符合迪米特原则；</a:t>
            </a:r>
            <a:endParaRPr lang="zh-CN" altLang="en-US" sz="1800"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中介者会庞大，变得复杂难以维护。</a:t>
            </a:r>
            <a:endParaRPr lang="zh-CN" altLang="en-US" sz="18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Observer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观察者模式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行为型模式</a:t>
            </a:r>
            <a:endParaRPr lang="zh-CN" altLang="en-US" dirty="0"/>
          </a:p>
        </p:txBody>
      </p:sp>
      <p:sp>
        <p:nvSpPr>
          <p:cNvPr id="3" name="文本框 2"/>
          <p:cNvSpPr txBox="1"/>
          <p:nvPr/>
        </p:nvSpPr>
        <p:spPr>
          <a:xfrm>
            <a:off x="575468" y="1636354"/>
            <a:ext cx="8334776" cy="5169535"/>
          </a:xfrm>
          <a:prstGeom prst="rect">
            <a:avLst/>
          </a:prstGeom>
          <a:noFill/>
        </p:spPr>
        <p:txBody>
          <a:bodyPr wrap="square" rtlCol="0">
            <a:spAutoFit/>
          </a:bodyPr>
          <a:lstStyle/>
          <a:p>
            <a:pPr marL="457200" indent="-457200" eaLnBrk="1" latinLnBrk="0" hangingPunct="1">
              <a:lnSpc>
                <a:spcPct val="150000"/>
              </a:lnSpc>
              <a:buClr>
                <a:srgbClr val="0070C0"/>
              </a:buClr>
              <a:buFont typeface="+mj-lt"/>
              <a:buAutoNum type="arabicPeriod"/>
            </a:pPr>
            <a:r>
              <a:rPr sz="2000" dirty="0"/>
              <a:t>责任链式(Chain of Responsibility Pattern)</a:t>
            </a:r>
            <a:endParaRPr sz="2000" dirty="0"/>
          </a:p>
          <a:p>
            <a:pPr marL="457200" indent="-457200" eaLnBrk="1" latinLnBrk="0" hangingPunct="1">
              <a:lnSpc>
                <a:spcPct val="150000"/>
              </a:lnSpc>
              <a:buClr>
                <a:srgbClr val="0070C0"/>
              </a:buClr>
              <a:buFont typeface="+mj-lt"/>
              <a:buAutoNum type="arabicPeriod"/>
            </a:pPr>
            <a:r>
              <a:rPr sz="2000" dirty="0"/>
              <a:t>命令模式(The Command Pattern)</a:t>
            </a:r>
            <a:endParaRPr sz="2000" dirty="0"/>
          </a:p>
          <a:p>
            <a:pPr marL="457200" indent="-457200" eaLnBrk="1" latinLnBrk="0" hangingPunct="1">
              <a:lnSpc>
                <a:spcPct val="150000"/>
              </a:lnSpc>
              <a:buClr>
                <a:srgbClr val="0070C0"/>
              </a:buClr>
              <a:buFont typeface="+mj-lt"/>
              <a:buAutoNum type="arabicPeriod"/>
            </a:pPr>
            <a:r>
              <a:rPr sz="2000" dirty="0"/>
              <a:t>解释器模式(The Interpreter Pattern)</a:t>
            </a:r>
            <a:endParaRPr sz="2000" dirty="0"/>
          </a:p>
          <a:p>
            <a:pPr marL="457200" indent="-457200" eaLnBrk="1" latinLnBrk="0" hangingPunct="1">
              <a:lnSpc>
                <a:spcPct val="150000"/>
              </a:lnSpc>
              <a:buClr>
                <a:srgbClr val="0070C0"/>
              </a:buClr>
              <a:buFont typeface="+mj-lt"/>
              <a:buAutoNum type="arabicPeriod"/>
            </a:pPr>
            <a:r>
              <a:rPr sz="2000" dirty="0"/>
              <a:t>迭代器模式(The Iterator Pattern)</a:t>
            </a:r>
            <a:endParaRPr sz="2000" dirty="0"/>
          </a:p>
          <a:p>
            <a:pPr marL="457200" indent="-457200" eaLnBrk="1" latinLnBrk="0" hangingPunct="1">
              <a:lnSpc>
                <a:spcPct val="150000"/>
              </a:lnSpc>
              <a:buClr>
                <a:srgbClr val="0070C0"/>
              </a:buClr>
              <a:buFont typeface="+mj-lt"/>
              <a:buAutoNum type="arabicPeriod"/>
            </a:pPr>
            <a:r>
              <a:rPr sz="2000" dirty="0"/>
              <a:t>中介者模式(The Mediator Pattern)</a:t>
            </a:r>
            <a:endParaRPr sz="2000" dirty="0"/>
          </a:p>
          <a:p>
            <a:pPr marL="457200" indent="-457200" eaLnBrk="1" latinLnBrk="0" hangingPunct="1">
              <a:lnSpc>
                <a:spcPct val="150000"/>
              </a:lnSpc>
              <a:buClr>
                <a:srgbClr val="0070C0"/>
              </a:buClr>
              <a:buFont typeface="+mj-lt"/>
              <a:buAutoNum type="arabicPeriod"/>
            </a:pPr>
            <a:r>
              <a:rPr sz="2000" dirty="0"/>
              <a:t>观察者模式(The Observer Pattern)</a:t>
            </a:r>
            <a:endParaRPr sz="2000" dirty="0"/>
          </a:p>
          <a:p>
            <a:pPr marL="457200" indent="-457200" eaLnBrk="1" latinLnBrk="0" hangingPunct="1">
              <a:lnSpc>
                <a:spcPct val="150000"/>
              </a:lnSpc>
              <a:buClr>
                <a:srgbClr val="0070C0"/>
              </a:buClr>
              <a:buFont typeface="+mj-lt"/>
              <a:buAutoNum type="arabicPeriod"/>
            </a:pPr>
            <a:r>
              <a:rPr sz="2000" dirty="0"/>
              <a:t>状态模式(The State Pattern)</a:t>
            </a:r>
            <a:endParaRPr sz="2000" dirty="0"/>
          </a:p>
          <a:p>
            <a:pPr marL="457200" indent="-457200" eaLnBrk="1" latinLnBrk="0" hangingPunct="1">
              <a:lnSpc>
                <a:spcPct val="150000"/>
              </a:lnSpc>
              <a:buClr>
                <a:srgbClr val="0070C0"/>
              </a:buClr>
              <a:buFont typeface="+mj-lt"/>
              <a:buAutoNum type="arabicPeriod"/>
            </a:pPr>
            <a:r>
              <a:rPr sz="2000" dirty="0"/>
              <a:t>策略模式(The Strategy Pattern)</a:t>
            </a:r>
            <a:endParaRPr sz="2000" dirty="0"/>
          </a:p>
          <a:p>
            <a:pPr marL="457200" indent="-457200" eaLnBrk="1" latinLnBrk="0" hangingPunct="1">
              <a:lnSpc>
                <a:spcPct val="150000"/>
              </a:lnSpc>
              <a:buClr>
                <a:srgbClr val="0070C0"/>
              </a:buClr>
              <a:buFont typeface="+mj-lt"/>
              <a:buAutoNum type="arabicPeriod"/>
            </a:pPr>
            <a:r>
              <a:rPr sz="2000" dirty="0"/>
              <a:t>模版模式(The Template Pattern)</a:t>
            </a:r>
            <a:endParaRPr sz="2000" dirty="0"/>
          </a:p>
          <a:p>
            <a:pPr marL="457200" indent="-457200" eaLnBrk="1" latinLnBrk="0" hangingPunct="1">
              <a:lnSpc>
                <a:spcPct val="150000"/>
              </a:lnSpc>
              <a:buClr>
                <a:srgbClr val="0070C0"/>
              </a:buClr>
              <a:buFont typeface="+mj-lt"/>
              <a:buAutoNum type="arabicPeriod"/>
            </a:pPr>
            <a:r>
              <a:rPr sz="2000" dirty="0"/>
              <a:t>访问者模式(The Visitor Pattern)</a:t>
            </a:r>
            <a:endParaRPr sz="2000" dirty="0"/>
          </a:p>
          <a:p>
            <a:pPr marL="457200" indent="-457200" eaLnBrk="1" latinLnBrk="0" hangingPunct="1">
              <a:lnSpc>
                <a:spcPct val="150000"/>
              </a:lnSpc>
              <a:buClr>
                <a:srgbClr val="0070C0"/>
              </a:buClr>
              <a:buFont typeface="+mj-lt"/>
              <a:buAutoNum type="arabicPeriod"/>
            </a:pPr>
            <a:r>
              <a:rPr sz="2000" dirty="0"/>
              <a:t>备忘录模式(</a:t>
            </a:r>
            <a:r>
              <a:rPr lang="en-US" sz="2000" dirty="0"/>
              <a:t>The </a:t>
            </a:r>
            <a:r>
              <a:rPr sz="2000" dirty="0"/>
              <a:t>Mememto Pattern)</a:t>
            </a:r>
            <a:endParaRPr sz="2000"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48310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一个抽象模型有两个方面，其中一个方面依赖于另一个方面。将这些方面封装在独立的对象中使它们可以各自独立地改变和复用。</a:t>
            </a:r>
            <a:endParaRPr sz="1600" dirty="0"/>
          </a:p>
          <a:p>
            <a:pPr marL="342900" indent="-342900" eaLnBrk="1" latinLnBrk="0" hangingPunct="1">
              <a:lnSpc>
                <a:spcPct val="200000"/>
              </a:lnSpc>
              <a:buClr>
                <a:srgbClr val="0070C0"/>
              </a:buClr>
              <a:buFont typeface="+mj-lt"/>
              <a:buAutoNum type="arabicPeriod"/>
            </a:pPr>
            <a:r>
              <a:rPr sz="1600" dirty="0"/>
              <a:t>一个对象的改变将导致其他一个或多个对象也发生改变，而不知道具体有多少对象将发生改变，可以降低对象之间的耦合度。</a:t>
            </a:r>
            <a:endParaRPr sz="1600" dirty="0"/>
          </a:p>
          <a:p>
            <a:pPr marL="342900" indent="-342900" eaLnBrk="1" latinLnBrk="0" hangingPunct="1">
              <a:lnSpc>
                <a:spcPct val="200000"/>
              </a:lnSpc>
              <a:buClr>
                <a:srgbClr val="0070C0"/>
              </a:buClr>
              <a:buFont typeface="+mj-lt"/>
              <a:buAutoNum type="arabicPeriod"/>
            </a:pPr>
            <a:r>
              <a:rPr sz="1600" dirty="0"/>
              <a:t>一个对象必须通知其他对象，而并不知道这些对象是谁。</a:t>
            </a:r>
            <a:endParaRPr sz="1600" dirty="0"/>
          </a:p>
          <a:p>
            <a:pPr marL="342900" indent="-342900" eaLnBrk="1" latinLnBrk="0" hangingPunct="1">
              <a:lnSpc>
                <a:spcPct val="200000"/>
              </a:lnSpc>
              <a:buClr>
                <a:srgbClr val="0070C0"/>
              </a:buClr>
              <a:buFont typeface="+mj-lt"/>
              <a:buAutoNum type="arabicPeriod"/>
            </a:pPr>
            <a:r>
              <a:rPr sz="1600" dirty="0"/>
              <a:t>需要在系统中创建一个触发链，A对象的行为将影响B对象，B对象的行为将影响C对象……，可以使用观察者模式创建一种链式触发机制。</a:t>
            </a:r>
            <a:endParaRPr sz="1600" dirty="0"/>
          </a:p>
          <a:p>
            <a:pPr marL="0" indent="0" eaLnBrk="1" latinLnBrk="0" hangingPunct="1">
              <a:lnSpc>
                <a:spcPct val="200000"/>
              </a:lnSpc>
              <a:buClr>
                <a:srgbClr val="0070C0"/>
              </a:buClr>
              <a:buFont typeface="+mj-lt"/>
              <a:buNone/>
            </a:pPr>
            <a:r>
              <a:rPr sz="1200" b="1" dirty="0">
                <a:solidFill>
                  <a:srgbClr val="FF0000"/>
                </a:solidFill>
              </a:rPr>
              <a:t>注意事项：</a:t>
            </a:r>
            <a:r>
              <a:rPr sz="1200" dirty="0"/>
              <a:t> 1、JAVA 中已经有了对观察者模式的支持类。 2、避免循环引用。 3、如果顺序执行，某一观察者错误会导致系统</a:t>
            </a:r>
            <a:r>
              <a:rPr lang="zh-CN" sz="1200" dirty="0"/>
              <a:t>阻塞</a:t>
            </a:r>
            <a:r>
              <a:rPr sz="1200" dirty="0"/>
              <a:t>，一般采用异步方式。</a:t>
            </a:r>
            <a:endParaRPr sz="1200"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观察者和被观察者是抽象耦合的；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建立一套触发机制；</a:t>
            </a:r>
            <a:endParaRPr lang="zh-CN" altLang="en-US" sz="1800"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如果一个被观察者对象有很多的直接和间接的观察者的话，将所有的观察者都通知到会花费很多时间；</a:t>
            </a:r>
            <a:endParaRPr lang="zh-CN" altLang="en-US" sz="1800" dirty="0"/>
          </a:p>
          <a:p>
            <a:pPr marL="457200" indent="-457200" algn="l">
              <a:lnSpc>
                <a:spcPct val="200000"/>
              </a:lnSpc>
              <a:buClr>
                <a:srgbClr val="0070C0"/>
              </a:buClr>
              <a:buFont typeface="+mj-lt"/>
              <a:buAutoNum type="arabicPeriod"/>
            </a:pPr>
            <a:r>
              <a:rPr lang="zh-CN" altLang="en-US" sz="1800" dirty="0"/>
              <a:t>如果在观察者和观察目标之间有循环依赖的话，观察目标会触发它们之间进行循环调用，可能导致系统崩溃；</a:t>
            </a:r>
            <a:endParaRPr lang="zh-CN" altLang="en-US" sz="1800" dirty="0"/>
          </a:p>
          <a:p>
            <a:pPr marL="457200" indent="-457200" algn="l">
              <a:lnSpc>
                <a:spcPct val="200000"/>
              </a:lnSpc>
              <a:buClr>
                <a:srgbClr val="0070C0"/>
              </a:buClr>
              <a:buFont typeface="+mj-lt"/>
              <a:buAutoNum type="arabicPeriod"/>
            </a:pPr>
            <a:r>
              <a:rPr lang="zh-CN" altLang="en-US" sz="1800" dirty="0"/>
              <a:t>观察者模式没有相应的机制让观察者知道所观察的目标对象是怎么发生变化的，而仅仅只是知道观察目标发生了变化；</a:t>
            </a:r>
            <a:endParaRPr lang="zh-CN" altLang="en-US" sz="1800"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状态模式</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行为随状态改变而改变的场景</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条件、分支语句的代替者</a:t>
            </a:r>
            <a:r>
              <a:rPr lang="zh-CN" sz="1600" dirty="0"/>
              <a:t>；</a:t>
            </a:r>
            <a:endParaRPr lang="zh-CN" sz="1600" dirty="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封装了转换规则；</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枚举可能的状态，在枚举状态之前需要确定状态种类；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将所有与某个状态有关的行为放到一个类中，并且可以方便地增加新的状态，只需要改变对象状态即可改变对象的行为；</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允许状态转换逻辑与状态对象合成一体，而不是某一个巨大的条件语句块；</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可以让多个环境对象共享一个状态对象，从而减少系统中对象的个数。</a:t>
            </a:r>
            <a:endParaRPr lang="zh-CN" altLang="en-US" sz="1800"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状态模式的使用必然会增加系统类和对象的个数；</a:t>
            </a:r>
            <a:endParaRPr lang="zh-CN" altLang="en-US" sz="1800" dirty="0"/>
          </a:p>
          <a:p>
            <a:pPr marL="457200" indent="-457200" algn="l">
              <a:lnSpc>
                <a:spcPct val="200000"/>
              </a:lnSpc>
              <a:buClr>
                <a:srgbClr val="0070C0"/>
              </a:buClr>
              <a:buFont typeface="+mj-lt"/>
              <a:buAutoNum type="arabicPeriod"/>
            </a:pPr>
            <a:r>
              <a:rPr lang="zh-CN" altLang="en-US" sz="1800" dirty="0"/>
              <a:t>状态模式的结构与实现都较为复杂，如果使用不当将导致程序结构和代码的混乱；</a:t>
            </a:r>
            <a:endParaRPr lang="zh-CN" altLang="en-US" sz="1800" dirty="0"/>
          </a:p>
          <a:p>
            <a:pPr marL="457200" indent="-457200" algn="l">
              <a:lnSpc>
                <a:spcPct val="200000"/>
              </a:lnSpc>
              <a:buClr>
                <a:srgbClr val="0070C0"/>
              </a:buClr>
              <a:buFont typeface="+mj-lt"/>
              <a:buAutoNum type="arabicPeriod"/>
            </a:pPr>
            <a:r>
              <a:rPr lang="zh-CN" altLang="en-US" sz="1800" dirty="0"/>
              <a:t>状态模式对"开闭原则"的支持并不太好，对于可以切换状态的状态模式，增加新的状态类需要修改那些负责状态转换的源代码，否则无法切换到新增状态，而且修改某个状态类的行为也需修改对应类的源代码；</a:t>
            </a:r>
            <a:endParaRPr lang="zh-CN" altLang="en-US" sz="1800"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Strategy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策略模式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Chain of Responsibility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责任链式</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Template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模版模式</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Visitor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访问者模式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Mememto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备忘录模式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为请求创建了一个接收者对象的链。这种模式给予请求的类型，对请求的发送者和接收者进行解耦。这种类型的设计模式属于行为型模式。</a:t>
            </a: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r>
              <a:rPr lang="en-US" altLang="zh-CN" sz="2000" dirty="0"/>
              <a:t>在这种模式中，通常每个接收者都包含对另一个接收者的引用。如果一个对象不能处理该请求，那么它会把相同的请求传给下一个接收者，依此类推。</a:t>
            </a:r>
            <a:endParaRPr lang="en-US" altLang="zh-CN" sz="20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0460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有多个对象可以处理同一个请求，具体哪个对象处理该请求由运行时刻自动确定</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在不明确指定接收者的情况下，向多个对象中的一个提交一个请求</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可动态指定一组对象处理请求</a:t>
            </a:r>
            <a:r>
              <a:rPr lang="zh-CN" sz="1600" dirty="0"/>
              <a:t>；</a:t>
            </a:r>
            <a:endParaRPr lang="zh-CN" sz="16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59981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降低耦合度。它将请求的发送者和接收者解耦；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简化了对象。使得对象不需要知道链的结构；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增强给对象指派职责的灵活性。通过改变链内的成员或者调动它们的次序，允许动态地新增或者删除责任；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增加新的请求处理类很方便；</a:t>
            </a:r>
            <a:r>
              <a:rPr lang="zh-CN" altLang="en-US" dirty="0"/>
              <a:t>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不能保证请求一定被接收；</a:t>
            </a:r>
            <a:endParaRPr lang="zh-CN" altLang="en-US" sz="1800" dirty="0"/>
          </a:p>
          <a:p>
            <a:pPr marL="457200" indent="-457200" algn="l">
              <a:lnSpc>
                <a:spcPct val="200000"/>
              </a:lnSpc>
              <a:buClr>
                <a:srgbClr val="0070C0"/>
              </a:buClr>
              <a:buFont typeface="+mj-lt"/>
              <a:buAutoNum type="arabicPeriod"/>
            </a:pPr>
            <a:r>
              <a:rPr lang="zh-CN" altLang="en-US" sz="1800" dirty="0"/>
              <a:t>系统性能将受到一定影响，而且在进行代码调试时不太方便，可能会造成循环调用；</a:t>
            </a:r>
            <a:endParaRPr lang="zh-CN" altLang="en-US" sz="1800" dirty="0"/>
          </a:p>
          <a:p>
            <a:pPr marL="457200" indent="-457200" algn="l">
              <a:lnSpc>
                <a:spcPct val="200000"/>
              </a:lnSpc>
              <a:buClr>
                <a:srgbClr val="0070C0"/>
              </a:buClr>
              <a:buFont typeface="+mj-lt"/>
              <a:buAutoNum type="arabicPeriod"/>
            </a:pPr>
            <a:r>
              <a:rPr lang="zh-CN" altLang="en-US" sz="1800" dirty="0"/>
              <a:t>可能不容易观察运行时的特征，有碍于除错；</a:t>
            </a:r>
            <a:endParaRPr lang="zh-CN" altLang="en-US" sz="1800"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Command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命令模式</a:t>
            </a:r>
            <a:endParaRPr lang="zh-CN" altLang="en-US"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3641</Words>
  <Application>WPS 演示</Application>
  <PresentationFormat>全屏显示(4:3)</PresentationFormat>
  <Paragraphs>267</Paragraphs>
  <Slides>42</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Behavioral Patterns </vt:lpstr>
      <vt:lpstr>PowerPoint 演示文稿</vt:lpstr>
      <vt:lpstr>Chain of Responsibility Pattern</vt:lpstr>
      <vt:lpstr>PowerPoint 演示文稿</vt:lpstr>
      <vt:lpstr>PowerPoint 演示文稿</vt:lpstr>
      <vt:lpstr>PowerPoint 演示文稿</vt:lpstr>
      <vt:lpstr>PowerPoint 演示文稿</vt:lpstr>
      <vt:lpstr>The Command Pattern</vt:lpstr>
      <vt:lpstr>PowerPoint 演示文稿</vt:lpstr>
      <vt:lpstr>PowerPoint 演示文稿</vt:lpstr>
      <vt:lpstr>PowerPoint 演示文稿</vt:lpstr>
      <vt:lpstr>PowerPoint 演示文稿</vt:lpstr>
      <vt:lpstr>The Interpreter Pattern</vt:lpstr>
      <vt:lpstr>PowerPoint 演示文稿</vt:lpstr>
      <vt:lpstr>PowerPoint 演示文稿</vt:lpstr>
      <vt:lpstr>PowerPoint 演示文稿</vt:lpstr>
      <vt:lpstr>PowerPoint 演示文稿</vt:lpstr>
      <vt:lpstr>The Iterator Pattern</vt:lpstr>
      <vt:lpstr>PowerPoint 演示文稿</vt:lpstr>
      <vt:lpstr>PowerPoint 演示文稿</vt:lpstr>
      <vt:lpstr>PowerPoint 演示文稿</vt:lpstr>
      <vt:lpstr>PowerPoint 演示文稿</vt:lpstr>
      <vt:lpstr>The Mediator Pattern</vt:lpstr>
      <vt:lpstr>PowerPoint 演示文稿</vt:lpstr>
      <vt:lpstr>PowerPoint 演示文稿</vt:lpstr>
      <vt:lpstr>PowerPoint 演示文稿</vt:lpstr>
      <vt:lpstr>PowerPoint 演示文稿</vt:lpstr>
      <vt:lpstr>The Observer Pattern</vt:lpstr>
      <vt:lpstr>PowerPoint 演示文稿</vt:lpstr>
      <vt:lpstr>PowerPoint 演示文稿</vt:lpstr>
      <vt:lpstr>PowerPoint 演示文稿</vt:lpstr>
      <vt:lpstr>PowerPoint 演示文稿</vt:lpstr>
      <vt:lpstr>The Strategy Pattern</vt:lpstr>
      <vt:lpstr>PowerPoint 演示文稿</vt:lpstr>
      <vt:lpstr>PowerPoint 演示文稿</vt:lpstr>
      <vt:lpstr>PowerPoint 演示文稿</vt:lpstr>
      <vt:lpstr>PowerPoint 演示文稿</vt:lpstr>
      <vt:lpstr>The Strategy Pattern</vt:lpstr>
      <vt:lpstr>The Template Pattern</vt:lpstr>
      <vt:lpstr>The Visitor Pattern</vt:lpstr>
      <vt:lpstr>The Mememto Pattern</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999</cp:revision>
  <dcterms:created xsi:type="dcterms:W3CDTF">2002-02-19T21:25:00Z</dcterms:created>
  <dcterms:modified xsi:type="dcterms:W3CDTF">2018-10-29T02:35:22Z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