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6.xml" ContentType="application/vnd.openxmlformats-officedocument.presentationml.notesSlide+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handoutMasterIdLst>
    <p:handoutMasterId r:id="rId37"/>
  </p:handoutMasterIdLst>
  <p:sldIdLst>
    <p:sldId id="453" r:id="rId2"/>
    <p:sldId id="588" r:id="rId3"/>
    <p:sldId id="589" r:id="rId4"/>
    <p:sldId id="699" r:id="rId5"/>
    <p:sldId id="590" r:id="rId6"/>
    <p:sldId id="679" r:id="rId7"/>
    <p:sldId id="684" r:id="rId8"/>
    <p:sldId id="686" r:id="rId9"/>
    <p:sldId id="680" r:id="rId10"/>
    <p:sldId id="700" r:id="rId11"/>
    <p:sldId id="685" r:id="rId12"/>
    <p:sldId id="687" r:id="rId13"/>
    <p:sldId id="688" r:id="rId14"/>
    <p:sldId id="714" r:id="rId15"/>
    <p:sldId id="701" r:id="rId16"/>
    <p:sldId id="694" r:id="rId17"/>
    <p:sldId id="695" r:id="rId18"/>
    <p:sldId id="696" r:id="rId19"/>
    <p:sldId id="697" r:id="rId20"/>
    <p:sldId id="715" r:id="rId21"/>
    <p:sldId id="702" r:id="rId22"/>
    <p:sldId id="703" r:id="rId23"/>
    <p:sldId id="704" r:id="rId24"/>
    <p:sldId id="705" r:id="rId25"/>
    <p:sldId id="706" r:id="rId26"/>
    <p:sldId id="716" r:id="rId27"/>
    <p:sldId id="707" r:id="rId28"/>
    <p:sldId id="708" r:id="rId29"/>
    <p:sldId id="709" r:id="rId30"/>
    <p:sldId id="712" r:id="rId31"/>
    <p:sldId id="710" r:id="rId32"/>
    <p:sldId id="711" r:id="rId33"/>
    <p:sldId id="472" r:id="rId34"/>
    <p:sldId id="577" r:id="rId35"/>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2018/9/9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extLst>
      <p:ext uri="{BB962C8B-B14F-4D97-AF65-F5344CB8AC3E}">
        <p14:creationId xmlns:p14="http://schemas.microsoft.com/office/powerpoint/2010/main" val="144978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例如一个文本编辑器和一个图片处理器， 都是软件实体， 但是*nix下的文本编辑器和Windows下的文本编辑器虽然功能和界</a:t>
            </a:r>
          </a:p>
          <a:p>
            <a:r>
              <a:rPr lang="zh-CN" altLang="en-US" dirty="0"/>
              <a:t>面都相同， 但是代码实现是不同的， 图片处理器也有类似情况。 也就是具有了共同的约束条</a:t>
            </a:r>
          </a:p>
          <a:p>
            <a:r>
              <a:rPr lang="zh-CN" altLang="en-US" dirty="0"/>
              <a:t>件： 操作系统类型。 于是我们可以使用抽象工厂模式， 产生不同操作系统下的编辑器和图片</a:t>
            </a:r>
          </a:p>
          <a:p>
            <a:r>
              <a:rPr lang="zh-CN" altLang="en-US" dirty="0"/>
              <a:t>处理器</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extLst>
      <p:ext uri="{BB962C8B-B14F-4D97-AF65-F5344CB8AC3E}">
        <p14:creationId xmlns:p14="http://schemas.microsoft.com/office/powerpoint/2010/main" val="75890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extLst>
      <p:ext uri="{BB962C8B-B14F-4D97-AF65-F5344CB8AC3E}">
        <p14:creationId xmlns:p14="http://schemas.microsoft.com/office/powerpoint/2010/main" val="349878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extLst>
      <p:ext uri="{BB962C8B-B14F-4D97-AF65-F5344CB8AC3E}">
        <p14:creationId xmlns:p14="http://schemas.microsoft.com/office/powerpoint/2010/main" val="2632297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29</a:t>
            </a:fld>
            <a:endParaRPr lang="zh-CN" altLang="en-US"/>
          </a:p>
        </p:txBody>
      </p:sp>
    </p:spTree>
    <p:extLst>
      <p:ext uri="{BB962C8B-B14F-4D97-AF65-F5344CB8AC3E}">
        <p14:creationId xmlns:p14="http://schemas.microsoft.com/office/powerpoint/2010/main" val="990464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extLst>
      <p:ext uri="{BB962C8B-B14F-4D97-AF65-F5344CB8AC3E}">
        <p14:creationId xmlns:p14="http://schemas.microsoft.com/office/powerpoint/2010/main" val="3193734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extLst>
      <p:ext uri="{BB962C8B-B14F-4D97-AF65-F5344CB8AC3E}">
        <p14:creationId xmlns:p14="http://schemas.microsoft.com/office/powerpoint/2010/main" val="2630980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extLst>
      <p:ext uri="{BB962C8B-B14F-4D97-AF65-F5344CB8AC3E}">
        <p14:creationId xmlns:p14="http://schemas.microsoft.com/office/powerpoint/2010/main" val="364010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33</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1.良好的封装性， 代码结构清晰。 一个对象创建是有条件约束的， 如一个调用者需要一个具体的产品对象， 只要知道这个产品的类名（或约束字符串） 就可以了， 不用知道创建对象的艰辛过程， 降低模块间的耦合。</a:t>
            </a:r>
          </a:p>
          <a:p>
            <a:r>
              <a:rPr lang="zh-CN" altLang="en-US" dirty="0"/>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p>
          <a:p>
            <a:r>
              <a:rPr lang="zh-CN" altLang="en-US" dirty="0"/>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p>
          <a:p>
            <a:r>
              <a:rPr lang="zh-CN" altLang="en-US" dirty="0"/>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2018/9/9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2018/9/9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6"/>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7"/>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2018/9/9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0"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1.xml"/><Relationship Id="rId7" Type="http://schemas.openxmlformats.org/officeDocument/2006/relationships/hyperlink" Target="https://github.com/newgr8player"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jpg"/><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jpg"/><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3.jpg"/><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jpg"/><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工厂模式</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p>
          <a:p>
            <a:pPr marL="457200" indent="-457200" eaLnBrk="1" hangingPunct="1">
              <a:lnSpc>
                <a:spcPct val="150000"/>
              </a:lnSpc>
              <a:buClr>
                <a:srgbClr val="0070C0"/>
              </a:buClr>
              <a:buFont typeface="+mj-lt"/>
              <a:buAutoNum type="arabicPeriod"/>
            </a:pPr>
            <a:r>
              <a:rPr lang="zh-CN" altLang="en-US" dirty="0"/>
              <a:t>工厂方法模式的扩展性非常优秀。</a:t>
            </a:r>
          </a:p>
          <a:p>
            <a:pPr marL="457200" indent="-457200" eaLnBrk="1" hangingPunct="1">
              <a:lnSpc>
                <a:spcPct val="150000"/>
              </a:lnSpc>
              <a:buClr>
                <a:srgbClr val="0070C0"/>
              </a:buClr>
              <a:buFont typeface="+mj-lt"/>
              <a:buAutoNum type="arabicPeriod"/>
            </a:pPr>
            <a:r>
              <a:rPr lang="zh-CN" altLang="en-US" dirty="0"/>
              <a:t>屏蔽产品类。</a:t>
            </a:r>
          </a:p>
          <a:p>
            <a:pPr marL="457200" indent="-457200" eaLnBrk="1" hangingPunct="1">
              <a:lnSpc>
                <a:spcPct val="150000"/>
              </a:lnSpc>
              <a:buClr>
                <a:srgbClr val="0070C0"/>
              </a:buClr>
              <a:buFont typeface="+mj-lt"/>
              <a:buAutoNum type="arabicPeriod"/>
            </a:pPr>
            <a:r>
              <a:rPr lang="zh-CN" altLang="en-US" dirty="0"/>
              <a:t>工厂方法模式是典型的解耦框架。</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p>
          <a:p>
            <a:pPr marL="457200" indent="-457200" eaLnBrk="1" hangingPunct="1">
              <a:lnSpc>
                <a:spcPct val="150000"/>
              </a:lnSpc>
              <a:buClr>
                <a:srgbClr val="0070C0"/>
              </a:buClr>
              <a:buFont typeface="+mj-lt"/>
              <a:buAutoNum type="arabicPeriod"/>
            </a:pPr>
            <a:r>
              <a:rPr lang="zh-CN" altLang="en-US" dirty="0"/>
              <a:t>工厂方法模式可以用在异构项目中。</a:t>
            </a:r>
          </a:p>
          <a:p>
            <a:pPr marL="457200" indent="-457200" eaLnBrk="1" hangingPunct="1">
              <a:lnSpc>
                <a:spcPct val="150000"/>
              </a:lnSpc>
              <a:buClr>
                <a:srgbClr val="0070C0"/>
              </a:buClr>
              <a:buFont typeface="+mj-lt"/>
              <a:buAutoNum type="arabicPeriod"/>
            </a:pPr>
            <a:r>
              <a:rPr lang="zh-CN" altLang="en-US" dirty="0"/>
              <a:t>可以使用在测试驱动开发的框架下。</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pic>
        <p:nvPicPr>
          <p:cNvPr id="4" name="图片 3">
            <a:extLst>
              <a:ext uri="{FF2B5EF4-FFF2-40B4-BE49-F238E27FC236}">
                <a16:creationId xmlns:a16="http://schemas.microsoft.com/office/drawing/2014/main" id="{EA12A6D3-321F-497B-A52C-232755AC1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99" y="1905000"/>
            <a:ext cx="8941263" cy="4291806"/>
          </a:xfrm>
          <a:prstGeom prst="rect">
            <a:avLst/>
          </a:prstGeom>
        </p:spPr>
      </p:pic>
    </p:spTree>
    <p:custDataLst>
      <p:tags r:id="rId1"/>
    </p:custDataLst>
    <p:extLst>
      <p:ext uri="{BB962C8B-B14F-4D97-AF65-F5344CB8AC3E}">
        <p14:creationId xmlns:p14="http://schemas.microsoft.com/office/powerpoint/2010/main" val="224443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sym typeface="+mn-ea"/>
              </a:rPr>
              <a:t>The Abstract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sym typeface="+mn-ea"/>
              </a:rPr>
              <a:t>抽象工厂模式</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p>
          <a:p>
            <a:pPr marL="457200" indent="-457200" eaLnBrk="1" hangingPunct="1">
              <a:lnSpc>
                <a:spcPct val="150000"/>
              </a:lnSpc>
              <a:buClr>
                <a:srgbClr val="0070C0"/>
              </a:buClr>
              <a:buFont typeface="+mj-lt"/>
              <a:buAutoNum type="arabicPeriod"/>
            </a:pPr>
            <a:r>
              <a:rPr lang="zh-CN" altLang="en-US" dirty="0"/>
              <a:t>产品族内的约束为非公开状态。</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pic>
        <p:nvPicPr>
          <p:cNvPr id="4" name="图片 3">
            <a:extLst>
              <a:ext uri="{FF2B5EF4-FFF2-40B4-BE49-F238E27FC236}">
                <a16:creationId xmlns:a16="http://schemas.microsoft.com/office/drawing/2014/main" id="{44A0BF6F-DBDD-46AD-A187-FBA79D2CC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0" y="2438426"/>
            <a:ext cx="8890000" cy="3048000"/>
          </a:xfrm>
          <a:prstGeom prst="rect">
            <a:avLst/>
          </a:prstGeom>
        </p:spPr>
      </p:pic>
    </p:spTree>
    <p:custDataLst>
      <p:tags r:id="rId1"/>
    </p:custDataLst>
    <p:extLst>
      <p:ext uri="{BB962C8B-B14F-4D97-AF65-F5344CB8AC3E}">
        <p14:creationId xmlns:p14="http://schemas.microsoft.com/office/powerpoint/2010/main" val="307700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Prototype Pattern</a:t>
            </a:r>
            <a:endParaRPr lang="zh-CN" altLang="en-US" sz="3600" dirty="0"/>
          </a:p>
        </p:txBody>
      </p:sp>
      <p:sp>
        <p:nvSpPr>
          <p:cNvPr id="6" name="内容占位符 2"/>
          <p:cNvSpPr txBox="1"/>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原型模式</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33508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Specify the kinds of objects to create using a prototypical </a:t>
            </a:r>
            <a:r>
              <a:rPr lang="en-US" altLang="zh-CN" dirty="0" err="1"/>
              <a:t>instance,and</a:t>
            </a:r>
            <a:r>
              <a:rPr lang="en-US" altLang="zh-CN" dirty="0"/>
              <a:t> create new object by coping the prototype.</a:t>
            </a:r>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使用原型实例指定带创建对象的类型，并通过复制这个原型来创建新的对象。</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如果创建新的对象比较复杂时，可以利用原型模式简化对象的创建过程，同时也能够提高效率；</a:t>
            </a:r>
          </a:p>
          <a:p>
            <a:pPr marL="457200" indent="-457200">
              <a:buClr>
                <a:srgbClr val="0070C0"/>
              </a:buClr>
              <a:buFont typeface="+mj-lt"/>
              <a:buAutoNum type="arabicPeriod"/>
            </a:pPr>
            <a:r>
              <a:rPr lang="zh-CN" altLang="en-US" dirty="0"/>
              <a:t>可以使用深克隆保持对象的状态；</a:t>
            </a:r>
          </a:p>
          <a:p>
            <a:pPr marL="457200" indent="-457200">
              <a:buClr>
                <a:srgbClr val="0070C0"/>
              </a:buClr>
              <a:buFont typeface="+mj-lt"/>
              <a:buAutoNum type="arabicPeriod"/>
            </a:pPr>
            <a:r>
              <a:rPr lang="zh-CN" altLang="en-US" dirty="0"/>
              <a:t>原型模式提供了简化的创建结构。</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24929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在实现深克隆的时候可能需要比较复杂的代码。</a:t>
            </a:r>
          </a:p>
          <a:p>
            <a:pPr marL="457200" indent="-457200">
              <a:buClr>
                <a:srgbClr val="0070C0"/>
              </a:buClr>
              <a:buFont typeface="+mj-lt"/>
              <a:buAutoNum type="arabicPeriod"/>
            </a:pPr>
            <a:r>
              <a:rPr lang="zh-CN" altLang="en-US" dirty="0"/>
              <a:t>需要为每一个类配备一个克隆方法，而且这个克隆方法需要对类的功能进行通盘考虑，这对全新的类来说不是很难，但对已有的类进行改造时，不一定是件容易的事，必须修改其源代码，违背了“开闭原则”。</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48706" y="1814013"/>
            <a:ext cx="8334776" cy="5078313"/>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a:buClr>
                <a:srgbClr val="0070C0"/>
              </a:buClr>
              <a:buFont typeface="+mj-lt"/>
              <a:buAutoNum type="arabicPeriod"/>
            </a:pPr>
            <a:r>
              <a:rPr lang="en-US" altLang="zh-CN" dirty="0"/>
              <a:t>How can objects be created so that which objects to create can be specified at run-time?</a:t>
            </a:r>
          </a:p>
          <a:p>
            <a:pPr marL="457200" indent="-457200">
              <a:buClr>
                <a:srgbClr val="0070C0"/>
              </a:buClr>
              <a:buFont typeface="+mj-lt"/>
              <a:buAutoNum type="arabicPeriod"/>
            </a:pPr>
            <a:r>
              <a:rPr lang="en-US" altLang="zh-CN" dirty="0"/>
              <a:t>How can dynamically loaded classes be instantiated?</a:t>
            </a:r>
          </a:p>
          <a:p>
            <a:pPr>
              <a:buClr>
                <a:srgbClr val="0070C0"/>
              </a:buClr>
            </a:pPr>
            <a:endParaRPr lang="en-US" altLang="zh-CN" dirty="0"/>
          </a:p>
          <a:p>
            <a:pPr marL="457200" indent="-457200">
              <a:buClr>
                <a:srgbClr val="0070C0"/>
              </a:buClr>
              <a:buFont typeface="+mj-lt"/>
              <a:buAutoNum type="arabicPeriod"/>
            </a:pPr>
            <a:r>
              <a:rPr lang="zh-CN" altLang="en-US" dirty="0"/>
              <a:t>如何创建对象，以便在运行时可以指定要创建哪些对象？</a:t>
            </a:r>
          </a:p>
          <a:p>
            <a:pPr marL="457200" indent="-457200">
              <a:buClr>
                <a:srgbClr val="0070C0"/>
              </a:buClr>
              <a:buFont typeface="+mj-lt"/>
              <a:buAutoNum type="arabicPeriod"/>
            </a:pPr>
            <a:r>
              <a:rPr lang="zh-CN" altLang="en-US" dirty="0"/>
              <a:t>动态加载类如何被实例化？ </a:t>
            </a:r>
            <a:endParaRPr lang="en-US" altLang="zh-CN" dirty="0"/>
          </a:p>
          <a:p>
            <a:pPr>
              <a:buClr>
                <a:srgbClr val="0070C0"/>
              </a:buClr>
            </a:pPr>
            <a:endParaRPr lang="en-US" altLang="zh-CN" dirty="0"/>
          </a:p>
          <a:p>
            <a:pPr marL="457200" indent="-457200">
              <a:buClr>
                <a:srgbClr val="0070C0"/>
              </a:buClr>
              <a:buFont typeface="+mj-lt"/>
              <a:buAutoNum type="arabicPeriod"/>
            </a:pPr>
            <a:r>
              <a:rPr lang="en-US" altLang="zh-CN" dirty="0"/>
              <a:t>Define a Prototype object that returns a copy of itself.</a:t>
            </a:r>
          </a:p>
          <a:p>
            <a:pPr marL="457200" indent="-457200">
              <a:buClr>
                <a:srgbClr val="0070C0"/>
              </a:buClr>
              <a:buFont typeface="+mj-lt"/>
              <a:buAutoNum type="arabicPeriod"/>
            </a:pPr>
            <a:r>
              <a:rPr lang="en-US" altLang="zh-CN" dirty="0"/>
              <a:t>Create new objects by copying a Prototype object.</a:t>
            </a:r>
          </a:p>
          <a:p>
            <a:pPr>
              <a:buClr>
                <a:srgbClr val="0070C0"/>
              </a:buClr>
            </a:pPr>
            <a:endParaRPr lang="en-US" altLang="zh-CN" dirty="0"/>
          </a:p>
          <a:p>
            <a:pPr marL="457200" indent="-457200">
              <a:buClr>
                <a:srgbClr val="0070C0"/>
              </a:buClr>
              <a:buFont typeface="+mj-lt"/>
              <a:buAutoNum type="arabicPeriod"/>
            </a:pPr>
            <a:r>
              <a:rPr lang="zh-CN" altLang="en-US" dirty="0"/>
              <a:t>定义一个返回自身副本的原型对象。</a:t>
            </a:r>
          </a:p>
          <a:p>
            <a:pPr marL="457200" indent="-457200">
              <a:buClr>
                <a:srgbClr val="0070C0"/>
              </a:buClr>
              <a:buFont typeface="+mj-lt"/>
              <a:buAutoNum type="arabicPeriod"/>
            </a:pPr>
            <a:r>
              <a:rPr lang="zh-CN" altLang="en-US" dirty="0"/>
              <a:t>通过复制原型对象创建新对象。</a:t>
            </a:r>
            <a:endParaRPr lang="en-US" altLang="zh-CN"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pic>
        <p:nvPicPr>
          <p:cNvPr id="4" name="图片 3">
            <a:extLst>
              <a:ext uri="{FF2B5EF4-FFF2-40B4-BE49-F238E27FC236}">
                <a16:creationId xmlns:a16="http://schemas.microsoft.com/office/drawing/2014/main" id="{BB38D738-366A-403B-9579-417AB79C09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350" y="1905000"/>
            <a:ext cx="9080370" cy="3352752"/>
          </a:xfrm>
          <a:prstGeom prst="rect">
            <a:avLst/>
          </a:prstGeom>
        </p:spPr>
      </p:pic>
    </p:spTree>
    <p:custDataLst>
      <p:tags r:id="rId1"/>
    </p:custDataLst>
    <p:extLst>
      <p:ext uri="{BB962C8B-B14F-4D97-AF65-F5344CB8AC3E}">
        <p14:creationId xmlns:p14="http://schemas.microsoft.com/office/powerpoint/2010/main" val="1220379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Builder Pattern</a:t>
            </a:r>
            <a:endParaRPr lang="zh-CN" altLang="en-US" sz="3600" dirty="0"/>
          </a:p>
        </p:txBody>
      </p:sp>
      <p:sp>
        <p:nvSpPr>
          <p:cNvPr id="6" name="内容占位符 2"/>
          <p:cNvSpPr txBox="1"/>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建造者模式</a:t>
            </a:r>
            <a:endParaRPr lang="en-US" altLang="zh-CN" dirty="0"/>
          </a:p>
        </p:txBody>
      </p:sp>
    </p:spTree>
    <p:extLst>
      <p:ext uri="{BB962C8B-B14F-4D97-AF65-F5344CB8AC3E}">
        <p14:creationId xmlns:p14="http://schemas.microsoft.com/office/powerpoint/2010/main" val="3461940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p>
        </p:txBody>
      </p:sp>
      <p:sp>
        <p:nvSpPr>
          <p:cNvPr id="3" name="文本框 2"/>
          <p:cNvSpPr txBox="1"/>
          <p:nvPr/>
        </p:nvSpPr>
        <p:spPr>
          <a:xfrm>
            <a:off x="566431" y="2057436"/>
            <a:ext cx="8334776" cy="445884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The intent of the Builder design pattern is to separate the construction of a complex object from its representation. By doing so the same construction process can create different representations.</a:t>
            </a:r>
            <a:endParaRPr lang="zh-CN" altLang="en-US" dirty="0"/>
          </a:p>
          <a:p>
            <a:pPr marL="0" indent="0" eaLnBrk="1" hangingPunct="1">
              <a:lnSpc>
                <a:spcPct val="150000"/>
              </a:lnSpc>
              <a:buClr>
                <a:srgbClr val="0070C0"/>
              </a:buClr>
              <a:buFont typeface="+mj-lt"/>
              <a:buNone/>
            </a:pPr>
            <a:r>
              <a:rPr lang="zh-CN" altLang="en-US" dirty="0"/>
              <a:t>它可以将复杂对象的建造过程抽象出来（抽象类别），使这个抽象过程的不同实现方法可以构造出不同表现（属性）的对象。</a:t>
            </a:r>
          </a:p>
        </p:txBody>
      </p:sp>
    </p:spTree>
    <p:custDataLst>
      <p:tags r:id="rId1"/>
    </p:custDataLst>
    <p:extLst>
      <p:ext uri="{BB962C8B-B14F-4D97-AF65-F5344CB8AC3E}">
        <p14:creationId xmlns:p14="http://schemas.microsoft.com/office/powerpoint/2010/main" val="248295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p>
        </p:txBody>
      </p:sp>
      <p:sp>
        <p:nvSpPr>
          <p:cNvPr id="3" name="文本框 2"/>
          <p:cNvSpPr txBox="1"/>
          <p:nvPr/>
        </p:nvSpPr>
        <p:spPr>
          <a:xfrm>
            <a:off x="566431" y="2057436"/>
            <a:ext cx="8334776" cy="2796856"/>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a:solidFill>
                  <a:srgbClr val="0070C0"/>
                </a:solidFill>
              </a:rPr>
              <a:t>适用场景</a:t>
            </a:r>
            <a:endParaRPr lang="en-US" altLang="zh-CN" b="1" dirty="0">
              <a:solidFill>
                <a:srgbClr val="0070C0"/>
              </a:solidFill>
            </a:endParaRPr>
          </a:p>
          <a:p>
            <a:pPr indent="0" eaLnBrk="1" hangingPunct="1">
              <a:lnSpc>
                <a:spcPct val="150000"/>
              </a:lnSpc>
              <a:buFont typeface="Wingdings" panose="05000000000000000000" pitchFamily="2" charset="2"/>
              <a:buNone/>
            </a:pPr>
            <a:r>
              <a:rPr lang="zh-CN" altLang="en-US" dirty="0"/>
              <a:t>在以下情况使用建造者模式：</a:t>
            </a:r>
          </a:p>
          <a:p>
            <a:pPr marL="457200" indent="-457200" eaLnBrk="1" hangingPunct="1">
              <a:lnSpc>
                <a:spcPct val="150000"/>
              </a:lnSpc>
              <a:buClr>
                <a:srgbClr val="0070C0"/>
              </a:buClr>
              <a:buFont typeface="+mj-lt"/>
              <a:buAutoNum type="arabicPeriod"/>
            </a:pPr>
            <a:r>
              <a:rPr lang="zh-CN" altLang="en-US" dirty="0"/>
              <a:t>当创建复杂对象的算法应该独立于该对象的组成部分以及它们的装配方式时；</a:t>
            </a:r>
          </a:p>
          <a:p>
            <a:pPr marL="457200" indent="-457200" eaLnBrk="1" hangingPunct="1">
              <a:lnSpc>
                <a:spcPct val="150000"/>
              </a:lnSpc>
              <a:buClr>
                <a:srgbClr val="0070C0"/>
              </a:buClr>
              <a:buFont typeface="+mj-lt"/>
              <a:buAutoNum type="arabicPeriod"/>
            </a:pPr>
            <a:r>
              <a:rPr lang="zh-CN" altLang="en-US" dirty="0"/>
              <a:t>当构造过程必须允许被构造的对象有不同的表示时。</a:t>
            </a:r>
          </a:p>
        </p:txBody>
      </p:sp>
    </p:spTree>
    <p:custDataLst>
      <p:tags r:id="rId1"/>
    </p:custDataLst>
    <p:extLst>
      <p:ext uri="{BB962C8B-B14F-4D97-AF65-F5344CB8AC3E}">
        <p14:creationId xmlns:p14="http://schemas.microsoft.com/office/powerpoint/2010/main" val="223857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en-US" altLang="zh-CN" dirty="0"/>
              <a:t>Allows you to vary a product’s internal representation.</a:t>
            </a:r>
          </a:p>
          <a:p>
            <a:pPr marL="457200" indent="-457200">
              <a:buClr>
                <a:srgbClr val="0070C0"/>
              </a:buClr>
              <a:buFont typeface="+mj-lt"/>
              <a:buAutoNum type="arabicPeriod"/>
            </a:pPr>
            <a:r>
              <a:rPr lang="en-US" altLang="zh-CN" dirty="0"/>
              <a:t>Encapsulates code for construction and representation.</a:t>
            </a:r>
          </a:p>
          <a:p>
            <a:pPr marL="457200" indent="-457200">
              <a:buClr>
                <a:srgbClr val="0070C0"/>
              </a:buClr>
              <a:buFont typeface="+mj-lt"/>
              <a:buAutoNum type="arabicPeriod"/>
            </a:pPr>
            <a:r>
              <a:rPr lang="en-US" altLang="zh-CN" dirty="0"/>
              <a:t>Provides control over steps of construction process.</a:t>
            </a:r>
          </a:p>
          <a:p>
            <a:pPr>
              <a:buClr>
                <a:srgbClr val="0070C0"/>
              </a:buClr>
            </a:pPr>
            <a:endParaRPr lang="en-US" altLang="zh-CN" dirty="0"/>
          </a:p>
          <a:p>
            <a:pPr marL="457200" indent="-457200">
              <a:buClr>
                <a:srgbClr val="0070C0"/>
              </a:buClr>
              <a:buFont typeface="+mj-lt"/>
              <a:buAutoNum type="arabicPeriod"/>
            </a:pPr>
            <a:r>
              <a:rPr lang="zh-CN" altLang="en-US" dirty="0"/>
              <a:t>允许您更改产品的内部表示。</a:t>
            </a:r>
          </a:p>
          <a:p>
            <a:pPr marL="457200" indent="-457200">
              <a:buClr>
                <a:srgbClr val="0070C0"/>
              </a:buClr>
              <a:buFont typeface="+mj-lt"/>
              <a:buAutoNum type="arabicPeriod"/>
            </a:pPr>
            <a:r>
              <a:rPr lang="zh-CN" altLang="en-US" dirty="0"/>
              <a:t>封装构造和表示的代码。</a:t>
            </a:r>
          </a:p>
          <a:p>
            <a:pPr marL="457200" indent="-457200">
              <a:buClr>
                <a:srgbClr val="0070C0"/>
              </a:buClr>
              <a:buFont typeface="+mj-lt"/>
              <a:buAutoNum type="arabicPeriod"/>
            </a:pPr>
            <a:r>
              <a:rPr lang="zh-CN" altLang="en-US" dirty="0"/>
              <a:t>提供链式工序的控制。</a:t>
            </a:r>
          </a:p>
        </p:txBody>
      </p:sp>
    </p:spTree>
    <p:custDataLst>
      <p:tags r:id="rId1"/>
    </p:custDataLst>
    <p:extLst>
      <p:ext uri="{BB962C8B-B14F-4D97-AF65-F5344CB8AC3E}">
        <p14:creationId xmlns:p14="http://schemas.microsoft.com/office/powerpoint/2010/main" val="3458165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p>
        </p:txBody>
      </p:sp>
      <p:sp>
        <p:nvSpPr>
          <p:cNvPr id="3" name="文本框 2"/>
          <p:cNvSpPr txBox="1"/>
          <p:nvPr/>
        </p:nvSpPr>
        <p:spPr>
          <a:xfrm>
            <a:off x="566431" y="2057436"/>
            <a:ext cx="8334776" cy="433965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en-US" altLang="zh-CN" dirty="0"/>
              <a:t>Requires creating a separate </a:t>
            </a:r>
            <a:r>
              <a:rPr lang="en-US" altLang="zh-CN" dirty="0" err="1"/>
              <a:t>ConcreteBuilder</a:t>
            </a:r>
            <a:r>
              <a:rPr lang="en-US" altLang="zh-CN" dirty="0"/>
              <a:t> for each different type of product.</a:t>
            </a:r>
          </a:p>
          <a:p>
            <a:pPr marL="457200" indent="-457200">
              <a:buClr>
                <a:srgbClr val="0070C0"/>
              </a:buClr>
              <a:buFont typeface="+mj-lt"/>
              <a:buAutoNum type="arabicPeriod"/>
            </a:pPr>
            <a:r>
              <a:rPr lang="en-US" altLang="zh-CN" dirty="0"/>
              <a:t>Requires the builder classes to be mutable.</a:t>
            </a:r>
          </a:p>
          <a:p>
            <a:pPr marL="457200" indent="-457200">
              <a:buClr>
                <a:srgbClr val="0070C0"/>
              </a:buClr>
              <a:buFont typeface="+mj-lt"/>
              <a:buAutoNum type="arabicPeriod"/>
            </a:pPr>
            <a:r>
              <a:rPr lang="en-US" altLang="zh-CN" dirty="0"/>
              <a:t>Data members of class aren't guaranteed to be initialized.</a:t>
            </a:r>
          </a:p>
          <a:p>
            <a:pPr marL="457200" indent="-457200">
              <a:buClr>
                <a:srgbClr val="0070C0"/>
              </a:buClr>
              <a:buFont typeface="+mj-lt"/>
              <a:buAutoNum type="arabicPeriod"/>
            </a:pPr>
            <a:r>
              <a:rPr lang="en-US" altLang="zh-CN" dirty="0"/>
              <a:t>Dependency injection may be less supported.</a:t>
            </a:r>
          </a:p>
          <a:p>
            <a:pPr>
              <a:buClr>
                <a:srgbClr val="0070C0"/>
              </a:buClr>
            </a:pPr>
            <a:endParaRPr lang="en-US" altLang="zh-CN" dirty="0"/>
          </a:p>
          <a:p>
            <a:pPr marL="457200" indent="-457200">
              <a:buClr>
                <a:srgbClr val="0070C0"/>
              </a:buClr>
              <a:buFont typeface="+mj-lt"/>
              <a:buAutoNum type="arabicPeriod"/>
            </a:pPr>
            <a:r>
              <a:rPr lang="zh-CN" altLang="en-US" dirty="0"/>
              <a:t>需要为每个不同类型的类创建单独的生成器。</a:t>
            </a:r>
          </a:p>
          <a:p>
            <a:pPr marL="457200" indent="-457200">
              <a:buClr>
                <a:srgbClr val="0070C0"/>
              </a:buClr>
              <a:buFont typeface="+mj-lt"/>
              <a:buAutoNum type="arabicPeriod"/>
            </a:pPr>
            <a:r>
              <a:rPr lang="zh-CN" altLang="en-US" dirty="0"/>
              <a:t>要求生成器类是可变的。</a:t>
            </a:r>
          </a:p>
          <a:p>
            <a:pPr marL="457200" indent="-457200">
              <a:buClr>
                <a:srgbClr val="0070C0"/>
              </a:buClr>
              <a:buFont typeface="+mj-lt"/>
              <a:buAutoNum type="arabicPeriod"/>
            </a:pPr>
            <a:r>
              <a:rPr lang="zh-CN" altLang="en-US" dirty="0"/>
              <a:t>类的数据成员不能保证被初始化。</a:t>
            </a:r>
          </a:p>
          <a:p>
            <a:pPr marL="457200" indent="-457200">
              <a:buClr>
                <a:srgbClr val="0070C0"/>
              </a:buClr>
              <a:buFont typeface="+mj-lt"/>
              <a:buAutoNum type="arabicPeriod"/>
            </a:pPr>
            <a:r>
              <a:rPr lang="zh-CN" altLang="en-US" dirty="0"/>
              <a:t>依赖注入可能不太受支持。</a:t>
            </a:r>
          </a:p>
        </p:txBody>
      </p:sp>
    </p:spTree>
    <p:custDataLst>
      <p:tags r:id="rId1"/>
    </p:custDataLst>
    <p:extLst>
      <p:ext uri="{BB962C8B-B14F-4D97-AF65-F5344CB8AC3E}">
        <p14:creationId xmlns:p14="http://schemas.microsoft.com/office/powerpoint/2010/main" val="855240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p>
        </p:txBody>
      </p:sp>
      <p:pic>
        <p:nvPicPr>
          <p:cNvPr id="4" name="图片 3">
            <a:extLst>
              <a:ext uri="{FF2B5EF4-FFF2-40B4-BE49-F238E27FC236}">
                <a16:creationId xmlns:a16="http://schemas.microsoft.com/office/drawing/2014/main" id="{8B41600C-BA09-40EC-A664-E81CA48948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0" y="2057436"/>
            <a:ext cx="8890000" cy="3048000"/>
          </a:xfrm>
          <a:prstGeom prst="rect">
            <a:avLst/>
          </a:prstGeom>
        </p:spPr>
      </p:pic>
    </p:spTree>
    <p:custDataLst>
      <p:tags r:id="rId1"/>
    </p:custDataLst>
    <p:extLst>
      <p:ext uri="{BB962C8B-B14F-4D97-AF65-F5344CB8AC3E}">
        <p14:creationId xmlns:p14="http://schemas.microsoft.com/office/powerpoint/2010/main" val="359623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Singleton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单例模式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3305</Words>
  <Application>Microsoft Office PowerPoint</Application>
  <PresentationFormat>全屏显示(4:3)</PresentationFormat>
  <Paragraphs>206</Paragraphs>
  <Slides>34</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宋体</vt:lpstr>
      <vt:lpstr>微软雅黑</vt:lpstr>
      <vt:lpstr>Arial</vt:lpstr>
      <vt:lpstr>Calibri</vt:lpstr>
      <vt:lpstr>Franklin Gothic Medium</vt:lpstr>
      <vt:lpstr>Segoe UI Semibold</vt:lpstr>
      <vt:lpstr>Times New Roman</vt:lpstr>
      <vt:lpstr>Wingdings</vt:lpstr>
      <vt:lpstr>2_Office 主题​​</vt:lpstr>
      <vt:lpstr>设计模式</vt:lpstr>
      <vt:lpstr>Creational Patterns </vt:lpstr>
      <vt:lpstr>PowerPoint 演示文稿</vt:lpstr>
      <vt:lpstr>The Singleton Pattern</vt:lpstr>
      <vt:lpstr>PowerPoint 演示文稿</vt:lpstr>
      <vt:lpstr>PowerPoint 演示文稿</vt:lpstr>
      <vt:lpstr>PowerPoint 演示文稿</vt:lpstr>
      <vt:lpstr>PowerPoint 演示文稿</vt:lpstr>
      <vt:lpstr>PowerPoint 演示文稿</vt:lpstr>
      <vt:lpstr>The Factory Pattern</vt:lpstr>
      <vt:lpstr>PowerPoint 演示文稿</vt:lpstr>
      <vt:lpstr>PowerPoint 演示文稿</vt:lpstr>
      <vt:lpstr>PowerPoint 演示文稿</vt:lpstr>
      <vt:lpstr>PowerPoint 演示文稿</vt:lpstr>
      <vt:lpstr>The Abstract Factory Pattern</vt:lpstr>
      <vt:lpstr>PowerPoint 演示文稿</vt:lpstr>
      <vt:lpstr>PowerPoint 演示文稿</vt:lpstr>
      <vt:lpstr>PowerPoint 演示文稿</vt:lpstr>
      <vt:lpstr>PowerPoint 演示文稿</vt:lpstr>
      <vt:lpstr>PowerPoint 演示文稿</vt:lpstr>
      <vt:lpstr>The Prototype Pattern</vt:lpstr>
      <vt:lpstr>PowerPoint 演示文稿</vt:lpstr>
      <vt:lpstr>PowerPoint 演示文稿</vt:lpstr>
      <vt:lpstr>PowerPoint 演示文稿</vt:lpstr>
      <vt:lpstr>PowerPoint 演示文稿</vt:lpstr>
      <vt:lpstr>PowerPoint 演示文稿</vt:lpstr>
      <vt:lpstr>The Builder Pattern</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921</cp:revision>
  <dcterms:created xsi:type="dcterms:W3CDTF">2002-02-19T21:25:00Z</dcterms:created>
  <dcterms:modified xsi:type="dcterms:W3CDTF">2018-09-09T09:54:03Z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