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3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3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3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3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3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36.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3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3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39.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4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41.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42.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43.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4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45.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4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4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4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4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50.xml" ContentType="application/vnd.openxmlformats-officedocument.presentationml.notesSlide+xml"/>
  <Override PartName="/ppt/tags/tag129.xml" ContentType="application/vnd.openxmlformats-officedocument.presentationml.tags+xml"/>
  <Override PartName="/ppt/notesSlides/notesSlide51.xml" ContentType="application/vnd.openxmlformats-officedocument.presentationml.notesSlide+xml"/>
  <Override PartName="/ppt/tags/tag1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68"/>
  </p:notesMasterIdLst>
  <p:handoutMasterIdLst>
    <p:handoutMasterId r:id="rId69"/>
  </p:handoutMasterIdLst>
  <p:sldIdLst>
    <p:sldId id="453" r:id="rId3"/>
    <p:sldId id="583" r:id="rId4"/>
    <p:sldId id="584" r:id="rId5"/>
    <p:sldId id="585" r:id="rId6"/>
    <p:sldId id="586" r:id="rId7"/>
    <p:sldId id="595" r:id="rId8"/>
    <p:sldId id="596" r:id="rId9"/>
    <p:sldId id="597" r:id="rId10"/>
    <p:sldId id="604" r:id="rId11"/>
    <p:sldId id="607" r:id="rId12"/>
    <p:sldId id="598" r:id="rId13"/>
    <p:sldId id="614" r:id="rId14"/>
    <p:sldId id="608" r:id="rId15"/>
    <p:sldId id="612" r:id="rId16"/>
    <p:sldId id="613" r:id="rId17"/>
    <p:sldId id="611" r:id="rId18"/>
    <p:sldId id="599" r:id="rId19"/>
    <p:sldId id="631" r:id="rId20"/>
    <p:sldId id="632" r:id="rId21"/>
    <p:sldId id="633" r:id="rId22"/>
    <p:sldId id="634" r:id="rId23"/>
    <p:sldId id="636" r:id="rId24"/>
    <p:sldId id="600" r:id="rId25"/>
    <p:sldId id="637" r:id="rId26"/>
    <p:sldId id="638" r:id="rId27"/>
    <p:sldId id="639" r:id="rId28"/>
    <p:sldId id="640" r:id="rId29"/>
    <p:sldId id="641" r:id="rId30"/>
    <p:sldId id="601" r:id="rId31"/>
    <p:sldId id="652" r:id="rId32"/>
    <p:sldId id="653" r:id="rId33"/>
    <p:sldId id="654" r:id="rId34"/>
    <p:sldId id="655" r:id="rId35"/>
    <p:sldId id="656" r:id="rId36"/>
    <p:sldId id="602" r:id="rId37"/>
    <p:sldId id="665" r:id="rId38"/>
    <p:sldId id="670" r:id="rId39"/>
    <p:sldId id="666" r:id="rId40"/>
    <p:sldId id="587" r:id="rId41"/>
    <p:sldId id="698" r:id="rId42"/>
    <p:sldId id="603" r:id="rId43"/>
    <p:sldId id="588" r:id="rId44"/>
    <p:sldId id="589" r:id="rId45"/>
    <p:sldId id="699" r:id="rId46"/>
    <p:sldId id="590" r:id="rId47"/>
    <p:sldId id="679" r:id="rId48"/>
    <p:sldId id="684" r:id="rId49"/>
    <p:sldId id="686" r:id="rId50"/>
    <p:sldId id="680" r:id="rId51"/>
    <p:sldId id="700" r:id="rId52"/>
    <p:sldId id="685" r:id="rId53"/>
    <p:sldId id="687" r:id="rId54"/>
    <p:sldId id="688" r:id="rId55"/>
    <p:sldId id="701" r:id="rId56"/>
    <p:sldId id="694" r:id="rId57"/>
    <p:sldId id="695" r:id="rId58"/>
    <p:sldId id="696" r:id="rId59"/>
    <p:sldId id="697" r:id="rId60"/>
    <p:sldId id="702" r:id="rId61"/>
    <p:sldId id="703" r:id="rId62"/>
    <p:sldId id="704" r:id="rId63"/>
    <p:sldId id="705" r:id="rId64"/>
    <p:sldId id="706" r:id="rId65"/>
    <p:sldId id="472" r:id="rId66"/>
    <p:sldId id="577" r:id="rId6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extLst>
      <p:ext uri="{19B8F6BF-5375-455C-9EA6-DF929625EA0E}">
        <p15:presenceInfo xmlns:p15="http://schemas.microsoft.com/office/powerpoint/2012/main" userId="fb07411d7abeb5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2018/8/29</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p>
          <a:p>
            <a:pPr eaLnBrk="1" hangingPunct="1"/>
            <a:r>
              <a:rPr lang="zh-CN" altLang="en-US" dirty="0"/>
              <a:t>优化体系结构的关键是职能明晰（分而治之策略和涟漪效应）、粒度合适，举例 </a:t>
            </a:r>
            <a:r>
              <a:rPr lang="en-US" altLang="zh-CN" dirty="0"/>
              <a:t>MVC （Struts</a:t>
            </a:r>
            <a:r>
              <a:rPr lang="zh-CN" altLang="en-US" dirty="0"/>
              <a:t>框架）。</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p>
          <a:p>
            <a:endParaRPr lang="en-US" altLang="zh-CN" dirty="0"/>
          </a:p>
          <a:p>
            <a:r>
              <a:rPr lang="en-US" altLang="zh-CN" dirty="0"/>
              <a:t>朋友之间也有间距 </a:t>
            </a:r>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p>
          <a:p>
            <a:endParaRPr lang="en-US" altLang="zh-CN" dirty="0"/>
          </a:p>
          <a:p>
            <a:r>
              <a:rPr lang="en-US" altLang="zh-CN" dirty="0"/>
              <a:t>类与类之间的关系越密切，耦合度越大，当一个类发生改变时，对另一个类的影响也越大。[解决方案]尽量降低类与类之间的耦合。</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p>
          <a:p>
            <a:r>
              <a:rPr lang="zh-CN" altLang="en-US" dirty="0"/>
              <a:t>通常我们以接口或者抽象类的方式抽象出来</a:t>
            </a:r>
          </a:p>
          <a:p>
            <a:endParaRPr lang="zh-CN" altLang="en-US" dirty="0"/>
          </a:p>
          <a:p>
            <a:r>
              <a:rPr lang="en-US" altLang="zh-CN" dirty="0"/>
              <a:t>- </a:t>
            </a:r>
            <a:r>
              <a:rPr lang="zh-CN" altLang="en-US" dirty="0"/>
              <a:t>在类的结构设计上，每一个类都应当尽量降低成员的访问权限 </a:t>
            </a:r>
          </a:p>
          <a:p>
            <a:r>
              <a:rPr lang="zh-CN" altLang="en-US" dirty="0"/>
              <a:t>以减少public方法和属性，改为private、package－private、protected等访问权限，及是否可以加上final关键字，不可变的类和方法，对外提供固定服务。</a:t>
            </a:r>
          </a:p>
          <a:p>
            <a:endParaRPr lang="zh-CN" altLang="en-US" dirty="0"/>
          </a:p>
          <a:p>
            <a:r>
              <a:rPr lang="en-US" altLang="zh-CN" dirty="0"/>
              <a:t>- </a:t>
            </a:r>
            <a:r>
              <a:rPr lang="zh-CN" altLang="en-US" dirty="0"/>
              <a:t>在类的设计上，只要有可能，一个类应当设计成不变类 </a:t>
            </a:r>
          </a:p>
          <a:p>
            <a:r>
              <a:rPr lang="zh-CN" altLang="en-US" dirty="0"/>
              <a:t>不可变的类和方法，对外提供固定服务。</a:t>
            </a:r>
          </a:p>
          <a:p>
            <a:endParaRPr lang="zh-CN" altLang="en-US" dirty="0"/>
          </a:p>
          <a:p>
            <a:r>
              <a:rPr lang="en-US" altLang="zh-CN" dirty="0"/>
              <a:t>- </a:t>
            </a:r>
            <a:r>
              <a:rPr lang="zh-CN" altLang="en-US" dirty="0"/>
              <a:t>在对其他类的引用上，一个对象对其它对象的引用应当降到最低 </a:t>
            </a:r>
          </a:p>
          <a:p>
            <a:r>
              <a:rPr lang="zh-CN" altLang="en-US" dirty="0"/>
              <a:t>降低类与类之间的耦合度。</a:t>
            </a:r>
          </a:p>
          <a:p>
            <a:endParaRPr lang="zh-CN" altLang="en-US" dirty="0"/>
          </a:p>
          <a:p>
            <a:r>
              <a:rPr lang="en-US" altLang="zh-CN" dirty="0"/>
              <a:t>- </a:t>
            </a:r>
            <a:r>
              <a:rPr lang="zh-CN" altLang="en-US" dirty="0"/>
              <a:t>尽量降低类的访问权限 </a:t>
            </a:r>
          </a:p>
          <a:p>
            <a:r>
              <a:rPr lang="zh-CN" altLang="en-US" dirty="0"/>
              <a:t>防止类或类对象被过度耦合在另一个类的方法中。</a:t>
            </a:r>
          </a:p>
          <a:p>
            <a:endParaRPr lang="zh-CN" altLang="en-US" dirty="0"/>
          </a:p>
          <a:p>
            <a:r>
              <a:rPr lang="en-US" altLang="zh-CN" dirty="0"/>
              <a:t>- </a:t>
            </a:r>
            <a:r>
              <a:rPr lang="zh-CN" altLang="en-US" dirty="0"/>
              <a:t>不要暴露类成员，而应该提供相应的访问器(属性)</a:t>
            </a:r>
          </a:p>
          <a:p>
            <a:endParaRPr lang="zh-CN" altLang="en-US" dirty="0"/>
          </a:p>
          <a:p>
            <a:r>
              <a:rPr lang="en-US" altLang="zh-CN" dirty="0"/>
              <a:t>- </a:t>
            </a:r>
            <a:r>
              <a:rPr lang="zh-CN" altLang="en-US" dirty="0"/>
              <a:t>谨慎使用序列化功能（类或接口在客户端变更，却未在服务端同步更新，引发序列化失败，项目管理易疏忽）</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20000"/>
          </a:bodyPr>
          <a:lstStyle/>
          <a:p>
            <a:r>
              <a:rPr lang="en-US" altLang="zh-CN" dirty="0"/>
              <a:t>为什么使用开闭原则</a:t>
            </a:r>
          </a:p>
          <a:p>
            <a:r>
              <a:rPr lang="en-US" altLang="zh-CN" dirty="0"/>
              <a:t>第一：开闭原则非常有名，只要是面向对象编程，在开发时都会强调开闭原则</a:t>
            </a:r>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p>
          <a:p>
            <a:endParaRPr lang="en-US" altLang="zh-CN" dirty="0"/>
          </a:p>
          <a:p>
            <a:r>
              <a:rPr lang="en-US" altLang="zh-CN" dirty="0"/>
              <a:t>第三：开闭原则可以提高复用性 </a:t>
            </a:r>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p>
          <a:p>
            <a:endParaRPr lang="en-US" altLang="zh-CN" dirty="0"/>
          </a:p>
          <a:p>
            <a:r>
              <a:rPr lang="en-US" altLang="zh-CN" dirty="0"/>
              <a:t>第四：开闭原则可以提高维护性 </a:t>
            </a:r>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p>
          <a:p>
            <a:endParaRPr lang="en-US" altLang="zh-CN" dirty="0"/>
          </a:p>
          <a:p>
            <a:r>
              <a:rPr lang="en-US" altLang="zh-CN" dirty="0"/>
              <a:t>第五：面向对象开发的要求 </a:t>
            </a:r>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p>
          <a:p>
            <a:pPr eaLnBrk="1" hangingPunct="1"/>
            <a:r>
              <a:rPr lang="zh-CN" altLang="en-US" dirty="0"/>
              <a:t>重用是优化体系结构的前提。</a:t>
            </a:r>
          </a:p>
          <a:p>
            <a:pPr eaLnBrk="1" hangingPunct="1"/>
            <a:r>
              <a:rPr lang="zh-CN" altLang="en-US" dirty="0"/>
              <a:t>做到重用和体系结构合理后，自然系统在维护性和弹性会有出色表现。</a:t>
            </a:r>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p>
          <a:p>
            <a:pPr eaLnBrk="1" hangingPunct="1"/>
            <a:r>
              <a:rPr lang="zh-CN" altLang="en-US" dirty="0"/>
              <a:t>结构良好的系统更加容易优化性能。因为功能明晰、结构好，可以准确地判断出哪个地方存在性能瓶颈，从而优化之。</a:t>
            </a:r>
          </a:p>
          <a:p>
            <a:pPr eaLnBrk="1" hangingPunct="1"/>
            <a:r>
              <a:rPr lang="zh-CN" altLang="en-US" dirty="0"/>
              <a:t>上述条件满足，软件质量当然有保证。</a:t>
            </a:r>
          </a:p>
          <a:p>
            <a:pPr eaLnBrk="1" hangingPunct="1"/>
            <a:r>
              <a:rPr lang="zh-CN" altLang="en-US" dirty="0"/>
              <a:t>代码虽然是写给计算机执行，但最重要的是表达人的思想，写给人看的。因此提高代码可读性，方便团队交流非常重要。</a:t>
            </a:r>
          </a:p>
          <a:p>
            <a:pPr eaLnBrk="1" hangingPunct="1"/>
            <a:r>
              <a:rPr lang="zh-CN" altLang="en-US" dirty="0"/>
              <a:t>团队有统一的编码规范和设计模式，水平更加容易提高，因为设计模式能将成功的经验在团队中普及。</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p>
          <a:p>
            <a:r>
              <a:rPr lang="zh-CN" altLang="en-US" dirty="0"/>
              <a:t>通常我们以接口或者抽象类的方式抽象出来</a:t>
            </a:r>
          </a:p>
          <a:p>
            <a:endParaRPr lang="zh-CN" altLang="en-US" dirty="0"/>
          </a:p>
          <a:p>
            <a:r>
              <a:rPr lang="en-US" altLang="zh-CN" dirty="0"/>
              <a:t>- </a:t>
            </a:r>
            <a:r>
              <a:rPr lang="zh-CN" altLang="en-US" dirty="0"/>
              <a:t>在类的结构设计上，每一个类都应当尽量降低成员的访问权限 </a:t>
            </a:r>
          </a:p>
          <a:p>
            <a:r>
              <a:rPr lang="zh-CN" altLang="en-US" dirty="0"/>
              <a:t>以减少public方法和属性，改为private、package－private、protected等访问权限，及是否可以加上final关键字，不可变的类和方法，对外提供固定服务。</a:t>
            </a:r>
          </a:p>
          <a:p>
            <a:endParaRPr lang="zh-CN" altLang="en-US" dirty="0"/>
          </a:p>
          <a:p>
            <a:r>
              <a:rPr lang="en-US" altLang="zh-CN" dirty="0"/>
              <a:t>- </a:t>
            </a:r>
            <a:r>
              <a:rPr lang="zh-CN" altLang="en-US" dirty="0"/>
              <a:t>在类的设计上，只要有可能，一个类应当设计成不变类 </a:t>
            </a:r>
          </a:p>
          <a:p>
            <a:r>
              <a:rPr lang="zh-CN" altLang="en-US" dirty="0"/>
              <a:t>不可变的类和方法，对外提供固定服务。</a:t>
            </a:r>
          </a:p>
          <a:p>
            <a:endParaRPr lang="zh-CN" altLang="en-US" dirty="0"/>
          </a:p>
          <a:p>
            <a:r>
              <a:rPr lang="en-US" altLang="zh-CN" dirty="0"/>
              <a:t>- </a:t>
            </a:r>
            <a:r>
              <a:rPr lang="zh-CN" altLang="en-US" dirty="0"/>
              <a:t>在对其他类的引用上，一个对象对其它对象的引用应当降到最低 </a:t>
            </a:r>
          </a:p>
          <a:p>
            <a:r>
              <a:rPr lang="zh-CN" altLang="en-US" dirty="0"/>
              <a:t>降低类与类之间的耦合度。</a:t>
            </a:r>
          </a:p>
          <a:p>
            <a:endParaRPr lang="zh-CN" altLang="en-US" dirty="0"/>
          </a:p>
          <a:p>
            <a:r>
              <a:rPr lang="en-US" altLang="zh-CN" dirty="0"/>
              <a:t>- </a:t>
            </a:r>
            <a:r>
              <a:rPr lang="zh-CN" altLang="en-US" dirty="0"/>
              <a:t>尽量降低类的访问权限 </a:t>
            </a:r>
          </a:p>
          <a:p>
            <a:r>
              <a:rPr lang="zh-CN" altLang="en-US" dirty="0"/>
              <a:t>防止类或类对象被过度耦合在另一个类的方法中。</a:t>
            </a:r>
          </a:p>
          <a:p>
            <a:endParaRPr lang="zh-CN" altLang="en-US" dirty="0"/>
          </a:p>
          <a:p>
            <a:r>
              <a:rPr lang="en-US" altLang="zh-CN" dirty="0"/>
              <a:t>- </a:t>
            </a:r>
            <a:r>
              <a:rPr lang="zh-CN" altLang="en-US" dirty="0"/>
              <a:t>不要暴露类成员，而应该提供相应的访问器(属性)</a:t>
            </a:r>
          </a:p>
          <a:p>
            <a:endParaRPr lang="zh-CN" altLang="en-US" dirty="0"/>
          </a:p>
          <a:p>
            <a:r>
              <a:rPr lang="en-US" altLang="zh-CN" dirty="0"/>
              <a:t>- </a:t>
            </a:r>
            <a:r>
              <a:rPr lang="zh-CN" altLang="en-US" dirty="0"/>
              <a:t>谨慎使用序列化功能（类或接口在客户端变更，却未在服务端同步更新，引发序列化失败，项目管理易疏忽）</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39</a:t>
            </a:fld>
            <a:endParaRPr lang="zh-CN" altLang="en-US"/>
          </a:p>
        </p:txBody>
      </p:sp>
    </p:spTree>
    <p:extLst>
      <p:ext uri="{BB962C8B-B14F-4D97-AF65-F5344CB8AC3E}">
        <p14:creationId xmlns:p14="http://schemas.microsoft.com/office/powerpoint/2010/main" val="734883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49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51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1.良好的封装性， 代码结构清晰。 一个对象创建是有条件约束的， 如一个调用者需要一个具体的产品对象， 只要知道这个产品的类名（或约束字符串） 就可以了， 不用知道创建对象的艰辛过程， 降低模块间的耦合。</a:t>
            </a:r>
          </a:p>
          <a:p>
            <a:r>
              <a:rPr lang="zh-CN" altLang="en-US"/>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p>
          <a:p>
            <a:r>
              <a:rPr lang="zh-CN" altLang="en-US"/>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p>
          <a:p>
            <a:r>
              <a:rPr lang="zh-CN" altLang="en-US"/>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p>
          <a:p>
            <a:r>
              <a:rPr lang="zh-CN" altLang="en-US"/>
              <a:t>抽象， 它不关心对象是如何创建出来， 这由谁负责呢？ 工厂类， 只要知道工厂类是谁， 我就</a:t>
            </a:r>
          </a:p>
          <a:p>
            <a:r>
              <a:rPr lang="zh-CN" altLang="en-US"/>
              <a:t>能创建出一个需要的对象， 省时省力， 优秀设计就应该如此。</a:t>
            </a:r>
          </a:p>
          <a:p>
            <a:r>
              <a:rPr lang="zh-CN" altLang="en-US"/>
              <a:t>● 产品族内的约束为非公开状态。 例如生产男女比例的问题上， 猜想女娲娘娘肯定有自</a:t>
            </a:r>
          </a:p>
          <a:p>
            <a:r>
              <a:rPr lang="zh-CN" altLang="en-US"/>
              <a:t>己的打算， 不能让女盛男衰， 否则女性的优点不就体现不出来了吗？ 那在抽象工厂模式， 就</a:t>
            </a:r>
          </a:p>
          <a:p>
            <a:r>
              <a:rPr lang="zh-CN" altLang="en-US"/>
              <a:t>应该有这样的一个约束： 每生产1个女性， 就同时生产出1.2个男性， 这样的生产过程对调用</a:t>
            </a:r>
          </a:p>
          <a:p>
            <a:r>
              <a:rPr lang="zh-CN" altLang="en-US"/>
              <a:t>工厂类的高层模块来说是透明的， 它不需要知道这个约束， 我就是要一个黄色女性产品就可</a:t>
            </a:r>
          </a:p>
          <a:p>
            <a:r>
              <a:rPr lang="zh-CN" altLang="en-US"/>
              <a:t>以了， 具体的产品族内的约束是在工厂内实现的。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p>
          <a:p>
            <a:r>
              <a:rPr lang="zh-CN" altLang="en-US"/>
              <a:t>抽象， 它不关心对象是如何创建出来， 这由谁负责呢？ 工厂类， 只要知道工厂类是谁， 我就</a:t>
            </a:r>
          </a:p>
          <a:p>
            <a:r>
              <a:rPr lang="zh-CN" altLang="en-US"/>
              <a:t>能创建出一个需要的对象， 省时省力， 优秀设计就应该如此。</a:t>
            </a:r>
          </a:p>
          <a:p>
            <a:r>
              <a:rPr lang="zh-CN" altLang="en-US"/>
              <a:t>● 产品族内的约束为非公开状态。 例如生产男女比例的问题上， 猜想女娲娘娘肯定有自</a:t>
            </a:r>
          </a:p>
          <a:p>
            <a:r>
              <a:rPr lang="zh-CN" altLang="en-US"/>
              <a:t>己的打算， 不能让女盛男衰， 否则女性的优点不就体现不出来了吗？ 那在抽象工厂模式， 就</a:t>
            </a:r>
          </a:p>
          <a:p>
            <a:r>
              <a:rPr lang="zh-CN" altLang="en-US"/>
              <a:t>应该有这样的一个约束： 每生产1个女性， 就同时生产出1.2个男性， 这样的生产过程对调用</a:t>
            </a:r>
          </a:p>
          <a:p>
            <a:r>
              <a:rPr lang="zh-CN" altLang="en-US"/>
              <a:t>工厂类的高层模块来说是透明的， 它不需要知道这个约束， 我就是要一个黄色女性产品就可</a:t>
            </a:r>
          </a:p>
          <a:p>
            <a:r>
              <a:rPr lang="zh-CN" altLang="en-US"/>
              <a:t>以了， 具体的产品族内的约束是在工厂内实现的。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例如一个文本编辑器和一个图片处理器， 都是软件实体， 但是*nix下的文本编辑器和Windows下的文本编辑器虽然功能和界</a:t>
            </a:r>
          </a:p>
          <a:p>
            <a:r>
              <a:rPr lang="zh-CN" altLang="en-US" dirty="0"/>
              <a:t>面都相同， 但是代码实现是不同的， 图片处理器也有类似情况。 也就是具有了共同的约束条</a:t>
            </a:r>
          </a:p>
          <a:p>
            <a:r>
              <a:rPr lang="zh-CN" altLang="en-US" dirty="0"/>
              <a:t>件： 操作系统类型。 于是我们可以使用抽象工厂模式， 产生不同操作系统下的编辑器和图片</a:t>
            </a:r>
          </a:p>
          <a:p>
            <a:r>
              <a:rPr lang="zh-CN" altLang="en-US" dirty="0"/>
              <a:t>处理器</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60</a:t>
            </a:fld>
            <a:endParaRPr lang="zh-CN" altLang="en-US"/>
          </a:p>
        </p:txBody>
      </p:sp>
    </p:spTree>
    <p:extLst>
      <p:ext uri="{BB962C8B-B14F-4D97-AF65-F5344CB8AC3E}">
        <p14:creationId xmlns:p14="http://schemas.microsoft.com/office/powerpoint/2010/main" val="1407475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61</a:t>
            </a:fld>
            <a:endParaRPr lang="zh-CN" altLang="en-US"/>
          </a:p>
        </p:txBody>
      </p:sp>
    </p:spTree>
    <p:extLst>
      <p:ext uri="{BB962C8B-B14F-4D97-AF65-F5344CB8AC3E}">
        <p14:creationId xmlns:p14="http://schemas.microsoft.com/office/powerpoint/2010/main" val="388204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62</a:t>
            </a:fld>
            <a:endParaRPr lang="zh-CN" altLang="en-US"/>
          </a:p>
        </p:txBody>
      </p:sp>
    </p:spTree>
    <p:extLst>
      <p:ext uri="{BB962C8B-B14F-4D97-AF65-F5344CB8AC3E}">
        <p14:creationId xmlns:p14="http://schemas.microsoft.com/office/powerpoint/2010/main" val="264995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63</a:t>
            </a:fld>
            <a:endParaRPr lang="zh-CN" altLang="en-US"/>
          </a:p>
        </p:txBody>
      </p:sp>
    </p:spTree>
    <p:extLst>
      <p:ext uri="{BB962C8B-B14F-4D97-AF65-F5344CB8AC3E}">
        <p14:creationId xmlns:p14="http://schemas.microsoft.com/office/powerpoint/2010/main" val="2726668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t>64</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2018/8/29</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2018/8/29</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2018/8/29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2"/>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4"/>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2018/8/29</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2018/8/29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2018/8/29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2018/8/29</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2018/8/29</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2018/8/29</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2018/8/29</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2018/8/29</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2018/8/29</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2018/8/29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2018/8/29</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2018/8/29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9.xml"/><Relationship Id="rId7" Type="http://schemas.openxmlformats.org/officeDocument/2006/relationships/hyperlink" Target="https://github.com/newgr8player"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29.xml"/><Relationship Id="rId5" Type="http://schemas.openxmlformats.org/officeDocument/2006/relationships/hyperlink" Target="https://newgr8player.github.io/" TargetMode="External"/><Relationship Id="rId4" Type="http://schemas.openxmlformats.org/officeDocument/2006/relationships/hyperlink" Target="https://github.com/newgr8player"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所有引用父类的地方必须能透明地使用其子类的对象。</a:t>
            </a:r>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在使用父类的的地方可以任意使用其子类，能保证子类</a:t>
            </a:r>
            <a:r>
              <a:rPr lang="zh-CN" altLang="en-US"/>
              <a:t>完美替换父类</a:t>
            </a:r>
            <a:r>
              <a:rPr lang="zh-CN" altLang="en-US" dirty="0"/>
              <a:t>。</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p>
          <a:p>
            <a:pPr marL="457200" indent="-457200" eaLnBrk="1" hangingPunct="1">
              <a:lnSpc>
                <a:spcPct val="150000"/>
              </a:lnSpc>
              <a:buClr>
                <a:srgbClr val="0070C0"/>
              </a:buClr>
              <a:buFont typeface="+mj-lt"/>
              <a:buAutoNum type="arabicPeriod"/>
            </a:pPr>
            <a:r>
              <a:rPr lang="zh-CN" altLang="en-US" dirty="0"/>
              <a:t>提高代码的重用性；</a:t>
            </a:r>
          </a:p>
          <a:p>
            <a:pPr marL="457200" indent="-457200" eaLnBrk="1" hangingPunct="1">
              <a:lnSpc>
                <a:spcPct val="150000"/>
              </a:lnSpc>
              <a:buClr>
                <a:srgbClr val="0070C0"/>
              </a:buClr>
              <a:buFont typeface="+mj-lt"/>
              <a:buAutoNum type="arabicPeriod"/>
            </a:pPr>
            <a:r>
              <a:rPr lang="zh-CN" altLang="en-US" dirty="0"/>
              <a:t>子类可以形似父类，但是又异于父类；</a:t>
            </a:r>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p>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p>
          <a:p>
            <a:pPr marL="457200" indent="-457200" eaLnBrk="1" latinLnBrk="0" hangingPunct="1">
              <a:lnSpc>
                <a:spcPct val="130000"/>
              </a:lnSpc>
              <a:buClr>
                <a:srgbClr val="0070C0"/>
              </a:buClr>
              <a:buFont typeface="+mj-lt"/>
              <a:buAutoNum type="arabicPeriod"/>
            </a:pPr>
            <a:r>
              <a:rPr lang="zh-CN" altLang="en-US" sz="2000" dirty="0"/>
              <a:t>尽量降低类的访问权限；</a:t>
            </a:r>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p>
          <a:p>
            <a:pPr marL="457200" indent="-457200">
              <a:lnSpc>
                <a:spcPct val="110000"/>
              </a:lnSpc>
              <a:buClr>
                <a:srgbClr val="0070C0"/>
              </a:buClr>
              <a:buFont typeface="+mj-lt"/>
              <a:buAutoNum type="arabicPeriod"/>
            </a:pPr>
            <a:r>
              <a:rPr lang="zh-CN" altLang="en-US" dirty="0"/>
              <a:t>该对象本身；</a:t>
            </a:r>
          </a:p>
          <a:p>
            <a:pPr marL="457200" indent="-457200">
              <a:lnSpc>
                <a:spcPct val="110000"/>
              </a:lnSpc>
              <a:buClr>
                <a:srgbClr val="0070C0"/>
              </a:buClr>
              <a:buFont typeface="+mj-lt"/>
              <a:buAutoNum type="arabicPeriod"/>
            </a:pPr>
            <a:r>
              <a:rPr lang="zh-CN" altLang="en-US" dirty="0"/>
              <a:t>被当做方法的参数而传递进来的对象；</a:t>
            </a:r>
          </a:p>
          <a:p>
            <a:pPr marL="457200" indent="-457200">
              <a:lnSpc>
                <a:spcPct val="110000"/>
              </a:lnSpc>
              <a:buClr>
                <a:srgbClr val="0070C0"/>
              </a:buClr>
              <a:buFont typeface="+mj-lt"/>
              <a:buAutoNum type="arabicPeriod"/>
            </a:pPr>
            <a:r>
              <a:rPr lang="zh-CN" altLang="en-US" dirty="0"/>
              <a:t>此方法所创建或实例化的任何对象；</a:t>
            </a:r>
          </a:p>
          <a:p>
            <a:pPr marL="457200" indent="-457200">
              <a:lnSpc>
                <a:spcPct val="110000"/>
              </a:lnSpc>
              <a:buClr>
                <a:srgbClr val="0070C0"/>
              </a:buClr>
              <a:buFont typeface="+mj-lt"/>
              <a:buAutoNum type="arabicPeriod"/>
            </a:pPr>
            <a:r>
              <a:rPr lang="zh-CN" altLang="en-US" dirty="0"/>
              <a:t>对象的任何组件。</a:t>
            </a:r>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p>
          <a:p>
            <a:pPr marL="457200" indent="-457200">
              <a:lnSpc>
                <a:spcPct val="110000"/>
              </a:lnSpc>
              <a:buClr>
                <a:srgbClr val="0070C0"/>
              </a:buClr>
              <a:buFont typeface="+mj-lt"/>
              <a:buAutoNum type="arabicPeriod"/>
            </a:pPr>
            <a:r>
              <a:rPr lang="zh-CN" altLang="en-US" dirty="0"/>
              <a:t>放在这个类里对这个类没有任何负面影响。</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p>
          <a:p>
            <a:pPr marL="914400" lvl="1" indent="-457200">
              <a:lnSpc>
                <a:spcPct val="110000"/>
              </a:lnSpc>
              <a:buClr>
                <a:srgbClr val="0070C0"/>
              </a:buClr>
              <a:buFont typeface="+mj-lt"/>
              <a:buAutoNum type="arabicPeriod"/>
            </a:pPr>
            <a:r>
              <a:rPr sz="2000" dirty="0"/>
              <a:t>抽象层尽量保持稳定，一旦确定就不要修改</a:t>
            </a:r>
          </a:p>
          <a:p>
            <a:pPr marL="457200" indent="-457200">
              <a:lnSpc>
                <a:spcPct val="110000"/>
              </a:lnSpc>
              <a:buClr>
                <a:srgbClr val="0070C0"/>
              </a:buClr>
              <a:buFont typeface="+mj-lt"/>
              <a:buAutoNum type="arabicPeriod"/>
            </a:pPr>
            <a:r>
              <a:rPr sz="2000" dirty="0"/>
              <a:t>第二：元数据(metadata)控件模块行为 </a:t>
            </a:r>
          </a:p>
          <a:p>
            <a:pPr marL="457200" indent="-457200">
              <a:lnSpc>
                <a:spcPct val="110000"/>
              </a:lnSpc>
              <a:buClr>
                <a:srgbClr val="0070C0"/>
              </a:buClr>
              <a:buFont typeface="+mj-lt"/>
              <a:buAutoNum type="arabicPeriod"/>
            </a:pPr>
            <a:r>
              <a:rPr sz="2000" dirty="0"/>
              <a:t>第三：制定项目章程 </a:t>
            </a:r>
          </a:p>
          <a:p>
            <a:pPr marL="457200" indent="-457200">
              <a:lnSpc>
                <a:spcPct val="110000"/>
              </a:lnSpc>
              <a:buClr>
                <a:srgbClr val="0070C0"/>
              </a:buClr>
              <a:buFont typeface="+mj-lt"/>
              <a:buAutoNum type="arabicPeriod"/>
            </a:pPr>
            <a:r>
              <a:rPr sz="2000" dirty="0"/>
              <a:t>第四：封装变化</a:t>
            </a:r>
          </a:p>
          <a:p>
            <a:pPr marL="914400" lvl="1" indent="-457200">
              <a:lnSpc>
                <a:spcPct val="110000"/>
              </a:lnSpc>
              <a:buClr>
                <a:srgbClr val="0070C0"/>
              </a:buClr>
              <a:buFont typeface="+mj-lt"/>
              <a:buAutoNum type="arabicPeriod"/>
            </a:pPr>
            <a:r>
              <a:rPr sz="2000" dirty="0"/>
              <a:t>将相同的变化封装到一个接口或抽象类中 </a:t>
            </a:r>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p>
        </p:txBody>
      </p:sp>
    </p:spTree>
    <p:custDataLst>
      <p:tags r:id="rId1"/>
    </p:custDataLst>
    <p:extLst>
      <p:ext uri="{BB962C8B-B14F-4D97-AF65-F5344CB8AC3E}">
        <p14:creationId xmlns:p14="http://schemas.microsoft.com/office/powerpoint/2010/main" val="334281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238" y="3078833"/>
            <a:ext cx="6857446" cy="830998"/>
          </a:xfrm>
        </p:spPr>
        <p:txBody>
          <a:bodyPr>
            <a:normAutofit/>
          </a:bodyPr>
          <a:lstStyle/>
          <a:p>
            <a:r>
              <a:rPr lang="en-US" altLang="zh-CN" sz="4400" dirty="0">
                <a:latin typeface="Segoe UI Semibold" panose="020B0702040204020203" pitchFamily="34" charset="0"/>
                <a:cs typeface="Segoe UI Semibold" panose="020B0702040204020203" pitchFamily="34" charset="0"/>
              </a:rPr>
              <a:t>Design Pattern</a:t>
            </a:r>
            <a:endParaRPr lang="zh-CN" altLang="en-US" sz="4400" dirty="0">
              <a:latin typeface="Segoe UI Semibold" panose="020B0702040204020203" pitchFamily="34" charset="0"/>
              <a:cs typeface="Segoe UI Semibold" panose="020B0702040204020203" pitchFamily="34" charset="0"/>
            </a:endParaRPr>
          </a:p>
        </p:txBody>
      </p:sp>
      <p:sp>
        <p:nvSpPr>
          <p:cNvPr id="3" name="内容占位符 2"/>
          <p:cNvSpPr>
            <a:spLocks noGrp="1"/>
          </p:cNvSpPr>
          <p:nvPr>
            <p:ph sz="quarter" idx="13"/>
          </p:nvPr>
        </p:nvSpPr>
        <p:spPr/>
        <p:txBody>
          <a:bodyPr>
            <a:normAutofit/>
          </a:bodyPr>
          <a:lstStyle/>
          <a:p>
            <a:r>
              <a:rPr lang="zh-CN" altLang="en-US" sz="4400" dirty="0"/>
              <a:t>设计模式</a:t>
            </a:r>
          </a:p>
        </p:txBody>
      </p:sp>
    </p:spTree>
    <p:extLst>
      <p:ext uri="{BB962C8B-B14F-4D97-AF65-F5344CB8AC3E}">
        <p14:creationId xmlns:p14="http://schemas.microsoft.com/office/powerpoint/2010/main" val="1828490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Singleton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单例模式</a:t>
            </a:r>
            <a:endParaRPr lang="en-US" altLang="zh-CN" dirty="0"/>
          </a:p>
        </p:txBody>
      </p:sp>
    </p:spTree>
    <p:extLst>
      <p:ext uri="{BB962C8B-B14F-4D97-AF65-F5344CB8AC3E}">
        <p14:creationId xmlns:p14="http://schemas.microsoft.com/office/powerpoint/2010/main" val="536516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工厂模式</a:t>
            </a:r>
            <a:endParaRPr lang="en-US" altLang="zh-CN" dirty="0"/>
          </a:p>
        </p:txBody>
      </p:sp>
    </p:spTree>
    <p:extLst>
      <p:ext uri="{BB962C8B-B14F-4D97-AF65-F5344CB8AC3E}">
        <p14:creationId xmlns:p14="http://schemas.microsoft.com/office/powerpoint/2010/main" val="2616291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p>
          <a:p>
            <a:pPr marL="457200" indent="-457200" eaLnBrk="1" hangingPunct="1">
              <a:lnSpc>
                <a:spcPct val="150000"/>
              </a:lnSpc>
              <a:buClr>
                <a:srgbClr val="0070C0"/>
              </a:buClr>
              <a:buFont typeface="+mj-lt"/>
              <a:buAutoNum type="arabicPeriod"/>
            </a:pPr>
            <a:r>
              <a:rPr lang="zh-CN" altLang="en-US" dirty="0"/>
              <a:t>工厂方法模式的扩展性非常优秀。</a:t>
            </a:r>
          </a:p>
          <a:p>
            <a:pPr marL="457200" indent="-457200" eaLnBrk="1" hangingPunct="1">
              <a:lnSpc>
                <a:spcPct val="150000"/>
              </a:lnSpc>
              <a:buClr>
                <a:srgbClr val="0070C0"/>
              </a:buClr>
              <a:buFont typeface="+mj-lt"/>
              <a:buAutoNum type="arabicPeriod"/>
            </a:pPr>
            <a:r>
              <a:rPr lang="zh-CN" altLang="en-US" dirty="0"/>
              <a:t>屏蔽产品类。</a:t>
            </a:r>
          </a:p>
          <a:p>
            <a:pPr marL="457200" indent="-457200" eaLnBrk="1" hangingPunct="1">
              <a:lnSpc>
                <a:spcPct val="150000"/>
              </a:lnSpc>
              <a:buClr>
                <a:srgbClr val="0070C0"/>
              </a:buClr>
              <a:buFont typeface="+mj-lt"/>
              <a:buAutoNum type="arabicPeriod"/>
            </a:pPr>
            <a:r>
              <a:rPr lang="zh-CN" altLang="en-US" dirty="0"/>
              <a:t>工厂方法模式是典型的解耦框架。</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p>
          <a:p>
            <a:pPr marL="457200" indent="-457200" eaLnBrk="1" hangingPunct="1">
              <a:lnSpc>
                <a:spcPct val="150000"/>
              </a:lnSpc>
              <a:buClr>
                <a:srgbClr val="0070C0"/>
              </a:buClr>
              <a:buFont typeface="+mj-lt"/>
              <a:buAutoNum type="arabicPeriod"/>
            </a:pPr>
            <a:r>
              <a:rPr lang="zh-CN" altLang="en-US" dirty="0"/>
              <a:t>工厂方法模式可以用在异构项目中。</a:t>
            </a:r>
          </a:p>
          <a:p>
            <a:pPr marL="457200" indent="-457200" eaLnBrk="1" hangingPunct="1">
              <a:lnSpc>
                <a:spcPct val="150000"/>
              </a:lnSpc>
              <a:buClr>
                <a:srgbClr val="0070C0"/>
              </a:buClr>
              <a:buFont typeface="+mj-lt"/>
              <a:buAutoNum type="arabicPeriod"/>
            </a:pPr>
            <a:r>
              <a:rPr lang="zh-CN" altLang="en-US" dirty="0"/>
              <a:t>可以使用在测试驱动开发的框架下。</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sym typeface="+mn-ea"/>
              </a:rPr>
              <a:t>The Abstract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sym typeface="+mn-ea"/>
              </a:rPr>
              <a:t>抽象工厂模式</a:t>
            </a:r>
            <a:endParaRPr lang="en-US" altLang="zh-CN" dirty="0"/>
          </a:p>
        </p:txBody>
      </p:sp>
    </p:spTree>
    <p:extLst>
      <p:ext uri="{BB962C8B-B14F-4D97-AF65-F5344CB8AC3E}">
        <p14:creationId xmlns:p14="http://schemas.microsoft.com/office/powerpoint/2010/main" val="3861670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zh-CN" altLang="en-US" dirty="0"/>
              <a:t>Provide an interface for creating families of related or dependent objects without specifying their concrete classes.</a:t>
            </a:r>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为创建一组相关或相互依赖的对象提供一个接口， 而且无须指定它们的具体类。 </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封装性，关注接口无须关注具体实现；</a:t>
            </a:r>
          </a:p>
          <a:p>
            <a:pPr marL="457200" indent="-457200" eaLnBrk="1" hangingPunct="1">
              <a:lnSpc>
                <a:spcPct val="150000"/>
              </a:lnSpc>
              <a:buClr>
                <a:srgbClr val="0070C0"/>
              </a:buClr>
              <a:buFont typeface="+mj-lt"/>
              <a:buAutoNum type="arabicPeriod"/>
            </a:pPr>
            <a:r>
              <a:rPr lang="zh-CN" altLang="en-US" dirty="0"/>
              <a:t>产品族内的约束为非公开状态。</a:t>
            </a: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eaLnBrk="1" hangingPunct="1">
              <a:lnSpc>
                <a:spcPct val="150000"/>
              </a:lnSpc>
              <a:buClr>
                <a:srgbClr val="0070C0"/>
              </a:buClr>
              <a:buFont typeface="+mj-lt"/>
              <a:buAutoNum type="arabicPeriod"/>
            </a:pPr>
            <a:r>
              <a:rPr lang="zh-CN" altLang="en-US" dirty="0"/>
              <a:t>扩展非常困难。</a:t>
            </a: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一个对象族（或是一组没有任何关系的对象）都有相同的约束， 则可以使用抽象工厂模式。</a:t>
            </a: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Prototype Pattern</a:t>
            </a:r>
            <a:endParaRPr lang="zh-CN" altLang="en-US" sz="3600" dirty="0"/>
          </a:p>
        </p:txBody>
      </p:sp>
      <p:sp>
        <p:nvSpPr>
          <p:cNvPr id="6" name="内容占位符 2">
            <a:extLst>
              <a:ext uri="{FF2B5EF4-FFF2-40B4-BE49-F238E27FC236}">
                <a16:creationId xmlns:a16="http://schemas.microsoft.com/office/drawing/2014/main" id="{AA2E9BC7-FED1-438A-B728-CA8F879E6209}"/>
              </a:ext>
            </a:extLst>
          </p:cNvPr>
          <p:cNvSpPr txBox="1">
            <a:spLocks/>
          </p:cNvSpPr>
          <p:nvPr/>
        </p:nvSpPr>
        <p:spPr>
          <a:xfrm>
            <a:off x="1290638" y="2374166"/>
            <a:ext cx="6867525" cy="830997"/>
          </a:xfrm>
          <a:prstGeom prst="rect">
            <a:avLst/>
          </a:prstGeom>
        </p:spPr>
        <p:txBody>
          <a:bodyPr vert="horz" lIns="91440" tIns="45720" rIns="91440" bIns="45720" rtlCol="0" anchor="b" anchorCtr="0">
            <a:normAutofit/>
          </a:bodyPr>
          <a:lstStyle>
            <a:lvl1pPr marL="0" indent="0" algn="ctr" defTabSz="685800" rtl="0" eaLnBrk="1" latinLnBrk="0" hangingPunct="1">
              <a:lnSpc>
                <a:spcPct val="120000"/>
              </a:lnSpc>
              <a:spcBef>
                <a:spcPts val="750"/>
              </a:spcBef>
              <a:buFont typeface="Arial" panose="020B0604020202020204" pitchFamily="34" charset="0"/>
              <a:buNone/>
              <a:defRPr sz="40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sym typeface="+mn-ea"/>
              </a:rPr>
              <a:t>原型模式</a:t>
            </a:r>
            <a:endParaRPr lang="en-US" altLang="zh-CN" dirty="0"/>
          </a:p>
        </p:txBody>
      </p:sp>
    </p:spTree>
    <p:extLst>
      <p:ext uri="{BB962C8B-B14F-4D97-AF65-F5344CB8AC3E}">
        <p14:creationId xmlns:p14="http://schemas.microsoft.com/office/powerpoint/2010/main" val="64121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33508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dirty="0"/>
              <a:t>Specify the kinds of objects to create using a prototypical </a:t>
            </a:r>
            <a:r>
              <a:rPr lang="en-US" altLang="zh-CN" dirty="0" err="1"/>
              <a:t>instance,and</a:t>
            </a:r>
            <a:r>
              <a:rPr lang="en-US" altLang="zh-CN" dirty="0"/>
              <a:t> create new object by coping the prototype.</a:t>
            </a:r>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使用原型实例指定带创建对象的类型，并通过复制这个原型来创建新的对象。</a:t>
            </a:r>
          </a:p>
        </p:txBody>
      </p:sp>
    </p:spTree>
    <p:custDataLst>
      <p:tags r:id="rId1"/>
    </p:custDataLst>
    <p:extLst>
      <p:ext uri="{BB962C8B-B14F-4D97-AF65-F5344CB8AC3E}">
        <p14:creationId xmlns:p14="http://schemas.microsoft.com/office/powerpoint/2010/main" val="3872184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如果创建新的对象比较复杂时，可以利用原型模式简化对象的创建过程，同时也能够提高效率；</a:t>
            </a:r>
          </a:p>
          <a:p>
            <a:pPr marL="457200" indent="-457200">
              <a:buClr>
                <a:srgbClr val="0070C0"/>
              </a:buClr>
              <a:buFont typeface="+mj-lt"/>
              <a:buAutoNum type="arabicPeriod"/>
            </a:pPr>
            <a:r>
              <a:rPr lang="zh-CN" altLang="en-US" dirty="0"/>
              <a:t>可以使用深克隆保持对象的状态；</a:t>
            </a:r>
          </a:p>
          <a:p>
            <a:pPr marL="457200" indent="-457200">
              <a:buClr>
                <a:srgbClr val="0070C0"/>
              </a:buClr>
              <a:buFont typeface="+mj-lt"/>
              <a:buAutoNum type="arabicPeriod"/>
            </a:pPr>
            <a:r>
              <a:rPr lang="zh-CN" altLang="en-US" dirty="0"/>
              <a:t>原型模式提供了简化的创建结构。</a:t>
            </a:r>
          </a:p>
        </p:txBody>
      </p:sp>
    </p:spTree>
    <p:custDataLst>
      <p:tags r:id="rId1"/>
    </p:custDataLst>
    <p:extLst>
      <p:ext uri="{BB962C8B-B14F-4D97-AF65-F5344CB8AC3E}">
        <p14:creationId xmlns:p14="http://schemas.microsoft.com/office/powerpoint/2010/main" val="1552772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249299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在实现深克隆的时候可能需要比较复杂的代码。</a:t>
            </a:r>
          </a:p>
          <a:p>
            <a:pPr marL="457200" indent="-457200">
              <a:buClr>
                <a:srgbClr val="0070C0"/>
              </a:buClr>
              <a:buFont typeface="+mj-lt"/>
              <a:buAutoNum type="arabicPeriod"/>
            </a:pPr>
            <a:r>
              <a:rPr lang="zh-CN" altLang="en-US" dirty="0"/>
              <a:t>需要为每一个类配备一个克隆方法，而且这个克隆方法需要对类的功能进行通盘考虑，这对全新的类来说不是很难，但对已有的类进行改造时，不一定是件容易的事，必须修改其源代码，违背了“开闭原则”。</a:t>
            </a:r>
          </a:p>
        </p:txBody>
      </p:sp>
    </p:spTree>
    <p:custDataLst>
      <p:tags r:id="rId1"/>
    </p:custDataLst>
    <p:extLst>
      <p:ext uri="{BB962C8B-B14F-4D97-AF65-F5344CB8AC3E}">
        <p14:creationId xmlns:p14="http://schemas.microsoft.com/office/powerpoint/2010/main" val="1333430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p>
        </p:txBody>
      </p:sp>
      <p:sp>
        <p:nvSpPr>
          <p:cNvPr id="3" name="文本框 2"/>
          <p:cNvSpPr txBox="1"/>
          <p:nvPr/>
        </p:nvSpPr>
        <p:spPr>
          <a:xfrm>
            <a:off x="566431" y="2057436"/>
            <a:ext cx="8334776" cy="4708981"/>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a:buClr>
                <a:srgbClr val="0070C0"/>
              </a:buClr>
              <a:buFont typeface="+mj-lt"/>
              <a:buAutoNum type="arabicPeriod"/>
            </a:pPr>
            <a:r>
              <a:rPr lang="zh-CN" altLang="en-US" dirty="0"/>
              <a:t>如果创建新对象成本较大，我们可以利用已有的对象进行复制来获得。</a:t>
            </a:r>
          </a:p>
          <a:p>
            <a:pPr marL="457200" indent="-457200">
              <a:buClr>
                <a:srgbClr val="0070C0"/>
              </a:buClr>
              <a:buFont typeface="+mj-lt"/>
              <a:buAutoNum type="arabicPeriod"/>
            </a:pPr>
            <a:r>
              <a:rPr lang="zh-CN" altLang="en-US" dirty="0"/>
              <a:t>如果系统要保存对象的状态，而对象的状态变化很小，或者对象本身占内存不大的时候，也可以使用原型模式配合备忘录模式来应用。相反，如果对象的状态变化很大，或者对象占用的内存很大，那么采用状态模式会比原型模式更好。 </a:t>
            </a:r>
            <a:endParaRPr lang="en-US" altLang="zh-CN" dirty="0"/>
          </a:p>
          <a:p>
            <a:pPr marL="457200" indent="-457200">
              <a:buClr>
                <a:srgbClr val="0070C0"/>
              </a:buClr>
              <a:buFont typeface="+mj-lt"/>
              <a:buAutoNum type="arabicPeriod"/>
            </a:pPr>
            <a:r>
              <a:rPr lang="zh-CN" altLang="en-US" dirty="0"/>
              <a:t>需要避免使用分层次的工厂类来创建分层次的对象，并且类的实例对象只有一个或很少的几个组合状态，通过复制原型对象得到新实例可能比使用构造函数创建一个新实例更加方便。</a:t>
            </a:r>
          </a:p>
        </p:txBody>
      </p:sp>
    </p:spTree>
    <p:custDataLst>
      <p:tags r:id="rId1"/>
    </p:custDataLst>
    <p:extLst>
      <p:ext uri="{BB962C8B-B14F-4D97-AF65-F5344CB8AC3E}">
        <p14:creationId xmlns:p14="http://schemas.microsoft.com/office/powerpoint/2010/main" val="1467972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4"/>
              </a:rPr>
              <a:t>https://github.com/newgr8player</a:t>
            </a:r>
            <a:endParaRPr lang="en-US" altLang="zh-CN" dirty="0"/>
          </a:p>
          <a:p>
            <a:r>
              <a:rPr lang="en-US" altLang="zh-CN" dirty="0">
                <a:hlinkClick r:id="rId5"/>
              </a:rPr>
              <a:t>https://newgr8player.gitee.io/</a:t>
            </a:r>
            <a:endParaRPr lang="en-US" altLang="zh-CN" dirty="0"/>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83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130</TotalTime>
  <Words>7194</Words>
  <Application>Microsoft Office PowerPoint</Application>
  <PresentationFormat>全屏显示(4:3)</PresentationFormat>
  <Paragraphs>502</Paragraphs>
  <Slides>65</Slides>
  <Notes>51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65</vt:i4>
      </vt:variant>
    </vt:vector>
  </HeadingPairs>
  <TitlesOfParts>
    <vt:vector size="75" baseType="lpstr">
      <vt:lpstr>宋体</vt:lpstr>
      <vt:lpstr>微软雅黑</vt:lpstr>
      <vt:lpstr>Arial</vt:lpstr>
      <vt:lpstr>Calibri</vt:lpstr>
      <vt:lpstr>Franklin Gothic Medium</vt:lpstr>
      <vt:lpstr>Segoe UI Semibold</vt:lpstr>
      <vt:lpstr>Times New Roman</vt:lpstr>
      <vt:lpstr>Wingdings</vt:lpstr>
      <vt:lpstr>2_Office 主题​​</vt:lpstr>
      <vt:lpstr>1_Office 主题​​</vt:lpstr>
      <vt:lpstr>设计模式</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Design Pattern</vt:lpstr>
      <vt:lpstr>PowerPoint 演示文稿</vt:lpstr>
      <vt:lpstr>Creational Patterns </vt:lpstr>
      <vt:lpstr>PowerPoint 演示文稿</vt:lpstr>
      <vt:lpstr>The Singleton Pattern</vt:lpstr>
      <vt:lpstr>PowerPoint 演示文稿</vt:lpstr>
      <vt:lpstr>PowerPoint 演示文稿</vt:lpstr>
      <vt:lpstr>PowerPoint 演示文稿</vt:lpstr>
      <vt:lpstr>PowerPoint 演示文稿</vt:lpstr>
      <vt:lpstr>PowerPoint 演示文稿</vt:lpstr>
      <vt:lpstr>The Factory Pattern</vt:lpstr>
      <vt:lpstr>PowerPoint 演示文稿</vt:lpstr>
      <vt:lpstr>PowerPoint 演示文稿</vt:lpstr>
      <vt:lpstr>PowerPoint 演示文稿</vt:lpstr>
      <vt:lpstr>The Abstract Factory Pattern</vt:lpstr>
      <vt:lpstr>PowerPoint 演示文稿</vt:lpstr>
      <vt:lpstr>PowerPoint 演示文稿</vt:lpstr>
      <vt:lpstr>PowerPoint 演示文稿</vt:lpstr>
      <vt:lpstr>PowerPoint 演示文稿</vt:lpstr>
      <vt:lpstr>The Prototype Pattern</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905</cp:revision>
  <dcterms:created xsi:type="dcterms:W3CDTF">2002-02-19T21:25:00Z</dcterms:created>
  <dcterms:modified xsi:type="dcterms:W3CDTF">2018-08-29T13:45:39Z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