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1.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2.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3.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4.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5.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6.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7.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8.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notesSlides/notesSlide9.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notesSlides/notesSlide10.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notesSlides/notesSlide11.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notesSlides/notesSlide12.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notesSlides/notesSlide13.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notesSlides/notesSlide14.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notesSlides/notesSlide15.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notesSlides/notesSlide16.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notesSlides/notesSlide17.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notesSlides/notesSlide18.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notesSlides/notesSlide19.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notesSlides/notesSlide20.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notesSlides/notesSlide21.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notesSlides/notesSlide22.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notesSlides/notesSlide23.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notesSlides/notesSlide24.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notesSlides/notesSlide25.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notesSlides/notesSlide26.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notesSlides/notesSlide27.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notesSlides/notesSlide28.xml" ContentType="application/vnd.openxmlformats-officedocument.presentationml.notesSlide+xml"/>
  <Override PartName="/ppt/tags/tag85.xml" ContentType="application/vnd.openxmlformats-officedocument.presentationml.tags+xml"/>
  <Override PartName="/ppt/notesSlides/notesSlide29.xml" ContentType="application/vnd.openxmlformats-officedocument.presentationml.notesSlide+xml"/>
  <Override PartName="/ppt/tags/tag8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0" r:id="rId2"/>
  </p:sldMasterIdLst>
  <p:notesMasterIdLst>
    <p:notesMasterId r:id="rId41"/>
  </p:notesMasterIdLst>
  <p:handoutMasterIdLst>
    <p:handoutMasterId r:id="rId42"/>
  </p:handoutMasterIdLst>
  <p:sldIdLst>
    <p:sldId id="453" r:id="rId3"/>
    <p:sldId id="583" r:id="rId4"/>
    <p:sldId id="584" r:id="rId5"/>
    <p:sldId id="585" r:id="rId6"/>
    <p:sldId id="586" r:id="rId7"/>
    <p:sldId id="587" r:id="rId8"/>
    <p:sldId id="595" r:id="rId9"/>
    <p:sldId id="596" r:id="rId10"/>
    <p:sldId id="597" r:id="rId11"/>
    <p:sldId id="604" r:id="rId12"/>
    <p:sldId id="607" r:id="rId13"/>
    <p:sldId id="598" r:id="rId14"/>
    <p:sldId id="614" r:id="rId15"/>
    <p:sldId id="608" r:id="rId16"/>
    <p:sldId id="612" r:id="rId17"/>
    <p:sldId id="613" r:id="rId18"/>
    <p:sldId id="611" r:id="rId19"/>
    <p:sldId id="599" r:id="rId20"/>
    <p:sldId id="631" r:id="rId21"/>
    <p:sldId id="632" r:id="rId22"/>
    <p:sldId id="633" r:id="rId23"/>
    <p:sldId id="634" r:id="rId24"/>
    <p:sldId id="636" r:id="rId25"/>
    <p:sldId id="600" r:id="rId26"/>
    <p:sldId id="637" r:id="rId27"/>
    <p:sldId id="638" r:id="rId28"/>
    <p:sldId id="639" r:id="rId29"/>
    <p:sldId id="640" r:id="rId30"/>
    <p:sldId id="641" r:id="rId31"/>
    <p:sldId id="601" r:id="rId32"/>
    <p:sldId id="602" r:id="rId33"/>
    <p:sldId id="603" r:id="rId34"/>
    <p:sldId id="588" r:id="rId35"/>
    <p:sldId id="589" r:id="rId36"/>
    <p:sldId id="590" r:id="rId37"/>
    <p:sldId id="592" r:id="rId38"/>
    <p:sldId id="472" r:id="rId39"/>
    <p:sldId id="577" r:id="rId40"/>
  </p:sldIdLst>
  <p:sldSz cx="9144000" cy="6858000" type="screen4x3"/>
  <p:notesSz cx="6858000" cy="9144000"/>
  <p:defaultTextStyle>
    <a:defPPr>
      <a:defRPr lang="en-US"/>
    </a:defPPr>
    <a:lvl1pPr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1pPr>
    <a:lvl2pPr marL="4572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2pPr>
    <a:lvl3pPr marL="9144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2130">
          <p15:clr>
            <a:srgbClr val="A4A3A4"/>
          </p15:clr>
        </p15:guide>
        <p15:guide id="2" pos="284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101"/>
    <a:srgbClr val="FFCC66"/>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33" autoAdjust="0"/>
    <p:restoredTop sz="81280" autoAdjust="0"/>
  </p:normalViewPr>
  <p:slideViewPr>
    <p:cSldViewPr>
      <p:cViewPr varScale="1">
        <p:scale>
          <a:sx n="67" d="100"/>
          <a:sy n="67" d="100"/>
        </p:scale>
        <p:origin x="1608" y="53"/>
      </p:cViewPr>
      <p:guideLst>
        <p:guide orient="horz" pos="2130"/>
        <p:guide pos="28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noProof="1"/>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noProof="1" smtClean="0">
                <a:ea typeface="Arial" panose="020B0604020202020204" pitchFamily="34" charset="0"/>
                <a:cs typeface="+mn-cs"/>
              </a:defRPr>
            </a:lvl1pPr>
          </a:lstStyle>
          <a:p>
            <a:fld id="{0F9B84EA-7D68-4D60-9CB1-D50884785D1C}" type="datetimeFigureOut">
              <a:rPr lang="zh-CN" altLang="en-US"/>
              <a:t>2018/8/11</a:t>
            </a:fld>
            <a:endParaRPr lang="zh-CN" altLang="en-US">
              <a:ea typeface="+mn-ea"/>
              <a:cs typeface="Arial" panose="020B0604020202020204" pitchFamily="34"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noProof="1"/>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noProof="1" smtClean="0">
                <a:ea typeface="Arial" panose="020B0604020202020204" pitchFamily="34" charset="0"/>
                <a:cs typeface="+mn-cs"/>
              </a:defRPr>
            </a:lvl1pPr>
          </a:lstStyle>
          <a:p>
            <a:fld id="{9573C3F1-5DE1-49D7-85EF-378BB3AB6535}" type="slidenum">
              <a:rPr lang="zh-CN" altLang="en-US"/>
              <a:t>‹#›</a:t>
            </a:fld>
            <a:endParaRPr lang="zh-CN" altLang="en-US">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lstStyle>
            <a:lvl1pPr>
              <a:buFontTx/>
              <a:buNone/>
              <a:defRPr sz="1200"/>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a:buFontTx/>
              <a:buNone/>
              <a:defRPr sz="1200"/>
            </a:lvl1pPr>
          </a:lstStyle>
          <a:p>
            <a:pPr>
              <a:defRPr/>
            </a:pPr>
            <a:endParaRPr lang="en-US" alt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lstStyle>
            <a:lvl1pPr>
              <a:buFontTx/>
              <a:buNone/>
              <a:defRPr sz="1200"/>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noProof="1" dirty="0">
                <a:cs typeface="+mn-cs"/>
              </a:defRPr>
            </a:lvl1pPr>
          </a:lstStyle>
          <a:p>
            <a:fld id="{86CED120-70A4-4283-998F-973E88A2003A}" type="slidenum">
              <a:rPr lang="en-US" altLang="zh-CN"/>
              <a:t>‹#›</a:t>
            </a:fld>
            <a:endParaRPr lang="en-US" altLang="zh-CN">
              <a:cs typeface="Arial" panose="020B0604020202020204" pitchFamily="34" charset="0"/>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ChangeArrowheads="1" noTextEdit="1"/>
          </p:cNvSpPr>
          <p:nvPr>
            <p:ph type="sldImg" idx="4294967295"/>
          </p:nvPr>
        </p:nvSpPr>
        <p:spPr bwMode="auto">
          <a:ln>
            <a:solidFill>
              <a:srgbClr val="000000"/>
            </a:solidFill>
            <a:miter lim="800000"/>
          </a:ln>
        </p:spPr>
      </p:sp>
      <p:sp>
        <p:nvSpPr>
          <p:cNvPr id="15362" name="Notes Placeholder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zh-CN"/>
          </a:p>
        </p:txBody>
      </p:sp>
      <p:sp>
        <p:nvSpPr>
          <p:cNvPr id="15363"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a:defRPr sz="2400">
                <a:solidFill>
                  <a:schemeClr val="tx1"/>
                </a:solidFill>
                <a:latin typeface="Times New Roman" panose="02020603050405020304" pitchFamily="18" charset="0"/>
                <a:cs typeface="Arial" panose="020B0604020202020204" pitchFamily="34" charset="0"/>
              </a:defRPr>
            </a:lvl2pPr>
            <a:lvl3pPr>
              <a:defRPr sz="2400">
                <a:solidFill>
                  <a:schemeClr val="tx1"/>
                </a:solidFill>
                <a:latin typeface="Times New Roman" panose="02020603050405020304" pitchFamily="18" charset="0"/>
                <a:cs typeface="Arial" panose="020B0604020202020204" pitchFamily="34" charset="0"/>
              </a:defRPr>
            </a:lvl3pPr>
            <a:lvl4pPr>
              <a:defRPr sz="2400">
                <a:solidFill>
                  <a:schemeClr val="tx1"/>
                </a:solidFill>
                <a:latin typeface="Times New Roman" panose="02020603050405020304" pitchFamily="18" charset="0"/>
                <a:cs typeface="Arial" panose="020B0604020202020204" pitchFamily="34" charset="0"/>
              </a:defRPr>
            </a:lvl4pPr>
            <a:lvl5pPr>
              <a:defRPr sz="2400">
                <a:solidFill>
                  <a:schemeClr val="tx1"/>
                </a:solidFill>
                <a:latin typeface="Times New Roman" panose="02020603050405020304" pitchFamily="18" charset="0"/>
                <a:cs typeface="Arial" panose="020B0604020202020204" pitchFamily="34" charset="0"/>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9pPr>
          </a:lstStyle>
          <a:p>
            <a:fld id="{110A0595-8C10-4F11-9D71-5A2D3C412DC6}" type="slidenum">
              <a:rPr lang="en-US" altLang="zh-CN" sz="1200" smtClean="0"/>
              <a:t>1</a:t>
            </a:fld>
            <a:endParaRPr lang="en-US" altLang="zh-CN"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例子</a:t>
            </a:r>
            <a:endParaRPr lang="en-US" altLang="zh-CN" dirty="0"/>
          </a:p>
          <a:p>
            <a:r>
              <a:rPr lang="en-US" altLang="zh-CN" dirty="0"/>
              <a:t>1</a:t>
            </a:r>
            <a:r>
              <a:rPr lang="zh-CN" altLang="en-US" dirty="0"/>
              <a:t>、我喜欢动物，狗是动物，所以我喜欢狗</a:t>
            </a:r>
            <a:endParaRPr lang="en-US" altLang="zh-CN" dirty="0"/>
          </a:p>
          <a:p>
            <a:r>
              <a:rPr lang="en-US" altLang="zh-CN" dirty="0"/>
              <a:t>2</a:t>
            </a:r>
            <a:r>
              <a:rPr lang="zh-CN" altLang="en-US" dirty="0"/>
              <a:t>、狗会汪汪叫，哈士奇会汪汪叫，金毛会汪汪叫</a:t>
            </a:r>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13</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解释引入里氏替换原则下四点</a:t>
            </a:r>
            <a:endParaRPr lang="en-US" altLang="zh-CN" dirty="0"/>
          </a:p>
          <a:p>
            <a:r>
              <a:rPr lang="zh-CN" altLang="en-US" dirty="0"/>
              <a:t>前提：我们现在决定引入里氏替换原则</a:t>
            </a:r>
          </a:p>
        </p:txBody>
      </p:sp>
      <p:sp>
        <p:nvSpPr>
          <p:cNvPr id="4" name="灯片编号占位符 3"/>
          <p:cNvSpPr>
            <a:spLocks noGrp="1"/>
          </p:cNvSpPr>
          <p:nvPr>
            <p:ph type="sldNum" sz="quarter" idx="10"/>
          </p:nvPr>
        </p:nvSpPr>
        <p:spPr/>
        <p:txBody>
          <a:bodyPr/>
          <a:lstStyle/>
          <a:p>
            <a:fld id="{2ED26FC3-015A-4F86-ACC3-780431FB8E4D}" type="slidenum">
              <a:rPr lang="zh-CN" altLang="en-US" smtClean="0"/>
              <a:t>14</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15</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16</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17</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19</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20</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21</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22</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23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eaLnBrk="1" hangingPunct="1"/>
            <a:r>
              <a:rPr lang="zh-CN" altLang="en-US" dirty="0"/>
              <a:t>设计模式是</a:t>
            </a:r>
            <a:r>
              <a:rPr lang="en-US" altLang="zh-CN" dirty="0"/>
              <a:t>OOP</a:t>
            </a:r>
            <a:r>
              <a:rPr lang="zh-CN" altLang="en-US" dirty="0"/>
              <a:t>的方法论，随着</a:t>
            </a:r>
            <a:r>
              <a:rPr lang="en-US" altLang="zh-CN" dirty="0"/>
              <a:t>OOP</a:t>
            </a:r>
            <a:r>
              <a:rPr lang="zh-CN" altLang="en-US" dirty="0"/>
              <a:t>语言的应用而逐渐普及成熟。</a:t>
            </a:r>
          </a:p>
          <a:p>
            <a:pPr eaLnBrk="1" hangingPunct="1"/>
            <a:endParaRPr lang="zh-CN" altLang="en-US" dirty="0"/>
          </a:p>
          <a:p>
            <a:pPr eaLnBrk="1" hangingPunct="1"/>
            <a:r>
              <a:rPr lang="zh-CN" altLang="en-US" dirty="0"/>
              <a:t>重用（举例 </a:t>
            </a:r>
            <a:r>
              <a:rPr lang="en-US" altLang="zh-CN" dirty="0"/>
              <a:t>Factory）</a:t>
            </a:r>
            <a:r>
              <a:rPr lang="zh-CN" altLang="en-US" dirty="0"/>
              <a:t> ，避免代码重复冗余是</a:t>
            </a:r>
            <a:r>
              <a:rPr lang="en-US" altLang="zh-CN" dirty="0"/>
              <a:t>OOP</a:t>
            </a:r>
            <a:r>
              <a:rPr lang="zh-CN" altLang="en-US" dirty="0"/>
              <a:t>的核心思想，也是设计模式的精髓所在</a:t>
            </a:r>
            <a:r>
              <a:rPr lang="en-US" altLang="zh-CN" dirty="0"/>
              <a:t>。</a:t>
            </a:r>
          </a:p>
          <a:p>
            <a:pPr eaLnBrk="1" hangingPunct="1"/>
            <a:r>
              <a:rPr lang="zh-CN" altLang="en-US" dirty="0"/>
              <a:t>重用最直接的效果是减少了代码冗余，提高其维护性和弹性（快速开发的基础之一），但是它还有更加重要的意义：要做到重用，必须要能先发现问题所在，其次则必须经常总结经验和教训，从而提出更好的解决方案、开发新的技术和标准。这是软件设计的必备素质，否则无法进步。（如下面例子中的</a:t>
            </a:r>
            <a:r>
              <a:rPr lang="en-US" altLang="zh-CN" dirty="0"/>
              <a:t>MVC</a:t>
            </a:r>
            <a:r>
              <a:rPr lang="zh-CN" altLang="en-US" dirty="0"/>
              <a:t>发展出今日的</a:t>
            </a:r>
            <a:r>
              <a:rPr lang="en-US" altLang="zh-CN" dirty="0"/>
              <a:t>Struts</a:t>
            </a:r>
            <a:r>
              <a:rPr lang="zh-CN" altLang="en-US" dirty="0"/>
              <a:t>等框架）。</a:t>
            </a:r>
          </a:p>
          <a:p>
            <a:pPr eaLnBrk="1" hangingPunct="1"/>
            <a:r>
              <a:rPr lang="zh-CN" altLang="en-US" dirty="0"/>
              <a:t>优化体系结构的关键是职能明晰（分而治之策略和涟漪效应）、粒度合适，举例 </a:t>
            </a:r>
            <a:r>
              <a:rPr lang="en-US" altLang="zh-CN" dirty="0"/>
              <a:t>MVC （Struts</a:t>
            </a:r>
            <a:r>
              <a:rPr lang="zh-CN" altLang="en-US" dirty="0"/>
              <a:t>框架）。</a:t>
            </a:r>
          </a:p>
        </p:txBody>
      </p:sp>
      <p:sp>
        <p:nvSpPr>
          <p:cNvPr id="4" name="灯片编号占位符 3"/>
          <p:cNvSpPr>
            <a:spLocks noGrp="1"/>
          </p:cNvSpPr>
          <p:nvPr>
            <p:ph type="sldNum" sz="quarter" idx="10"/>
          </p:nvPr>
        </p:nvSpPr>
        <p:spPr/>
        <p:txBody>
          <a:bodyPr/>
          <a:lstStyle/>
          <a:p>
            <a:fld id="{2ED26FC3-015A-4F86-ACC3-780431FB8E4D}"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25</a:t>
            </a:fld>
            <a:endParaRPr lang="zh-CN" altLang="en-US"/>
          </a:p>
        </p:txBody>
      </p:sp>
    </p:spTree>
    <p:extLst>
      <p:ext uri="{BB962C8B-B14F-4D97-AF65-F5344CB8AC3E}">
        <p14:creationId xmlns:p14="http://schemas.microsoft.com/office/powerpoint/2010/main" val="11149313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26</a:t>
            </a:fld>
            <a:endParaRPr lang="zh-CN" altLang="en-US"/>
          </a:p>
        </p:txBody>
      </p:sp>
    </p:spTree>
    <p:extLst>
      <p:ext uri="{BB962C8B-B14F-4D97-AF65-F5344CB8AC3E}">
        <p14:creationId xmlns:p14="http://schemas.microsoft.com/office/powerpoint/2010/main" val="41110341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27</a:t>
            </a:fld>
            <a:endParaRPr lang="zh-CN" altLang="en-US"/>
          </a:p>
        </p:txBody>
      </p:sp>
    </p:spTree>
    <p:extLst>
      <p:ext uri="{BB962C8B-B14F-4D97-AF65-F5344CB8AC3E}">
        <p14:creationId xmlns:p14="http://schemas.microsoft.com/office/powerpoint/2010/main" val="9809921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28</a:t>
            </a:fld>
            <a:endParaRPr lang="zh-CN" altLang="en-US"/>
          </a:p>
        </p:txBody>
      </p:sp>
    </p:spTree>
    <p:extLst>
      <p:ext uri="{BB962C8B-B14F-4D97-AF65-F5344CB8AC3E}">
        <p14:creationId xmlns:p14="http://schemas.microsoft.com/office/powerpoint/2010/main" val="2984009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手机</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29</a:t>
            </a:fld>
            <a:endParaRPr lang="zh-CN" altLang="en-US"/>
          </a:p>
        </p:txBody>
      </p:sp>
    </p:spTree>
    <p:extLst>
      <p:ext uri="{BB962C8B-B14F-4D97-AF65-F5344CB8AC3E}">
        <p14:creationId xmlns:p14="http://schemas.microsoft.com/office/powerpoint/2010/main" val="12681206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t>32</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t>34</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t>35</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t>36</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Image Placeholder 1"/>
          <p:cNvSpPr>
            <a:spLocks noGrp="1" noRot="1" noChangeAspect="1" noChangeArrowheads="1" noTextEdit="1"/>
          </p:cNvSpPr>
          <p:nvPr>
            <p:ph type="sldImg" idx="4294967295"/>
          </p:nvPr>
        </p:nvSpPr>
        <p:spPr bwMode="auto">
          <a:ln>
            <a:solidFill>
              <a:srgbClr val="000000"/>
            </a:solidFill>
            <a:miter lim="800000"/>
          </a:ln>
        </p:spPr>
      </p:sp>
      <p:sp>
        <p:nvSpPr>
          <p:cNvPr id="86018" name="Notes Placeholder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zh-CN"/>
          </a:p>
        </p:txBody>
      </p:sp>
      <p:sp>
        <p:nvSpPr>
          <p:cNvPr id="86019"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a:defRPr sz="2400">
                <a:solidFill>
                  <a:schemeClr val="tx1"/>
                </a:solidFill>
                <a:latin typeface="Times New Roman" panose="02020603050405020304" pitchFamily="18" charset="0"/>
                <a:cs typeface="Arial" panose="020B0604020202020204" pitchFamily="34" charset="0"/>
              </a:defRPr>
            </a:lvl2pPr>
            <a:lvl3pPr>
              <a:defRPr sz="2400">
                <a:solidFill>
                  <a:schemeClr val="tx1"/>
                </a:solidFill>
                <a:latin typeface="Times New Roman" panose="02020603050405020304" pitchFamily="18" charset="0"/>
                <a:cs typeface="Arial" panose="020B0604020202020204" pitchFamily="34" charset="0"/>
              </a:defRPr>
            </a:lvl3pPr>
            <a:lvl4pPr>
              <a:defRPr sz="2400">
                <a:solidFill>
                  <a:schemeClr val="tx1"/>
                </a:solidFill>
                <a:latin typeface="Times New Roman" panose="02020603050405020304" pitchFamily="18" charset="0"/>
                <a:cs typeface="Arial" panose="020B0604020202020204" pitchFamily="34" charset="0"/>
              </a:defRPr>
            </a:lvl4pPr>
            <a:lvl5pPr>
              <a:defRPr sz="2400">
                <a:solidFill>
                  <a:schemeClr val="tx1"/>
                </a:solidFill>
                <a:latin typeface="Times New Roman" panose="02020603050405020304" pitchFamily="18" charset="0"/>
                <a:cs typeface="Arial" panose="020B0604020202020204" pitchFamily="34" charset="0"/>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9pPr>
          </a:lstStyle>
          <a:p>
            <a:fld id="{B2E4F78C-D89C-4591-BABC-F2C1F612872E}" type="slidenum">
              <a:rPr lang="en-US" altLang="zh-CN" sz="1200" smtClean="0"/>
              <a:t>37</a:t>
            </a:fld>
            <a:endParaRPr lang="en-US" altLang="zh-CN"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eaLnBrk="1" hangingPunct="1"/>
            <a:r>
              <a:rPr lang="zh-CN" altLang="en-US" dirty="0"/>
              <a:t>代码重复冗余为万恶之首。（1. 危害体系结构和软件质量 2.形成思维定势，不利于总结提高 3. 减低创造力，阻碍技术创新</a:t>
            </a:r>
            <a:r>
              <a:rPr lang="en-US" altLang="zh-CN" dirty="0"/>
              <a:t>）</a:t>
            </a:r>
          </a:p>
          <a:p>
            <a:pPr eaLnBrk="1" hangingPunct="1"/>
            <a:r>
              <a:rPr lang="zh-CN" altLang="en-US" dirty="0"/>
              <a:t>重用是优化体系结构的前提。</a:t>
            </a:r>
          </a:p>
          <a:p>
            <a:pPr eaLnBrk="1" hangingPunct="1"/>
            <a:r>
              <a:rPr lang="zh-CN" altLang="en-US" dirty="0"/>
              <a:t>做到重用和体系结构合理后，自然系统在维护性和弹性会有出色表现。</a:t>
            </a:r>
          </a:p>
          <a:p>
            <a:pPr eaLnBrk="1" hangingPunct="1"/>
            <a:r>
              <a:rPr lang="zh-CN" altLang="en-US" dirty="0"/>
              <a:t>结构不良、冗余的系统不利于编写测试用例，难以做到测试驱动（简要介绍</a:t>
            </a:r>
            <a:r>
              <a:rPr lang="zh-CN" altLang="en-US" u="sng" dirty="0">
                <a:solidFill>
                  <a:schemeClr val="accent2"/>
                </a:solidFill>
              </a:rPr>
              <a:t>测试驱动</a:t>
            </a:r>
            <a:r>
              <a:rPr lang="zh-CN" altLang="en-US" dirty="0"/>
              <a:t>）。</a:t>
            </a:r>
          </a:p>
          <a:p>
            <a:pPr eaLnBrk="1" hangingPunct="1"/>
            <a:r>
              <a:rPr lang="zh-CN" altLang="en-US" dirty="0"/>
              <a:t>结构良好的系统更加容易优化性能。因为功能明晰、结构好，可以准确地判断出哪个地方存在性能瓶颈，从而优化之。</a:t>
            </a:r>
          </a:p>
          <a:p>
            <a:pPr eaLnBrk="1" hangingPunct="1"/>
            <a:r>
              <a:rPr lang="zh-CN" altLang="en-US" dirty="0"/>
              <a:t>上述条件满足，软件质量当然有保证。</a:t>
            </a:r>
          </a:p>
          <a:p>
            <a:pPr eaLnBrk="1" hangingPunct="1"/>
            <a:r>
              <a:rPr lang="zh-CN" altLang="en-US" dirty="0"/>
              <a:t>代码虽然是写给计算机执行，但最重要的是表达人的思想，写给人看的。因此提高代码可读性，方便团队交流非常重要。</a:t>
            </a:r>
          </a:p>
          <a:p>
            <a:pPr eaLnBrk="1" hangingPunct="1"/>
            <a:r>
              <a:rPr lang="zh-CN" altLang="en-US" dirty="0"/>
              <a:t>团队有统一的编码规范和设计模式，水平更加容易提高，因为设计模式能将成功的经验在团队中普及。</a:t>
            </a:r>
          </a:p>
        </p:txBody>
      </p:sp>
      <p:sp>
        <p:nvSpPr>
          <p:cNvPr id="4" name="灯片编号占位符 3"/>
          <p:cNvSpPr>
            <a:spLocks noGrp="1"/>
          </p:cNvSpPr>
          <p:nvPr>
            <p:ph type="sldNum" sz="quarter" idx="10"/>
          </p:nvPr>
        </p:nvSpPr>
        <p:spPr/>
        <p:txBody>
          <a:bodyPr/>
          <a:lstStyle/>
          <a:p>
            <a:fld id="{2ED26FC3-015A-4F86-ACC3-780431FB8E4D}"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eaLnBrk="1" hangingPunct="1"/>
            <a:r>
              <a:rPr lang="zh-CN" altLang="en-US" dirty="0"/>
              <a:t> 虽然在软件设计过程中，能及早采用设计模式，设计出精良的软件是最理想的。但是往往要达到该目的存在困难，我们不可能将每个细节都考虑得尽善尽美才开始动手编码。软件设计本身就是一个跌代渐进的过程，需要不断完善之后才能形成最终的产品（当然，系统的核心以及功能模块的接口是要深思熟虑之后才能动工，不可大意行事）。因此如何不断完善软件设计是我们经常遇到的问题。另一方面，我们设计软件不可能不犯错误，如何将存在缺陷的代码重新构建成质量过关的代码是另一个难题。 </a:t>
            </a:r>
            <a:r>
              <a:rPr lang="en-US" altLang="zh-CN" dirty="0"/>
              <a:t>Refactor</a:t>
            </a:r>
            <a:r>
              <a:rPr lang="zh-CN" altLang="en-US" dirty="0"/>
              <a:t>就是为了解决上述问题而提出的。</a:t>
            </a:r>
            <a:endParaRPr lang="en-US" altLang="zh-CN" dirty="0"/>
          </a:p>
          <a:p>
            <a:pPr eaLnBrk="1" hangingPunct="1"/>
            <a:endParaRPr lang="en-US" altLang="zh-CN" dirty="0"/>
          </a:p>
          <a:p>
            <a:pPr eaLnBrk="1" hangingPunct="1"/>
            <a:r>
              <a:rPr lang="zh-CN" altLang="en-US" dirty="0"/>
              <a:t>重构的前提是设计模式和测试驱动（结合实践经验简要介绍，测试驱动并非只是为了检验软件的功能，更重要的在于重构和加速软件开发）</a:t>
            </a:r>
          </a:p>
          <a:p>
            <a:pPr eaLnBrk="1" hangingPunct="1"/>
            <a:endParaRPr lang="en-US" altLang="zh-CN" dirty="0"/>
          </a:p>
          <a:p>
            <a:pPr eaLnBrk="1" hangingPunct="1"/>
            <a:r>
              <a:rPr lang="zh-CN" altLang="en-US" dirty="0"/>
              <a:t>设计过程中，常常面临很多困难，有时甚至是矛盾的抉择。如何权衡各方面的利弊而作出正确选择非常重要。前人的经验和教训总结无疑有非常大的帮助，这有助于我更加清晰地认识到所处环境的各种陷阱和潜在问题，从而作出正确选择。 反设计模式就是帮助开发人员度过该难关的有力工具。与设计模式不同， 反设计模式专注于防止我们犯错误，而设计模式指导我们做出精良的设计，两者是相辅相成的。</a:t>
            </a:r>
          </a:p>
          <a:p>
            <a:pPr eaLnBrk="1" hangingPunct="1"/>
            <a:endParaRPr lang="en-US" altLang="zh-CN" dirty="0"/>
          </a:p>
          <a:p>
            <a:pPr eaLnBrk="1" hangingPunct="1"/>
            <a:r>
              <a:rPr lang="zh-CN" altLang="en-US" dirty="0"/>
              <a:t>反设计模式能帮助我们发现和解决问题，然后通过</a:t>
            </a:r>
            <a:r>
              <a:rPr lang="en-US" altLang="zh-CN" dirty="0"/>
              <a:t>Refactor</a:t>
            </a:r>
            <a:r>
              <a:rPr lang="zh-CN" altLang="en-US" dirty="0"/>
              <a:t>来完善系统设计。因此它是建立在设计模式和</a:t>
            </a:r>
            <a:r>
              <a:rPr lang="en-US" altLang="zh-CN" dirty="0"/>
              <a:t>Refactor</a:t>
            </a:r>
            <a:r>
              <a:rPr lang="zh-CN" altLang="en-US" dirty="0"/>
              <a:t>之上的。</a:t>
            </a:r>
          </a:p>
        </p:txBody>
      </p:sp>
      <p:sp>
        <p:nvSpPr>
          <p:cNvPr id="4" name="灯片编号占位符 3"/>
          <p:cNvSpPr>
            <a:spLocks noGrp="1"/>
          </p:cNvSpPr>
          <p:nvPr>
            <p:ph type="sldNum" sz="quarter" idx="10"/>
          </p:nvPr>
        </p:nvSpPr>
        <p:spPr/>
        <p:txBody>
          <a:bodyPr/>
          <a:lstStyle/>
          <a:p>
            <a:fld id="{2ED26FC3-015A-4F86-ACC3-780431FB8E4D}"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eaLnBrk="1" hangingPunct="1"/>
            <a:r>
              <a:rPr lang="zh-CN" altLang="en-US" dirty="0"/>
              <a:t>既然它是</a:t>
            </a:r>
            <a:r>
              <a:rPr lang="en-US" altLang="zh-CN" dirty="0"/>
              <a:t>OOP</a:t>
            </a:r>
            <a:r>
              <a:rPr lang="zh-CN" altLang="en-US" dirty="0"/>
              <a:t>的方法论，其内容就是如何设计对象的结构及其相互间的协作关系。</a:t>
            </a:r>
          </a:p>
          <a:p>
            <a:pPr eaLnBrk="1" hangingPunct="1"/>
            <a:endParaRPr lang="zh-CN" altLang="en-US" dirty="0"/>
          </a:p>
          <a:p>
            <a:pPr eaLnBrk="1" hangingPunct="1"/>
            <a:r>
              <a:rPr lang="zh-CN" altLang="en-US" dirty="0"/>
              <a:t>设计模式的内容往往适合于用</a:t>
            </a:r>
            <a:r>
              <a:rPr lang="en-US" altLang="zh-CN" dirty="0"/>
              <a:t>UML</a:t>
            </a:r>
            <a:r>
              <a:rPr lang="zh-CN" altLang="en-US" dirty="0"/>
              <a:t>来表达，通过</a:t>
            </a:r>
            <a:r>
              <a:rPr lang="en-US" altLang="zh-CN" dirty="0"/>
              <a:t>Factory</a:t>
            </a:r>
            <a:r>
              <a:rPr lang="zh-CN" altLang="en-US" dirty="0"/>
              <a:t>模式举例</a:t>
            </a:r>
          </a:p>
          <a:p>
            <a:pPr eaLnBrk="1" hangingPunct="1"/>
            <a:endParaRPr lang="zh-CN" altLang="en-US" dirty="0"/>
          </a:p>
          <a:p>
            <a:pPr eaLnBrk="1" hangingPunct="1"/>
            <a:r>
              <a:rPr lang="zh-CN" altLang="en-US" dirty="0"/>
              <a:t>软件是先设计后编码。设计过程往往要依靠</a:t>
            </a:r>
            <a:r>
              <a:rPr lang="en-US" altLang="zh-CN" dirty="0"/>
              <a:t>UML</a:t>
            </a:r>
            <a:r>
              <a:rPr lang="zh-CN" altLang="en-US" dirty="0"/>
              <a:t>来建模，表达整个软件的结构、流程等方方面面。</a:t>
            </a:r>
          </a:p>
          <a:p>
            <a:pPr eaLnBrk="1" hangingPunct="1"/>
            <a:r>
              <a:rPr lang="zh-CN" altLang="en-US" dirty="0"/>
              <a:t>对</a:t>
            </a:r>
            <a:r>
              <a:rPr lang="en-US" altLang="zh-CN" dirty="0"/>
              <a:t>UML</a:t>
            </a:r>
            <a:r>
              <a:rPr lang="zh-CN" altLang="en-US" dirty="0"/>
              <a:t>有种普遍的误解，以为是一个快速开发工具，能迅速生成代码。</a:t>
            </a:r>
            <a:r>
              <a:rPr lang="en-US" altLang="zh-CN" dirty="0"/>
              <a:t>UML</a:t>
            </a:r>
            <a:r>
              <a:rPr lang="zh-CN" altLang="en-US" dirty="0"/>
              <a:t>的本意是表达设计思想，而非代码生成引擎。当然，随着技术进步，设计思想表达出来后，可利用代码生成引擎来加快开发速度。 </a:t>
            </a:r>
          </a:p>
          <a:p>
            <a:pPr eaLnBrk="1" hangingPunct="1"/>
            <a:endParaRPr lang="zh-CN" altLang="en-US" dirty="0"/>
          </a:p>
          <a:p>
            <a:pPr eaLnBrk="1" hangingPunct="1"/>
            <a:r>
              <a:rPr lang="zh-CN" altLang="en-US" dirty="0"/>
              <a:t>设计模式对软件设计有非常重要的指导意义，因此其本身就适合用</a:t>
            </a:r>
            <a:r>
              <a:rPr lang="en-US" altLang="zh-CN" dirty="0"/>
              <a:t>UML</a:t>
            </a:r>
            <a:r>
              <a:rPr lang="zh-CN" altLang="en-US" dirty="0"/>
              <a:t>表达出来，且可通过</a:t>
            </a:r>
            <a:r>
              <a:rPr lang="en-US" altLang="zh-CN" dirty="0"/>
              <a:t>UML</a:t>
            </a:r>
            <a:r>
              <a:rPr lang="zh-CN" altLang="en-US" dirty="0"/>
              <a:t>应用和融入到软件设计中。</a:t>
            </a:r>
          </a:p>
          <a:p>
            <a:pPr eaLnBrk="1" hangingPunct="1"/>
            <a:endParaRPr lang="zh-CN" altLang="en-US" dirty="0"/>
          </a:p>
          <a:p>
            <a:pPr eaLnBrk="1" hangingPunct="1"/>
            <a:r>
              <a:rPr lang="zh-CN" altLang="en-US" dirty="0"/>
              <a:t>本教程的所有设计模式例子都是采用</a:t>
            </a:r>
            <a:r>
              <a:rPr lang="en-US" altLang="zh-CN" dirty="0"/>
              <a:t>UML</a:t>
            </a:r>
            <a:r>
              <a:rPr lang="zh-CN" altLang="en-US" dirty="0"/>
              <a:t>来表达的。</a:t>
            </a:r>
          </a:p>
        </p:txBody>
      </p:sp>
      <p:sp>
        <p:nvSpPr>
          <p:cNvPr id="4" name="灯片编号占位符 3"/>
          <p:cNvSpPr>
            <a:spLocks noGrp="1"/>
          </p:cNvSpPr>
          <p:nvPr>
            <p:ph type="sldNum" sz="quarter" idx="10"/>
          </p:nvPr>
        </p:nvSpPr>
        <p:spPr/>
        <p:txBody>
          <a:bodyPr/>
          <a:lstStyle/>
          <a:p>
            <a:fld id="{2ED26FC3-015A-4F86-ACC3-780431FB8E4D}"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10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手机</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11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slideMaster" Target="../slideMasters/slideMaster1.xml"/><Relationship Id="rId5" Type="http://schemas.openxmlformats.org/officeDocument/2006/relationships/tags" Target="../tags/tag8.xml"/><Relationship Id="rId4" Type="http://schemas.openxmlformats.org/officeDocument/2006/relationships/tags" Target="../tags/tag7.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2.xml"/><Relationship Id="rId5" Type="http://schemas.openxmlformats.org/officeDocument/2006/relationships/tags" Target="../tags/tag21.xml"/><Relationship Id="rId4" Type="http://schemas.openxmlformats.org/officeDocument/2006/relationships/tags" Target="../tags/tag2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slideMaster" Target="../slideMasters/slideMaster2.xml"/><Relationship Id="rId5" Type="http://schemas.openxmlformats.org/officeDocument/2006/relationships/tags" Target="../tags/tag26.xml"/><Relationship Id="rId4" Type="http://schemas.openxmlformats.org/officeDocument/2006/relationships/tags" Target="../tags/tag2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slideMaster" Target="../slideMasters/slideMaster1.xml"/><Relationship Id="rId5" Type="http://schemas.openxmlformats.org/officeDocument/2006/relationships/tags" Target="../tags/tag13.xml"/><Relationship Id="rId4" Type="http://schemas.openxmlformats.org/officeDocument/2006/relationships/tags" Target="../tags/tag1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cxnSp>
        <p:nvCxnSpPr>
          <p:cNvPr id="4" name="直接连接符 6"/>
          <p:cNvCxnSpPr/>
          <p:nvPr>
            <p:custDataLst>
              <p:tags r:id="rId1"/>
            </p:custDataLst>
          </p:nvPr>
        </p:nvCxnSpPr>
        <p:spPr>
          <a:xfrm flipH="1">
            <a:off x="1223963" y="2308225"/>
            <a:ext cx="21383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custDataLst>
              <p:tags r:id="rId2"/>
            </p:custDataLst>
          </p:nvPr>
        </p:nvCxnSpPr>
        <p:spPr>
          <a:xfrm>
            <a:off x="1223963" y="2308225"/>
            <a:ext cx="0" cy="2182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custDataLst>
              <p:tags r:id="rId3"/>
            </p:custDataLst>
          </p:nvPr>
        </p:nvCxnSpPr>
        <p:spPr>
          <a:xfrm>
            <a:off x="1212850" y="4500563"/>
            <a:ext cx="67214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4"/>
            </p:custDataLst>
          </p:nvPr>
        </p:nvCxnSpPr>
        <p:spPr>
          <a:xfrm flipH="1">
            <a:off x="5795963" y="2308225"/>
            <a:ext cx="21383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5"/>
            </p:custDataLst>
          </p:nvPr>
        </p:nvCxnSpPr>
        <p:spPr>
          <a:xfrm>
            <a:off x="7929563" y="2317750"/>
            <a:ext cx="0" cy="2182813"/>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nvPr>
        </p:nvSpPr>
        <p:spPr>
          <a:xfrm>
            <a:off x="1701209" y="2683891"/>
            <a:ext cx="5741582" cy="1089529"/>
          </a:xfrm>
        </p:spPr>
        <p:txBody>
          <a:bodyPr anchor="b">
            <a:normAutofit/>
          </a:bodyPr>
          <a:lstStyle>
            <a:lvl1pPr algn="ctr">
              <a:defRPr sz="5400"/>
            </a:lvl1pPr>
          </a:lstStyle>
          <a:p>
            <a:r>
              <a:rPr lang="zh-CN" altLang="en-US" noProof="1"/>
              <a:t>单击此处编辑标题</a:t>
            </a:r>
          </a:p>
        </p:txBody>
      </p:sp>
      <p:sp>
        <p:nvSpPr>
          <p:cNvPr id="3" name="副标题 2"/>
          <p:cNvSpPr>
            <a:spLocks noGrp="1"/>
          </p:cNvSpPr>
          <p:nvPr>
            <p:ph type="subTitle" idx="1"/>
          </p:nvPr>
        </p:nvSpPr>
        <p:spPr>
          <a:xfrm>
            <a:off x="1701209" y="3814695"/>
            <a:ext cx="5741582" cy="424732"/>
          </a:xfrm>
        </p:spPr>
        <p:txBody>
          <a:bodyPr>
            <a:normAutofit/>
          </a:bodyPr>
          <a:lstStyle>
            <a:lvl1pPr marL="0" indent="0" algn="dis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
        <p:nvSpPr>
          <p:cNvPr id="9" name="日期占位符 3"/>
          <p:cNvSpPr>
            <a:spLocks noGrp="1"/>
          </p:cNvSpPr>
          <p:nvPr>
            <p:ph type="dt" sz="half" idx="10"/>
          </p:nvPr>
        </p:nvSpPr>
        <p:spPr/>
        <p:txBody>
          <a:bodyPr/>
          <a:lstStyle>
            <a:lvl1pPr>
              <a:defRPr sz="1200" smtClean="0"/>
            </a:lvl1pPr>
          </a:lstStyle>
          <a:p>
            <a:fld id="{760FBDFE-C587-4B4C-A407-44438C67B59E}" type="datetimeFigureOut">
              <a:rPr lang="zh-CN" altLang="en-US"/>
              <a:t>2018/8/11</a:t>
            </a:fld>
            <a:endParaRPr lang="zh-CN" altLang="en-US"/>
          </a:p>
        </p:txBody>
      </p:sp>
      <p:sp>
        <p:nvSpPr>
          <p:cNvPr id="10" name="页脚占位符 4"/>
          <p:cNvSpPr>
            <a:spLocks noGrp="1"/>
          </p:cNvSpPr>
          <p:nvPr>
            <p:ph type="ftr" sz="quarter" idx="11"/>
          </p:nvPr>
        </p:nvSpPr>
        <p:spPr/>
        <p:txBody>
          <a:bodyPr/>
          <a:lstStyle>
            <a:lvl1pPr>
              <a:defRPr sz="1200"/>
            </a:lvl1pPr>
          </a:lstStyle>
          <a:p>
            <a:endParaRPr lang="zh-CN" altLang="en-US"/>
          </a:p>
        </p:txBody>
      </p:sp>
      <p:sp>
        <p:nvSpPr>
          <p:cNvPr id="11" name="灯片编号占位符 5"/>
          <p:cNvSpPr>
            <a:spLocks noGrp="1"/>
          </p:cNvSpPr>
          <p:nvPr>
            <p:ph type="sldNum" sz="quarter" idx="12"/>
          </p:nvPr>
        </p:nvSpPr>
        <p:spPr/>
        <p:txBody>
          <a:bodyPr/>
          <a:lstStyle>
            <a:lvl1pPr>
              <a:defRPr sz="1200" smtClean="0"/>
            </a:lvl1pPr>
          </a:lstStyle>
          <a:p>
            <a:fld id="{B57485EF-07CB-4560-BDF9-ECAE85E048A8}" type="slidenum">
              <a:rPr lang="zh-CN" altLang="en-US"/>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628650" y="551544"/>
            <a:ext cx="7886700" cy="5558971"/>
          </a:xfrm>
        </p:spPr>
        <p:txBody>
          <a:bodyPr>
            <a:normAutofit/>
          </a:bodyPr>
          <a:lstStyle>
            <a:lvl1pPr>
              <a:defRPr sz="2400"/>
            </a:lvl1pPr>
            <a:lvl2pPr>
              <a:defRPr sz="2000"/>
            </a:lvl2pPr>
            <a:lvl3pPr>
              <a:defRPr sz="1800"/>
            </a:lvl3pPr>
            <a:lvl4pPr>
              <a:defRPr sz="1800"/>
            </a:lvl4pPr>
            <a:lvl5pPr>
              <a:defRPr sz="18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3" name="日期占位符 2"/>
          <p:cNvSpPr>
            <a:spLocks noGrp="1"/>
          </p:cNvSpPr>
          <p:nvPr>
            <p:ph type="dt" sz="half" idx="14"/>
          </p:nvPr>
        </p:nvSpPr>
        <p:spPr/>
        <p:txBody>
          <a:bodyPr/>
          <a:lstStyle>
            <a:lvl1pPr>
              <a:defRPr sz="1200" smtClean="0"/>
            </a:lvl1pPr>
          </a:lstStyle>
          <a:p>
            <a:fld id="{760FBDFE-C587-4B4C-A407-44438C67B59E}" type="datetimeFigureOut">
              <a:rPr lang="zh-CN" altLang="en-US"/>
              <a:t>2018/8/11</a:t>
            </a:fld>
            <a:endParaRPr lang="zh-CN" altLang="en-US"/>
          </a:p>
        </p:txBody>
      </p:sp>
      <p:sp>
        <p:nvSpPr>
          <p:cNvPr id="4" name="页脚占位符 3"/>
          <p:cNvSpPr>
            <a:spLocks noGrp="1"/>
          </p:cNvSpPr>
          <p:nvPr>
            <p:ph type="ftr" sz="quarter" idx="15"/>
          </p:nvPr>
        </p:nvSpPr>
        <p:spPr/>
        <p:txBody>
          <a:bodyPr/>
          <a:lstStyle>
            <a:lvl1pPr>
              <a:defRPr sz="1200"/>
            </a:lvl1pPr>
          </a:lstStyle>
          <a:p>
            <a:endParaRPr lang="zh-CN" altLang="en-US"/>
          </a:p>
        </p:txBody>
      </p:sp>
      <p:sp>
        <p:nvSpPr>
          <p:cNvPr id="5" name="灯片编号占位符 4"/>
          <p:cNvSpPr>
            <a:spLocks noGrp="1"/>
          </p:cNvSpPr>
          <p:nvPr>
            <p:ph type="sldNum" sz="quarter" idx="16"/>
          </p:nvPr>
        </p:nvSpPr>
        <p:spPr/>
        <p:txBody>
          <a:bodyPr/>
          <a:lstStyle>
            <a:lvl1pPr>
              <a:defRPr sz="1200" smtClean="0"/>
            </a:lvl1pPr>
          </a:lstStyle>
          <a:p>
            <a:fld id="{E99C5EC3-8103-43E4-B157-1AC5D340141F}" type="slidenum">
              <a:rPr lang="zh-CN" altLang="en-US"/>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3"/>
          <p:cNvSpPr>
            <a:spLocks noGrp="1"/>
          </p:cNvSpPr>
          <p:nvPr>
            <p:ph type="dt" sz="half" idx="10"/>
          </p:nvPr>
        </p:nvSpPr>
        <p:spPr/>
        <p:txBody>
          <a:bodyPr/>
          <a:lstStyle>
            <a:lvl1pPr>
              <a:defRPr/>
            </a:lvl1pPr>
          </a:lstStyle>
          <a:p>
            <a:fld id="{760FBDFE-C587-4B4C-A407-44438C67B59E}" type="datetimeFigureOut">
              <a:rPr lang="zh-CN" altLang="en-US"/>
              <a:t>2018/8/11</a:t>
            </a:fld>
            <a:endParaRPr lang="zh-CN" altLang="en-US"/>
          </a:p>
        </p:txBody>
      </p:sp>
      <p:sp>
        <p:nvSpPr>
          <p:cNvPr id="4" name="页脚占位符 4"/>
          <p:cNvSpPr>
            <a:spLocks noGrp="1"/>
          </p:cNvSpPr>
          <p:nvPr>
            <p:ph type="ftr" sz="quarter" idx="11"/>
          </p:nvPr>
        </p:nvSpPr>
        <p:spPr/>
        <p:txBody>
          <a:bodyPr/>
          <a:lstStyle>
            <a:lvl1pPr>
              <a:defRPr/>
            </a:lvl1pPr>
          </a:lstStyle>
          <a:p>
            <a:endParaRPr lang="zh-CN" altLang="en-US"/>
          </a:p>
        </p:txBody>
      </p:sp>
      <p:sp>
        <p:nvSpPr>
          <p:cNvPr id="5" name="灯片编号占位符 5"/>
          <p:cNvSpPr>
            <a:spLocks noGrp="1"/>
          </p:cNvSpPr>
          <p:nvPr>
            <p:ph type="sldNum" sz="quarter" idx="12"/>
          </p:nvPr>
        </p:nvSpPr>
        <p:spPr/>
        <p:txBody>
          <a:bodyPr/>
          <a:lstStyle>
            <a:lvl1pPr>
              <a:defRPr/>
            </a:lvl1pPr>
          </a:lstStyle>
          <a:p>
            <a:fld id="{672E4197-9F2F-4415-85F8-93AEECACC1CD}" type="slidenum">
              <a:rPr lang="zh-CN" altLang="en-US"/>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cxnSp>
        <p:nvCxnSpPr>
          <p:cNvPr id="7" name="直接连接符 6"/>
          <p:cNvCxnSpPr/>
          <p:nvPr>
            <p:custDataLst>
              <p:tags r:id="rId1"/>
            </p:custDataLst>
          </p:nvPr>
        </p:nvCxnSpPr>
        <p:spPr>
          <a:xfrm flipH="1">
            <a:off x="1223689" y="2307814"/>
            <a:ext cx="21387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2"/>
            </p:custDataLst>
          </p:nvPr>
        </p:nvCxnSpPr>
        <p:spPr>
          <a:xfrm>
            <a:off x="1223689" y="2307814"/>
            <a:ext cx="0" cy="218290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3"/>
            </p:custDataLst>
          </p:nvPr>
        </p:nvCxnSpPr>
        <p:spPr>
          <a:xfrm>
            <a:off x="1213529" y="4500880"/>
            <a:ext cx="67209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4"/>
            </p:custDataLst>
          </p:nvPr>
        </p:nvCxnSpPr>
        <p:spPr>
          <a:xfrm flipH="1">
            <a:off x="5795689" y="2307814"/>
            <a:ext cx="21387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5"/>
            </p:custDataLst>
          </p:nvPr>
        </p:nvCxnSpPr>
        <p:spPr>
          <a:xfrm>
            <a:off x="7929289" y="2317974"/>
            <a:ext cx="0" cy="2182906"/>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nvPr>
        </p:nvSpPr>
        <p:spPr>
          <a:xfrm>
            <a:off x="1701209" y="2683891"/>
            <a:ext cx="5741582" cy="1089529"/>
          </a:xfrm>
        </p:spPr>
        <p:txBody>
          <a:bodyPr wrap="square" anchor="b">
            <a:normAutofit/>
          </a:bodyPr>
          <a:lstStyle>
            <a:lvl1pPr algn="ctr">
              <a:defRPr sz="5400"/>
            </a:lvl1pPr>
          </a:lstStyle>
          <a:p>
            <a:r>
              <a:rPr lang="zh-CN" altLang="en-US" dirty="0"/>
              <a:t>单击此处编辑标题</a:t>
            </a:r>
          </a:p>
        </p:txBody>
      </p:sp>
      <p:sp>
        <p:nvSpPr>
          <p:cNvPr id="3" name="副标题 2"/>
          <p:cNvSpPr>
            <a:spLocks noGrp="1"/>
          </p:cNvSpPr>
          <p:nvPr>
            <p:ph type="subTitle" idx="1"/>
          </p:nvPr>
        </p:nvSpPr>
        <p:spPr>
          <a:xfrm>
            <a:off x="1701209" y="3814695"/>
            <a:ext cx="5741582" cy="424732"/>
          </a:xfrm>
        </p:spPr>
        <p:txBody>
          <a:bodyPr wrap="square">
            <a:normAutofit/>
          </a:bodyPr>
          <a:lstStyle>
            <a:lvl1pPr marL="0" indent="0" algn="dis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单击此处编辑母版副标题样式</a:t>
            </a:r>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t>2018/8/11</a:t>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单击此处编辑母版标题样式</a:t>
            </a:r>
          </a:p>
        </p:txBody>
      </p:sp>
      <p:sp>
        <p:nvSpPr>
          <p:cNvPr id="3" name="内容占位符 2"/>
          <p:cNvSpPr>
            <a:spLocks noGrp="1"/>
          </p:cNvSpPr>
          <p:nvPr>
            <p:ph idx="1"/>
          </p:nvPr>
        </p:nvSpPr>
        <p:spPr/>
        <p:txBody>
          <a:bodyPr>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t>2018/8/11</a:t>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138792" y="3078832"/>
            <a:ext cx="6856892" cy="1089529"/>
          </a:xfrm>
        </p:spPr>
        <p:txBody>
          <a:bodyPr anchor="t" anchorCtr="0">
            <a:normAutofit/>
          </a:bodyPr>
          <a:lstStyle>
            <a:lvl1pPr algn="ctr">
              <a:defRPr sz="5400"/>
            </a:lvl1pPr>
          </a:lstStyle>
          <a:p>
            <a:r>
              <a:rPr lang="zh-CN" altLang="en-US" dirty="0"/>
              <a:t>单击此处编辑标题</a:t>
            </a:r>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t>2018/8/11</a:t>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t>‹#›</a:t>
            </a:fld>
            <a:endParaRPr lang="zh-CN" altLang="en-US"/>
          </a:p>
        </p:txBody>
      </p:sp>
      <p:sp>
        <p:nvSpPr>
          <p:cNvPr id="8" name="内容占位符 7"/>
          <p:cNvSpPr>
            <a:spLocks noGrp="1"/>
          </p:cNvSpPr>
          <p:nvPr>
            <p:ph sz="quarter" idx="13" hasCustomPrompt="1"/>
          </p:nvPr>
        </p:nvSpPr>
        <p:spPr>
          <a:xfrm>
            <a:off x="1138238" y="2221766"/>
            <a:ext cx="6867525" cy="830997"/>
          </a:xfrm>
        </p:spPr>
        <p:txBody>
          <a:bodyPr anchor="b" anchorCtr="0">
            <a:normAutofit/>
          </a:bodyPr>
          <a:lstStyle>
            <a:lvl1pPr marL="0" indent="0" algn="ctr">
              <a:buNone/>
              <a:defRPr sz="4000"/>
            </a:lvl1pPr>
          </a:lstStyle>
          <a:p>
            <a:pPr lvl="0"/>
            <a:r>
              <a:rPr lang="zh-CN" altLang="en-US" dirty="0"/>
              <a:t>单击此处编辑文本</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29150" y="1825625"/>
            <a:ext cx="3886200" cy="4351338"/>
          </a:xfrm>
        </p:spPr>
        <p:txBody>
          <a:bodyPr>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normAutofit/>
          </a:bodyPr>
          <a:lstStyle>
            <a:lvl1pPr>
              <a:defRPr sz="1200"/>
            </a:lvl1pPr>
          </a:lstStyle>
          <a:p>
            <a:fld id="{760FBDFE-C587-4B4C-A407-44438C67B59E}" type="datetimeFigureOut">
              <a:rPr lang="zh-CN" altLang="en-US" smtClean="0"/>
              <a:t>2018/8/11</a:t>
            </a:fld>
            <a:endParaRPr lang="zh-CN" altLang="en-US"/>
          </a:p>
        </p:txBody>
      </p:sp>
      <p:sp>
        <p:nvSpPr>
          <p:cNvPr id="6" name="页脚占位符 5"/>
          <p:cNvSpPr>
            <a:spLocks noGrp="1"/>
          </p:cNvSpPr>
          <p:nvPr>
            <p:ph type="ftr" sz="quarter" idx="11"/>
          </p:nvPr>
        </p:nvSpPr>
        <p:spPr/>
        <p:txBody>
          <a:bodyPr>
            <a:normAutofit/>
          </a:bodyPr>
          <a:lstStyle>
            <a:lvl1pPr>
              <a:defRPr sz="1200"/>
            </a:lvl1pPr>
          </a:lstStyle>
          <a:p>
            <a:endParaRPr lang="zh-CN" altLang="en-US"/>
          </a:p>
        </p:txBody>
      </p:sp>
      <p:sp>
        <p:nvSpPr>
          <p:cNvPr id="7" name="灯片编号占位符 6"/>
          <p:cNvSpPr>
            <a:spLocks noGrp="1"/>
          </p:cNvSpPr>
          <p:nvPr>
            <p:ph type="sldNum" sz="quarter" idx="12"/>
          </p:nvPr>
        </p:nvSpPr>
        <p:spPr/>
        <p:txBody>
          <a:bodyPr>
            <a:normAutofit/>
          </a:bodyPr>
          <a:lstStyle>
            <a:lvl1pPr>
              <a:defRPr sz="1200"/>
            </a:lvl1pPr>
          </a:lstStyle>
          <a:p>
            <a:fld id="{49AE70B2-8BF9-45C0-BB95-33D1B9D3A854}"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normAutofit/>
          </a:bodyPr>
          <a:lstStyle/>
          <a:p>
            <a:r>
              <a:rPr lang="zh-CN" altLang="en-US"/>
              <a:t>单击此处编辑母版标题样式</a:t>
            </a:r>
          </a:p>
        </p:txBody>
      </p:sp>
      <p:sp>
        <p:nvSpPr>
          <p:cNvPr id="3" name="文本占位符 2"/>
          <p:cNvSpPr>
            <a:spLocks noGrp="1"/>
          </p:cNvSpPr>
          <p:nvPr>
            <p:ph type="body" idx="1"/>
          </p:nvPr>
        </p:nvSpPr>
        <p:spPr>
          <a:xfrm>
            <a:off x="629842" y="1744961"/>
            <a:ext cx="3868340"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a:t>
            </a:r>
          </a:p>
        </p:txBody>
      </p:sp>
      <p:sp>
        <p:nvSpPr>
          <p:cNvPr id="4" name="内容占位符 3"/>
          <p:cNvSpPr>
            <a:spLocks noGrp="1"/>
          </p:cNvSpPr>
          <p:nvPr>
            <p:ph sz="half" idx="2"/>
          </p:nvPr>
        </p:nvSpPr>
        <p:spPr>
          <a:xfrm>
            <a:off x="629842" y="2615609"/>
            <a:ext cx="3868340" cy="3574054"/>
          </a:xfrm>
        </p:spPr>
        <p:txBody>
          <a:bodyPr>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4629150" y="1744961"/>
            <a:ext cx="3887391"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a:t>
            </a:r>
          </a:p>
        </p:txBody>
      </p:sp>
      <p:sp>
        <p:nvSpPr>
          <p:cNvPr id="6" name="内容占位符 5"/>
          <p:cNvSpPr>
            <a:spLocks noGrp="1"/>
          </p:cNvSpPr>
          <p:nvPr>
            <p:ph sz="quarter" idx="4"/>
          </p:nvPr>
        </p:nvSpPr>
        <p:spPr>
          <a:xfrm>
            <a:off x="4629150" y="2615609"/>
            <a:ext cx="3887391" cy="3574054"/>
          </a:xfrm>
        </p:spPr>
        <p:txBody>
          <a:bodyPr>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normAutofit/>
          </a:bodyPr>
          <a:lstStyle>
            <a:lvl1pPr>
              <a:defRPr sz="1200"/>
            </a:lvl1pPr>
          </a:lstStyle>
          <a:p>
            <a:fld id="{760FBDFE-C587-4B4C-A407-44438C67B59E}" type="datetimeFigureOut">
              <a:rPr lang="zh-CN" altLang="en-US" smtClean="0"/>
              <a:t>2018/8/11</a:t>
            </a:fld>
            <a:endParaRPr lang="zh-CN" altLang="en-US"/>
          </a:p>
        </p:txBody>
      </p:sp>
      <p:sp>
        <p:nvSpPr>
          <p:cNvPr id="8" name="页脚占位符 7"/>
          <p:cNvSpPr>
            <a:spLocks noGrp="1"/>
          </p:cNvSpPr>
          <p:nvPr>
            <p:ph type="ftr" sz="quarter" idx="11"/>
          </p:nvPr>
        </p:nvSpPr>
        <p:spPr/>
        <p:txBody>
          <a:bodyPr>
            <a:normAutofit/>
          </a:bodyPr>
          <a:lstStyle>
            <a:lvl1pPr>
              <a:defRPr sz="1200"/>
            </a:lvl1pPr>
          </a:lstStyle>
          <a:p>
            <a:endParaRPr lang="zh-CN" altLang="en-US"/>
          </a:p>
        </p:txBody>
      </p:sp>
      <p:sp>
        <p:nvSpPr>
          <p:cNvPr id="9" name="灯片编号占位符 8"/>
          <p:cNvSpPr>
            <a:spLocks noGrp="1"/>
          </p:cNvSpPr>
          <p:nvPr>
            <p:ph type="sldNum" sz="quarter" idx="12"/>
          </p:nvPr>
        </p:nvSpPr>
        <p:spPr/>
        <p:txBody>
          <a:bodyPr>
            <a:normAutofit/>
          </a:bodyPr>
          <a:lstStyle>
            <a:lvl1pPr>
              <a:defRPr sz="1200"/>
            </a:lvl1pPr>
          </a:lstStyle>
          <a:p>
            <a:fld id="{49AE70B2-8BF9-45C0-BB95-33D1B9D3A854}"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cxnSp>
        <p:nvCxnSpPr>
          <p:cNvPr id="6" name="直接连接符 5"/>
          <p:cNvCxnSpPr/>
          <p:nvPr>
            <p:custDataLst>
              <p:tags r:id="rId1"/>
            </p:custDataLst>
          </p:nvPr>
        </p:nvCxnSpPr>
        <p:spPr>
          <a:xfrm flipH="1">
            <a:off x="1871208" y="3048593"/>
            <a:ext cx="5816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2"/>
            </p:custDataLst>
          </p:nvPr>
        </p:nvCxnSpPr>
        <p:spPr>
          <a:xfrm>
            <a:off x="1871208" y="3048593"/>
            <a:ext cx="1" cy="1216935"/>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3"/>
            </p:custDataLst>
          </p:nvPr>
        </p:nvCxnSpPr>
        <p:spPr>
          <a:xfrm>
            <a:off x="1871208" y="4265528"/>
            <a:ext cx="5359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4"/>
            </p:custDataLst>
          </p:nvPr>
        </p:nvCxnSpPr>
        <p:spPr>
          <a:xfrm flipH="1">
            <a:off x="6608308" y="3048593"/>
            <a:ext cx="622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5"/>
            </p:custDataLst>
          </p:nvPr>
        </p:nvCxnSpPr>
        <p:spPr>
          <a:xfrm>
            <a:off x="7230608" y="3048593"/>
            <a:ext cx="0" cy="1216935"/>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nvPr>
        </p:nvSpPr>
        <p:spPr>
          <a:xfrm>
            <a:off x="2492153" y="2251982"/>
            <a:ext cx="4072610" cy="1325563"/>
          </a:xfrm>
        </p:spPr>
        <p:txBody>
          <a:bodyPr anchor="b" anchorCtr="0">
            <a:normAutofit/>
          </a:bodyPr>
          <a:lstStyle>
            <a:lvl1pPr algn="ctr">
              <a:defRPr sz="6600"/>
            </a:lvl1pPr>
          </a:lstStyle>
          <a:p>
            <a:r>
              <a:rPr lang="zh-CN" altLang="en-US" dirty="0"/>
              <a:t>编辑标题</a:t>
            </a:r>
          </a:p>
        </p:txBody>
      </p:sp>
      <p:sp>
        <p:nvSpPr>
          <p:cNvPr id="3" name="日期占位符 2"/>
          <p:cNvSpPr>
            <a:spLocks noGrp="1"/>
          </p:cNvSpPr>
          <p:nvPr>
            <p:ph type="dt" sz="half" idx="10"/>
          </p:nvPr>
        </p:nvSpPr>
        <p:spPr/>
        <p:txBody>
          <a:bodyPr>
            <a:normAutofit/>
          </a:bodyPr>
          <a:lstStyle>
            <a:lvl1pPr>
              <a:defRPr sz="1200"/>
            </a:lvl1pPr>
          </a:lstStyle>
          <a:p>
            <a:fld id="{760FBDFE-C587-4B4C-A407-44438C67B59E}" type="datetimeFigureOut">
              <a:rPr lang="zh-CN" altLang="en-US" smtClean="0"/>
              <a:t>2018/8/11</a:t>
            </a:fld>
            <a:endParaRPr lang="zh-CN" altLang="en-US"/>
          </a:p>
        </p:txBody>
      </p:sp>
      <p:sp>
        <p:nvSpPr>
          <p:cNvPr id="4" name="页脚占位符 3"/>
          <p:cNvSpPr>
            <a:spLocks noGrp="1"/>
          </p:cNvSpPr>
          <p:nvPr>
            <p:ph type="ftr" sz="quarter" idx="11"/>
          </p:nvPr>
        </p:nvSpPr>
        <p:spPr/>
        <p:txBody>
          <a:bodyPr>
            <a:normAutofit/>
          </a:bodyPr>
          <a:lstStyle>
            <a:lvl1pPr>
              <a:defRPr sz="1200"/>
            </a:lvl1pPr>
          </a:lstStyle>
          <a:p>
            <a:endParaRPr lang="zh-CN" altLang="en-US"/>
          </a:p>
        </p:txBody>
      </p:sp>
      <p:sp>
        <p:nvSpPr>
          <p:cNvPr id="5" name="灯片编号占位符 4"/>
          <p:cNvSpPr>
            <a:spLocks noGrp="1"/>
          </p:cNvSpPr>
          <p:nvPr>
            <p:ph type="sldNum" sz="quarter" idx="12"/>
          </p:nvPr>
        </p:nvSpPr>
        <p:spPr/>
        <p:txBody>
          <a:bodyPr>
            <a:normAutofit/>
          </a:bodyPr>
          <a:lstStyle>
            <a:lvl1pPr>
              <a:defRPr sz="1200"/>
            </a:lvl1pPr>
          </a:lstStyle>
          <a:p>
            <a:fld id="{49AE70B2-8BF9-45C0-BB95-33D1B9D3A854}" type="slidenum">
              <a:rPr lang="zh-CN" altLang="en-US" smtClean="0"/>
              <a:t>‹#›</a:t>
            </a:fld>
            <a:endParaRPr lang="zh-CN" altLang="en-US"/>
          </a:p>
        </p:txBody>
      </p:sp>
      <p:sp>
        <p:nvSpPr>
          <p:cNvPr id="12" name="内容占位符 11"/>
          <p:cNvSpPr>
            <a:spLocks noGrp="1"/>
          </p:cNvSpPr>
          <p:nvPr>
            <p:ph sz="quarter" idx="13" hasCustomPrompt="1"/>
          </p:nvPr>
        </p:nvSpPr>
        <p:spPr>
          <a:xfrm>
            <a:off x="3032491" y="3642633"/>
            <a:ext cx="3079019" cy="535531"/>
          </a:xfrm>
        </p:spPr>
        <p:txBody>
          <a:bodyPr>
            <a:normAutofit/>
          </a:bodyPr>
          <a:lstStyle>
            <a:lvl1pPr marL="0" indent="0" algn="dist">
              <a:buNone/>
              <a:defRPr/>
            </a:lvl1pPr>
          </a:lstStyle>
          <a:p>
            <a:pPr lvl="0"/>
            <a:r>
              <a:rPr lang="zh-CN" altLang="en-US" dirty="0"/>
              <a:t>单击此处编辑文本</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normAutofit/>
          </a:bodyPr>
          <a:lstStyle>
            <a:lvl1pPr>
              <a:defRPr sz="1200"/>
            </a:lvl1pPr>
          </a:lstStyle>
          <a:p>
            <a:fld id="{760FBDFE-C587-4B4C-A407-44438C67B59E}" type="datetimeFigureOut">
              <a:rPr lang="zh-CN" altLang="en-US" smtClean="0"/>
              <a:t>2018/8/11</a:t>
            </a:fld>
            <a:endParaRPr lang="zh-CN" altLang="en-US"/>
          </a:p>
        </p:txBody>
      </p:sp>
      <p:sp>
        <p:nvSpPr>
          <p:cNvPr id="3" name="页脚占位符 2"/>
          <p:cNvSpPr>
            <a:spLocks noGrp="1"/>
          </p:cNvSpPr>
          <p:nvPr>
            <p:ph type="ftr" sz="quarter" idx="11"/>
          </p:nvPr>
        </p:nvSpPr>
        <p:spPr/>
        <p:txBody>
          <a:bodyPr>
            <a:normAutofit/>
          </a:bodyPr>
          <a:lstStyle>
            <a:lvl1pPr>
              <a:defRPr sz="1200"/>
            </a:lvl1pPr>
          </a:lstStyle>
          <a:p>
            <a:endParaRPr lang="zh-CN" altLang="en-US"/>
          </a:p>
        </p:txBody>
      </p:sp>
      <p:sp>
        <p:nvSpPr>
          <p:cNvPr id="4" name="灯片编号占位符 3"/>
          <p:cNvSpPr>
            <a:spLocks noGrp="1"/>
          </p:cNvSpPr>
          <p:nvPr>
            <p:ph type="sldNum" sz="quarter" idx="12"/>
          </p:nvPr>
        </p:nvSpPr>
        <p:spPr/>
        <p:txBody>
          <a:bodyPr>
            <a:normAutofit/>
          </a:bodyPr>
          <a:lstStyle>
            <a:lvl1pPr>
              <a:defRPr sz="1200"/>
            </a:lvl1pPr>
          </a:lstStyle>
          <a:p>
            <a:fld id="{49AE70B2-8BF9-45C0-BB95-33D1B9D3A854}"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9841" y="711200"/>
            <a:ext cx="3196800" cy="1600200"/>
          </a:xfrm>
        </p:spPr>
        <p:txBody>
          <a:bodyPr anchor="t" anchorCtr="0">
            <a:normAutofit/>
          </a:bodyPr>
          <a:lstStyle>
            <a:lvl1pPr>
              <a:defRPr sz="3200"/>
            </a:lvl1pPr>
          </a:lstStyle>
          <a:p>
            <a:r>
              <a:rPr lang="zh-CN" altLang="en-US"/>
              <a:t>单击此处编辑标题</a:t>
            </a:r>
            <a:endParaRPr lang="zh-CN" altLang="en-US" dirty="0"/>
          </a:p>
        </p:txBody>
      </p:sp>
      <p:sp>
        <p:nvSpPr>
          <p:cNvPr id="3" name="图片占位符 2"/>
          <p:cNvSpPr>
            <a:spLocks noGrp="1" noChangeAspect="1"/>
          </p:cNvSpPr>
          <p:nvPr>
            <p:ph type="pic" idx="1" hasCustomPrompt="1"/>
          </p:nvPr>
        </p:nvSpPr>
        <p:spPr>
          <a:xfrm>
            <a:off x="4014391" y="733425"/>
            <a:ext cx="4627800" cy="54036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图片</a:t>
            </a:r>
            <a:endParaRPr lang="zh-CN" altLang="en-US" dirty="0"/>
          </a:p>
        </p:txBody>
      </p:sp>
      <p:sp>
        <p:nvSpPr>
          <p:cNvPr id="4" name="文本占位符 3"/>
          <p:cNvSpPr>
            <a:spLocks noGrp="1"/>
          </p:cNvSpPr>
          <p:nvPr>
            <p:ph type="body" sz="half" idx="2"/>
          </p:nvPr>
        </p:nvSpPr>
        <p:spPr>
          <a:xfrm>
            <a:off x="629841" y="2311400"/>
            <a:ext cx="3196800" cy="3811588"/>
          </a:xfrm>
        </p:spPr>
        <p:txBody>
          <a:bodyPr>
            <a:normAutofit/>
          </a:bodyPr>
          <a:lstStyle>
            <a:lvl1pPr marL="0" indent="0">
              <a:buNone/>
              <a:defRPr sz="2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a:t>单击此处编辑母版文本样式</a:t>
            </a:r>
          </a:p>
        </p:txBody>
      </p:sp>
      <p:sp>
        <p:nvSpPr>
          <p:cNvPr id="5" name="日期占位符 4"/>
          <p:cNvSpPr>
            <a:spLocks noGrp="1"/>
          </p:cNvSpPr>
          <p:nvPr>
            <p:ph type="dt" sz="half" idx="10"/>
          </p:nvPr>
        </p:nvSpPr>
        <p:spPr/>
        <p:txBody>
          <a:bodyPr>
            <a:normAutofit/>
          </a:bodyPr>
          <a:lstStyle>
            <a:lvl1pPr>
              <a:defRPr sz="1200"/>
            </a:lvl1pPr>
          </a:lstStyle>
          <a:p>
            <a:fld id="{9EFD9D74-47D9-4702-A33C-335B63B48DBF}" type="datetimeFigureOut">
              <a:rPr lang="zh-CN" altLang="en-US" smtClean="0"/>
              <a:t>2018/8/11</a:t>
            </a:fld>
            <a:endParaRPr lang="zh-CN" altLang="en-US" dirty="0"/>
          </a:p>
        </p:txBody>
      </p:sp>
      <p:sp>
        <p:nvSpPr>
          <p:cNvPr id="6" name="页脚占位符 5"/>
          <p:cNvSpPr>
            <a:spLocks noGrp="1"/>
          </p:cNvSpPr>
          <p:nvPr>
            <p:ph type="ftr" sz="quarter" idx="11"/>
          </p:nvPr>
        </p:nvSpPr>
        <p:spPr/>
        <p:txBody>
          <a:bodyPr>
            <a:normAutofit/>
          </a:bodyPr>
          <a:lstStyle>
            <a:lvl1pPr>
              <a:defRPr sz="1200"/>
            </a:lvl1pPr>
          </a:lstStyle>
          <a:p>
            <a:endParaRPr lang="zh-CN" altLang="en-US" dirty="0"/>
          </a:p>
        </p:txBody>
      </p:sp>
      <p:sp>
        <p:nvSpPr>
          <p:cNvPr id="7" name="灯片编号占位符 6"/>
          <p:cNvSpPr>
            <a:spLocks noGrp="1"/>
          </p:cNvSpPr>
          <p:nvPr>
            <p:ph type="sldNum" sz="quarter" idx="12"/>
          </p:nvPr>
        </p:nvSpPr>
        <p:spPr/>
        <p:txBody>
          <a:bodyPr>
            <a:normAutofit/>
          </a:bodyPr>
          <a:lstStyle>
            <a:lvl1pPr>
              <a:defRPr sz="1200"/>
            </a:lvl1pPr>
          </a:lstStyle>
          <a:p>
            <a:fld id="{FABC47A4-756D-490B-A52F-7D9E2C9FC05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noProof="1"/>
              <a:t>单击此处编辑母版标题样式</a:t>
            </a:r>
          </a:p>
        </p:txBody>
      </p:sp>
      <p:sp>
        <p:nvSpPr>
          <p:cNvPr id="3" name="内容占位符 2"/>
          <p:cNvSpPr>
            <a:spLocks noGrp="1"/>
          </p:cNvSpPr>
          <p:nvPr>
            <p:ph idx="1"/>
          </p:nvPr>
        </p:nvSpPr>
        <p:spPr/>
        <p:txBody>
          <a:bodyPr>
            <a:normAutofit/>
          </a:bodyPr>
          <a:lstStyle>
            <a:lvl1pPr>
              <a:defRPr sz="2400"/>
            </a:lvl1pPr>
            <a:lvl2pPr>
              <a:defRPr sz="2000"/>
            </a:lvl2pPr>
            <a:lvl3pPr>
              <a:defRPr sz="1800"/>
            </a:lvl3pPr>
            <a:lvl4pPr>
              <a:defRPr sz="1800"/>
            </a:lvl4pPr>
            <a:lvl5pPr>
              <a:defRPr sz="18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lvl1pPr>
              <a:defRPr sz="1200" smtClean="0"/>
            </a:lvl1pPr>
          </a:lstStyle>
          <a:p>
            <a:fld id="{760FBDFE-C587-4B4C-A407-44438C67B59E}" type="datetimeFigureOut">
              <a:rPr lang="zh-CN" altLang="en-US"/>
              <a:t>2018/8/11</a:t>
            </a:fld>
            <a:endParaRPr lang="zh-CN" altLang="en-US"/>
          </a:p>
        </p:txBody>
      </p:sp>
      <p:sp>
        <p:nvSpPr>
          <p:cNvPr id="5" name="页脚占位符 4"/>
          <p:cNvSpPr>
            <a:spLocks noGrp="1"/>
          </p:cNvSpPr>
          <p:nvPr>
            <p:ph type="ftr" sz="quarter" idx="11"/>
          </p:nvPr>
        </p:nvSpPr>
        <p:spPr/>
        <p:txBody>
          <a:bodyPr/>
          <a:lstStyle>
            <a:lvl1pPr>
              <a:defRPr sz="1200"/>
            </a:lvl1pPr>
          </a:lstStyle>
          <a:p>
            <a:endParaRPr lang="zh-CN" altLang="en-US"/>
          </a:p>
        </p:txBody>
      </p:sp>
      <p:sp>
        <p:nvSpPr>
          <p:cNvPr id="6" name="灯片编号占位符 5"/>
          <p:cNvSpPr>
            <a:spLocks noGrp="1"/>
          </p:cNvSpPr>
          <p:nvPr>
            <p:ph type="sldNum" sz="quarter" idx="12"/>
          </p:nvPr>
        </p:nvSpPr>
        <p:spPr/>
        <p:txBody>
          <a:bodyPr/>
          <a:lstStyle>
            <a:lvl1pPr>
              <a:defRPr sz="1200" smtClean="0"/>
            </a:lvl1pPr>
          </a:lstStyle>
          <a:p>
            <a:fld id="{EF3E80A9-C089-480E-9D1E-3B913964BA25}" type="slidenum">
              <a:rPr lang="zh-CN" altLang="en-US"/>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68363" y="365125"/>
            <a:ext cx="1146987" cy="5811838"/>
          </a:xfrm>
        </p:spPr>
        <p:txBody>
          <a:bodyPr vert="eaVert">
            <a:normAutofit/>
          </a:bodyPr>
          <a:lstStyle>
            <a:lvl1pPr>
              <a:defRPr sz="2700"/>
            </a:lvl1pPr>
          </a:lstStyle>
          <a:p>
            <a:r>
              <a:rPr lang="zh-CN" altLang="en-US"/>
              <a:t>单击此处编辑母版标题样式</a:t>
            </a:r>
          </a:p>
        </p:txBody>
      </p:sp>
      <p:sp>
        <p:nvSpPr>
          <p:cNvPr id="3" name="竖排文字占位符 2"/>
          <p:cNvSpPr>
            <a:spLocks noGrp="1"/>
          </p:cNvSpPr>
          <p:nvPr>
            <p:ph type="body" orient="vert" idx="1"/>
          </p:nvPr>
        </p:nvSpPr>
        <p:spPr>
          <a:xfrm>
            <a:off x="628650" y="365125"/>
            <a:ext cx="6659969" cy="5811838"/>
          </a:xfrm>
        </p:spPr>
        <p:txBody>
          <a:bodyPr vert="eaVert">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t>2018/8/11</a:t>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normAutofit/>
          </a:bodyPr>
          <a:lstStyle>
            <a:lvl1pPr>
              <a:defRPr sz="1200"/>
            </a:lvl1pPr>
          </a:lstStyle>
          <a:p>
            <a:fld id="{760FBDFE-C587-4B4C-A407-44438C67B59E}" type="datetimeFigureOut">
              <a:rPr lang="zh-CN" altLang="en-US" smtClean="0"/>
              <a:t>2018/8/11</a:t>
            </a:fld>
            <a:endParaRPr lang="zh-CN" altLang="en-US"/>
          </a:p>
        </p:txBody>
      </p:sp>
      <p:sp>
        <p:nvSpPr>
          <p:cNvPr id="4" name="页脚占位符 3"/>
          <p:cNvSpPr>
            <a:spLocks noGrp="1"/>
          </p:cNvSpPr>
          <p:nvPr>
            <p:ph type="ftr" sz="quarter" idx="11"/>
          </p:nvPr>
        </p:nvSpPr>
        <p:spPr/>
        <p:txBody>
          <a:bodyPr>
            <a:normAutofit/>
          </a:bodyPr>
          <a:lstStyle>
            <a:lvl1pPr>
              <a:defRPr sz="1200"/>
            </a:lvl1pPr>
          </a:lstStyle>
          <a:p>
            <a:endParaRPr lang="zh-CN" altLang="en-US"/>
          </a:p>
        </p:txBody>
      </p:sp>
      <p:sp>
        <p:nvSpPr>
          <p:cNvPr id="5" name="灯片编号占位符 4"/>
          <p:cNvSpPr>
            <a:spLocks noGrp="1"/>
          </p:cNvSpPr>
          <p:nvPr>
            <p:ph type="sldNum" sz="quarter" idx="12"/>
          </p:nvPr>
        </p:nvSpPr>
        <p:spPr/>
        <p:txBody>
          <a:bodyPr>
            <a:normAutofit/>
          </a:bodyPr>
          <a:lstStyle>
            <a:lvl1pPr>
              <a:defRPr sz="1200"/>
            </a:lvl1p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628650" y="551544"/>
            <a:ext cx="7886700" cy="5558971"/>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138792" y="3078832"/>
            <a:ext cx="6856892" cy="1089529"/>
          </a:xfrm>
        </p:spPr>
        <p:txBody>
          <a:bodyPr anchor="t">
            <a:normAutofit/>
          </a:bodyPr>
          <a:lstStyle>
            <a:lvl1pPr algn="ctr">
              <a:defRPr sz="5400"/>
            </a:lvl1pPr>
          </a:lstStyle>
          <a:p>
            <a:r>
              <a:rPr lang="zh-CN" altLang="en-US" noProof="1"/>
              <a:t>单击此处编辑标题</a:t>
            </a:r>
          </a:p>
        </p:txBody>
      </p:sp>
      <p:sp>
        <p:nvSpPr>
          <p:cNvPr id="8" name="内容占位符 7"/>
          <p:cNvSpPr>
            <a:spLocks noGrp="1"/>
          </p:cNvSpPr>
          <p:nvPr>
            <p:ph sz="quarter" idx="13" hasCustomPrompt="1"/>
          </p:nvPr>
        </p:nvSpPr>
        <p:spPr>
          <a:xfrm>
            <a:off x="1138238" y="2221766"/>
            <a:ext cx="6867525" cy="830997"/>
          </a:xfrm>
        </p:spPr>
        <p:txBody>
          <a:bodyPr anchor="b">
            <a:normAutofit/>
          </a:bodyPr>
          <a:lstStyle>
            <a:lvl1pPr marL="0" indent="0" algn="ctr">
              <a:buNone/>
              <a:defRPr sz="4000"/>
            </a:lvl1pPr>
          </a:lstStyle>
          <a:p>
            <a:pPr lvl="0"/>
            <a:r>
              <a:rPr lang="zh-CN" altLang="en-US" noProof="1"/>
              <a:t>单击此处编辑文本</a:t>
            </a:r>
          </a:p>
        </p:txBody>
      </p:sp>
      <p:sp>
        <p:nvSpPr>
          <p:cNvPr id="4" name="日期占位符 3"/>
          <p:cNvSpPr>
            <a:spLocks noGrp="1"/>
          </p:cNvSpPr>
          <p:nvPr>
            <p:ph type="dt" sz="half" idx="14"/>
          </p:nvPr>
        </p:nvSpPr>
        <p:spPr/>
        <p:txBody>
          <a:bodyPr/>
          <a:lstStyle>
            <a:lvl1pPr>
              <a:defRPr sz="1200" smtClean="0"/>
            </a:lvl1pPr>
          </a:lstStyle>
          <a:p>
            <a:fld id="{760FBDFE-C587-4B4C-A407-44438C67B59E}" type="datetimeFigureOut">
              <a:rPr lang="zh-CN" altLang="en-US"/>
              <a:t>2018/8/11</a:t>
            </a:fld>
            <a:endParaRPr lang="zh-CN" altLang="en-US"/>
          </a:p>
        </p:txBody>
      </p:sp>
      <p:sp>
        <p:nvSpPr>
          <p:cNvPr id="5" name="页脚占位符 4"/>
          <p:cNvSpPr>
            <a:spLocks noGrp="1"/>
          </p:cNvSpPr>
          <p:nvPr>
            <p:ph type="ftr" sz="quarter" idx="15"/>
          </p:nvPr>
        </p:nvSpPr>
        <p:spPr/>
        <p:txBody>
          <a:bodyPr/>
          <a:lstStyle>
            <a:lvl1pPr>
              <a:defRPr sz="1200"/>
            </a:lvl1pPr>
          </a:lstStyle>
          <a:p>
            <a:endParaRPr lang="zh-CN" altLang="en-US"/>
          </a:p>
        </p:txBody>
      </p:sp>
      <p:sp>
        <p:nvSpPr>
          <p:cNvPr id="6" name="灯片编号占位符 5"/>
          <p:cNvSpPr>
            <a:spLocks noGrp="1"/>
          </p:cNvSpPr>
          <p:nvPr>
            <p:ph type="sldNum" sz="quarter" idx="16"/>
          </p:nvPr>
        </p:nvSpPr>
        <p:spPr/>
        <p:txBody>
          <a:bodyPr/>
          <a:lstStyle>
            <a:lvl1pPr>
              <a:defRPr sz="1200" smtClean="0"/>
            </a:lvl1pPr>
          </a:lstStyle>
          <a:p>
            <a:fld id="{DCC8595C-B6D7-43EC-9577-AA0422BFAAE2}" type="slidenum">
              <a:rPr lang="zh-CN" altLang="en-US"/>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noProof="1"/>
              <a:t>单击此处编辑母版标题样式</a:t>
            </a:r>
          </a:p>
        </p:txBody>
      </p:sp>
      <p:sp>
        <p:nvSpPr>
          <p:cNvPr id="3" name="内容占位符 2"/>
          <p:cNvSpPr>
            <a:spLocks noGrp="1"/>
          </p:cNvSpPr>
          <p:nvPr>
            <p:ph sz="half" idx="1"/>
          </p:nvPr>
        </p:nvSpPr>
        <p:spPr>
          <a:xfrm>
            <a:off x="628650" y="1825625"/>
            <a:ext cx="3886200" cy="4351338"/>
          </a:xfrm>
        </p:spPr>
        <p:txBody>
          <a:bodyP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29150" y="1825625"/>
            <a:ext cx="3886200" cy="4351338"/>
          </a:xfrm>
        </p:spPr>
        <p:txBody>
          <a:bodyP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lvl1pPr>
              <a:defRPr sz="1200" smtClean="0"/>
            </a:lvl1pPr>
          </a:lstStyle>
          <a:p>
            <a:fld id="{760FBDFE-C587-4B4C-A407-44438C67B59E}" type="datetimeFigureOut">
              <a:rPr lang="zh-CN" altLang="en-US"/>
              <a:t>2018/8/11</a:t>
            </a:fld>
            <a:endParaRPr lang="zh-CN" altLang="en-US"/>
          </a:p>
        </p:txBody>
      </p:sp>
      <p:sp>
        <p:nvSpPr>
          <p:cNvPr id="6" name="页脚占位符 5"/>
          <p:cNvSpPr>
            <a:spLocks noGrp="1"/>
          </p:cNvSpPr>
          <p:nvPr>
            <p:ph type="ftr" sz="quarter" idx="11"/>
          </p:nvPr>
        </p:nvSpPr>
        <p:spPr/>
        <p:txBody>
          <a:bodyPr/>
          <a:lstStyle>
            <a:lvl1pPr>
              <a:defRPr sz="1200"/>
            </a:lvl1pPr>
          </a:lstStyle>
          <a:p>
            <a:endParaRPr lang="zh-CN" altLang="en-US"/>
          </a:p>
        </p:txBody>
      </p:sp>
      <p:sp>
        <p:nvSpPr>
          <p:cNvPr id="7" name="灯片编号占位符 6"/>
          <p:cNvSpPr>
            <a:spLocks noGrp="1"/>
          </p:cNvSpPr>
          <p:nvPr>
            <p:ph type="sldNum" sz="quarter" idx="12"/>
          </p:nvPr>
        </p:nvSpPr>
        <p:spPr/>
        <p:txBody>
          <a:bodyPr/>
          <a:lstStyle>
            <a:lvl1pPr>
              <a:defRPr sz="1200" smtClean="0"/>
            </a:lvl1pPr>
          </a:lstStyle>
          <a:p>
            <a:fld id="{A09486A2-9B4A-4F08-B491-129DAF4DDFA5}" type="slidenum">
              <a:rPr lang="zh-CN" altLang="en-US"/>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normAutofit/>
          </a:bodyPr>
          <a:lstStyle/>
          <a:p>
            <a:r>
              <a:rPr lang="zh-CN" altLang="en-US" noProof="1"/>
              <a:t>单击此处编辑母版标题样式</a:t>
            </a:r>
          </a:p>
        </p:txBody>
      </p:sp>
      <p:sp>
        <p:nvSpPr>
          <p:cNvPr id="3" name="文本占位符 2"/>
          <p:cNvSpPr>
            <a:spLocks noGrp="1"/>
          </p:cNvSpPr>
          <p:nvPr>
            <p:ph type="body" idx="1"/>
          </p:nvPr>
        </p:nvSpPr>
        <p:spPr>
          <a:xfrm>
            <a:off x="629842" y="1744961"/>
            <a:ext cx="3868340"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4" name="内容占位符 3"/>
          <p:cNvSpPr>
            <a:spLocks noGrp="1"/>
          </p:cNvSpPr>
          <p:nvPr>
            <p:ph sz="half" idx="2"/>
          </p:nvPr>
        </p:nvSpPr>
        <p:spPr>
          <a:xfrm>
            <a:off x="629842" y="2615609"/>
            <a:ext cx="3868340" cy="3574054"/>
          </a:xfrm>
        </p:spPr>
        <p:txBody>
          <a:bodyP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744961"/>
            <a:ext cx="3887391"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615609"/>
            <a:ext cx="3887391" cy="3574054"/>
          </a:xfrm>
        </p:spPr>
        <p:txBody>
          <a:bodyP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6"/>
          <p:cNvSpPr>
            <a:spLocks noGrp="1"/>
          </p:cNvSpPr>
          <p:nvPr>
            <p:ph type="dt" sz="half" idx="10"/>
          </p:nvPr>
        </p:nvSpPr>
        <p:spPr/>
        <p:txBody>
          <a:bodyPr/>
          <a:lstStyle>
            <a:lvl1pPr>
              <a:defRPr sz="1200" smtClean="0"/>
            </a:lvl1pPr>
          </a:lstStyle>
          <a:p>
            <a:fld id="{760FBDFE-C587-4B4C-A407-44438C67B59E}" type="datetimeFigureOut">
              <a:rPr lang="zh-CN" altLang="en-US"/>
              <a:t>2018/8/11</a:t>
            </a:fld>
            <a:endParaRPr lang="zh-CN" altLang="en-US"/>
          </a:p>
        </p:txBody>
      </p:sp>
      <p:sp>
        <p:nvSpPr>
          <p:cNvPr id="8" name="页脚占位符 7"/>
          <p:cNvSpPr>
            <a:spLocks noGrp="1"/>
          </p:cNvSpPr>
          <p:nvPr>
            <p:ph type="ftr" sz="quarter" idx="11"/>
          </p:nvPr>
        </p:nvSpPr>
        <p:spPr/>
        <p:txBody>
          <a:bodyPr/>
          <a:lstStyle>
            <a:lvl1pPr>
              <a:defRPr sz="1200"/>
            </a:lvl1pPr>
          </a:lstStyle>
          <a:p>
            <a:endParaRPr lang="zh-CN" altLang="en-US"/>
          </a:p>
        </p:txBody>
      </p:sp>
      <p:sp>
        <p:nvSpPr>
          <p:cNvPr id="9" name="灯片编号占位符 8"/>
          <p:cNvSpPr>
            <a:spLocks noGrp="1"/>
          </p:cNvSpPr>
          <p:nvPr>
            <p:ph type="sldNum" sz="quarter" idx="12"/>
          </p:nvPr>
        </p:nvSpPr>
        <p:spPr/>
        <p:txBody>
          <a:bodyPr/>
          <a:lstStyle>
            <a:lvl1pPr>
              <a:defRPr sz="1200" smtClean="0"/>
            </a:lvl1pPr>
          </a:lstStyle>
          <a:p>
            <a:fld id="{C61880FD-51CA-4182-8801-831F4C9C2CEC}" type="slidenum">
              <a:rPr lang="zh-CN" altLang="en-US"/>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cxnSp>
        <p:nvCxnSpPr>
          <p:cNvPr id="4" name="直接连接符 3"/>
          <p:cNvCxnSpPr/>
          <p:nvPr>
            <p:custDataLst>
              <p:tags r:id="rId1"/>
            </p:custDataLst>
          </p:nvPr>
        </p:nvCxnSpPr>
        <p:spPr>
          <a:xfrm flipH="1">
            <a:off x="1871663" y="3048000"/>
            <a:ext cx="5810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6"/>
          <p:cNvCxnSpPr/>
          <p:nvPr>
            <p:custDataLst>
              <p:tags r:id="rId2"/>
            </p:custDataLst>
          </p:nvPr>
        </p:nvCxnSpPr>
        <p:spPr>
          <a:xfrm>
            <a:off x="1871663" y="3048000"/>
            <a:ext cx="0" cy="12176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custDataLst>
              <p:tags r:id="rId3"/>
            </p:custDataLst>
          </p:nvPr>
        </p:nvCxnSpPr>
        <p:spPr>
          <a:xfrm>
            <a:off x="1871663" y="4265613"/>
            <a:ext cx="5359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4"/>
            </p:custDataLst>
          </p:nvPr>
        </p:nvCxnSpPr>
        <p:spPr>
          <a:xfrm flipH="1">
            <a:off x="6608763" y="3048000"/>
            <a:ext cx="622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5"/>
            </p:custDataLst>
          </p:nvPr>
        </p:nvCxnSpPr>
        <p:spPr>
          <a:xfrm>
            <a:off x="7231063" y="3048000"/>
            <a:ext cx="0" cy="1217613"/>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nvPr>
        </p:nvSpPr>
        <p:spPr>
          <a:xfrm>
            <a:off x="2492153" y="2251982"/>
            <a:ext cx="4072610" cy="1325563"/>
          </a:xfrm>
        </p:spPr>
        <p:txBody>
          <a:bodyPr anchor="b">
            <a:normAutofit/>
          </a:bodyPr>
          <a:lstStyle>
            <a:lvl1pPr algn="ctr">
              <a:defRPr sz="6600"/>
            </a:lvl1pPr>
          </a:lstStyle>
          <a:p>
            <a:r>
              <a:rPr lang="zh-CN" altLang="en-US" noProof="1"/>
              <a:t>编辑标题</a:t>
            </a:r>
          </a:p>
        </p:txBody>
      </p:sp>
      <p:sp>
        <p:nvSpPr>
          <p:cNvPr id="12" name="内容占位符 11"/>
          <p:cNvSpPr>
            <a:spLocks noGrp="1"/>
          </p:cNvSpPr>
          <p:nvPr>
            <p:ph sz="quarter" idx="13" hasCustomPrompt="1"/>
          </p:nvPr>
        </p:nvSpPr>
        <p:spPr>
          <a:xfrm>
            <a:off x="3032491" y="3642633"/>
            <a:ext cx="3079019" cy="535531"/>
          </a:xfrm>
        </p:spPr>
        <p:txBody>
          <a:bodyPr>
            <a:normAutofit/>
          </a:bodyPr>
          <a:lstStyle>
            <a:lvl1pPr marL="0" indent="0" algn="dist">
              <a:buNone/>
              <a:defRPr/>
            </a:lvl1pPr>
          </a:lstStyle>
          <a:p>
            <a:pPr lvl="0"/>
            <a:r>
              <a:rPr lang="zh-CN" altLang="en-US" noProof="1"/>
              <a:t>单击此处编辑文本</a:t>
            </a:r>
          </a:p>
        </p:txBody>
      </p:sp>
      <p:sp>
        <p:nvSpPr>
          <p:cNvPr id="9" name="日期占位符 2"/>
          <p:cNvSpPr>
            <a:spLocks noGrp="1"/>
          </p:cNvSpPr>
          <p:nvPr>
            <p:ph type="dt" sz="half" idx="14"/>
          </p:nvPr>
        </p:nvSpPr>
        <p:spPr/>
        <p:txBody>
          <a:bodyPr/>
          <a:lstStyle>
            <a:lvl1pPr>
              <a:defRPr sz="1200" smtClean="0"/>
            </a:lvl1pPr>
          </a:lstStyle>
          <a:p>
            <a:fld id="{760FBDFE-C587-4B4C-A407-44438C67B59E}" type="datetimeFigureOut">
              <a:rPr lang="zh-CN" altLang="en-US"/>
              <a:t>2018/8/11</a:t>
            </a:fld>
            <a:endParaRPr lang="zh-CN" altLang="en-US"/>
          </a:p>
        </p:txBody>
      </p:sp>
      <p:sp>
        <p:nvSpPr>
          <p:cNvPr id="10" name="页脚占位符 3"/>
          <p:cNvSpPr>
            <a:spLocks noGrp="1"/>
          </p:cNvSpPr>
          <p:nvPr>
            <p:ph type="ftr" sz="quarter" idx="15"/>
          </p:nvPr>
        </p:nvSpPr>
        <p:spPr/>
        <p:txBody>
          <a:bodyPr/>
          <a:lstStyle>
            <a:lvl1pPr>
              <a:defRPr sz="1200"/>
            </a:lvl1pPr>
          </a:lstStyle>
          <a:p>
            <a:endParaRPr lang="zh-CN" altLang="en-US"/>
          </a:p>
        </p:txBody>
      </p:sp>
      <p:sp>
        <p:nvSpPr>
          <p:cNvPr id="11" name="灯片编号占位符 4"/>
          <p:cNvSpPr>
            <a:spLocks noGrp="1"/>
          </p:cNvSpPr>
          <p:nvPr>
            <p:ph type="sldNum" sz="quarter" idx="16"/>
          </p:nvPr>
        </p:nvSpPr>
        <p:spPr/>
        <p:txBody>
          <a:bodyPr/>
          <a:lstStyle>
            <a:lvl1pPr>
              <a:defRPr sz="1200" smtClean="0"/>
            </a:lvl1pPr>
          </a:lstStyle>
          <a:p>
            <a:fld id="{6B29CE7E-9584-4E3D-A184-0EB8A5FF10A8}" type="slidenum">
              <a:rPr lang="zh-CN" altLang="en-US"/>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sz="1200" smtClean="0"/>
            </a:lvl1pPr>
          </a:lstStyle>
          <a:p>
            <a:fld id="{760FBDFE-C587-4B4C-A407-44438C67B59E}" type="datetimeFigureOut">
              <a:rPr lang="zh-CN" altLang="en-US"/>
              <a:t>2018/8/11</a:t>
            </a:fld>
            <a:endParaRPr lang="zh-CN" altLang="en-US"/>
          </a:p>
        </p:txBody>
      </p:sp>
      <p:sp>
        <p:nvSpPr>
          <p:cNvPr id="3" name="页脚占位符 2"/>
          <p:cNvSpPr>
            <a:spLocks noGrp="1"/>
          </p:cNvSpPr>
          <p:nvPr>
            <p:ph type="ftr" sz="quarter" idx="11"/>
          </p:nvPr>
        </p:nvSpPr>
        <p:spPr/>
        <p:txBody>
          <a:bodyPr/>
          <a:lstStyle>
            <a:lvl1pPr>
              <a:defRPr sz="1200"/>
            </a:lvl1pPr>
          </a:lstStyle>
          <a:p>
            <a:endParaRPr lang="zh-CN" altLang="en-US"/>
          </a:p>
        </p:txBody>
      </p:sp>
      <p:sp>
        <p:nvSpPr>
          <p:cNvPr id="4" name="灯片编号占位符 3"/>
          <p:cNvSpPr>
            <a:spLocks noGrp="1"/>
          </p:cNvSpPr>
          <p:nvPr>
            <p:ph type="sldNum" sz="quarter" idx="12"/>
          </p:nvPr>
        </p:nvSpPr>
        <p:spPr/>
        <p:txBody>
          <a:bodyPr/>
          <a:lstStyle>
            <a:lvl1pPr>
              <a:defRPr sz="1200" smtClean="0"/>
            </a:lvl1pPr>
          </a:lstStyle>
          <a:p>
            <a:fld id="{61FD7337-7689-40E9-995D-FF92F58B836E}" type="slidenum">
              <a:rPr lang="zh-CN" altLang="en-US"/>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9841" y="711200"/>
            <a:ext cx="3196800" cy="1600200"/>
          </a:xfrm>
        </p:spPr>
        <p:txBody>
          <a:bodyPr anchor="t">
            <a:normAutofit/>
          </a:bodyPr>
          <a:lstStyle>
            <a:lvl1pPr>
              <a:defRPr sz="3200"/>
            </a:lvl1pPr>
          </a:lstStyle>
          <a:p>
            <a:r>
              <a:rPr lang="zh-CN" altLang="en-US" noProof="1"/>
              <a:t>单击此处编辑标题</a:t>
            </a:r>
          </a:p>
        </p:txBody>
      </p:sp>
      <p:sp>
        <p:nvSpPr>
          <p:cNvPr id="3" name="图片占位符 2"/>
          <p:cNvSpPr>
            <a:spLocks noGrp="1" noChangeAspect="1"/>
          </p:cNvSpPr>
          <p:nvPr>
            <p:ph type="pic" idx="1" hasCustomPrompt="1"/>
          </p:nvPr>
        </p:nvSpPr>
        <p:spPr>
          <a:xfrm>
            <a:off x="4014391" y="733425"/>
            <a:ext cx="4627800" cy="54036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noProof="1"/>
              <a:t>图片</a:t>
            </a:r>
          </a:p>
        </p:txBody>
      </p:sp>
      <p:sp>
        <p:nvSpPr>
          <p:cNvPr id="4" name="文本占位符 3"/>
          <p:cNvSpPr>
            <a:spLocks noGrp="1"/>
          </p:cNvSpPr>
          <p:nvPr>
            <p:ph type="body" sz="half" idx="2"/>
          </p:nvPr>
        </p:nvSpPr>
        <p:spPr>
          <a:xfrm>
            <a:off x="629841" y="2311400"/>
            <a:ext cx="3196800" cy="3811588"/>
          </a:xfrm>
        </p:spPr>
        <p:txBody>
          <a:bodyPr>
            <a:normAutofit/>
          </a:bodyPr>
          <a:lstStyle>
            <a:lvl1pPr marL="0" indent="0">
              <a:buNone/>
              <a:defRPr sz="2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lvl1pPr>
              <a:defRPr sz="1200" smtClean="0"/>
            </a:lvl1pPr>
          </a:lstStyle>
          <a:p>
            <a:fld id="{9EFD9D74-47D9-4702-A33C-335B63B48DBF}" type="datetimeFigureOut">
              <a:rPr lang="zh-CN" altLang="en-US"/>
              <a:t>2018/8/11</a:t>
            </a:fld>
            <a:endParaRPr lang="zh-CN" altLang="en-US" dirty="0"/>
          </a:p>
        </p:txBody>
      </p:sp>
      <p:sp>
        <p:nvSpPr>
          <p:cNvPr id="6" name="页脚占位符 5"/>
          <p:cNvSpPr>
            <a:spLocks noGrp="1"/>
          </p:cNvSpPr>
          <p:nvPr>
            <p:ph type="ftr" sz="quarter" idx="11"/>
          </p:nvPr>
        </p:nvSpPr>
        <p:spPr/>
        <p:txBody>
          <a:bodyPr/>
          <a:lstStyle>
            <a:lvl1pPr>
              <a:defRPr sz="1200" dirty="0"/>
            </a:lvl1pPr>
          </a:lstStyle>
          <a:p>
            <a:endParaRPr lang="zh-CN" altLang="en-US"/>
          </a:p>
        </p:txBody>
      </p:sp>
      <p:sp>
        <p:nvSpPr>
          <p:cNvPr id="7" name="灯片编号占位符 6"/>
          <p:cNvSpPr>
            <a:spLocks noGrp="1"/>
          </p:cNvSpPr>
          <p:nvPr>
            <p:ph type="sldNum" sz="quarter" idx="12"/>
          </p:nvPr>
        </p:nvSpPr>
        <p:spPr/>
        <p:txBody>
          <a:bodyPr/>
          <a:lstStyle>
            <a:lvl1pPr>
              <a:defRPr sz="1200" smtClean="0"/>
            </a:lvl1pPr>
          </a:lstStyle>
          <a:p>
            <a:fld id="{B2E1C370-EC47-44E1-BBFE-64D6DC550E06}" type="slidenum">
              <a:rPr lang="zh-CN" altLang="en-US"/>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68363" y="365125"/>
            <a:ext cx="1146987" cy="5811838"/>
          </a:xfrm>
        </p:spPr>
        <p:txBody>
          <a:bodyPr vert="eaVert">
            <a:normAutofit/>
          </a:bodyPr>
          <a:lstStyle>
            <a:lvl1pPr>
              <a:defRPr sz="2700"/>
            </a:lvl1pPr>
          </a:lstStyle>
          <a:p>
            <a:r>
              <a:rPr lang="zh-CN" altLang="en-US" noProof="1"/>
              <a:t>单击此处编辑母版标题样式</a:t>
            </a:r>
          </a:p>
        </p:txBody>
      </p:sp>
      <p:sp>
        <p:nvSpPr>
          <p:cNvPr id="3" name="竖排文字占位符 2"/>
          <p:cNvSpPr>
            <a:spLocks noGrp="1"/>
          </p:cNvSpPr>
          <p:nvPr>
            <p:ph type="body" orient="vert" idx="1"/>
          </p:nvPr>
        </p:nvSpPr>
        <p:spPr>
          <a:xfrm>
            <a:off x="628650" y="365125"/>
            <a:ext cx="6659969" cy="5811838"/>
          </a:xfrm>
        </p:spPr>
        <p:txBody>
          <a:bodyPr vert="eaVert">
            <a:normAutofit/>
          </a:bodyPr>
          <a:lstStyle>
            <a:lvl1pPr>
              <a:defRPr sz="2400"/>
            </a:lvl1pPr>
            <a:lvl2pPr>
              <a:defRPr sz="2000"/>
            </a:lvl2pPr>
            <a:lvl3pPr>
              <a:defRPr sz="1800"/>
            </a:lvl3pPr>
            <a:lvl4pPr>
              <a:defRPr sz="1800"/>
            </a:lvl4pPr>
            <a:lvl5pPr>
              <a:defRPr sz="18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lvl1pPr>
              <a:defRPr sz="1200" smtClean="0"/>
            </a:lvl1pPr>
          </a:lstStyle>
          <a:p>
            <a:fld id="{760FBDFE-C587-4B4C-A407-44438C67B59E}" type="datetimeFigureOut">
              <a:rPr lang="zh-CN" altLang="en-US"/>
              <a:t>2018/8/11</a:t>
            </a:fld>
            <a:endParaRPr lang="zh-CN" altLang="en-US"/>
          </a:p>
        </p:txBody>
      </p:sp>
      <p:sp>
        <p:nvSpPr>
          <p:cNvPr id="5" name="页脚占位符 4"/>
          <p:cNvSpPr>
            <a:spLocks noGrp="1"/>
          </p:cNvSpPr>
          <p:nvPr>
            <p:ph type="ftr" sz="quarter" idx="11"/>
          </p:nvPr>
        </p:nvSpPr>
        <p:spPr/>
        <p:txBody>
          <a:bodyPr/>
          <a:lstStyle>
            <a:lvl1pPr>
              <a:defRPr sz="1200"/>
            </a:lvl1pPr>
          </a:lstStyle>
          <a:p>
            <a:endParaRPr lang="zh-CN" altLang="en-US"/>
          </a:p>
        </p:txBody>
      </p:sp>
      <p:sp>
        <p:nvSpPr>
          <p:cNvPr id="6" name="灯片编号占位符 5"/>
          <p:cNvSpPr>
            <a:spLocks noGrp="1"/>
          </p:cNvSpPr>
          <p:nvPr>
            <p:ph type="sldNum" sz="quarter" idx="12"/>
          </p:nvPr>
        </p:nvSpPr>
        <p:spPr/>
        <p:txBody>
          <a:bodyPr/>
          <a:lstStyle>
            <a:lvl1pPr>
              <a:defRPr sz="1200" smtClean="0"/>
            </a:lvl1pPr>
          </a:lstStyle>
          <a:p>
            <a:fld id="{986C7E2C-DF09-4D8D-A4F6-C3EF5949F498}" type="slidenum">
              <a:rPr lang="zh-CN"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ags" Target="../tags/tag15.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ags" Target="../tags/tag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ags" Target="../tags/tag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custDataLst>
              <p:tags r:id="rId13"/>
            </p:custDataLst>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7" name="文本占位符 2"/>
          <p:cNvSpPr>
            <a:spLocks noGrp="1" noChangeArrowheads="1"/>
          </p:cNvSpPr>
          <p:nvPr>
            <p:ph type="body" idx="9"/>
            <p:custDataLst>
              <p:tags r:id="rId14"/>
            </p:custDataLst>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normAutofit/>
          </a:bodyPr>
          <a:lstStyle>
            <a:lvl1pPr algn="l">
              <a:lnSpc>
                <a:spcPct val="120000"/>
              </a:lnSpc>
              <a:defRPr sz="1200" noProof="1" smtClean="0">
                <a:solidFill>
                  <a:schemeClr val="bg1">
                    <a:lumMod val="50000"/>
                  </a:schemeClr>
                </a:solidFill>
                <a:ea typeface="Arial" panose="020B0604020202020204" pitchFamily="34" charset="0"/>
                <a:cs typeface="+mn-cs"/>
              </a:defRPr>
            </a:lvl1pPr>
          </a:lstStyle>
          <a:p>
            <a:fld id="{760FBDFE-C587-4B4C-A407-44438C67B59E}" type="datetimeFigureOut">
              <a:rPr lang="zh-CN" altLang="en-US"/>
              <a:t>2018/8/11</a:t>
            </a:fld>
            <a:endParaRPr lang="zh-CN" altLang="en-US">
              <a:ea typeface="+mn-ea"/>
              <a:cs typeface="Arial" panose="020B0604020202020204" pitchFamily="34" charset="0"/>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normAutofit/>
          </a:bodyPr>
          <a:lstStyle>
            <a:lvl1pPr algn="ctr">
              <a:lnSpc>
                <a:spcPct val="120000"/>
              </a:lnSpc>
              <a:defRPr sz="1200" noProof="1">
                <a:solidFill>
                  <a:schemeClr val="bg1">
                    <a:lumMod val="50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normAutofit/>
          </a:bodyPr>
          <a:lstStyle>
            <a:lvl1pPr algn="r">
              <a:lnSpc>
                <a:spcPct val="120000"/>
              </a:lnSpc>
              <a:defRPr sz="1200" noProof="1" smtClean="0">
                <a:solidFill>
                  <a:schemeClr val="bg1">
                    <a:lumMod val="50000"/>
                  </a:schemeClr>
                </a:solidFill>
                <a:ea typeface="Arial" panose="020B0604020202020204" pitchFamily="34" charset="0"/>
                <a:cs typeface="+mn-cs"/>
              </a:defRPr>
            </a:lvl1pPr>
          </a:lstStyle>
          <a:p>
            <a:fld id="{ECA6A4FB-A520-4B09-AD78-B7CBC19CBDD9}" type="slidenum">
              <a:rPr lang="zh-CN" altLang="en-US"/>
              <a:t>‹#›</a:t>
            </a:fld>
            <a:endParaRPr lang="zh-CN" altLang="en-US">
              <a:ea typeface="+mn-ea"/>
              <a:cs typeface="Arial" panose="020B0604020202020204" pitchFamily="34" charset="0"/>
            </a:endParaRPr>
          </a:p>
        </p:txBody>
      </p:sp>
      <p:sp>
        <p:nvSpPr>
          <p:cNvPr id="7" name="KSO_TEMPLATE" hidden="1"/>
          <p:cNvSpPr/>
          <p:nvPr>
            <p:custDataLst>
              <p:tags r:id="rId1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fontAlgn="base">
        <a:lnSpc>
          <a:spcPct val="120000"/>
        </a:lnSpc>
        <a:spcBef>
          <a:spcPct val="0"/>
        </a:spcBef>
        <a:spcAft>
          <a:spcPct val="0"/>
        </a:spcAft>
        <a:defRPr sz="3600" kern="1200">
          <a:solidFill>
            <a:srgbClr val="404040"/>
          </a:solidFill>
          <a:latin typeface="+mj-lt"/>
          <a:ea typeface="+mj-ea"/>
          <a:cs typeface="+mj-cs"/>
        </a:defRPr>
      </a:lvl1pPr>
      <a:lvl2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2pPr>
      <a:lvl3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3pPr>
      <a:lvl4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4pPr>
      <a:lvl5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5pPr>
      <a:lvl6pPr marL="4572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6pPr>
      <a:lvl7pPr marL="9144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7pPr>
      <a:lvl8pPr marL="13716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8pPr>
      <a:lvl9pPr marL="18288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9pPr>
    </p:titleStyle>
    <p:bodyStyle>
      <a:lvl1pPr marL="171450" indent="-171450" algn="l" defTabSz="685800" rtl="0" fontAlgn="base">
        <a:lnSpc>
          <a:spcPct val="120000"/>
        </a:lnSpc>
        <a:spcBef>
          <a:spcPts val="750"/>
        </a:spcBef>
        <a:spcAft>
          <a:spcPct val="0"/>
        </a:spcAft>
        <a:buFont typeface="Arial" panose="020B0604020202020204" pitchFamily="34" charset="0"/>
        <a:buChar char="•"/>
        <a:defRPr sz="2400" kern="1200">
          <a:solidFill>
            <a:srgbClr val="404040"/>
          </a:solidFill>
          <a:latin typeface="+mn-lt"/>
          <a:ea typeface="+mn-ea"/>
          <a:cs typeface="+mn-cs"/>
        </a:defRPr>
      </a:lvl1pPr>
      <a:lvl2pPr marL="514350" indent="-171450" algn="l" defTabSz="685800" rtl="0" fontAlgn="base">
        <a:lnSpc>
          <a:spcPct val="120000"/>
        </a:lnSpc>
        <a:spcBef>
          <a:spcPts val="375"/>
        </a:spcBef>
        <a:spcAft>
          <a:spcPct val="0"/>
        </a:spcAft>
        <a:buFont typeface="Arial" panose="020B0604020202020204" pitchFamily="34" charset="0"/>
        <a:buChar char="•"/>
        <a:defRPr sz="2000" kern="1200">
          <a:solidFill>
            <a:srgbClr val="404040"/>
          </a:solidFill>
          <a:latin typeface="+mn-lt"/>
          <a:ea typeface="+mn-ea"/>
          <a:cs typeface="+mn-cs"/>
        </a:defRPr>
      </a:lvl2pPr>
      <a:lvl3pPr marL="857250" indent="-171450" algn="l" defTabSz="685800" rtl="0" fontAlgn="base">
        <a:lnSpc>
          <a:spcPct val="120000"/>
        </a:lnSpc>
        <a:spcBef>
          <a:spcPts val="375"/>
        </a:spcBef>
        <a:spcAft>
          <a:spcPct val="0"/>
        </a:spcAft>
        <a:buFont typeface="Arial" panose="020B0604020202020204" pitchFamily="34" charset="0"/>
        <a:buChar char="•"/>
        <a:defRPr kern="1200">
          <a:solidFill>
            <a:srgbClr val="404040"/>
          </a:solidFill>
          <a:latin typeface="+mn-lt"/>
          <a:ea typeface="+mn-ea"/>
          <a:cs typeface="+mn-cs"/>
        </a:defRPr>
      </a:lvl3pPr>
      <a:lvl4pPr marL="1200150" indent="-171450" algn="l" defTabSz="685800" rtl="0" fontAlgn="base">
        <a:lnSpc>
          <a:spcPct val="120000"/>
        </a:lnSpc>
        <a:spcBef>
          <a:spcPts val="375"/>
        </a:spcBef>
        <a:spcAft>
          <a:spcPct val="0"/>
        </a:spcAft>
        <a:buFont typeface="Arial" panose="020B0604020202020204" pitchFamily="34" charset="0"/>
        <a:buChar char="•"/>
        <a:defRPr kern="1200">
          <a:solidFill>
            <a:srgbClr val="404040"/>
          </a:solidFill>
          <a:latin typeface="+mn-lt"/>
          <a:ea typeface="+mn-ea"/>
          <a:cs typeface="+mn-cs"/>
        </a:defRPr>
      </a:lvl4pPr>
      <a:lvl5pPr marL="1543050" indent="-171450" algn="l" defTabSz="685800" rtl="0" fontAlgn="base">
        <a:lnSpc>
          <a:spcPct val="120000"/>
        </a:lnSpc>
        <a:spcBef>
          <a:spcPts val="375"/>
        </a:spcBef>
        <a:spcAft>
          <a:spcPct val="0"/>
        </a:spcAft>
        <a:buFont typeface="Arial" panose="020B0604020202020204" pitchFamily="34" charset="0"/>
        <a:buChar char="•"/>
        <a:defRPr kern="1200">
          <a:solidFill>
            <a:srgbClr val="404040"/>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28650" y="365126"/>
            <a:ext cx="78867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custDataLst>
              <p:tags r:id="rId13"/>
            </p:custDataLst>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normAutofit/>
          </a:bodyPr>
          <a:lstStyle>
            <a:lvl1pPr algn="l">
              <a:lnSpc>
                <a:spcPct val="120000"/>
              </a:lnSpc>
              <a:defRPr sz="1200">
                <a:solidFill>
                  <a:schemeClr val="bg1">
                    <a:lumMod val="50000"/>
                  </a:schemeClr>
                </a:solidFill>
              </a:defRPr>
            </a:lvl1pPr>
          </a:lstStyle>
          <a:p>
            <a:fld id="{760FBDFE-C587-4B4C-A407-44438C67B59E}" type="datetimeFigureOut">
              <a:rPr lang="zh-CN" altLang="en-US" smtClean="0"/>
              <a:t>2018/8/11</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normAutofit/>
          </a:bodyPr>
          <a:lstStyle>
            <a:lvl1pPr algn="ctr">
              <a:lnSpc>
                <a:spcPct val="120000"/>
              </a:lnSpc>
              <a:defRPr sz="1200">
                <a:solidFill>
                  <a:schemeClr val="bg1">
                    <a:lumMod val="50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normAutofit/>
          </a:bodyPr>
          <a:lstStyle>
            <a:lvl1pPr algn="r">
              <a:lnSpc>
                <a:spcPct val="120000"/>
              </a:lnSpc>
              <a:defRPr sz="1200">
                <a:solidFill>
                  <a:schemeClr val="bg1">
                    <a:lumMod val="50000"/>
                  </a:schemeClr>
                </a:solidFill>
              </a:defRPr>
            </a:lvl1pPr>
          </a:lstStyle>
          <a:p>
            <a:fld id="{49AE70B2-8BF9-45C0-BB95-33D1B9D3A854}" type="slidenum">
              <a:rPr lang="zh-CN" altLang="en-US" smtClean="0"/>
              <a:t>‹#›</a:t>
            </a:fld>
            <a:endParaRPr lang="zh-CN" altLang="en-US"/>
          </a:p>
        </p:txBody>
      </p:sp>
      <p:sp>
        <p:nvSpPr>
          <p:cNvPr id="7"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685800" rtl="0" eaLnBrk="1" latinLnBrk="0" hangingPunct="1">
        <a:lnSpc>
          <a:spcPct val="120000"/>
        </a:lnSpc>
        <a:spcBef>
          <a:spcPct val="0"/>
        </a:spcBef>
        <a:buNone/>
        <a:defRPr sz="3600" kern="1200">
          <a:solidFill>
            <a:schemeClr val="tx1">
              <a:lumMod val="75000"/>
              <a:lumOff val="25000"/>
            </a:schemeClr>
          </a:solidFill>
          <a:latin typeface="+mj-lt"/>
          <a:ea typeface="+mj-ea"/>
          <a:cs typeface="+mj-cs"/>
        </a:defRPr>
      </a:lvl1pPr>
    </p:titleStyle>
    <p:bodyStyle>
      <a:lvl1pPr marL="171450" indent="-171450" algn="l" defTabSz="685800" rtl="0" eaLnBrk="1" latinLnBrk="0" hangingPunct="1">
        <a:lnSpc>
          <a:spcPct val="120000"/>
        </a:lnSpc>
        <a:spcBef>
          <a:spcPts val="750"/>
        </a:spcBef>
        <a:buFont typeface="Arial" panose="020B0604020202020204" pitchFamily="34" charset="0"/>
        <a:buChar char="•"/>
        <a:defRPr sz="2400" kern="1200">
          <a:solidFill>
            <a:schemeClr val="tx1">
              <a:lumMod val="75000"/>
              <a:lumOff val="25000"/>
            </a:schemeClr>
          </a:solidFill>
          <a:latin typeface="+mn-lt"/>
          <a:ea typeface="+mn-ea"/>
          <a:cs typeface="+mn-cs"/>
        </a:defRPr>
      </a:lvl1pPr>
      <a:lvl2pPr marL="514350" indent="-171450" algn="l" defTabSz="685800" rtl="0" eaLnBrk="1" latinLnBrk="0" hangingPunct="1">
        <a:lnSpc>
          <a:spcPct val="120000"/>
        </a:lnSpc>
        <a:spcBef>
          <a:spcPts val="375"/>
        </a:spcBef>
        <a:buFont typeface="Arial" panose="020B0604020202020204" pitchFamily="34" charset="0"/>
        <a:buChar char="•"/>
        <a:defRPr sz="2000" kern="1200">
          <a:solidFill>
            <a:schemeClr val="tx1">
              <a:lumMod val="75000"/>
              <a:lumOff val="25000"/>
            </a:schemeClr>
          </a:solidFill>
          <a:latin typeface="+mn-lt"/>
          <a:ea typeface="+mn-ea"/>
          <a:cs typeface="+mn-cs"/>
        </a:defRPr>
      </a:lvl2pPr>
      <a:lvl3pPr marL="857250" indent="-171450" algn="l" defTabSz="685800" rtl="0" eaLnBrk="1" latinLnBrk="0" hangingPunct="1">
        <a:lnSpc>
          <a:spcPct val="12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3pPr>
      <a:lvl4pPr marL="1200150" indent="-171450" algn="l" defTabSz="685800" rtl="0" eaLnBrk="1" latinLnBrk="0" hangingPunct="1">
        <a:lnSpc>
          <a:spcPct val="12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1543050" indent="-171450" algn="l" defTabSz="685800" rtl="0" eaLnBrk="1" latinLnBrk="0" hangingPunct="1">
        <a:lnSpc>
          <a:spcPct val="12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newgr8player.github.io/" TargetMode="External"/><Relationship Id="rId3" Type="http://schemas.openxmlformats.org/officeDocument/2006/relationships/tags" Target="../tags/tag29.xml"/><Relationship Id="rId7" Type="http://schemas.openxmlformats.org/officeDocument/2006/relationships/hyperlink" Target="https://github.com/newgr8player" TargetMode="Externa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30.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44.xml"/><Relationship Id="rId1" Type="http://schemas.openxmlformats.org/officeDocument/2006/relationships/tags" Target="../tags/tag43.xml"/><Relationship Id="rId4"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46.xml"/><Relationship Id="rId1" Type="http://schemas.openxmlformats.org/officeDocument/2006/relationships/tags" Target="../tags/tag45.xml"/><Relationship Id="rId4"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48.xml"/><Relationship Id="rId1" Type="http://schemas.openxmlformats.org/officeDocument/2006/relationships/tags" Target="../tags/tag47.xml"/><Relationship Id="rId4"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50.xml"/><Relationship Id="rId1" Type="http://schemas.openxmlformats.org/officeDocument/2006/relationships/tags" Target="../tags/tag49.xml"/><Relationship Id="rId4"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52.xml"/><Relationship Id="rId1" Type="http://schemas.openxmlformats.org/officeDocument/2006/relationships/tags" Target="../tags/tag51.xml"/><Relationship Id="rId4"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54.xml"/><Relationship Id="rId1" Type="http://schemas.openxmlformats.org/officeDocument/2006/relationships/tags" Target="../tags/tag53.xml"/><Relationship Id="rId4"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56.xml"/><Relationship Id="rId1" Type="http://schemas.openxmlformats.org/officeDocument/2006/relationships/tags" Target="../tags/tag55.xml"/><Relationship Id="rId4"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58.xml"/><Relationship Id="rId1" Type="http://schemas.openxmlformats.org/officeDocument/2006/relationships/tags" Target="../tags/tag57.xml"/><Relationship Id="rId4"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32.xml"/><Relationship Id="rId1" Type="http://schemas.openxmlformats.org/officeDocument/2006/relationships/tags" Target="../tags/tag31.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60.xml"/><Relationship Id="rId1" Type="http://schemas.openxmlformats.org/officeDocument/2006/relationships/tags" Target="../tags/tag59.xml"/><Relationship Id="rId4"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62.xml"/><Relationship Id="rId1" Type="http://schemas.openxmlformats.org/officeDocument/2006/relationships/tags" Target="../tags/tag61.xml"/><Relationship Id="rId4" Type="http://schemas.openxmlformats.org/officeDocument/2006/relationships/notesSlide" Target="../notesSlides/notesSlide17.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64.xml"/><Relationship Id="rId1" Type="http://schemas.openxmlformats.org/officeDocument/2006/relationships/tags" Target="../tags/tag63.xml"/><Relationship Id="rId4"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66.xml"/><Relationship Id="rId1" Type="http://schemas.openxmlformats.org/officeDocument/2006/relationships/tags" Target="../tags/tag65.xml"/><Relationship Id="rId4" Type="http://schemas.openxmlformats.org/officeDocument/2006/relationships/notesSlide" Target="../notesSlides/notesSlide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68.xml"/><Relationship Id="rId1" Type="http://schemas.openxmlformats.org/officeDocument/2006/relationships/tags" Target="../tags/tag67.xml"/><Relationship Id="rId4" Type="http://schemas.openxmlformats.org/officeDocument/2006/relationships/notesSlide" Target="../notesSlides/notesSlide20.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70.xml"/><Relationship Id="rId1" Type="http://schemas.openxmlformats.org/officeDocument/2006/relationships/tags" Target="../tags/tag69.xml"/><Relationship Id="rId4" Type="http://schemas.openxmlformats.org/officeDocument/2006/relationships/notesSlide" Target="../notesSlides/notesSlide21.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72.xml"/><Relationship Id="rId1" Type="http://schemas.openxmlformats.org/officeDocument/2006/relationships/tags" Target="../tags/tag71.xml"/><Relationship Id="rId4" Type="http://schemas.openxmlformats.org/officeDocument/2006/relationships/notesSlide" Target="../notesSlides/notesSlide2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74.xml"/><Relationship Id="rId1" Type="http://schemas.openxmlformats.org/officeDocument/2006/relationships/tags" Target="../tags/tag73.xml"/><Relationship Id="rId4" Type="http://schemas.openxmlformats.org/officeDocument/2006/relationships/notesSlide" Target="../notesSlides/notesSlide23.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76.xml"/><Relationship Id="rId1" Type="http://schemas.openxmlformats.org/officeDocument/2006/relationships/tags" Target="../tags/tag75.xml"/><Relationship Id="rId4"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34.xml"/><Relationship Id="rId1" Type="http://schemas.openxmlformats.org/officeDocument/2006/relationships/tags" Target="../tags/tag33.xml"/><Relationship Id="rId4"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78.xml"/><Relationship Id="rId1" Type="http://schemas.openxmlformats.org/officeDocument/2006/relationships/tags" Target="../tags/tag77.xml"/><Relationship Id="rId4" Type="http://schemas.openxmlformats.org/officeDocument/2006/relationships/notesSlide" Target="../notesSlides/notesSlide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80.xml"/><Relationship Id="rId1" Type="http://schemas.openxmlformats.org/officeDocument/2006/relationships/tags" Target="../tags/tag79.xml"/><Relationship Id="rId4" Type="http://schemas.openxmlformats.org/officeDocument/2006/relationships/notesSlide" Target="../notesSlides/notesSlide26.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82.xml"/><Relationship Id="rId1" Type="http://schemas.openxmlformats.org/officeDocument/2006/relationships/tags" Target="../tags/tag81.xml"/><Relationship Id="rId4" Type="http://schemas.openxmlformats.org/officeDocument/2006/relationships/notesSlide" Target="../notesSlides/notesSlide27.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84.xml"/><Relationship Id="rId1" Type="http://schemas.openxmlformats.org/officeDocument/2006/relationships/tags" Target="../tags/tag83.xml"/><Relationship Id="rId4" Type="http://schemas.openxmlformats.org/officeDocument/2006/relationships/notesSlide" Target="../notesSlides/notesSlide28.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tags" Target="../tags/tag85.xml"/><Relationship Id="rId5" Type="http://schemas.openxmlformats.org/officeDocument/2006/relationships/hyperlink" Target="https://newgr8player.github.io/" TargetMode="External"/><Relationship Id="rId4" Type="http://schemas.openxmlformats.org/officeDocument/2006/relationships/hyperlink" Target="https://github.com/newgr8player" TargetMode="Externa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6.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36.xml"/><Relationship Id="rId1" Type="http://schemas.openxmlformats.org/officeDocument/2006/relationships/tags" Target="../tags/tag35.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38.xml"/><Relationship Id="rId1" Type="http://schemas.openxmlformats.org/officeDocument/2006/relationships/tags" Target="../tags/tag37.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40.xml"/><Relationship Id="rId1" Type="http://schemas.openxmlformats.org/officeDocument/2006/relationships/tags" Target="../tags/tag39.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noChangeArrowheads="1"/>
          </p:cNvSpPr>
          <p:nvPr>
            <p:custDataLst>
              <p:tags r:id="rId2"/>
            </p:custDataLst>
          </p:nvPr>
        </p:nvSpPr>
        <p:spPr bwMode="auto">
          <a:xfrm>
            <a:off x="3276634" y="5172075"/>
            <a:ext cx="2895524"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ctr" anchorCtr="0" compatLnSpc="1">
            <a:normAutofit/>
          </a:bodyPr>
          <a:lstStyle>
            <a:lvl1pPr algn="ctr" defTabSz="685800" rtl="0" fontAlgn="base">
              <a:lnSpc>
                <a:spcPct val="120000"/>
              </a:lnSpc>
              <a:spcBef>
                <a:spcPct val="0"/>
              </a:spcBef>
              <a:spcAft>
                <a:spcPct val="0"/>
              </a:spcAft>
              <a:defRPr sz="5400" kern="1200">
                <a:solidFill>
                  <a:srgbClr val="404040"/>
                </a:solidFill>
                <a:latin typeface="+mj-lt"/>
                <a:ea typeface="+mj-ea"/>
                <a:cs typeface="+mj-cs"/>
              </a:defRPr>
            </a:lvl1pPr>
            <a:lvl2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2pPr>
            <a:lvl3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3pPr>
            <a:lvl4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4pPr>
            <a:lvl5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5pPr>
            <a:lvl6pPr marL="4572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6pPr>
            <a:lvl7pPr marL="9144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7pPr>
            <a:lvl8pPr marL="13716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8pPr>
            <a:lvl9pPr marL="18288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9pPr>
          </a:lstStyle>
          <a:p>
            <a:pPr>
              <a:buFontTx/>
            </a:pPr>
            <a:r>
              <a:rPr lang="zh-CN" altLang="en-US" sz="1800" dirty="0"/>
              <a:t>开发工程部  冯泽明</a:t>
            </a:r>
          </a:p>
        </p:txBody>
      </p:sp>
      <p:sp>
        <p:nvSpPr>
          <p:cNvPr id="2" name="文本框 1"/>
          <p:cNvSpPr txBox="1"/>
          <p:nvPr/>
        </p:nvSpPr>
        <p:spPr>
          <a:xfrm>
            <a:off x="2819446" y="5791138"/>
            <a:ext cx="4168140" cy="829945"/>
          </a:xfrm>
          <a:prstGeom prst="rect">
            <a:avLst/>
          </a:prstGeom>
          <a:noFill/>
        </p:spPr>
        <p:txBody>
          <a:bodyPr wrap="none" rtlCol="0">
            <a:spAutoFit/>
          </a:bodyPr>
          <a:lstStyle/>
          <a:p>
            <a:pPr>
              <a:buFontTx/>
            </a:pPr>
            <a:r>
              <a:rPr lang="en-US" altLang="zh-CN" dirty="0">
                <a:hlinkClick r:id="rId7"/>
              </a:rPr>
              <a:t>https://github.com/newgr8player</a:t>
            </a:r>
            <a:endParaRPr lang="en-US" altLang="zh-CN" dirty="0"/>
          </a:p>
          <a:p>
            <a:r>
              <a:rPr lang="en-US" altLang="zh-CN" dirty="0">
                <a:hlinkClick r:id="rId8"/>
              </a:rPr>
              <a:t>https://newgr8player.gitee.io/</a:t>
            </a:r>
            <a:endParaRPr lang="en-US" altLang="zh-CN" dirty="0"/>
          </a:p>
        </p:txBody>
      </p:sp>
      <p:sp>
        <p:nvSpPr>
          <p:cNvPr id="3" name="标题 2"/>
          <p:cNvSpPr>
            <a:spLocks noGrp="1"/>
          </p:cNvSpPr>
          <p:nvPr>
            <p:ph type="ctrTitle"/>
            <p:custDataLst>
              <p:tags r:id="rId3"/>
            </p:custDataLst>
          </p:nvPr>
        </p:nvSpPr>
        <p:spPr>
          <a:xfrm>
            <a:off x="1701209" y="2724531"/>
            <a:ext cx="5741582" cy="1089529"/>
          </a:xfrm>
        </p:spPr>
        <p:txBody>
          <a:bodyPr vert="horz" lIns="90000" tIns="46800" rIns="90000" bIns="46800" rtlCol="0" anchor="ctr" anchorCtr="0">
            <a:noAutofit/>
          </a:bodyPr>
          <a:lstStyle/>
          <a:p>
            <a:r>
              <a:rPr lang="zh-CN" altLang="en-US" sz="4000" dirty="0"/>
              <a:t>设计模式</a:t>
            </a:r>
            <a:endParaRPr lang="en-US" altLang="zh-CN" sz="4000" dirty="0"/>
          </a:p>
        </p:txBody>
      </p:sp>
      <p:sp>
        <p:nvSpPr>
          <p:cNvPr id="4" name="副标题 3"/>
          <p:cNvSpPr>
            <a:spLocks noGrp="1"/>
          </p:cNvSpPr>
          <p:nvPr>
            <p:ph type="subTitle" idx="1"/>
            <p:custDataLst>
              <p:tags r:id="rId4"/>
            </p:custDataLst>
          </p:nvPr>
        </p:nvSpPr>
        <p:spPr/>
        <p:txBody>
          <a:bodyPr vert="horz" lIns="90000" tIns="46800" rIns="90000" bIns="46800" rtlCol="0">
            <a:normAutofit/>
          </a:bodyPr>
          <a:lstStyle/>
          <a:p>
            <a:r>
              <a:rPr lang="en-US" altLang="zh-CN" b="1" dirty="0">
                <a:latin typeface="Franklin Gothic Medium" panose="020B0603020102020204" pitchFamily="34" charset="0"/>
              </a:rPr>
              <a:t>Elements of Reusable Object-Oriented Software</a:t>
            </a:r>
            <a:endParaRPr lang="en-US" altLang="zh-CN" dirty="0">
              <a:latin typeface="Franklin Gothic Medium" panose="020B0603020102020204" pitchFamily="34" charset="0"/>
            </a:endParaRPr>
          </a:p>
        </p:txBody>
      </p:sp>
      <p:sp>
        <p:nvSpPr>
          <p:cNvPr id="7" name="文本框 6"/>
          <p:cNvSpPr txBox="1"/>
          <p:nvPr/>
        </p:nvSpPr>
        <p:spPr>
          <a:xfrm>
            <a:off x="3451853" y="2069253"/>
            <a:ext cx="2240293" cy="461665"/>
          </a:xfrm>
          <a:prstGeom prst="rect">
            <a:avLst/>
          </a:prstGeom>
          <a:noFill/>
        </p:spPr>
        <p:txBody>
          <a:bodyPr wrap="none" rtlCol="0">
            <a:spAutoFit/>
          </a:bodyPr>
          <a:lstStyle/>
          <a:p>
            <a:r>
              <a:rPr lang="en-US" altLang="zh-CN" dirty="0">
                <a:latin typeface="Segoe UI Semibold" panose="020B0702040204020203" pitchFamily="34" charset="0"/>
                <a:cs typeface="Segoe UI Semibold" panose="020B0702040204020203" pitchFamily="34" charset="0"/>
              </a:rPr>
              <a:t>Design Pattern</a:t>
            </a:r>
            <a:endParaRPr lang="zh-CN" altLang="en-US" dirty="0">
              <a:latin typeface="Segoe UI Semibold" panose="020B0702040204020203" pitchFamily="34" charset="0"/>
              <a:cs typeface="Segoe UI Semibold" panose="020B0702040204020203" pitchFamily="34" charset="0"/>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单一职责原则</a:t>
            </a:r>
            <a:endParaRPr lang="en-US" altLang="zh-CN" dirty="0"/>
          </a:p>
        </p:txBody>
      </p:sp>
      <p:sp>
        <p:nvSpPr>
          <p:cNvPr id="3" name="文本框 2"/>
          <p:cNvSpPr txBox="1"/>
          <p:nvPr/>
        </p:nvSpPr>
        <p:spPr>
          <a:xfrm>
            <a:off x="571608" y="1828842"/>
            <a:ext cx="8334776" cy="4531818"/>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核心思想</a:t>
            </a:r>
          </a:p>
          <a:p>
            <a:pPr eaLnBrk="1" hangingPunct="1">
              <a:lnSpc>
                <a:spcPct val="110000"/>
              </a:lnSpc>
              <a:buClr>
                <a:srgbClr val="0070C0"/>
              </a:buClr>
            </a:pPr>
            <a:r>
              <a:rPr lang="zh-CN" altLang="en-US" dirty="0"/>
              <a:t>一个类应该有且只有一个变化的原因。</a:t>
            </a:r>
            <a:endParaRPr lang="en-US" altLang="zh-CN" dirty="0"/>
          </a:p>
          <a:p>
            <a:pPr eaLnBrk="1" hangingPunct="1">
              <a:lnSpc>
                <a:spcPct val="110000"/>
              </a:lnSpc>
              <a:buClr>
                <a:srgbClr val="0070C0"/>
              </a:buClr>
            </a:pPr>
            <a:endParaRPr lang="en-US" altLang="zh-CN" dirty="0"/>
          </a:p>
          <a:p>
            <a:pPr>
              <a:lnSpc>
                <a:spcPct val="110000"/>
              </a:lnSpc>
              <a:buClr>
                <a:srgbClr val="0070C0"/>
              </a:buClr>
            </a:pPr>
            <a:r>
              <a:rPr lang="zh-CN" altLang="en-US" b="1" dirty="0">
                <a:solidFill>
                  <a:srgbClr val="0070C0"/>
                </a:solidFill>
              </a:rPr>
              <a:t>为什么引入单一职责原则</a:t>
            </a:r>
          </a:p>
          <a:p>
            <a:pPr eaLnBrk="1" hangingPunct="1">
              <a:lnSpc>
                <a:spcPct val="110000"/>
              </a:lnSpc>
              <a:buClr>
                <a:srgbClr val="0070C0"/>
              </a:buClr>
            </a:pPr>
            <a:r>
              <a:rPr lang="zh-CN" altLang="en-US" dirty="0"/>
              <a:t>单一职责原则将不同的职责分离到单独的类，每一个职责都是一个变化的中心。</a:t>
            </a:r>
            <a:endParaRPr lang="en-US" altLang="zh-CN" dirty="0"/>
          </a:p>
          <a:p>
            <a:pPr>
              <a:lnSpc>
                <a:spcPct val="110000"/>
              </a:lnSpc>
              <a:buClr>
                <a:srgbClr val="0070C0"/>
              </a:buClr>
            </a:pPr>
            <a:r>
              <a:rPr lang="zh-CN" altLang="en-US" b="1" dirty="0">
                <a:solidFill>
                  <a:srgbClr val="0070C0"/>
                </a:solidFill>
              </a:rPr>
              <a:t>单一职责原则的优点</a:t>
            </a:r>
          </a:p>
          <a:p>
            <a:pPr eaLnBrk="1" hangingPunct="1">
              <a:lnSpc>
                <a:spcPct val="110000"/>
              </a:lnSpc>
              <a:buClr>
                <a:srgbClr val="0070C0"/>
              </a:buClr>
            </a:pPr>
            <a:r>
              <a:rPr lang="zh-CN" altLang="en-US" dirty="0"/>
              <a:t>（</a:t>
            </a:r>
            <a:r>
              <a:rPr lang="en-US" altLang="zh-CN" dirty="0"/>
              <a:t>1</a:t>
            </a:r>
            <a:r>
              <a:rPr lang="zh-CN" altLang="en-US" dirty="0"/>
              <a:t>）降低类的复杂度；</a:t>
            </a:r>
            <a:br>
              <a:rPr lang="zh-CN" altLang="en-US" dirty="0"/>
            </a:br>
            <a:r>
              <a:rPr lang="zh-CN" altLang="en-US" dirty="0"/>
              <a:t>（</a:t>
            </a:r>
            <a:r>
              <a:rPr lang="en-US" altLang="zh-CN" dirty="0"/>
              <a:t>2</a:t>
            </a:r>
            <a:r>
              <a:rPr lang="zh-CN" altLang="en-US" dirty="0"/>
              <a:t>）提高类的可读性，提高系统的可维护性；</a:t>
            </a:r>
            <a:br>
              <a:rPr lang="zh-CN" altLang="en-US" dirty="0"/>
            </a:br>
            <a:r>
              <a:rPr lang="zh-CN" altLang="en-US" dirty="0"/>
              <a:t>（</a:t>
            </a:r>
            <a:r>
              <a:rPr lang="en-US" altLang="zh-CN" dirty="0"/>
              <a:t>3</a:t>
            </a:r>
            <a:r>
              <a:rPr lang="zh-CN" altLang="en-US" dirty="0"/>
              <a:t>）降低变更引起的风险（降低对其他功能的影响）。</a:t>
            </a:r>
            <a:endParaRPr lang="zh-CN" altLang="zh-CN" dirty="0"/>
          </a:p>
          <a:p>
            <a:pPr marL="342900" indent="-342900" eaLnBrk="1" hangingPunct="1">
              <a:lnSpc>
                <a:spcPct val="110000"/>
              </a:lnSpc>
              <a:buClr>
                <a:srgbClr val="0070C0"/>
              </a:buClr>
              <a:buFont typeface="Wingdings" panose="05000000000000000000" pitchFamily="2" charset="2"/>
              <a:buChar char="Ø"/>
            </a:pPr>
            <a:endParaRPr lang="zh-CN" altLang="zh-CN" dirty="0"/>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单一职责原则</a:t>
            </a:r>
            <a:endParaRPr lang="en-US" altLang="zh-CN" dirty="0"/>
          </a:p>
        </p:txBody>
      </p:sp>
      <p:sp>
        <p:nvSpPr>
          <p:cNvPr id="3" name="文本框 2"/>
          <p:cNvSpPr txBox="1"/>
          <p:nvPr/>
        </p:nvSpPr>
        <p:spPr>
          <a:xfrm>
            <a:off x="571608" y="3289193"/>
            <a:ext cx="8334776" cy="2907655"/>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注意点</a:t>
            </a:r>
            <a:endParaRPr lang="en-US" altLang="zh-CN" b="1" dirty="0">
              <a:solidFill>
                <a:srgbClr val="0070C0"/>
              </a:solidFill>
            </a:endParaRPr>
          </a:p>
          <a:p>
            <a:pPr marL="457200" indent="-457200">
              <a:lnSpc>
                <a:spcPct val="110000"/>
              </a:lnSpc>
              <a:buClr>
                <a:srgbClr val="0070C0"/>
              </a:buClr>
              <a:buFont typeface="+mj-lt"/>
              <a:buAutoNum type="arabicPeriod"/>
            </a:pPr>
            <a:r>
              <a:rPr lang="zh-CN" altLang="en-US" dirty="0"/>
              <a:t>单一职责最难划分的是</a:t>
            </a:r>
            <a:r>
              <a:rPr lang="zh-CN" altLang="en-US" dirty="0">
                <a:solidFill>
                  <a:srgbClr val="0070C0"/>
                </a:solidFill>
              </a:rPr>
              <a:t>职责</a:t>
            </a:r>
            <a:r>
              <a:rPr lang="zh-CN" altLang="en-US" dirty="0"/>
              <a:t>。</a:t>
            </a:r>
            <a:endParaRPr lang="en-US" altLang="zh-CN" dirty="0"/>
          </a:p>
          <a:p>
            <a:pPr marL="457200" indent="-457200">
              <a:lnSpc>
                <a:spcPct val="110000"/>
              </a:lnSpc>
              <a:buClr>
                <a:srgbClr val="0070C0"/>
              </a:buClr>
              <a:buFont typeface="+mj-lt"/>
              <a:buAutoNum type="arabicPeriod"/>
            </a:pPr>
            <a:r>
              <a:rPr lang="zh-CN" altLang="en-US" dirty="0"/>
              <a:t>单一职责原则</a:t>
            </a:r>
            <a:r>
              <a:rPr lang="zh-CN" altLang="en-US" dirty="0">
                <a:solidFill>
                  <a:srgbClr val="0070C0"/>
                </a:solidFill>
              </a:rPr>
              <a:t>提出标准</a:t>
            </a:r>
            <a:r>
              <a:rPr lang="zh-CN" altLang="en-US" dirty="0"/>
              <a:t>：用职责和变化原因来衡量接口或类设计的是否优良，但是职责和变化原因都是不可度量的，因项目、环境而异。</a:t>
            </a:r>
            <a:endParaRPr lang="en-US" altLang="zh-CN" dirty="0"/>
          </a:p>
          <a:p>
            <a:pPr marL="457200" indent="-457200">
              <a:lnSpc>
                <a:spcPct val="110000"/>
              </a:lnSpc>
              <a:buClr>
                <a:srgbClr val="0070C0"/>
              </a:buClr>
              <a:buFont typeface="+mj-lt"/>
              <a:buAutoNum type="arabicPeriod"/>
            </a:pPr>
            <a:r>
              <a:rPr lang="zh-CN" altLang="en-US" dirty="0"/>
              <a:t>接口一定要做到单一职责，类的设计尽量做到只有</a:t>
            </a:r>
            <a:r>
              <a:rPr lang="zh-CN" altLang="en-US" dirty="0">
                <a:solidFill>
                  <a:srgbClr val="0070C0"/>
                </a:solidFill>
              </a:rPr>
              <a:t>一个原因</a:t>
            </a:r>
            <a:r>
              <a:rPr lang="zh-CN" altLang="en-US" dirty="0"/>
              <a:t>引起变化。</a:t>
            </a:r>
            <a:endParaRPr lang="en-US" altLang="zh-CN" dirty="0"/>
          </a:p>
        </p:txBody>
      </p:sp>
      <p:sp>
        <p:nvSpPr>
          <p:cNvPr id="4" name="文本框 3">
            <a:extLst>
              <a:ext uri="{FF2B5EF4-FFF2-40B4-BE49-F238E27FC236}">
                <a16:creationId xmlns:a16="http://schemas.microsoft.com/office/drawing/2014/main" id="{6C9CE264-A012-4B41-B318-5B2F5178B21B}"/>
              </a:ext>
            </a:extLst>
          </p:cNvPr>
          <p:cNvSpPr txBox="1"/>
          <p:nvPr/>
        </p:nvSpPr>
        <p:spPr>
          <a:xfrm>
            <a:off x="571608" y="1831430"/>
            <a:ext cx="8334776" cy="1281698"/>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单一职责原则关键点</a:t>
            </a:r>
            <a:endParaRPr lang="en-US" altLang="zh-CN" b="1" dirty="0">
              <a:solidFill>
                <a:srgbClr val="0070C0"/>
              </a:solidFill>
            </a:endParaRPr>
          </a:p>
          <a:p>
            <a:pPr>
              <a:lnSpc>
                <a:spcPct val="110000"/>
              </a:lnSpc>
              <a:buClr>
                <a:srgbClr val="0070C0"/>
              </a:buClr>
            </a:pPr>
            <a:r>
              <a:rPr lang="zh-CN" altLang="en-US" dirty="0"/>
              <a:t>要求接口的职责单一，从而实现该接口的类的职责单一。</a:t>
            </a:r>
            <a:endParaRPr lang="en-US" altLang="zh-CN" dirty="0"/>
          </a:p>
          <a:p>
            <a:pPr>
              <a:lnSpc>
                <a:spcPct val="110000"/>
              </a:lnSpc>
              <a:buClr>
                <a:srgbClr val="0070C0"/>
              </a:buClr>
            </a:pPr>
            <a:endParaRPr lang="zh-CN" altLang="zh-CN" dirty="0"/>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err="1"/>
              <a:t>Liskov</a:t>
            </a:r>
            <a:r>
              <a:rPr lang="en-US" altLang="zh-CN" sz="3600" dirty="0"/>
              <a:t> Substitution Principle</a:t>
            </a:r>
            <a:r>
              <a:rPr lang="zh-CN" altLang="en-US" sz="3600" dirty="0"/>
              <a:t>（</a:t>
            </a:r>
            <a:r>
              <a:rPr lang="en-US" altLang="zh-CN" sz="3600" dirty="0"/>
              <a:t>LSP</a:t>
            </a:r>
            <a:r>
              <a:rPr lang="zh-CN" altLang="en-US" sz="3600" dirty="0"/>
              <a:t>）</a:t>
            </a:r>
          </a:p>
        </p:txBody>
      </p:sp>
      <p:sp>
        <p:nvSpPr>
          <p:cNvPr id="3" name="内容占位符 2"/>
          <p:cNvSpPr>
            <a:spLocks noGrp="1"/>
          </p:cNvSpPr>
          <p:nvPr>
            <p:ph sz="quarter" idx="13"/>
          </p:nvPr>
        </p:nvSpPr>
        <p:spPr/>
        <p:txBody>
          <a:bodyPr/>
          <a:lstStyle/>
          <a:p>
            <a:pPr>
              <a:lnSpc>
                <a:spcPct val="110000"/>
              </a:lnSpc>
              <a:buClr>
                <a:srgbClr val="0070C0"/>
              </a:buClr>
            </a:pPr>
            <a:r>
              <a:rPr lang="zh-CN" altLang="zh-CN" dirty="0"/>
              <a:t>里氏替换原则</a:t>
            </a:r>
            <a:endParaRPr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里氏替换原则</a:t>
            </a:r>
            <a:endParaRPr lang="en-US" altLang="zh-CN" dirty="0"/>
          </a:p>
        </p:txBody>
      </p:sp>
      <p:sp>
        <p:nvSpPr>
          <p:cNvPr id="3" name="文本框 2"/>
          <p:cNvSpPr txBox="1"/>
          <p:nvPr/>
        </p:nvSpPr>
        <p:spPr>
          <a:xfrm>
            <a:off x="571608" y="1828842"/>
            <a:ext cx="8334776" cy="5676747"/>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定义</a:t>
            </a:r>
            <a:endParaRPr lang="en-US" altLang="zh-CN" b="1" dirty="0">
              <a:solidFill>
                <a:srgbClr val="0070C0"/>
              </a:solidFill>
            </a:endParaRPr>
          </a:p>
          <a:p>
            <a:pPr marL="457200" indent="-457200">
              <a:buClr>
                <a:srgbClr val="0070C0"/>
              </a:buClr>
              <a:buFont typeface="+mj-lt"/>
              <a:buAutoNum type="arabicPeriod"/>
            </a:pPr>
            <a:r>
              <a:rPr lang="en-US" altLang="zh-CN" dirty="0"/>
              <a:t>If for each object o1 of type S there is an object o2 of type T such that for all programs P defined in terms of T, the behavior of P is unchanged when o1 is substituted for o2 then S is a subtype of T.</a:t>
            </a:r>
          </a:p>
          <a:p>
            <a:pPr marL="457200" indent="-457200">
              <a:buClr>
                <a:srgbClr val="0070C0"/>
              </a:buClr>
              <a:buFont typeface="+mj-lt"/>
              <a:buAutoNum type="arabicPeriod"/>
            </a:pPr>
            <a:r>
              <a:rPr lang="en-US" altLang="zh-CN" dirty="0"/>
              <a:t>Functions that use pointers or references to base classes must be able to use objects of derived classes without knowing it.</a:t>
            </a:r>
          </a:p>
          <a:p>
            <a:pPr>
              <a:buClr>
                <a:srgbClr val="0070C0"/>
              </a:buClr>
            </a:pPr>
            <a:endParaRPr lang="en-US" altLang="zh-CN" dirty="0"/>
          </a:p>
          <a:p>
            <a:pPr marL="457200" indent="-457200">
              <a:buClr>
                <a:srgbClr val="0070C0"/>
              </a:buClr>
              <a:buFont typeface="+mj-lt"/>
              <a:buAutoNum type="arabicPeriod"/>
            </a:pPr>
            <a:r>
              <a:rPr lang="zh-CN" altLang="en-US" dirty="0"/>
              <a:t>如果对每一个类型为</a:t>
            </a:r>
            <a:r>
              <a:rPr lang="en-US" altLang="zh-CN" dirty="0"/>
              <a:t>T1</a:t>
            </a:r>
            <a:r>
              <a:rPr lang="zh-CN" altLang="en-US" dirty="0"/>
              <a:t>的对象</a:t>
            </a:r>
            <a:r>
              <a:rPr lang="en-US" altLang="zh-CN" dirty="0"/>
              <a:t>o1</a:t>
            </a:r>
            <a:r>
              <a:rPr lang="zh-CN" altLang="en-US" dirty="0"/>
              <a:t>，都有类型为</a:t>
            </a:r>
            <a:r>
              <a:rPr lang="en-US" altLang="zh-CN" dirty="0"/>
              <a:t>T2</a:t>
            </a:r>
            <a:r>
              <a:rPr lang="zh-CN" altLang="en-US" dirty="0"/>
              <a:t>的对象</a:t>
            </a:r>
            <a:r>
              <a:rPr lang="en-US" altLang="zh-CN" dirty="0"/>
              <a:t>o2</a:t>
            </a:r>
            <a:r>
              <a:rPr lang="zh-CN" altLang="en-US" dirty="0"/>
              <a:t>，使得以</a:t>
            </a:r>
            <a:r>
              <a:rPr lang="en-US" altLang="zh-CN" dirty="0"/>
              <a:t>T1</a:t>
            </a:r>
            <a:r>
              <a:rPr lang="zh-CN" altLang="en-US" dirty="0"/>
              <a:t>定义的所有程序</a:t>
            </a:r>
            <a:r>
              <a:rPr lang="en-US" altLang="zh-CN" dirty="0"/>
              <a:t>P</a:t>
            </a:r>
            <a:r>
              <a:rPr lang="zh-CN" altLang="en-US" dirty="0"/>
              <a:t>在所有的对象</a:t>
            </a:r>
            <a:r>
              <a:rPr lang="en-US" altLang="zh-CN" dirty="0"/>
              <a:t>o1</a:t>
            </a:r>
            <a:r>
              <a:rPr lang="zh-CN" altLang="en-US" dirty="0"/>
              <a:t>都代换成</a:t>
            </a:r>
            <a:r>
              <a:rPr lang="en-US" altLang="zh-CN" dirty="0"/>
              <a:t>o2</a:t>
            </a:r>
            <a:r>
              <a:rPr lang="zh-CN" altLang="en-US" dirty="0"/>
              <a:t>时，程序</a:t>
            </a:r>
            <a:r>
              <a:rPr lang="en-US" altLang="zh-CN" dirty="0"/>
              <a:t>P</a:t>
            </a:r>
            <a:r>
              <a:rPr lang="zh-CN" altLang="en-US" dirty="0"/>
              <a:t>的行为没有发生变化，那么类型</a:t>
            </a:r>
            <a:r>
              <a:rPr lang="en-US" altLang="zh-CN" dirty="0"/>
              <a:t>T2</a:t>
            </a:r>
            <a:r>
              <a:rPr lang="zh-CN" altLang="en-US" dirty="0"/>
              <a:t>是类型</a:t>
            </a:r>
            <a:r>
              <a:rPr lang="en-US" altLang="zh-CN" dirty="0"/>
              <a:t>T1</a:t>
            </a:r>
            <a:r>
              <a:rPr lang="zh-CN" altLang="en-US" dirty="0"/>
              <a:t>的子类型。</a:t>
            </a:r>
            <a:endParaRPr lang="en-US" altLang="zh-CN" dirty="0"/>
          </a:p>
          <a:p>
            <a:pPr marL="457200" indent="-457200">
              <a:buClr>
                <a:srgbClr val="0070C0"/>
              </a:buClr>
              <a:buFont typeface="+mj-lt"/>
              <a:buAutoNum type="arabicPeriod"/>
            </a:pPr>
            <a:r>
              <a:rPr lang="zh-CN" altLang="en-US" dirty="0"/>
              <a:t>所有引用基类的地方必须能透明地使用其子类的对象。</a:t>
            </a:r>
          </a:p>
          <a:p>
            <a:endParaRPr lang="zh-CN" altLang="en-US" dirty="0"/>
          </a:p>
          <a:p>
            <a:pPr>
              <a:lnSpc>
                <a:spcPct val="110000"/>
              </a:lnSpc>
              <a:buClr>
                <a:srgbClr val="0070C0"/>
              </a:buClr>
            </a:pPr>
            <a:endParaRPr lang="zh-CN" altLang="en-US" dirty="0"/>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里氏替换原则</a:t>
            </a:r>
            <a:endParaRPr lang="en-US" altLang="zh-CN" dirty="0"/>
          </a:p>
        </p:txBody>
      </p:sp>
      <p:sp>
        <p:nvSpPr>
          <p:cNvPr id="3" name="文本框 2"/>
          <p:cNvSpPr txBox="1"/>
          <p:nvPr/>
        </p:nvSpPr>
        <p:spPr>
          <a:xfrm>
            <a:off x="571608" y="1828842"/>
            <a:ext cx="8334776" cy="3683252"/>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核心思想</a:t>
            </a:r>
          </a:p>
          <a:p>
            <a:pPr eaLnBrk="1" hangingPunct="1">
              <a:lnSpc>
                <a:spcPct val="110000"/>
              </a:lnSpc>
              <a:buClr>
                <a:srgbClr val="0070C0"/>
              </a:buClr>
            </a:pPr>
            <a:r>
              <a:rPr lang="zh-CN" altLang="en-US" dirty="0"/>
              <a:t>在使用基类的的地方可以任意使用其子类，能保证子类完美替换基类。</a:t>
            </a:r>
            <a:endParaRPr lang="en-US" altLang="zh-CN" dirty="0"/>
          </a:p>
          <a:p>
            <a:pPr eaLnBrk="1" hangingPunct="1">
              <a:lnSpc>
                <a:spcPct val="110000"/>
              </a:lnSpc>
              <a:buClr>
                <a:srgbClr val="0070C0"/>
              </a:buClr>
            </a:pPr>
            <a:endParaRPr lang="en-US" altLang="zh-CN" dirty="0"/>
          </a:p>
          <a:p>
            <a:pPr>
              <a:lnSpc>
                <a:spcPct val="110000"/>
              </a:lnSpc>
              <a:buClr>
                <a:srgbClr val="0070C0"/>
              </a:buClr>
            </a:pPr>
            <a:r>
              <a:rPr lang="zh-CN" altLang="en-US" b="1" dirty="0">
                <a:solidFill>
                  <a:srgbClr val="0070C0"/>
                </a:solidFill>
              </a:rPr>
              <a:t>引入里氏替换原则需要注意</a:t>
            </a:r>
          </a:p>
          <a:p>
            <a:pPr marL="457200" indent="-457200">
              <a:buClr>
                <a:srgbClr val="0070C0"/>
              </a:buClr>
              <a:buFont typeface="+mj-lt"/>
              <a:buAutoNum type="arabicPeriod"/>
            </a:pPr>
            <a:r>
              <a:rPr lang="zh-CN" altLang="en-US" dirty="0"/>
              <a:t>子类必须完全实现父类的方法</a:t>
            </a:r>
          </a:p>
          <a:p>
            <a:pPr marL="457200" indent="-457200">
              <a:lnSpc>
                <a:spcPct val="110000"/>
              </a:lnSpc>
              <a:buClr>
                <a:srgbClr val="0070C0"/>
              </a:buClr>
              <a:buFont typeface="+mj-lt"/>
              <a:buAutoNum type="arabicPeriod"/>
            </a:pPr>
            <a:r>
              <a:rPr lang="zh-CN" altLang="en-US" dirty="0"/>
              <a:t>子类可以有自己的个性</a:t>
            </a:r>
          </a:p>
          <a:p>
            <a:pPr marL="457200" indent="-457200">
              <a:lnSpc>
                <a:spcPct val="110000"/>
              </a:lnSpc>
              <a:buClr>
                <a:srgbClr val="0070C0"/>
              </a:buClr>
              <a:buFont typeface="+mj-lt"/>
              <a:buAutoNum type="arabicPeriod"/>
            </a:pPr>
            <a:r>
              <a:rPr lang="zh-CN" altLang="en-US" dirty="0"/>
              <a:t>覆盖或实现父类的方法时输入参数可以被放大</a:t>
            </a:r>
          </a:p>
          <a:p>
            <a:pPr marL="457200" indent="-457200">
              <a:lnSpc>
                <a:spcPct val="110000"/>
              </a:lnSpc>
              <a:buClr>
                <a:srgbClr val="0070C0"/>
              </a:buClr>
              <a:buFont typeface="+mj-lt"/>
              <a:buAutoNum type="arabicPeriod"/>
            </a:pPr>
            <a:r>
              <a:rPr lang="zh-CN" altLang="en-US" dirty="0"/>
              <a:t>覆盖或实现父类的方法时输出结果可以被缩小</a:t>
            </a: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里氏替换原则</a:t>
            </a:r>
            <a:endParaRPr lang="en-US" altLang="zh-CN" dirty="0"/>
          </a:p>
        </p:txBody>
      </p:sp>
      <p:sp>
        <p:nvSpPr>
          <p:cNvPr id="3" name="文本框 2"/>
          <p:cNvSpPr txBox="1"/>
          <p:nvPr/>
        </p:nvSpPr>
        <p:spPr>
          <a:xfrm>
            <a:off x="571608" y="1828842"/>
            <a:ext cx="8334776" cy="4311117"/>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里氏替换原则的优点</a:t>
            </a:r>
          </a:p>
          <a:p>
            <a:pPr marL="457200" indent="-457200" eaLnBrk="1" hangingPunct="1">
              <a:lnSpc>
                <a:spcPct val="150000"/>
              </a:lnSpc>
              <a:buClr>
                <a:srgbClr val="0070C0"/>
              </a:buClr>
              <a:buFont typeface="+mj-lt"/>
              <a:buAutoNum type="arabicPeriod"/>
            </a:pPr>
            <a:r>
              <a:rPr lang="zh-CN" altLang="en-US" dirty="0"/>
              <a:t>代码共享，减少创建类的工作量，每个子类都拥有父类的方法和属性</a:t>
            </a:r>
          </a:p>
          <a:p>
            <a:pPr marL="457200" indent="-457200" eaLnBrk="1" hangingPunct="1">
              <a:lnSpc>
                <a:spcPct val="150000"/>
              </a:lnSpc>
              <a:buClr>
                <a:srgbClr val="0070C0"/>
              </a:buClr>
              <a:buFont typeface="+mj-lt"/>
              <a:buAutoNum type="arabicPeriod"/>
            </a:pPr>
            <a:r>
              <a:rPr lang="zh-CN" altLang="en-US" dirty="0"/>
              <a:t>提高代码的重用性</a:t>
            </a:r>
          </a:p>
          <a:p>
            <a:pPr marL="457200" indent="-457200" eaLnBrk="1" hangingPunct="1">
              <a:lnSpc>
                <a:spcPct val="150000"/>
              </a:lnSpc>
              <a:buClr>
                <a:srgbClr val="0070C0"/>
              </a:buClr>
              <a:buFont typeface="+mj-lt"/>
              <a:buAutoNum type="arabicPeriod"/>
            </a:pPr>
            <a:r>
              <a:rPr lang="zh-CN" altLang="en-US" dirty="0"/>
              <a:t>子类可以形似父类，但是又异于父类。</a:t>
            </a:r>
          </a:p>
          <a:p>
            <a:pPr marL="457200" indent="-457200" eaLnBrk="1" hangingPunct="1">
              <a:lnSpc>
                <a:spcPct val="150000"/>
              </a:lnSpc>
              <a:buClr>
                <a:srgbClr val="0070C0"/>
              </a:buClr>
              <a:buFont typeface="+mj-lt"/>
              <a:buAutoNum type="arabicPeriod"/>
            </a:pPr>
            <a:r>
              <a:rPr lang="zh-CN" altLang="en-US" dirty="0"/>
              <a:t>提高代码的可扩展性，实现父类的方法就可以了。许多开源框架的扩展接口都是通过继承父类来完成。</a:t>
            </a:r>
          </a:p>
          <a:p>
            <a:pPr marL="457200" indent="-457200" eaLnBrk="1" hangingPunct="1">
              <a:lnSpc>
                <a:spcPct val="150000"/>
              </a:lnSpc>
              <a:buClr>
                <a:srgbClr val="0070C0"/>
              </a:buClr>
              <a:buFont typeface="+mj-lt"/>
              <a:buAutoNum type="arabicPeriod"/>
            </a:pPr>
            <a:r>
              <a:rPr lang="zh-CN" altLang="en-US" dirty="0"/>
              <a:t>提高产品或项目的开放性</a:t>
            </a:r>
            <a:endParaRPr lang="zh-CN" altLang="zh-CN" dirty="0"/>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里氏替换原则</a:t>
            </a:r>
            <a:endParaRPr lang="en-US" altLang="zh-CN" dirty="0"/>
          </a:p>
        </p:txBody>
      </p:sp>
      <p:sp>
        <p:nvSpPr>
          <p:cNvPr id="3" name="文本框 2"/>
          <p:cNvSpPr txBox="1"/>
          <p:nvPr/>
        </p:nvSpPr>
        <p:spPr>
          <a:xfrm>
            <a:off x="571608" y="1828842"/>
            <a:ext cx="8334776" cy="4311117"/>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里氏替换原则的缺点</a:t>
            </a:r>
          </a:p>
          <a:p>
            <a:pPr marL="457200" indent="-457200" eaLnBrk="1" hangingPunct="1">
              <a:lnSpc>
                <a:spcPct val="150000"/>
              </a:lnSpc>
              <a:buClr>
                <a:srgbClr val="0070C0"/>
              </a:buClr>
              <a:buFont typeface="+mj-lt"/>
              <a:buAutoNum type="arabicPeriod"/>
            </a:pPr>
            <a:r>
              <a:rPr lang="zh-CN" altLang="en-US" dirty="0"/>
              <a:t>继承是侵入性的，只要继承，就必须拥有父类的所有方法和属性</a:t>
            </a:r>
          </a:p>
          <a:p>
            <a:pPr marL="457200" indent="-457200" eaLnBrk="1" hangingPunct="1">
              <a:lnSpc>
                <a:spcPct val="150000"/>
              </a:lnSpc>
              <a:buClr>
                <a:srgbClr val="0070C0"/>
              </a:buClr>
              <a:buFont typeface="+mj-lt"/>
              <a:buAutoNum type="arabicPeriod"/>
            </a:pPr>
            <a:r>
              <a:rPr lang="zh-CN" altLang="en-US" dirty="0"/>
              <a:t>降低了代码的灵活性，子类必须拥有父类的属性和方法，让子类有了一些约束</a:t>
            </a:r>
          </a:p>
          <a:p>
            <a:pPr marL="457200" indent="-457200" eaLnBrk="1" hangingPunct="1">
              <a:lnSpc>
                <a:spcPct val="150000"/>
              </a:lnSpc>
              <a:buClr>
                <a:srgbClr val="0070C0"/>
              </a:buClr>
              <a:buFont typeface="+mj-lt"/>
              <a:buAutoNum type="arabicPeriod"/>
            </a:pPr>
            <a:r>
              <a:rPr lang="zh-CN" altLang="en-US" dirty="0"/>
              <a:t>增加了耦合性，当父类的常量，变量和方法被修改了，需要考虑子类的修改，这种修改可能带来非常糟糕的结果，要重构大量的代码。</a:t>
            </a:r>
            <a:endParaRPr lang="zh-CN" altLang="zh-CN" dirty="0"/>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里氏替换原则</a:t>
            </a:r>
            <a:endParaRPr lang="en-US" altLang="zh-CN" dirty="0"/>
          </a:p>
        </p:txBody>
      </p:sp>
      <p:sp>
        <p:nvSpPr>
          <p:cNvPr id="3" name="文本框 2"/>
          <p:cNvSpPr txBox="1"/>
          <p:nvPr/>
        </p:nvSpPr>
        <p:spPr>
          <a:xfrm>
            <a:off x="571608" y="1828842"/>
            <a:ext cx="8334776" cy="4938981"/>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注意点</a:t>
            </a:r>
            <a:endParaRPr lang="en-US" altLang="zh-CN" b="1" dirty="0">
              <a:solidFill>
                <a:srgbClr val="0070C0"/>
              </a:solidFill>
            </a:endParaRPr>
          </a:p>
          <a:p>
            <a:pPr marL="457200" indent="-457200">
              <a:lnSpc>
                <a:spcPct val="110000"/>
              </a:lnSpc>
              <a:buClr>
                <a:srgbClr val="0070C0"/>
              </a:buClr>
              <a:buFont typeface="+mj-lt"/>
              <a:buAutoNum type="arabicPeriod"/>
            </a:pPr>
            <a:r>
              <a:rPr lang="zh-CN" altLang="en-US" dirty="0">
                <a:solidFill>
                  <a:srgbClr val="0070C0"/>
                </a:solidFill>
              </a:rPr>
              <a:t>子类的所有方法必须在父类中声明，或子类必须实现父类中声明的所有方法。</a:t>
            </a:r>
            <a:r>
              <a:rPr lang="zh-CN" altLang="en-US" dirty="0"/>
              <a:t>根据里氏代换原则，为了保证系统的扩展性，在程序中通常使用父类来进行定义，如果一个方法只存在子类中，在父类中不提供相应的声明，则无法在以父类定义的对象中使用该方法。</a:t>
            </a:r>
          </a:p>
          <a:p>
            <a:pPr marL="457200" indent="-457200">
              <a:lnSpc>
                <a:spcPct val="110000"/>
              </a:lnSpc>
              <a:buClr>
                <a:srgbClr val="0070C0"/>
              </a:buClr>
              <a:buFont typeface="+mj-lt"/>
              <a:buAutoNum type="arabicPeriod"/>
            </a:pPr>
            <a:r>
              <a:rPr lang="zh-CN" altLang="en-US" dirty="0"/>
              <a:t>我们在运用里氏代换原则时，</a:t>
            </a:r>
            <a:r>
              <a:rPr lang="zh-CN" altLang="en-US" dirty="0">
                <a:solidFill>
                  <a:srgbClr val="0070C0"/>
                </a:solidFill>
              </a:rPr>
              <a:t>尽量把父类设计为抽象类或者接口，让子类继承父类或实现父接口，并实现在父类中声明的方法，运行时，子类实例替换父类实例</a:t>
            </a:r>
            <a:r>
              <a:rPr lang="zh-CN" altLang="en-US" dirty="0"/>
              <a:t>，我们可以很方便地扩展系统的功能，同时无须修改原有子类的代码，增加新的功能可以通过增加一个新的子类来实现。里氏代换原则是开闭原则的具体实现手段之一。</a:t>
            </a:r>
            <a:endParaRPr lang="en-US" altLang="zh-CN" dirty="0"/>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Dependence Inversion Principle</a:t>
            </a:r>
            <a:r>
              <a:rPr lang="zh-CN" altLang="en-US" sz="3600" dirty="0"/>
              <a:t>（</a:t>
            </a:r>
            <a:r>
              <a:rPr lang="en-US" altLang="zh-CN" sz="3600" dirty="0"/>
              <a:t>DIP</a:t>
            </a:r>
            <a:r>
              <a:rPr lang="zh-CN" altLang="en-US" sz="3600" dirty="0"/>
              <a:t>）</a:t>
            </a:r>
          </a:p>
        </p:txBody>
      </p:sp>
      <p:sp>
        <p:nvSpPr>
          <p:cNvPr id="3" name="内容占位符 2"/>
          <p:cNvSpPr>
            <a:spLocks noGrp="1"/>
          </p:cNvSpPr>
          <p:nvPr>
            <p:ph sz="quarter" idx="13"/>
          </p:nvPr>
        </p:nvSpPr>
        <p:spPr/>
        <p:txBody>
          <a:bodyPr/>
          <a:lstStyle/>
          <a:p>
            <a:pPr>
              <a:lnSpc>
                <a:spcPct val="110000"/>
              </a:lnSpc>
              <a:buClr>
                <a:srgbClr val="0070C0"/>
              </a:buClr>
            </a:pPr>
            <a:r>
              <a:rPr lang="zh-CN" altLang="zh-CN" dirty="0"/>
              <a:t>依赖倒置原则</a:t>
            </a:r>
            <a:endParaRPr lang="en-US"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依赖倒置原则</a:t>
            </a:r>
          </a:p>
        </p:txBody>
      </p:sp>
      <p:sp>
        <p:nvSpPr>
          <p:cNvPr id="3" name="文本框 2"/>
          <p:cNvSpPr txBox="1"/>
          <p:nvPr/>
        </p:nvSpPr>
        <p:spPr>
          <a:xfrm>
            <a:off x="571608" y="1828842"/>
            <a:ext cx="8334776" cy="4227195"/>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定义</a:t>
            </a:r>
            <a:endParaRPr lang="en-US" altLang="zh-CN" b="1" dirty="0">
              <a:solidFill>
                <a:srgbClr val="0070C0"/>
              </a:solidFill>
            </a:endParaRPr>
          </a:p>
          <a:p>
            <a:pPr marL="457200" indent="-457200">
              <a:buClr>
                <a:srgbClr val="0070C0"/>
              </a:buClr>
              <a:buFont typeface="+mj-lt"/>
              <a:buAutoNum type="arabicPeriod"/>
            </a:pPr>
            <a:r>
              <a:rPr lang="en-US" altLang="zh-CN" dirty="0"/>
              <a:t>High level modules should not depend upon low level modules.Both should depend upon abstractions.</a:t>
            </a:r>
          </a:p>
          <a:p>
            <a:pPr marL="457200" indent="-457200">
              <a:buClr>
                <a:srgbClr val="0070C0"/>
              </a:buClr>
              <a:buFont typeface="+mj-lt"/>
              <a:buAutoNum type="arabicPeriod"/>
            </a:pPr>
            <a:r>
              <a:rPr lang="en-US" altLang="zh-CN" dirty="0"/>
              <a:t>Abstractions should not depend upon details.</a:t>
            </a:r>
          </a:p>
          <a:p>
            <a:pPr marL="457200" indent="-457200">
              <a:buClr>
                <a:srgbClr val="0070C0"/>
              </a:buClr>
              <a:buFont typeface="+mj-lt"/>
              <a:buAutoNum type="arabicPeriod"/>
            </a:pPr>
            <a:r>
              <a:rPr lang="en-US" altLang="zh-CN" dirty="0"/>
              <a:t>Details should depend upon abstractions.</a:t>
            </a:r>
          </a:p>
          <a:p>
            <a:pPr>
              <a:buClr>
                <a:srgbClr val="0070C0"/>
              </a:buClr>
            </a:pPr>
            <a:endParaRPr lang="en-US" altLang="zh-CN" dirty="0"/>
          </a:p>
          <a:p>
            <a:pPr marL="457200" indent="-457200">
              <a:buClr>
                <a:srgbClr val="0070C0"/>
              </a:buClr>
              <a:buFont typeface="+mj-lt"/>
              <a:buAutoNum type="arabicPeriod"/>
            </a:pPr>
            <a:r>
              <a:rPr lang="zh-CN" altLang="en-US" dirty="0"/>
              <a:t>高层模块不应该依赖低层模块， 两者都应该依赖其抽象；</a:t>
            </a:r>
          </a:p>
          <a:p>
            <a:pPr marL="457200" indent="-457200">
              <a:buClr>
                <a:srgbClr val="0070C0"/>
              </a:buClr>
              <a:buFont typeface="+mj-lt"/>
              <a:buAutoNum type="arabicPeriod"/>
            </a:pPr>
            <a:r>
              <a:rPr lang="zh-CN" altLang="en-US" dirty="0"/>
              <a:t>抽象不应该依赖细节；</a:t>
            </a:r>
          </a:p>
          <a:p>
            <a:pPr marL="457200" indent="-457200">
              <a:buClr>
                <a:srgbClr val="0070C0"/>
              </a:buClr>
              <a:buFont typeface="+mj-lt"/>
              <a:buAutoNum type="arabicPeriod"/>
            </a:pPr>
            <a:r>
              <a:rPr lang="zh-CN" altLang="en-US" dirty="0"/>
              <a:t>细节应该依赖抽象。</a:t>
            </a:r>
          </a:p>
          <a:p>
            <a:endParaRPr lang="zh-CN" altLang="en-US" dirty="0"/>
          </a:p>
          <a:p>
            <a:pPr>
              <a:lnSpc>
                <a:spcPct val="110000"/>
              </a:lnSpc>
              <a:buClr>
                <a:srgbClr val="0070C0"/>
              </a:buClr>
            </a:pPr>
            <a:endParaRPr lang="zh-CN" altLang="en-US" dirty="0"/>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什么是设计模式</a:t>
            </a:r>
          </a:p>
        </p:txBody>
      </p:sp>
      <p:sp>
        <p:nvSpPr>
          <p:cNvPr id="3" name="文本框 2"/>
          <p:cNvSpPr txBox="1"/>
          <p:nvPr/>
        </p:nvSpPr>
        <p:spPr>
          <a:xfrm>
            <a:off x="566431" y="2057436"/>
            <a:ext cx="8334776" cy="3231654"/>
          </a:xfrm>
          <a:prstGeom prst="rect">
            <a:avLst/>
          </a:prstGeom>
          <a:noFill/>
        </p:spPr>
        <p:txBody>
          <a:bodyPr wrap="square" rtlCol="0">
            <a:spAutoFit/>
          </a:bodyPr>
          <a:lstStyle/>
          <a:p>
            <a:pPr indent="628650" eaLnBrk="1" hangingPunct="1">
              <a:lnSpc>
                <a:spcPct val="150000"/>
              </a:lnSpc>
              <a:buFont typeface="Wingdings" panose="05000000000000000000" pitchFamily="2" charset="2"/>
              <a:buNone/>
            </a:pPr>
            <a:r>
              <a:rPr lang="zh-CN" altLang="en-US" dirty="0"/>
              <a:t>在面向对象程序设计（</a:t>
            </a:r>
            <a:r>
              <a:rPr lang="en-US" altLang="zh-CN" dirty="0"/>
              <a:t>OOP）</a:t>
            </a:r>
            <a:r>
              <a:rPr lang="zh-CN" altLang="en-US" dirty="0"/>
              <a:t>过程中，我们经常会遇到很多重复出现的问题，总结解决这些问题的成功经验和最佳实践便形成了设计模式（</a:t>
            </a:r>
            <a:r>
              <a:rPr lang="en-US" altLang="zh-CN" dirty="0"/>
              <a:t>Design Pattern）。</a:t>
            </a:r>
          </a:p>
          <a:p>
            <a:pPr eaLnBrk="1" hangingPunct="1">
              <a:lnSpc>
                <a:spcPct val="150000"/>
              </a:lnSpc>
              <a:buFont typeface="Wingdings" panose="05000000000000000000" pitchFamily="2" charset="2"/>
              <a:buNone/>
            </a:pPr>
            <a:r>
              <a:rPr lang="zh-CN" altLang="en-US" dirty="0"/>
              <a:t>        其核心思想是</a:t>
            </a:r>
            <a:r>
              <a:rPr lang="zh-CN" altLang="en-US" u="sng" dirty="0">
                <a:solidFill>
                  <a:srgbClr val="0070C0"/>
                </a:solidFill>
              </a:rPr>
              <a:t>将可重用的解决方案总结出来，并分门别类</a:t>
            </a:r>
            <a:r>
              <a:rPr lang="zh-CN" altLang="en-US" dirty="0"/>
              <a:t>。从而指导设计，减少代码重复和优化体系结构。</a:t>
            </a:r>
          </a:p>
          <a:p>
            <a:endParaRPr lang="zh-CN" altLang="en-US" dirty="0"/>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sym typeface="+mn-ea"/>
              </a:rPr>
              <a:t>依赖倒置原则</a:t>
            </a:r>
            <a:endParaRPr lang="en-US" altLang="zh-CN" dirty="0"/>
          </a:p>
        </p:txBody>
      </p:sp>
      <p:sp>
        <p:nvSpPr>
          <p:cNvPr id="3" name="文本框 2"/>
          <p:cNvSpPr txBox="1"/>
          <p:nvPr/>
        </p:nvSpPr>
        <p:spPr>
          <a:xfrm>
            <a:off x="571608" y="1828842"/>
            <a:ext cx="8334776" cy="3930650"/>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核心思想</a:t>
            </a:r>
          </a:p>
          <a:p>
            <a:pPr eaLnBrk="1" hangingPunct="1">
              <a:lnSpc>
                <a:spcPct val="110000"/>
              </a:lnSpc>
              <a:buClr>
                <a:srgbClr val="0070C0"/>
              </a:buClr>
            </a:pPr>
            <a:r>
              <a:rPr lang="zh-CN" altLang="en-US" dirty="0"/>
              <a:t>面向接口编程</a:t>
            </a:r>
          </a:p>
          <a:p>
            <a:pPr eaLnBrk="1" hangingPunct="1">
              <a:lnSpc>
                <a:spcPct val="110000"/>
              </a:lnSpc>
              <a:buClr>
                <a:srgbClr val="0070C0"/>
              </a:buClr>
            </a:pPr>
            <a:endParaRPr lang="en-US" altLang="zh-CN" dirty="0"/>
          </a:p>
          <a:p>
            <a:pPr>
              <a:lnSpc>
                <a:spcPct val="110000"/>
              </a:lnSpc>
              <a:buClr>
                <a:srgbClr val="0070C0"/>
              </a:buClr>
            </a:pPr>
            <a:r>
              <a:rPr lang="zh-CN" altLang="en-US" b="1" dirty="0">
                <a:solidFill>
                  <a:srgbClr val="0070C0"/>
                </a:solidFill>
              </a:rPr>
              <a:t>引入依赖倒置原则需要注意</a:t>
            </a:r>
          </a:p>
          <a:p>
            <a:pPr marL="457200" indent="-457200">
              <a:buClr>
                <a:srgbClr val="0070C0"/>
              </a:buClr>
              <a:buFont typeface="+mj-lt"/>
              <a:buAutoNum type="arabicPeriod"/>
            </a:pPr>
            <a:r>
              <a:rPr lang="zh-CN" altLang="en-US" dirty="0"/>
              <a:t>每个类尽量都有接口或抽象类， 或者抽象类和接口两者都具备；</a:t>
            </a:r>
          </a:p>
          <a:p>
            <a:pPr marL="457200" indent="-457200">
              <a:buClr>
                <a:srgbClr val="0070C0"/>
              </a:buClr>
              <a:buFont typeface="+mj-lt"/>
              <a:buAutoNum type="arabicPeriod"/>
            </a:pPr>
            <a:r>
              <a:rPr lang="zh-CN" altLang="en-US" dirty="0"/>
              <a:t>变量的表面类型尽量是接口或者是抽象类；</a:t>
            </a:r>
          </a:p>
          <a:p>
            <a:pPr marL="457200" indent="-457200">
              <a:buClr>
                <a:srgbClr val="0070C0"/>
              </a:buClr>
              <a:buFont typeface="+mj-lt"/>
              <a:buAutoNum type="arabicPeriod"/>
            </a:pPr>
            <a:r>
              <a:rPr lang="zh-CN" altLang="en-US" dirty="0"/>
              <a:t>任何类都不应该从具体类派生；</a:t>
            </a:r>
          </a:p>
          <a:p>
            <a:pPr marL="457200" indent="-457200">
              <a:buClr>
                <a:srgbClr val="0070C0"/>
              </a:buClr>
              <a:buFont typeface="+mj-lt"/>
              <a:buAutoNum type="arabicPeriod"/>
            </a:pPr>
            <a:r>
              <a:rPr lang="zh-CN" altLang="en-US" dirty="0"/>
              <a:t>尽量不要覆写基类的方法；</a:t>
            </a:r>
          </a:p>
          <a:p>
            <a:pPr marL="457200" indent="-457200">
              <a:buClr>
                <a:srgbClr val="0070C0"/>
              </a:buClr>
              <a:buFont typeface="+mj-lt"/>
              <a:buAutoNum type="arabicPeriod"/>
            </a:pPr>
            <a:r>
              <a:rPr lang="zh-CN" altLang="en-US" dirty="0"/>
              <a:t>结合里氏替换原则使用。</a:t>
            </a: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sym typeface="+mn-ea"/>
              </a:rPr>
              <a:t>依赖倒置原则</a:t>
            </a:r>
            <a:endParaRPr lang="en-US" altLang="zh-CN" dirty="0"/>
          </a:p>
        </p:txBody>
      </p:sp>
      <p:sp>
        <p:nvSpPr>
          <p:cNvPr id="3" name="文本框 2"/>
          <p:cNvSpPr txBox="1"/>
          <p:nvPr/>
        </p:nvSpPr>
        <p:spPr>
          <a:xfrm>
            <a:off x="571608" y="1828842"/>
            <a:ext cx="8334776" cy="3821430"/>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依赖倒置原则的优点</a:t>
            </a:r>
          </a:p>
          <a:p>
            <a:pPr marL="457200" indent="-457200" eaLnBrk="1" hangingPunct="1">
              <a:lnSpc>
                <a:spcPct val="150000"/>
              </a:lnSpc>
              <a:buClr>
                <a:srgbClr val="0070C0"/>
              </a:buClr>
              <a:buFont typeface="+mj-lt"/>
              <a:buAutoNum type="arabicPeriod"/>
            </a:pPr>
            <a:r>
              <a:rPr lang="zh-CN" altLang="zh-CN" dirty="0"/>
              <a:t>面向接口使得程序在数据处理中间过程变得更灵活，在大项目中业务变更的成本变小；</a:t>
            </a:r>
          </a:p>
          <a:p>
            <a:pPr marL="457200" indent="-457200" eaLnBrk="1" hangingPunct="1">
              <a:lnSpc>
                <a:spcPct val="150000"/>
              </a:lnSpc>
              <a:buClr>
                <a:srgbClr val="0070C0"/>
              </a:buClr>
              <a:buFont typeface="+mj-lt"/>
              <a:buAutoNum type="arabicPeriod"/>
            </a:pPr>
            <a:r>
              <a:rPr lang="zh-CN" altLang="zh-CN" dirty="0"/>
              <a:t>利于项目的水平拓展，增加新的功能；</a:t>
            </a:r>
          </a:p>
          <a:p>
            <a:pPr marL="457200" indent="-457200" eaLnBrk="1" hangingPunct="1">
              <a:lnSpc>
                <a:spcPct val="150000"/>
              </a:lnSpc>
              <a:buClr>
                <a:srgbClr val="0070C0"/>
              </a:buClr>
              <a:buFont typeface="+mj-lt"/>
              <a:buAutoNum type="arabicPeriod"/>
            </a:pPr>
            <a:r>
              <a:rPr lang="zh-CN" altLang="zh-CN" dirty="0"/>
              <a:t>通过采用依赖倒置原则设计的接口或抽象类对实现类进行约束，可以减少需求变化引起的工作量剧增的情况；</a:t>
            </a:r>
          </a:p>
          <a:p>
            <a:pPr marL="457200" indent="-457200" eaLnBrk="1" hangingPunct="1">
              <a:lnSpc>
                <a:spcPct val="150000"/>
              </a:lnSpc>
              <a:buClr>
                <a:srgbClr val="0070C0"/>
              </a:buClr>
              <a:buFont typeface="+mj-lt"/>
              <a:buAutoNum type="arabicPeriod"/>
            </a:pPr>
            <a:r>
              <a:rPr lang="zh-CN" altLang="zh-CN" dirty="0"/>
              <a:t>人员变动时对项目影响能适当变小。</a:t>
            </a: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sym typeface="+mn-ea"/>
              </a:rPr>
              <a:t>依赖倒置原则</a:t>
            </a:r>
            <a:endParaRPr lang="en-US" altLang="zh-CN" dirty="0"/>
          </a:p>
        </p:txBody>
      </p:sp>
      <p:sp>
        <p:nvSpPr>
          <p:cNvPr id="3" name="文本框 2"/>
          <p:cNvSpPr txBox="1"/>
          <p:nvPr/>
        </p:nvSpPr>
        <p:spPr>
          <a:xfrm>
            <a:off x="571608" y="1828842"/>
            <a:ext cx="8334776" cy="3821430"/>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依赖倒置原则的缺点</a:t>
            </a:r>
          </a:p>
          <a:p>
            <a:pPr marL="457200" indent="-457200" eaLnBrk="1" hangingPunct="1">
              <a:lnSpc>
                <a:spcPct val="150000"/>
              </a:lnSpc>
              <a:buClr>
                <a:srgbClr val="0070C0"/>
              </a:buClr>
              <a:buFont typeface="+mj-lt"/>
              <a:buAutoNum type="arabicPeriod"/>
            </a:pPr>
            <a:r>
              <a:rPr lang="zh-CN" altLang="zh-CN" dirty="0"/>
              <a:t>现实中并不是所有东西都依赖抽象，比如法律，就必须依赖细节；</a:t>
            </a:r>
          </a:p>
          <a:p>
            <a:pPr marL="457200" indent="-457200" eaLnBrk="1" hangingPunct="1">
              <a:lnSpc>
                <a:spcPct val="150000"/>
              </a:lnSpc>
              <a:buClr>
                <a:srgbClr val="0070C0"/>
              </a:buClr>
              <a:buFont typeface="+mj-lt"/>
              <a:buAutoNum type="arabicPeriod"/>
            </a:pPr>
            <a:r>
              <a:rPr lang="zh-CN" altLang="zh-CN" dirty="0"/>
              <a:t>如果项目规模并不大且业务很确定可能增加项目前期的设计成本；</a:t>
            </a:r>
          </a:p>
          <a:p>
            <a:pPr marL="457200" indent="-457200" eaLnBrk="1" hangingPunct="1">
              <a:lnSpc>
                <a:spcPct val="150000"/>
              </a:lnSpc>
              <a:buClr>
                <a:srgbClr val="0070C0"/>
              </a:buClr>
              <a:buFont typeface="+mj-lt"/>
              <a:buAutoNum type="arabicPeriod"/>
            </a:pPr>
            <a:r>
              <a:rPr lang="zh-CN" altLang="zh-CN" dirty="0"/>
              <a:t>接口设计的通用性与可拓展性决定了后期维护与二次开发的成本，很考验设计人员的设计能力。</a:t>
            </a: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sym typeface="+mn-ea"/>
              </a:rPr>
              <a:t>依赖倒置原则</a:t>
            </a:r>
            <a:endParaRPr lang="en-US" altLang="zh-CN" dirty="0"/>
          </a:p>
        </p:txBody>
      </p:sp>
      <p:sp>
        <p:nvSpPr>
          <p:cNvPr id="3" name="文本框 2"/>
          <p:cNvSpPr txBox="1"/>
          <p:nvPr/>
        </p:nvSpPr>
        <p:spPr>
          <a:xfrm>
            <a:off x="571608" y="1828842"/>
            <a:ext cx="8334776" cy="4938981"/>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注意点</a:t>
            </a:r>
            <a:endParaRPr lang="en-US" altLang="zh-CN" b="1" dirty="0">
              <a:solidFill>
                <a:srgbClr val="0070C0"/>
              </a:solidFill>
            </a:endParaRPr>
          </a:p>
          <a:p>
            <a:pPr marL="457200" indent="-457200">
              <a:lnSpc>
                <a:spcPct val="110000"/>
              </a:lnSpc>
              <a:buClr>
                <a:srgbClr val="0070C0"/>
              </a:buClr>
              <a:buFont typeface="+mj-lt"/>
              <a:buAutoNum type="arabicPeriod"/>
            </a:pPr>
            <a:r>
              <a:rPr lang="zh-CN" altLang="en-US" dirty="0">
                <a:solidFill>
                  <a:srgbClr val="0070C0"/>
                </a:solidFill>
              </a:rPr>
              <a:t>子类的所有方法必须在父类中声明，或子类必须实现父类中声明的所有方法。</a:t>
            </a:r>
            <a:r>
              <a:rPr lang="zh-CN" altLang="en-US" dirty="0"/>
              <a:t>根据里氏代换原则，为了保证系统的扩展性，在程序中通常使用父类来进行定义，如果一个方法只存在子类中，在父类中不提供相应的声明，则无法在以父类定义的对象中使用该方法。</a:t>
            </a:r>
          </a:p>
          <a:p>
            <a:pPr marL="457200" indent="-457200">
              <a:lnSpc>
                <a:spcPct val="110000"/>
              </a:lnSpc>
              <a:buClr>
                <a:srgbClr val="0070C0"/>
              </a:buClr>
              <a:buFont typeface="+mj-lt"/>
              <a:buAutoNum type="arabicPeriod"/>
            </a:pPr>
            <a:r>
              <a:rPr lang="zh-CN" altLang="en-US" dirty="0"/>
              <a:t>我们在运用里氏代换原则时，</a:t>
            </a:r>
            <a:r>
              <a:rPr lang="zh-CN" altLang="en-US" dirty="0">
                <a:solidFill>
                  <a:srgbClr val="0070C0"/>
                </a:solidFill>
              </a:rPr>
              <a:t>尽量把父类设计为抽象类或者接口，让子类继承父类或实现父接口，并实现在父类中声明的方法，运行时，子类实例替换父类实例</a:t>
            </a:r>
            <a:r>
              <a:rPr lang="zh-CN" altLang="en-US" dirty="0"/>
              <a:t>，我们可以很方便地扩展系统的功能，同时无须修改原有子类的代码，增加新的功能可以通过增加一个新的子类来实现。里氏代换原则是开闭原则的具体实现手段之一。</a:t>
            </a:r>
            <a:endParaRPr lang="en-US" altLang="zh-CN" dirty="0"/>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Interface Segregation Principle</a:t>
            </a:r>
            <a:r>
              <a:rPr lang="zh-CN" altLang="en-US" sz="3600" dirty="0"/>
              <a:t>（</a:t>
            </a:r>
            <a:r>
              <a:rPr lang="en-US" altLang="zh-CN" sz="3600" dirty="0"/>
              <a:t>ISP</a:t>
            </a:r>
            <a:r>
              <a:rPr lang="zh-CN" altLang="en-US" sz="3600" dirty="0"/>
              <a:t>）</a:t>
            </a:r>
          </a:p>
        </p:txBody>
      </p:sp>
      <p:sp>
        <p:nvSpPr>
          <p:cNvPr id="3" name="内容占位符 2"/>
          <p:cNvSpPr>
            <a:spLocks noGrp="1"/>
          </p:cNvSpPr>
          <p:nvPr>
            <p:ph sz="quarter" idx="13"/>
          </p:nvPr>
        </p:nvSpPr>
        <p:spPr/>
        <p:txBody>
          <a:bodyPr/>
          <a:lstStyle/>
          <a:p>
            <a:pPr>
              <a:lnSpc>
                <a:spcPct val="110000"/>
              </a:lnSpc>
              <a:buClr>
                <a:srgbClr val="0070C0"/>
              </a:buClr>
            </a:pPr>
            <a:r>
              <a:rPr lang="zh-CN" altLang="en-US" dirty="0"/>
              <a:t>接口隔离原则</a:t>
            </a:r>
            <a:endParaRPr lang="en-US" altLang="zh-C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t>接口隔离原则</a:t>
            </a:r>
            <a:endParaRPr lang="en-US" altLang="zh-CN" dirty="0"/>
          </a:p>
        </p:txBody>
      </p:sp>
      <p:sp>
        <p:nvSpPr>
          <p:cNvPr id="3" name="文本框 2"/>
          <p:cNvSpPr txBox="1"/>
          <p:nvPr/>
        </p:nvSpPr>
        <p:spPr>
          <a:xfrm>
            <a:off x="571608" y="1828842"/>
            <a:ext cx="8334776" cy="3534622"/>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定义</a:t>
            </a:r>
            <a:endParaRPr lang="en-US" altLang="zh-CN" b="1" dirty="0">
              <a:solidFill>
                <a:srgbClr val="0070C0"/>
              </a:solidFill>
            </a:endParaRPr>
          </a:p>
          <a:p>
            <a:pPr marL="457200" indent="-457200">
              <a:lnSpc>
                <a:spcPct val="110000"/>
              </a:lnSpc>
              <a:buClr>
                <a:srgbClr val="0070C0"/>
              </a:buClr>
              <a:buFont typeface="+mj-lt"/>
              <a:buAutoNum type="arabicPeriod"/>
            </a:pPr>
            <a:r>
              <a:rPr lang="en-US" altLang="zh-CN" dirty="0"/>
              <a:t>Clients should not be forced to depend upon interfaces that they don’t use</a:t>
            </a:r>
            <a:r>
              <a:rPr lang="zh-CN" altLang="en-US" dirty="0"/>
              <a:t>；</a:t>
            </a:r>
          </a:p>
          <a:p>
            <a:pPr marL="457200" indent="-457200" latinLnBrk="1">
              <a:buClr>
                <a:srgbClr val="0070C0"/>
              </a:buClr>
              <a:buFont typeface="+mj-lt"/>
              <a:buAutoNum type="arabicPeriod"/>
            </a:pPr>
            <a:r>
              <a:rPr lang="en-US" altLang="zh-CN" dirty="0"/>
              <a:t>The dependency of one class to another one should depend on the smallest possible interface</a:t>
            </a:r>
            <a:r>
              <a:rPr lang="zh-CN" altLang="en-US" dirty="0"/>
              <a:t>。</a:t>
            </a:r>
            <a:endParaRPr lang="en-US" altLang="zh-CN" dirty="0"/>
          </a:p>
          <a:p>
            <a:pPr latinLnBrk="1"/>
            <a:endParaRPr lang="en-US" altLang="zh-CN" dirty="0"/>
          </a:p>
          <a:p>
            <a:pPr marL="457200" indent="-457200" latinLnBrk="1">
              <a:buClr>
                <a:srgbClr val="0070C0"/>
              </a:buClr>
              <a:buFont typeface="+mj-lt"/>
              <a:buAutoNum type="arabicPeriod"/>
            </a:pPr>
            <a:r>
              <a:rPr lang="zh-CN" altLang="en-US" dirty="0"/>
              <a:t>客户端不应该依赖它不需用的接口；</a:t>
            </a:r>
          </a:p>
          <a:p>
            <a:pPr marL="457200" indent="-457200">
              <a:buClr>
                <a:srgbClr val="0070C0"/>
              </a:buClr>
              <a:buFont typeface="+mj-lt"/>
              <a:buAutoNum type="arabicPeriod"/>
            </a:pPr>
            <a:r>
              <a:rPr lang="zh-CN" altLang="en-US" dirty="0"/>
              <a:t>类间的依赖关系应该建立在最小的接口上。</a:t>
            </a:r>
          </a:p>
          <a:p>
            <a:pPr>
              <a:lnSpc>
                <a:spcPct val="110000"/>
              </a:lnSpc>
              <a:buClr>
                <a:srgbClr val="0070C0"/>
              </a:buClr>
            </a:pPr>
            <a:endParaRPr lang="zh-CN" altLang="en-US" dirty="0"/>
          </a:p>
        </p:txBody>
      </p:sp>
    </p:spTree>
    <p:custDataLst>
      <p:tags r:id="rId1"/>
    </p:custDataLst>
    <p:extLst>
      <p:ext uri="{BB962C8B-B14F-4D97-AF65-F5344CB8AC3E}">
        <p14:creationId xmlns:p14="http://schemas.microsoft.com/office/powerpoint/2010/main" val="1398603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t>接口隔离原则</a:t>
            </a:r>
            <a:endParaRPr lang="en-US" altLang="zh-CN" dirty="0"/>
          </a:p>
        </p:txBody>
      </p:sp>
      <p:sp>
        <p:nvSpPr>
          <p:cNvPr id="3" name="文本框 2"/>
          <p:cNvSpPr txBox="1"/>
          <p:nvPr/>
        </p:nvSpPr>
        <p:spPr>
          <a:xfrm>
            <a:off x="571608" y="1828842"/>
            <a:ext cx="8334776" cy="3933384"/>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核心思想</a:t>
            </a:r>
          </a:p>
          <a:p>
            <a:pPr eaLnBrk="1" hangingPunct="1">
              <a:lnSpc>
                <a:spcPct val="110000"/>
              </a:lnSpc>
              <a:buClr>
                <a:srgbClr val="0070C0"/>
              </a:buClr>
            </a:pPr>
            <a:r>
              <a:rPr lang="zh-CN" altLang="en-US" dirty="0"/>
              <a:t>建立单一接口，不要建立臃肿庞大的接口。</a:t>
            </a:r>
            <a:endParaRPr lang="en-US" altLang="zh-CN" dirty="0"/>
          </a:p>
          <a:p>
            <a:pPr eaLnBrk="1" hangingPunct="1">
              <a:lnSpc>
                <a:spcPct val="110000"/>
              </a:lnSpc>
              <a:buClr>
                <a:srgbClr val="0070C0"/>
              </a:buClr>
            </a:pPr>
            <a:r>
              <a:rPr lang="zh-CN" altLang="en-US" dirty="0"/>
              <a:t>（接口尽量细化，同时接口中的方法尽量的少）</a:t>
            </a:r>
            <a:endParaRPr lang="en-US" altLang="zh-CN" dirty="0"/>
          </a:p>
          <a:p>
            <a:pPr>
              <a:lnSpc>
                <a:spcPct val="110000"/>
              </a:lnSpc>
              <a:buClr>
                <a:srgbClr val="0070C0"/>
              </a:buClr>
            </a:pPr>
            <a:r>
              <a:rPr lang="zh-CN" altLang="en-US" b="1" dirty="0">
                <a:solidFill>
                  <a:srgbClr val="0070C0"/>
                </a:solidFill>
              </a:rPr>
              <a:t>引入接口隔离原则需要注意</a:t>
            </a:r>
          </a:p>
          <a:p>
            <a:pPr marL="457200" indent="-457200">
              <a:buClr>
                <a:srgbClr val="0070C0"/>
              </a:buClr>
              <a:buFont typeface="+mj-lt"/>
              <a:buAutoNum type="arabicPeriod"/>
            </a:pPr>
            <a:r>
              <a:rPr lang="zh-CN" altLang="en-US" dirty="0"/>
              <a:t>避免一个接口拥有过多功能，尽量保证单一接口功能不能再细化或无必要再细化；</a:t>
            </a:r>
            <a:endParaRPr lang="en-US" altLang="zh-CN" dirty="0"/>
          </a:p>
          <a:p>
            <a:pPr marL="457200" indent="-457200">
              <a:buClr>
                <a:srgbClr val="0070C0"/>
              </a:buClr>
              <a:buFont typeface="+mj-lt"/>
              <a:buAutoNum type="arabicPeriod"/>
            </a:pPr>
            <a:r>
              <a:rPr lang="zh-CN" altLang="en-US" dirty="0"/>
              <a:t>拥有公共功能的接口应提取为公共接口，并且避免在公共接口中添加个性方法；</a:t>
            </a:r>
            <a:endParaRPr lang="en-US" altLang="zh-CN" dirty="0"/>
          </a:p>
          <a:p>
            <a:pPr marL="457200" indent="-457200">
              <a:buClr>
                <a:srgbClr val="0070C0"/>
              </a:buClr>
              <a:buFont typeface="+mj-lt"/>
              <a:buAutoNum type="arabicPeriod"/>
            </a:pPr>
            <a:r>
              <a:rPr lang="zh-CN" altLang="en-US" dirty="0"/>
              <a:t>避免编码混乱造成后期维护成本增加。</a:t>
            </a:r>
            <a:endParaRPr lang="en-US" altLang="zh-CN" dirty="0"/>
          </a:p>
          <a:p>
            <a:pPr marL="457200" indent="-457200">
              <a:buClr>
                <a:srgbClr val="0070C0"/>
              </a:buClr>
              <a:buFont typeface="+mj-lt"/>
              <a:buAutoNum type="arabicPeriod"/>
            </a:pPr>
            <a:endParaRPr lang="zh-CN" altLang="en-US" dirty="0"/>
          </a:p>
        </p:txBody>
      </p:sp>
    </p:spTree>
    <p:custDataLst>
      <p:tags r:id="rId1"/>
    </p:custDataLst>
    <p:extLst>
      <p:ext uri="{BB962C8B-B14F-4D97-AF65-F5344CB8AC3E}">
        <p14:creationId xmlns:p14="http://schemas.microsoft.com/office/powerpoint/2010/main" val="37556842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t>接口隔离原则</a:t>
            </a:r>
            <a:endParaRPr lang="en-US" altLang="zh-CN" dirty="0"/>
          </a:p>
        </p:txBody>
      </p:sp>
      <p:sp>
        <p:nvSpPr>
          <p:cNvPr id="3" name="文本框 2"/>
          <p:cNvSpPr txBox="1"/>
          <p:nvPr/>
        </p:nvSpPr>
        <p:spPr>
          <a:xfrm>
            <a:off x="571608" y="1828842"/>
            <a:ext cx="8334776" cy="2095125"/>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接口隔离原则优点</a:t>
            </a:r>
          </a:p>
          <a:p>
            <a:pPr marL="457200" indent="-457200" eaLnBrk="1" hangingPunct="1">
              <a:lnSpc>
                <a:spcPct val="150000"/>
              </a:lnSpc>
              <a:buClr>
                <a:srgbClr val="0070C0"/>
              </a:buClr>
              <a:buFont typeface="+mj-lt"/>
              <a:buAutoNum type="arabicPeriod"/>
            </a:pPr>
            <a:r>
              <a:rPr lang="zh-CN" altLang="en-US" dirty="0"/>
              <a:t>接口如果能够保持粒度够小，就能保证它足够稳定。</a:t>
            </a:r>
            <a:endParaRPr lang="en-US" altLang="zh-CN" dirty="0"/>
          </a:p>
          <a:p>
            <a:pPr marL="457200" indent="-457200" eaLnBrk="1" hangingPunct="1">
              <a:lnSpc>
                <a:spcPct val="150000"/>
              </a:lnSpc>
              <a:buClr>
                <a:srgbClr val="0070C0"/>
              </a:buClr>
              <a:buFont typeface="+mj-lt"/>
              <a:buAutoNum type="arabicPeriod"/>
            </a:pPr>
            <a:r>
              <a:rPr lang="zh-CN" altLang="en-US" dirty="0"/>
              <a:t>使用多个专门的接口还能够体现对象的层次，因为我们可以通过接口的继承，实现对总接口的定义。</a:t>
            </a:r>
            <a:endParaRPr lang="zh-CN" altLang="zh-CN" dirty="0"/>
          </a:p>
        </p:txBody>
      </p:sp>
    </p:spTree>
    <p:custDataLst>
      <p:tags r:id="rId1"/>
    </p:custDataLst>
    <p:extLst>
      <p:ext uri="{BB962C8B-B14F-4D97-AF65-F5344CB8AC3E}">
        <p14:creationId xmlns:p14="http://schemas.microsoft.com/office/powerpoint/2010/main" val="8410172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t>接口隔离原则</a:t>
            </a:r>
            <a:endParaRPr lang="en-US" altLang="zh-CN" dirty="0"/>
          </a:p>
        </p:txBody>
      </p:sp>
      <p:sp>
        <p:nvSpPr>
          <p:cNvPr id="3" name="文本框 2"/>
          <p:cNvSpPr txBox="1"/>
          <p:nvPr/>
        </p:nvSpPr>
        <p:spPr>
          <a:xfrm>
            <a:off x="571608" y="1828842"/>
            <a:ext cx="8334776" cy="1541128"/>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接口隔离原则的缺点</a:t>
            </a:r>
          </a:p>
          <a:p>
            <a:pPr marL="457200" indent="-457200" eaLnBrk="1" hangingPunct="1">
              <a:lnSpc>
                <a:spcPct val="150000"/>
              </a:lnSpc>
              <a:buClr>
                <a:srgbClr val="0070C0"/>
              </a:buClr>
              <a:buFont typeface="+mj-lt"/>
              <a:buAutoNum type="arabicPeriod"/>
            </a:pPr>
            <a:r>
              <a:rPr lang="zh-CN" altLang="en-US" dirty="0"/>
              <a:t>在实际项目中，应该注意度的把握，接口设计的过大或过小都不好，应该根据实际情况多思考再进行设计。</a:t>
            </a:r>
            <a:endParaRPr lang="zh-CN" altLang="zh-CN" dirty="0"/>
          </a:p>
        </p:txBody>
      </p:sp>
    </p:spTree>
    <p:custDataLst>
      <p:tags r:id="rId1"/>
    </p:custDataLst>
    <p:extLst>
      <p:ext uri="{BB962C8B-B14F-4D97-AF65-F5344CB8AC3E}">
        <p14:creationId xmlns:p14="http://schemas.microsoft.com/office/powerpoint/2010/main" val="32460744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t>接口隔离原则</a:t>
            </a:r>
            <a:endParaRPr lang="en-US" altLang="zh-CN" dirty="0"/>
          </a:p>
        </p:txBody>
      </p:sp>
      <p:sp>
        <p:nvSpPr>
          <p:cNvPr id="3" name="文本框 2"/>
          <p:cNvSpPr txBox="1"/>
          <p:nvPr/>
        </p:nvSpPr>
        <p:spPr>
          <a:xfrm>
            <a:off x="571608" y="1828842"/>
            <a:ext cx="8334776" cy="4532716"/>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注意点</a:t>
            </a:r>
            <a:endParaRPr lang="en-US" altLang="zh-CN" b="1" dirty="0">
              <a:solidFill>
                <a:srgbClr val="0070C0"/>
              </a:solidFill>
            </a:endParaRPr>
          </a:p>
          <a:p>
            <a:pPr marL="457200" indent="-457200">
              <a:lnSpc>
                <a:spcPct val="110000"/>
              </a:lnSpc>
              <a:buClr>
                <a:srgbClr val="0070C0"/>
              </a:buClr>
              <a:buFont typeface="+mj-lt"/>
              <a:buAutoNum type="arabicPeriod"/>
            </a:pPr>
            <a:r>
              <a:rPr lang="zh-CN" altLang="en-US" dirty="0"/>
              <a:t>接口要尽量小（核心定义），但“小”也有限，首先不能违反单一职责原则；</a:t>
            </a:r>
          </a:p>
          <a:p>
            <a:pPr marL="457200" indent="-457200">
              <a:lnSpc>
                <a:spcPct val="110000"/>
              </a:lnSpc>
              <a:buClr>
                <a:srgbClr val="0070C0"/>
              </a:buClr>
              <a:buFont typeface="+mj-lt"/>
              <a:buAutoNum type="arabicPeriod"/>
            </a:pPr>
            <a:r>
              <a:rPr lang="zh-CN" altLang="en-US" dirty="0"/>
              <a:t>接口要高内聚，具体到接口隔离原则 ，就是要求在接口中尽量少公布</a:t>
            </a:r>
            <a:r>
              <a:rPr lang="en-US" altLang="zh-CN" dirty="0"/>
              <a:t>public</a:t>
            </a:r>
            <a:r>
              <a:rPr lang="zh-CN" altLang="en-US" dirty="0"/>
              <a:t>方法，接口是对外的承诺，承诺越少对系统的开发越有利，变更的风险也就越少，同时也有利于降低成本；</a:t>
            </a:r>
          </a:p>
          <a:p>
            <a:pPr marL="457200" indent="-457200">
              <a:lnSpc>
                <a:spcPct val="110000"/>
              </a:lnSpc>
              <a:buClr>
                <a:srgbClr val="0070C0"/>
              </a:buClr>
              <a:buFont typeface="+mj-lt"/>
              <a:buAutoNum type="arabicPeriod"/>
            </a:pPr>
            <a:r>
              <a:rPr lang="zh-CN" altLang="en-US" dirty="0"/>
              <a:t>定制服务，一个系统或系统内的模块之间必然会有耦合，有耦合就要有相互访问的接口，在设计时，就需要为各个访问者定制服务本质也是</a:t>
            </a:r>
            <a:r>
              <a:rPr lang="en-US" altLang="zh-CN" dirty="0"/>
              <a:t>ISP</a:t>
            </a:r>
            <a:r>
              <a:rPr lang="zh-CN" altLang="en-US" dirty="0"/>
              <a:t>，按需拆分接口；</a:t>
            </a:r>
          </a:p>
          <a:p>
            <a:pPr marL="457200" indent="-457200">
              <a:lnSpc>
                <a:spcPct val="110000"/>
              </a:lnSpc>
              <a:buClr>
                <a:srgbClr val="0070C0"/>
              </a:buClr>
              <a:buFont typeface="+mj-lt"/>
              <a:buAutoNum type="arabicPeriod"/>
            </a:pPr>
            <a:r>
              <a:rPr lang="zh-CN" altLang="en-US" dirty="0"/>
              <a:t>接口设计是有限度的，但无固化标准。</a:t>
            </a:r>
            <a:endParaRPr lang="en-US" altLang="zh-CN" dirty="0"/>
          </a:p>
        </p:txBody>
      </p:sp>
    </p:spTree>
    <p:custDataLst>
      <p:tags r:id="rId1"/>
    </p:custDataLst>
    <p:extLst>
      <p:ext uri="{BB962C8B-B14F-4D97-AF65-F5344CB8AC3E}">
        <p14:creationId xmlns:p14="http://schemas.microsoft.com/office/powerpoint/2010/main" val="2583862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采用设计模式的好处</a:t>
            </a:r>
          </a:p>
        </p:txBody>
      </p:sp>
      <p:sp>
        <p:nvSpPr>
          <p:cNvPr id="3" name="文本框 2"/>
          <p:cNvSpPr txBox="1"/>
          <p:nvPr/>
        </p:nvSpPr>
        <p:spPr>
          <a:xfrm>
            <a:off x="566431" y="2057436"/>
            <a:ext cx="8334776" cy="4458849"/>
          </a:xfrm>
          <a:prstGeom prst="rect">
            <a:avLst/>
          </a:prstGeom>
          <a:noFill/>
        </p:spPr>
        <p:txBody>
          <a:bodyPr wrap="square" rtlCol="0">
            <a:spAutoFit/>
          </a:bodyPr>
          <a:lstStyle/>
          <a:p>
            <a:pPr marL="342900" indent="-342900" eaLnBrk="1" hangingPunct="1">
              <a:lnSpc>
                <a:spcPct val="150000"/>
              </a:lnSpc>
              <a:buClr>
                <a:srgbClr val="0070C0"/>
              </a:buClr>
              <a:buFont typeface="Wingdings" panose="05000000000000000000" pitchFamily="2" charset="2"/>
              <a:buChar char="Ø"/>
            </a:pPr>
            <a:r>
              <a:rPr lang="zh-CN" altLang="en-US" dirty="0"/>
              <a:t>重用，避免代码重复冗余</a:t>
            </a:r>
          </a:p>
          <a:p>
            <a:pPr marL="342900" indent="-342900" eaLnBrk="1" hangingPunct="1">
              <a:lnSpc>
                <a:spcPct val="150000"/>
              </a:lnSpc>
              <a:buClr>
                <a:srgbClr val="0070C0"/>
              </a:buClr>
              <a:buFont typeface="Wingdings" panose="05000000000000000000" pitchFamily="2" charset="2"/>
              <a:buChar char="Ø"/>
            </a:pPr>
            <a:r>
              <a:rPr lang="zh-CN" altLang="en-US" dirty="0"/>
              <a:t>优化体系结构</a:t>
            </a:r>
          </a:p>
          <a:p>
            <a:pPr marL="342900" indent="-342900" eaLnBrk="1" hangingPunct="1">
              <a:lnSpc>
                <a:spcPct val="150000"/>
              </a:lnSpc>
              <a:buClr>
                <a:srgbClr val="0070C0"/>
              </a:buClr>
              <a:buFont typeface="Wingdings" panose="05000000000000000000" pitchFamily="2" charset="2"/>
              <a:buChar char="Ø"/>
            </a:pPr>
            <a:r>
              <a:rPr lang="zh-CN" altLang="en-US" dirty="0"/>
              <a:t>提升系统的可维护性和弹性</a:t>
            </a:r>
          </a:p>
          <a:p>
            <a:pPr marL="342900" indent="-342900" eaLnBrk="1" hangingPunct="1">
              <a:lnSpc>
                <a:spcPct val="150000"/>
              </a:lnSpc>
              <a:buClr>
                <a:srgbClr val="0070C0"/>
              </a:buClr>
              <a:buFont typeface="Wingdings" panose="05000000000000000000" pitchFamily="2" charset="2"/>
              <a:buChar char="Ø"/>
            </a:pPr>
            <a:r>
              <a:rPr lang="zh-CN" altLang="en-US" dirty="0"/>
              <a:t>代码更加容易测试，利于测试驱动</a:t>
            </a:r>
          </a:p>
          <a:p>
            <a:pPr marL="342900" indent="-342900" eaLnBrk="1" hangingPunct="1">
              <a:lnSpc>
                <a:spcPct val="150000"/>
              </a:lnSpc>
              <a:buClr>
                <a:srgbClr val="0070C0"/>
              </a:buClr>
              <a:buFont typeface="Wingdings" panose="05000000000000000000" pitchFamily="2" charset="2"/>
              <a:buChar char="Ø"/>
            </a:pPr>
            <a:r>
              <a:rPr lang="zh-CN" altLang="en-US" dirty="0"/>
              <a:t>为性能优化提供便利</a:t>
            </a:r>
          </a:p>
          <a:p>
            <a:pPr marL="342900" indent="-342900" eaLnBrk="1" hangingPunct="1">
              <a:lnSpc>
                <a:spcPct val="150000"/>
              </a:lnSpc>
              <a:buClr>
                <a:srgbClr val="0070C0"/>
              </a:buClr>
              <a:buFont typeface="Wingdings" panose="05000000000000000000" pitchFamily="2" charset="2"/>
              <a:buChar char="Ø"/>
            </a:pPr>
            <a:r>
              <a:rPr lang="zh-CN" altLang="en-US" dirty="0"/>
              <a:t>使软件质量更加有保证</a:t>
            </a:r>
          </a:p>
          <a:p>
            <a:pPr marL="342900" indent="-342900" eaLnBrk="1" hangingPunct="1">
              <a:lnSpc>
                <a:spcPct val="150000"/>
              </a:lnSpc>
              <a:buClr>
                <a:srgbClr val="0070C0"/>
              </a:buClr>
              <a:buFont typeface="Wingdings" panose="05000000000000000000" pitchFamily="2" charset="2"/>
              <a:buChar char="Ø"/>
            </a:pPr>
            <a:r>
              <a:rPr lang="zh-CN" altLang="en-US" dirty="0"/>
              <a:t>增强代码可读性，便于团队交流</a:t>
            </a:r>
          </a:p>
          <a:p>
            <a:pPr marL="342900" indent="-342900" eaLnBrk="1" hangingPunct="1">
              <a:lnSpc>
                <a:spcPct val="150000"/>
              </a:lnSpc>
              <a:buClr>
                <a:srgbClr val="0070C0"/>
              </a:buClr>
              <a:buFont typeface="Wingdings" panose="05000000000000000000" pitchFamily="2" charset="2"/>
              <a:buChar char="Ø"/>
            </a:pPr>
            <a:r>
              <a:rPr lang="zh-CN" altLang="en-US" dirty="0"/>
              <a:t>有助于整体提升团队水平</a:t>
            </a: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Least Knowledge Principle</a:t>
            </a:r>
            <a:r>
              <a:rPr lang="zh-CN" altLang="en-US" sz="3600" dirty="0"/>
              <a:t>（</a:t>
            </a:r>
            <a:r>
              <a:rPr lang="en-US" altLang="zh-CN" sz="3600" dirty="0"/>
              <a:t>LKP</a:t>
            </a:r>
            <a:r>
              <a:rPr lang="zh-CN" altLang="en-US" sz="3600" dirty="0"/>
              <a:t>）</a:t>
            </a:r>
          </a:p>
        </p:txBody>
      </p:sp>
      <p:sp>
        <p:nvSpPr>
          <p:cNvPr id="3" name="内容占位符 2"/>
          <p:cNvSpPr>
            <a:spLocks noGrp="1"/>
          </p:cNvSpPr>
          <p:nvPr>
            <p:ph sz="quarter" idx="13"/>
          </p:nvPr>
        </p:nvSpPr>
        <p:spPr/>
        <p:txBody>
          <a:bodyPr/>
          <a:lstStyle/>
          <a:p>
            <a:pPr>
              <a:lnSpc>
                <a:spcPct val="110000"/>
              </a:lnSpc>
              <a:buClr>
                <a:srgbClr val="0070C0"/>
              </a:buClr>
            </a:pPr>
            <a:r>
              <a:rPr lang="zh-CN" altLang="en-US" dirty="0"/>
              <a:t>最少知识原则</a:t>
            </a:r>
            <a:endParaRPr lang="en-US" altLang="zh-C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Open Closed Principle</a:t>
            </a:r>
            <a:br>
              <a:rPr lang="en-US" altLang="zh-CN" sz="3600" dirty="0"/>
            </a:br>
            <a:r>
              <a:rPr lang="zh-CN" altLang="en-US" sz="3600" dirty="0"/>
              <a:t>（</a:t>
            </a:r>
            <a:r>
              <a:rPr lang="en-US" altLang="zh-CN" sz="3600" dirty="0"/>
              <a:t>OCP</a:t>
            </a:r>
            <a:r>
              <a:rPr lang="zh-CN" altLang="en-US" sz="3600" dirty="0"/>
              <a:t>）</a:t>
            </a:r>
          </a:p>
        </p:txBody>
      </p:sp>
      <p:sp>
        <p:nvSpPr>
          <p:cNvPr id="3" name="内容占位符 2"/>
          <p:cNvSpPr>
            <a:spLocks noGrp="1"/>
          </p:cNvSpPr>
          <p:nvPr>
            <p:ph sz="quarter" idx="13"/>
          </p:nvPr>
        </p:nvSpPr>
        <p:spPr/>
        <p:txBody>
          <a:bodyPr/>
          <a:lstStyle/>
          <a:p>
            <a:pPr>
              <a:lnSpc>
                <a:spcPct val="110000"/>
              </a:lnSpc>
              <a:buClr>
                <a:srgbClr val="0070C0"/>
              </a:buClr>
            </a:pPr>
            <a:r>
              <a:rPr lang="zh-CN" altLang="en-US" dirty="0"/>
              <a:t>开闭原则</a:t>
            </a:r>
            <a:endParaRPr lang="en-US" altLang="zh-C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设计模式</a:t>
            </a:r>
          </a:p>
        </p:txBody>
      </p:sp>
      <p:sp>
        <p:nvSpPr>
          <p:cNvPr id="3" name="文本框 2"/>
          <p:cNvSpPr txBox="1"/>
          <p:nvPr/>
        </p:nvSpPr>
        <p:spPr>
          <a:xfrm>
            <a:off x="566431" y="2057436"/>
            <a:ext cx="8334776" cy="3674019"/>
          </a:xfrm>
          <a:prstGeom prst="rect">
            <a:avLst/>
          </a:prstGeom>
          <a:noFill/>
        </p:spPr>
        <p:txBody>
          <a:bodyPr wrap="square" rtlCol="0">
            <a:spAutoFit/>
          </a:bodyPr>
          <a:lstStyle/>
          <a:p>
            <a:pPr marL="457200" indent="-457200">
              <a:lnSpc>
                <a:spcPct val="200000"/>
              </a:lnSpc>
              <a:buClr>
                <a:srgbClr val="0070C0"/>
              </a:buClr>
              <a:buFont typeface="+mj-lt"/>
              <a:buAutoNum type="arabicPeriod"/>
            </a:pPr>
            <a:r>
              <a:rPr lang="zh-CN" altLang="en-US" dirty="0"/>
              <a:t>创建型模式（</a:t>
            </a:r>
            <a:r>
              <a:rPr lang="en-US" altLang="zh-CN" dirty="0"/>
              <a:t> Creational Patterns </a:t>
            </a:r>
            <a:r>
              <a:rPr lang="zh-CN" altLang="en-US" dirty="0"/>
              <a:t>）</a:t>
            </a:r>
            <a:endParaRPr lang="en-US" altLang="zh-CN" dirty="0"/>
          </a:p>
          <a:p>
            <a:pPr marL="457200" indent="-457200">
              <a:lnSpc>
                <a:spcPct val="200000"/>
              </a:lnSpc>
              <a:buClr>
                <a:srgbClr val="0070C0"/>
              </a:buClr>
              <a:buFont typeface="+mj-lt"/>
              <a:buAutoNum type="arabicPeriod"/>
            </a:pPr>
            <a:endParaRPr lang="en-US" altLang="zh-CN" dirty="0"/>
          </a:p>
          <a:p>
            <a:pPr marL="457200" indent="-457200">
              <a:lnSpc>
                <a:spcPct val="200000"/>
              </a:lnSpc>
              <a:buClr>
                <a:srgbClr val="0070C0"/>
              </a:buClr>
              <a:buFont typeface="+mj-lt"/>
              <a:buAutoNum type="arabicPeriod"/>
            </a:pPr>
            <a:r>
              <a:rPr lang="zh-CN" altLang="en-US" dirty="0"/>
              <a:t>结构型模式（</a:t>
            </a:r>
            <a:r>
              <a:rPr lang="en-US" altLang="zh-CN" dirty="0"/>
              <a:t> Structural Patterns</a:t>
            </a:r>
            <a:r>
              <a:rPr lang="zh-CN" altLang="en-US" dirty="0"/>
              <a:t>）</a:t>
            </a:r>
            <a:endParaRPr lang="en-US" altLang="zh-CN" dirty="0"/>
          </a:p>
          <a:p>
            <a:pPr marL="457200" indent="-457200">
              <a:lnSpc>
                <a:spcPct val="200000"/>
              </a:lnSpc>
              <a:buClr>
                <a:srgbClr val="0070C0"/>
              </a:buClr>
              <a:buFont typeface="+mj-lt"/>
              <a:buAutoNum type="arabicPeriod"/>
            </a:pPr>
            <a:endParaRPr lang="en-US" altLang="zh-CN" dirty="0"/>
          </a:p>
          <a:p>
            <a:pPr marL="457200" indent="-457200">
              <a:lnSpc>
                <a:spcPct val="200000"/>
              </a:lnSpc>
              <a:buClr>
                <a:srgbClr val="0070C0"/>
              </a:buClr>
              <a:buFont typeface="+mj-lt"/>
              <a:buAutoNum type="arabicPeriod"/>
            </a:pPr>
            <a:r>
              <a:rPr lang="zh-CN" altLang="en-US" dirty="0"/>
              <a:t>行为型模式（</a:t>
            </a:r>
            <a:r>
              <a:rPr lang="en-US" altLang="zh-CN" dirty="0"/>
              <a:t>Behavioral Patterns</a:t>
            </a:r>
            <a:r>
              <a:rPr lang="zh-CN" altLang="en-US" dirty="0"/>
              <a:t>）</a:t>
            </a:r>
            <a:endParaRPr lang="en-US" altLang="zh-CN" dirty="0"/>
          </a:p>
        </p:txBody>
      </p:sp>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900" dirty="0"/>
              <a:t>Creational Patterns</a:t>
            </a:r>
            <a:br>
              <a:rPr lang="zh-CN" altLang="en-US" dirty="0"/>
            </a:br>
            <a:endParaRPr lang="zh-CN" altLang="en-US" dirty="0"/>
          </a:p>
        </p:txBody>
      </p:sp>
      <p:sp>
        <p:nvSpPr>
          <p:cNvPr id="3" name="内容占位符 2"/>
          <p:cNvSpPr>
            <a:spLocks noGrp="1"/>
          </p:cNvSpPr>
          <p:nvPr>
            <p:ph sz="quarter" idx="13"/>
          </p:nvPr>
        </p:nvSpPr>
        <p:spPr/>
        <p:txBody>
          <a:bodyPr/>
          <a:lstStyle/>
          <a:p>
            <a:r>
              <a:rPr lang="zh-CN" altLang="en-US" b="1" dirty="0"/>
              <a:t>创建型模式</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创建型模式</a:t>
            </a:r>
          </a:p>
        </p:txBody>
      </p:sp>
      <p:sp>
        <p:nvSpPr>
          <p:cNvPr id="3" name="文本框 2"/>
          <p:cNvSpPr txBox="1"/>
          <p:nvPr/>
        </p:nvSpPr>
        <p:spPr>
          <a:xfrm>
            <a:off x="566431" y="2057436"/>
            <a:ext cx="8334776" cy="3674019"/>
          </a:xfrm>
          <a:prstGeom prst="rect">
            <a:avLst/>
          </a:prstGeom>
          <a:noFill/>
        </p:spPr>
        <p:txBody>
          <a:bodyPr wrap="square" rtlCol="0">
            <a:spAutoFit/>
          </a:bodyPr>
          <a:lstStyle/>
          <a:p>
            <a:pPr marL="457200" indent="-457200">
              <a:lnSpc>
                <a:spcPct val="200000"/>
              </a:lnSpc>
              <a:buClr>
                <a:srgbClr val="0070C0"/>
              </a:buClr>
              <a:buFont typeface="+mj-lt"/>
              <a:buAutoNum type="arabicPeriod"/>
            </a:pPr>
            <a:r>
              <a:rPr lang="zh-CN" altLang="en-US" dirty="0"/>
              <a:t>工厂模式</a:t>
            </a:r>
            <a:r>
              <a:rPr lang="en-US" altLang="zh-CN" dirty="0"/>
              <a:t>(The Factory Pattern)</a:t>
            </a:r>
          </a:p>
          <a:p>
            <a:pPr marL="457200" indent="-457200">
              <a:lnSpc>
                <a:spcPct val="200000"/>
              </a:lnSpc>
              <a:buClr>
                <a:srgbClr val="0070C0"/>
              </a:buClr>
              <a:buFont typeface="+mj-lt"/>
              <a:buAutoNum type="arabicPeriod"/>
            </a:pPr>
            <a:r>
              <a:rPr lang="zh-CN" altLang="en-US" dirty="0"/>
              <a:t>抽象工厂模式</a:t>
            </a:r>
            <a:r>
              <a:rPr lang="en-US" altLang="zh-CN" dirty="0"/>
              <a:t>(The Abstract Factory Pattern-)</a:t>
            </a:r>
            <a:endParaRPr lang="zh-CN" altLang="en-US" dirty="0"/>
          </a:p>
          <a:p>
            <a:pPr marL="457200" indent="-457200" eaLnBrk="1" hangingPunct="1">
              <a:lnSpc>
                <a:spcPct val="200000"/>
              </a:lnSpc>
              <a:buClr>
                <a:srgbClr val="0070C0"/>
              </a:buClr>
              <a:buFont typeface="+mj-lt"/>
              <a:buAutoNum type="arabicPeriod"/>
            </a:pPr>
            <a:r>
              <a:rPr lang="zh-CN" altLang="en-US" dirty="0"/>
              <a:t>单例模式</a:t>
            </a:r>
            <a:r>
              <a:rPr lang="en-US" altLang="zh-CN" dirty="0"/>
              <a:t>(The Singleton Pattern)</a:t>
            </a:r>
            <a:endParaRPr lang="zh-CN" altLang="en-US" dirty="0"/>
          </a:p>
          <a:p>
            <a:pPr marL="457200" indent="-457200" eaLnBrk="1" hangingPunct="1">
              <a:lnSpc>
                <a:spcPct val="200000"/>
              </a:lnSpc>
              <a:buClr>
                <a:srgbClr val="0070C0"/>
              </a:buClr>
              <a:buFont typeface="+mj-lt"/>
              <a:buAutoNum type="arabicPeriod"/>
            </a:pPr>
            <a:r>
              <a:rPr lang="zh-CN" altLang="en-US" dirty="0"/>
              <a:t>原型模式</a:t>
            </a:r>
            <a:r>
              <a:rPr lang="en-US" altLang="zh-CN" dirty="0"/>
              <a:t>(The Prototype Pattern)</a:t>
            </a:r>
            <a:endParaRPr lang="zh-CN" altLang="en-US" dirty="0"/>
          </a:p>
          <a:p>
            <a:pPr marL="457200" indent="-457200" eaLnBrk="1" hangingPunct="1">
              <a:lnSpc>
                <a:spcPct val="200000"/>
              </a:lnSpc>
              <a:buClr>
                <a:srgbClr val="0070C0"/>
              </a:buClr>
              <a:buFont typeface="+mj-lt"/>
              <a:buAutoNum type="arabicPeriod"/>
            </a:pPr>
            <a:r>
              <a:rPr lang="zh-CN" altLang="en-US" dirty="0"/>
              <a:t>建造者模式</a:t>
            </a:r>
            <a:r>
              <a:rPr lang="en-US" altLang="zh-CN" dirty="0"/>
              <a:t>(Builder Pattern)</a:t>
            </a:r>
            <a:endParaRPr lang="zh-CN" altLang="en-US" dirty="0"/>
          </a:p>
        </p:txBody>
      </p:sp>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工厂模式</a:t>
            </a:r>
            <a:r>
              <a:rPr lang="en-US" altLang="zh-CN" dirty="0"/>
              <a:t>(The Factory Pattern)</a:t>
            </a:r>
          </a:p>
        </p:txBody>
      </p:sp>
      <p:sp>
        <p:nvSpPr>
          <p:cNvPr id="3" name="文本框 2"/>
          <p:cNvSpPr txBox="1"/>
          <p:nvPr/>
        </p:nvSpPr>
        <p:spPr>
          <a:xfrm>
            <a:off x="566431" y="2057436"/>
            <a:ext cx="8334776" cy="2796856"/>
          </a:xfrm>
          <a:prstGeom prst="rect">
            <a:avLst/>
          </a:prstGeom>
          <a:noFill/>
        </p:spPr>
        <p:txBody>
          <a:bodyPr wrap="square" rtlCol="0">
            <a:spAutoFit/>
          </a:bodyPr>
          <a:lstStyle/>
          <a:p>
            <a:pPr indent="628650" eaLnBrk="1" hangingPunct="1">
              <a:lnSpc>
                <a:spcPct val="150000"/>
              </a:lnSpc>
              <a:buFont typeface="Wingdings" panose="05000000000000000000" pitchFamily="2" charset="2"/>
              <a:buNone/>
            </a:pPr>
            <a:r>
              <a:rPr lang="zh-CN" altLang="en-US" dirty="0"/>
              <a:t>工厂模式是最常见的设计模式之一，可帮助我们组织创建对象的代码，通常用于以下两种情况：</a:t>
            </a:r>
          </a:p>
          <a:p>
            <a:pPr lvl="1" indent="-457200" eaLnBrk="1" hangingPunct="1">
              <a:lnSpc>
                <a:spcPct val="150000"/>
              </a:lnSpc>
              <a:buClr>
                <a:srgbClr val="0070C0"/>
              </a:buClr>
              <a:buSzPct val="80000"/>
              <a:buFont typeface="+mj-lt"/>
              <a:buAutoNum type="arabicPeriod"/>
            </a:pPr>
            <a:r>
              <a:rPr lang="zh-CN" altLang="en-US" dirty="0"/>
              <a:t>创建复杂的对象，并进行初始化。</a:t>
            </a:r>
            <a:endParaRPr lang="en-US" altLang="zh-CN" dirty="0"/>
          </a:p>
          <a:p>
            <a:pPr lvl="1" indent="-457200" eaLnBrk="1" hangingPunct="1">
              <a:lnSpc>
                <a:spcPct val="150000"/>
              </a:lnSpc>
              <a:buClr>
                <a:srgbClr val="0070C0"/>
              </a:buClr>
              <a:buSzPct val="80000"/>
              <a:buFont typeface="+mj-lt"/>
              <a:buAutoNum type="arabicPeriod"/>
            </a:pPr>
            <a:r>
              <a:rPr lang="zh-CN" altLang="en-US" dirty="0"/>
              <a:t>根据不同的环境（输入参数），创建不同用途的对象。一般这些对象都是实现了相同的接口或继承于同一基类。</a:t>
            </a:r>
          </a:p>
        </p:txBody>
      </p:sp>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fontScale="85000" lnSpcReduction="10000"/>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抽象工厂模式</a:t>
            </a:r>
            <a:r>
              <a:rPr lang="en-US" altLang="zh-CN" dirty="0"/>
              <a:t>(The Abstract Factory Pattern)</a:t>
            </a:r>
          </a:p>
        </p:txBody>
      </p:sp>
      <p:sp>
        <p:nvSpPr>
          <p:cNvPr id="3" name="文本框 2"/>
          <p:cNvSpPr txBox="1"/>
          <p:nvPr/>
        </p:nvSpPr>
        <p:spPr>
          <a:xfrm>
            <a:off x="566431" y="2057436"/>
            <a:ext cx="8334776" cy="4458849"/>
          </a:xfrm>
          <a:prstGeom prst="rect">
            <a:avLst/>
          </a:prstGeom>
          <a:noFill/>
        </p:spPr>
        <p:txBody>
          <a:bodyPr wrap="square" rtlCol="0">
            <a:spAutoFit/>
          </a:bodyPr>
          <a:lstStyle/>
          <a:p>
            <a:pPr indent="628650" eaLnBrk="1" hangingPunct="1">
              <a:lnSpc>
                <a:spcPct val="150000"/>
              </a:lnSpc>
              <a:buFont typeface="Wingdings" panose="05000000000000000000" pitchFamily="2" charset="2"/>
              <a:buNone/>
            </a:pPr>
            <a:r>
              <a:rPr lang="zh-CN" altLang="en-US" dirty="0"/>
              <a:t>在介绍</a:t>
            </a:r>
            <a:r>
              <a:rPr lang="en-US" altLang="zh-CN" dirty="0"/>
              <a:t>Abstract Factory</a:t>
            </a:r>
            <a:r>
              <a:rPr lang="zh-CN" altLang="en-US" dirty="0"/>
              <a:t>之前，先回顾下</a:t>
            </a:r>
            <a:r>
              <a:rPr lang="en-US" altLang="zh-CN" dirty="0"/>
              <a:t>Factory</a:t>
            </a:r>
            <a:r>
              <a:rPr lang="zh-CN" altLang="en-US" dirty="0"/>
              <a:t>模式的</a:t>
            </a:r>
            <a:r>
              <a:rPr lang="en-US" altLang="zh-CN" dirty="0"/>
              <a:t>JDBC</a:t>
            </a:r>
            <a:r>
              <a:rPr lang="zh-CN" altLang="en-US" dirty="0"/>
              <a:t>应用。由于很多系统需要访问不同的数据库，故在得到</a:t>
            </a:r>
            <a:r>
              <a:rPr lang="en-US" altLang="zh-CN" dirty="0"/>
              <a:t>Connection</a:t>
            </a:r>
            <a:r>
              <a:rPr lang="zh-CN" altLang="en-US" dirty="0"/>
              <a:t>之前要获取不同的</a:t>
            </a:r>
            <a:r>
              <a:rPr lang="en-US" altLang="zh-CN" dirty="0" err="1"/>
              <a:t>DataSource</a:t>
            </a:r>
            <a:r>
              <a:rPr lang="zh-CN" altLang="en-US" dirty="0"/>
              <a:t>。于是我们又遇到了</a:t>
            </a:r>
            <a:r>
              <a:rPr lang="en-US" altLang="zh-CN" dirty="0"/>
              <a:t>Factory</a:t>
            </a:r>
            <a:r>
              <a:rPr lang="zh-CN" altLang="en-US" dirty="0"/>
              <a:t>模式所要解决的问题：创建一个</a:t>
            </a:r>
            <a:r>
              <a:rPr lang="en-US" altLang="zh-CN" dirty="0"/>
              <a:t>Factory</a:t>
            </a:r>
            <a:r>
              <a:rPr lang="zh-CN" altLang="en-US" dirty="0"/>
              <a:t>来获取不同的</a:t>
            </a:r>
            <a:r>
              <a:rPr lang="en-US" altLang="zh-CN" dirty="0" err="1"/>
              <a:t>DataSource</a:t>
            </a:r>
            <a:r>
              <a:rPr lang="zh-CN" altLang="en-US" dirty="0"/>
              <a:t>。而</a:t>
            </a:r>
            <a:r>
              <a:rPr lang="en-US" altLang="zh-CN" dirty="0" err="1"/>
              <a:t>DataSource</a:t>
            </a:r>
            <a:r>
              <a:rPr lang="zh-CN" altLang="en-US" dirty="0"/>
              <a:t>本身又是一个</a:t>
            </a:r>
            <a:r>
              <a:rPr lang="en-US" altLang="zh-CN" dirty="0"/>
              <a:t>Factory</a:t>
            </a:r>
            <a:r>
              <a:rPr lang="zh-CN" altLang="en-US" dirty="0"/>
              <a:t>。</a:t>
            </a:r>
          </a:p>
          <a:p>
            <a:pPr indent="628650" eaLnBrk="1" hangingPunct="1">
              <a:lnSpc>
                <a:spcPct val="150000"/>
              </a:lnSpc>
              <a:buFont typeface="Wingdings" panose="05000000000000000000" pitchFamily="2" charset="2"/>
              <a:buNone/>
            </a:pPr>
            <a:r>
              <a:rPr lang="zh-CN" altLang="en-US"/>
              <a:t>由</a:t>
            </a:r>
            <a:r>
              <a:rPr lang="zh-CN" altLang="en-US" dirty="0"/>
              <a:t>上述我们不难引出</a:t>
            </a:r>
            <a:r>
              <a:rPr lang="en-US" altLang="zh-CN" dirty="0"/>
              <a:t>Abstract Factory</a:t>
            </a:r>
            <a:r>
              <a:rPr lang="zh-CN" altLang="en-US" dirty="0"/>
              <a:t>的定义，就是用于创建</a:t>
            </a:r>
            <a:r>
              <a:rPr lang="en-US" altLang="zh-CN" dirty="0"/>
              <a:t>Factory</a:t>
            </a:r>
            <a:r>
              <a:rPr lang="zh-CN" altLang="en-US" dirty="0"/>
              <a:t>的</a:t>
            </a:r>
            <a:r>
              <a:rPr lang="en-US" altLang="zh-CN" dirty="0"/>
              <a:t>Factory</a:t>
            </a:r>
            <a:r>
              <a:rPr lang="zh-CN" altLang="en-US" dirty="0"/>
              <a:t>。其设计思想和</a:t>
            </a:r>
            <a:r>
              <a:rPr lang="en-US" altLang="zh-CN" dirty="0"/>
              <a:t>Factory</a:t>
            </a:r>
            <a:r>
              <a:rPr lang="zh-CN" altLang="en-US" dirty="0"/>
              <a:t>的完全一致，不过是一种特殊的</a:t>
            </a:r>
            <a:r>
              <a:rPr lang="en-US" altLang="zh-CN" dirty="0"/>
              <a:t>Factory</a:t>
            </a:r>
            <a:r>
              <a:rPr lang="zh-CN" altLang="en-US" dirty="0"/>
              <a:t>而已。</a:t>
            </a:r>
          </a:p>
        </p:txBody>
      </p:sp>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4"/>
          <p:cNvSpPr>
            <a:spLocks noGrp="1" noChangeArrowheads="1"/>
          </p:cNvSpPr>
          <p:nvPr>
            <p:ph type="ctrTitle"/>
          </p:nvPr>
        </p:nvSpPr>
        <p:spPr>
          <a:xfrm>
            <a:off x="3695666" y="1743115"/>
            <a:ext cx="1752668" cy="914400"/>
          </a:xfrm>
        </p:spPr>
        <p:txBody>
          <a:bodyPr anchor="ctr">
            <a:normAutofit fontScale="90000"/>
          </a:bodyPr>
          <a:lstStyle/>
          <a:p>
            <a:r>
              <a:rPr lang="zh-CN" altLang="en-US" dirty="0">
                <a:ea typeface="宋体" panose="02010600030101010101" pitchFamily="2" charset="-122"/>
              </a:rPr>
              <a:t>谢谢</a:t>
            </a:r>
          </a:p>
        </p:txBody>
      </p:sp>
      <p:sp>
        <p:nvSpPr>
          <p:cNvPr id="6" name="文本框 5"/>
          <p:cNvSpPr txBox="1"/>
          <p:nvPr/>
        </p:nvSpPr>
        <p:spPr>
          <a:xfrm>
            <a:off x="2819446" y="5791138"/>
            <a:ext cx="4168140" cy="829945"/>
          </a:xfrm>
          <a:prstGeom prst="rect">
            <a:avLst/>
          </a:prstGeom>
          <a:noFill/>
        </p:spPr>
        <p:txBody>
          <a:bodyPr wrap="none" rtlCol="0">
            <a:spAutoFit/>
          </a:bodyPr>
          <a:lstStyle/>
          <a:p>
            <a:pPr>
              <a:buFontTx/>
            </a:pPr>
            <a:r>
              <a:rPr lang="en-US" altLang="zh-CN" dirty="0">
                <a:hlinkClick r:id="rId4"/>
              </a:rPr>
              <a:t>https://github.com/newgr8player</a:t>
            </a:r>
            <a:endParaRPr lang="en-US" altLang="zh-CN" dirty="0"/>
          </a:p>
          <a:p>
            <a:r>
              <a:rPr lang="en-US" altLang="zh-CN" dirty="0">
                <a:hlinkClick r:id="rId5"/>
              </a:rPr>
              <a:t>https://newgr8player.gitee.io/</a:t>
            </a:r>
            <a:endParaRPr lang="en-US" altLang="zh-CN" dirty="0"/>
          </a:p>
        </p:txBody>
      </p:sp>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设计模式、重构和反设计模式</a:t>
            </a:r>
          </a:p>
        </p:txBody>
      </p:sp>
      <p:sp>
        <p:nvSpPr>
          <p:cNvPr id="3" name="文本框 2"/>
          <p:cNvSpPr txBox="1"/>
          <p:nvPr/>
        </p:nvSpPr>
        <p:spPr>
          <a:xfrm>
            <a:off x="566431" y="2057436"/>
            <a:ext cx="8334776" cy="3170804"/>
          </a:xfrm>
          <a:prstGeom prst="rect">
            <a:avLst/>
          </a:prstGeom>
          <a:noFill/>
        </p:spPr>
        <p:txBody>
          <a:bodyPr wrap="square" rtlCol="0">
            <a:spAutoFit/>
          </a:bodyPr>
          <a:lstStyle/>
          <a:p>
            <a:pPr marL="342900" indent="-342900" eaLnBrk="1" hangingPunct="1">
              <a:lnSpc>
                <a:spcPct val="105000"/>
              </a:lnSpc>
              <a:buClr>
                <a:srgbClr val="0070C0"/>
              </a:buClr>
              <a:buFont typeface="Wingdings" panose="05000000000000000000" pitchFamily="2" charset="2"/>
              <a:buChar char="Ø"/>
            </a:pPr>
            <a:r>
              <a:rPr lang="zh-CN" altLang="en-US" dirty="0">
                <a:solidFill>
                  <a:srgbClr val="0070C0"/>
                </a:solidFill>
              </a:rPr>
              <a:t>设计模式</a:t>
            </a:r>
            <a:r>
              <a:rPr lang="zh-CN" altLang="en-US" dirty="0"/>
              <a:t>是成功经验和最佳实践的总结，指导设计人员采用正确精良的设计。</a:t>
            </a:r>
          </a:p>
          <a:p>
            <a:pPr marL="342900" indent="-342900" eaLnBrk="1" hangingPunct="1">
              <a:lnSpc>
                <a:spcPct val="105000"/>
              </a:lnSpc>
              <a:buClr>
                <a:srgbClr val="0070C0"/>
              </a:buClr>
              <a:buFont typeface="Wingdings" panose="05000000000000000000" pitchFamily="2" charset="2"/>
              <a:buChar char="Ø"/>
            </a:pPr>
            <a:r>
              <a:rPr lang="zh-CN" altLang="en-US" dirty="0">
                <a:solidFill>
                  <a:srgbClr val="0070C0"/>
                </a:solidFill>
              </a:rPr>
              <a:t>重构（</a:t>
            </a:r>
            <a:r>
              <a:rPr lang="en-US" altLang="zh-CN" dirty="0">
                <a:solidFill>
                  <a:srgbClr val="0070C0"/>
                </a:solidFill>
              </a:rPr>
              <a:t>Refactor）</a:t>
            </a:r>
            <a:r>
              <a:rPr lang="zh-CN" altLang="en-US" dirty="0"/>
              <a:t>专注于软件的渐进完善。通过消除重复冗余代码，并将存在体系结构缺陷的代码重新构建成符合设计模式的代码来达到设计精良软件的目的。</a:t>
            </a:r>
          </a:p>
          <a:p>
            <a:pPr marL="342900" indent="-342900" eaLnBrk="1" hangingPunct="1">
              <a:lnSpc>
                <a:spcPct val="105000"/>
              </a:lnSpc>
              <a:buClr>
                <a:srgbClr val="0070C0"/>
              </a:buClr>
              <a:buFont typeface="Wingdings" panose="05000000000000000000" pitchFamily="2" charset="2"/>
              <a:buChar char="Ø"/>
            </a:pPr>
            <a:r>
              <a:rPr lang="zh-CN" altLang="en-US" dirty="0">
                <a:solidFill>
                  <a:srgbClr val="0070C0"/>
                </a:solidFill>
              </a:rPr>
              <a:t>反设计模式</a:t>
            </a:r>
            <a:r>
              <a:rPr lang="zh-CN" altLang="en-US" dirty="0"/>
              <a:t>与设计模式相反，是失败教训的总结。其澄清了许多设计中经常面临的陷阱和容易混淆的问题，能有效防止开发人员犯错误，从而做出正确选择。</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设计模式与</a:t>
            </a:r>
            <a:r>
              <a:rPr lang="en-US" altLang="zh-CN" dirty="0"/>
              <a:t>UML</a:t>
            </a:r>
            <a:endParaRPr lang="zh-CN" altLang="en-US" dirty="0"/>
          </a:p>
        </p:txBody>
      </p:sp>
      <p:sp>
        <p:nvSpPr>
          <p:cNvPr id="3" name="文本框 2"/>
          <p:cNvSpPr txBox="1"/>
          <p:nvPr/>
        </p:nvSpPr>
        <p:spPr>
          <a:xfrm>
            <a:off x="566431" y="2057436"/>
            <a:ext cx="8334776" cy="2677656"/>
          </a:xfrm>
          <a:prstGeom prst="rect">
            <a:avLst/>
          </a:prstGeom>
          <a:noFill/>
        </p:spPr>
        <p:txBody>
          <a:bodyPr wrap="square" rtlCol="0">
            <a:spAutoFit/>
          </a:bodyPr>
          <a:lstStyle/>
          <a:p>
            <a:pPr indent="535305" eaLnBrk="1" hangingPunct="1">
              <a:buFont typeface="Wingdings" panose="05000000000000000000" pitchFamily="2" charset="2"/>
              <a:buNone/>
            </a:pPr>
            <a:r>
              <a:rPr lang="zh-CN" altLang="en-US" dirty="0">
                <a:solidFill>
                  <a:srgbClr val="0070C0"/>
                </a:solidFill>
              </a:rPr>
              <a:t>设计模式</a:t>
            </a:r>
            <a:r>
              <a:rPr lang="zh-CN" altLang="en-US" dirty="0"/>
              <a:t>是</a:t>
            </a:r>
            <a:r>
              <a:rPr lang="en-US" altLang="zh-CN" dirty="0"/>
              <a:t>OOP</a:t>
            </a:r>
            <a:r>
              <a:rPr lang="zh-CN" altLang="en-US" dirty="0"/>
              <a:t>的方法论，其内容描述基本是围绕对象的结构和协作关系设计。因此需要一种直观的模型将上述内容清晰地表示出来。</a:t>
            </a:r>
          </a:p>
          <a:p>
            <a:pPr eaLnBrk="1" hangingPunct="1">
              <a:buFont typeface="Wingdings" panose="05000000000000000000" pitchFamily="2" charset="2"/>
              <a:buNone/>
            </a:pPr>
            <a:r>
              <a:rPr lang="zh-CN" altLang="en-US" dirty="0"/>
              <a:t>       </a:t>
            </a:r>
            <a:r>
              <a:rPr lang="zh-CN" altLang="en-US" dirty="0">
                <a:solidFill>
                  <a:srgbClr val="0070C0"/>
                </a:solidFill>
              </a:rPr>
              <a:t>统一建模语言（</a:t>
            </a:r>
            <a:r>
              <a:rPr lang="en-US" altLang="zh-CN" dirty="0">
                <a:solidFill>
                  <a:srgbClr val="0070C0"/>
                </a:solidFill>
              </a:rPr>
              <a:t>UML）</a:t>
            </a:r>
            <a:r>
              <a:rPr lang="zh-CN" altLang="en-US" dirty="0"/>
              <a:t>是</a:t>
            </a:r>
            <a:r>
              <a:rPr lang="en-US" altLang="zh-CN" dirty="0"/>
              <a:t>OOP</a:t>
            </a:r>
            <a:r>
              <a:rPr lang="zh-CN" altLang="en-US" dirty="0"/>
              <a:t>的建模语言，其核心就是把软件的设计思想通过建模的方法表达出来。故非常适合于表达设计模式。同时</a:t>
            </a:r>
            <a:r>
              <a:rPr lang="en-US" altLang="zh-CN" dirty="0"/>
              <a:t>UML</a:t>
            </a:r>
            <a:r>
              <a:rPr lang="zh-CN" altLang="en-US" dirty="0"/>
              <a:t>已经被广泛用于软件设计，这也推动了设计模式的应用。</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设计模式分类</a:t>
            </a:r>
          </a:p>
        </p:txBody>
      </p:sp>
      <p:sp>
        <p:nvSpPr>
          <p:cNvPr id="3" name="文本框 2"/>
          <p:cNvSpPr txBox="1"/>
          <p:nvPr/>
        </p:nvSpPr>
        <p:spPr>
          <a:xfrm>
            <a:off x="566431" y="2057436"/>
            <a:ext cx="8334776" cy="3338195"/>
          </a:xfrm>
          <a:prstGeom prst="rect">
            <a:avLst/>
          </a:prstGeom>
          <a:noFill/>
        </p:spPr>
        <p:txBody>
          <a:bodyPr wrap="square" rtlCol="0">
            <a:spAutoFit/>
          </a:bodyPr>
          <a:lstStyle/>
          <a:p>
            <a:pPr marL="342900" indent="-342900" eaLnBrk="1" hangingPunct="1">
              <a:lnSpc>
                <a:spcPct val="110000"/>
              </a:lnSpc>
              <a:buClr>
                <a:srgbClr val="0070C0"/>
              </a:buClr>
              <a:buFont typeface="Wingdings" panose="05000000000000000000" pitchFamily="2" charset="2"/>
              <a:buChar char="Ø"/>
            </a:pPr>
            <a:r>
              <a:rPr lang="zh-CN" altLang="en-US" dirty="0">
                <a:solidFill>
                  <a:srgbClr val="0070C0"/>
                </a:solidFill>
              </a:rPr>
              <a:t>创建型模式</a:t>
            </a:r>
            <a:r>
              <a:rPr lang="en-US" altLang="zh-CN" dirty="0">
                <a:solidFill>
                  <a:srgbClr val="0070C0"/>
                </a:solidFill>
              </a:rPr>
              <a:t>(Creational patterns) </a:t>
            </a:r>
            <a:r>
              <a:rPr lang="zh-CN" altLang="en-US" dirty="0"/>
              <a:t>帮助我们更好地组织创建对象的代码。增强弹性，以应付在不同情况下创建和初始化对象的代码变更。</a:t>
            </a:r>
          </a:p>
          <a:p>
            <a:pPr marL="342900" indent="-342900" eaLnBrk="1" hangingPunct="1">
              <a:lnSpc>
                <a:spcPct val="110000"/>
              </a:lnSpc>
              <a:buClr>
                <a:srgbClr val="0070C0"/>
              </a:buClr>
              <a:buFont typeface="Wingdings" panose="05000000000000000000" pitchFamily="2" charset="2"/>
              <a:buChar char="Ø"/>
            </a:pPr>
            <a:r>
              <a:rPr lang="zh-CN" altLang="en-US" dirty="0">
                <a:solidFill>
                  <a:srgbClr val="0070C0"/>
                </a:solidFill>
              </a:rPr>
              <a:t>结构型模式</a:t>
            </a:r>
            <a:r>
              <a:rPr lang="en-US" altLang="zh-CN" dirty="0">
                <a:solidFill>
                  <a:srgbClr val="0070C0"/>
                </a:solidFill>
              </a:rPr>
              <a:t>(Structural patterns) </a:t>
            </a:r>
            <a:r>
              <a:rPr lang="zh-CN" altLang="en-US" dirty="0"/>
              <a:t>增强代码重用，优化对象结构，使其职责分明、粒度合适，以松耦合的体系结构来减低代码的</a:t>
            </a:r>
            <a:r>
              <a:rPr lang="en-US" altLang="zh-CN" dirty="0"/>
              <a:t>rippling</a:t>
            </a:r>
            <a:r>
              <a:rPr lang="zh-CN" altLang="en-US" dirty="0"/>
              <a:t>效应</a:t>
            </a:r>
            <a:r>
              <a:rPr lang="en-US" altLang="zh-CN" dirty="0">
                <a:sym typeface="+mn-ea"/>
              </a:rPr>
              <a:t>(</a:t>
            </a:r>
            <a:r>
              <a:rPr lang="zh-CN" altLang="zh-CN" dirty="0">
                <a:sym typeface="+mn-ea"/>
              </a:rPr>
              <a:t>涟漪</a:t>
            </a:r>
            <a:r>
              <a:rPr lang="en-US" altLang="zh-CN" dirty="0">
                <a:sym typeface="+mn-ea"/>
              </a:rPr>
              <a:t>/</a:t>
            </a:r>
            <a:r>
              <a:rPr lang="zh-CN" altLang="en-US" dirty="0">
                <a:sym typeface="+mn-ea"/>
              </a:rPr>
              <a:t>蝴蝶效应</a:t>
            </a:r>
            <a:r>
              <a:rPr lang="en-US" altLang="zh-CN" dirty="0">
                <a:sym typeface="+mn-ea"/>
              </a:rPr>
              <a:t>)</a:t>
            </a:r>
            <a:r>
              <a:rPr lang="zh-CN" altLang="en-US" dirty="0"/>
              <a:t>。</a:t>
            </a:r>
          </a:p>
          <a:p>
            <a:pPr marL="342900" indent="-342900" eaLnBrk="1" hangingPunct="1">
              <a:lnSpc>
                <a:spcPct val="110000"/>
              </a:lnSpc>
              <a:buClr>
                <a:srgbClr val="0070C0"/>
              </a:buClr>
              <a:buFont typeface="Wingdings" panose="05000000000000000000" pitchFamily="2" charset="2"/>
              <a:buChar char="Ø"/>
            </a:pPr>
            <a:r>
              <a:rPr lang="zh-CN" altLang="en-US" dirty="0">
                <a:solidFill>
                  <a:srgbClr val="0070C0"/>
                </a:solidFill>
              </a:rPr>
              <a:t>行为型模式</a:t>
            </a:r>
            <a:r>
              <a:rPr lang="en-US" altLang="zh-CN" dirty="0">
                <a:solidFill>
                  <a:srgbClr val="0070C0"/>
                </a:solidFill>
              </a:rPr>
              <a:t>(Behavioral patterns) </a:t>
            </a:r>
            <a:r>
              <a:rPr lang="zh-CN" altLang="en-US" dirty="0"/>
              <a:t>更好地定义对象间的协作关系，使复杂的程序流程变得清晰。</a:t>
            </a: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Design Principle</a:t>
            </a:r>
            <a:endParaRPr lang="zh-CN" altLang="en-US" dirty="0"/>
          </a:p>
        </p:txBody>
      </p:sp>
      <p:sp>
        <p:nvSpPr>
          <p:cNvPr id="3" name="内容占位符 2"/>
          <p:cNvSpPr>
            <a:spLocks noGrp="1"/>
          </p:cNvSpPr>
          <p:nvPr>
            <p:ph sz="quarter" idx="13"/>
          </p:nvPr>
        </p:nvSpPr>
        <p:spPr/>
        <p:txBody>
          <a:bodyPr/>
          <a:lstStyle/>
          <a:p>
            <a:r>
              <a:rPr lang="zh-CN" altLang="en-US" dirty="0"/>
              <a:t>设计原则</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设计原则</a:t>
            </a:r>
          </a:p>
        </p:txBody>
      </p:sp>
      <p:sp>
        <p:nvSpPr>
          <p:cNvPr id="3" name="文本框 2"/>
          <p:cNvSpPr txBox="1"/>
          <p:nvPr/>
        </p:nvSpPr>
        <p:spPr>
          <a:xfrm>
            <a:off x="571608" y="1828842"/>
            <a:ext cx="8334776" cy="4938083"/>
          </a:xfrm>
          <a:prstGeom prst="rect">
            <a:avLst/>
          </a:prstGeom>
          <a:noFill/>
        </p:spPr>
        <p:txBody>
          <a:bodyPr wrap="square" rtlCol="0">
            <a:spAutoFit/>
          </a:bodyPr>
          <a:lstStyle/>
          <a:p>
            <a:pPr marL="342900" indent="-342900" eaLnBrk="1" hangingPunct="1">
              <a:lnSpc>
                <a:spcPct val="110000"/>
              </a:lnSpc>
              <a:buClr>
                <a:srgbClr val="0070C0"/>
              </a:buClr>
              <a:buFont typeface="Wingdings" panose="05000000000000000000" pitchFamily="2" charset="2"/>
              <a:buChar char="Ø"/>
            </a:pPr>
            <a:r>
              <a:rPr lang="zh-CN" altLang="zh-CN" dirty="0"/>
              <a:t>单一职责原则</a:t>
            </a:r>
            <a:r>
              <a:rPr lang="zh-CN" altLang="en-US" dirty="0"/>
              <a:t>（</a:t>
            </a:r>
            <a:r>
              <a:rPr lang="en-US" altLang="zh-CN" dirty="0"/>
              <a:t>Single Responsibility Principle</a:t>
            </a:r>
            <a:r>
              <a:rPr lang="zh-CN" altLang="en-US" dirty="0"/>
              <a:t>，</a:t>
            </a:r>
            <a:r>
              <a:rPr lang="en-US" altLang="zh-CN" dirty="0"/>
              <a:t>SRP</a:t>
            </a:r>
            <a:r>
              <a:rPr lang="zh-CN" altLang="en-US" dirty="0"/>
              <a:t>）</a:t>
            </a:r>
            <a:endParaRPr lang="en-US" altLang="zh-CN" dirty="0"/>
          </a:p>
          <a:p>
            <a:pPr eaLnBrk="1" hangingPunct="1">
              <a:lnSpc>
                <a:spcPct val="110000"/>
              </a:lnSpc>
              <a:buClr>
                <a:srgbClr val="0070C0"/>
              </a:buClr>
            </a:pPr>
            <a:endParaRPr lang="zh-CN" altLang="zh-CN" dirty="0"/>
          </a:p>
          <a:p>
            <a:pPr marL="342900" indent="-342900" eaLnBrk="1" hangingPunct="1">
              <a:lnSpc>
                <a:spcPct val="110000"/>
              </a:lnSpc>
              <a:buClr>
                <a:srgbClr val="0070C0"/>
              </a:buClr>
              <a:buFont typeface="Wingdings" panose="05000000000000000000" pitchFamily="2" charset="2"/>
              <a:buChar char="Ø"/>
            </a:pPr>
            <a:r>
              <a:rPr lang="zh-CN" altLang="zh-CN" dirty="0"/>
              <a:t>里氏替换原则</a:t>
            </a:r>
            <a:r>
              <a:rPr lang="zh-CN" altLang="en-US" dirty="0"/>
              <a:t>（</a:t>
            </a:r>
            <a:r>
              <a:rPr lang="en-US" altLang="zh-CN" dirty="0" err="1"/>
              <a:t>Liskov</a:t>
            </a:r>
            <a:r>
              <a:rPr lang="en-US" altLang="zh-CN" dirty="0"/>
              <a:t> Substitution Principle</a:t>
            </a:r>
            <a:r>
              <a:rPr lang="zh-CN" altLang="en-US" dirty="0"/>
              <a:t>，</a:t>
            </a:r>
            <a:r>
              <a:rPr lang="en-US" altLang="zh-CN" dirty="0"/>
              <a:t>LSP</a:t>
            </a:r>
            <a:r>
              <a:rPr lang="zh-CN" altLang="en-US" dirty="0"/>
              <a:t>）</a:t>
            </a:r>
            <a:endParaRPr lang="en-US" altLang="zh-CN" dirty="0"/>
          </a:p>
          <a:p>
            <a:pPr eaLnBrk="1" hangingPunct="1">
              <a:lnSpc>
                <a:spcPct val="110000"/>
              </a:lnSpc>
              <a:buClr>
                <a:srgbClr val="0070C0"/>
              </a:buClr>
            </a:pPr>
            <a:endParaRPr lang="zh-CN" altLang="zh-CN" dirty="0"/>
          </a:p>
          <a:p>
            <a:pPr marL="342900" indent="-342900" eaLnBrk="1" hangingPunct="1">
              <a:lnSpc>
                <a:spcPct val="110000"/>
              </a:lnSpc>
              <a:buClr>
                <a:srgbClr val="0070C0"/>
              </a:buClr>
              <a:buFont typeface="Wingdings" panose="05000000000000000000" pitchFamily="2" charset="2"/>
              <a:buChar char="Ø"/>
            </a:pPr>
            <a:r>
              <a:rPr lang="zh-CN" altLang="zh-CN" dirty="0"/>
              <a:t>依赖倒置原则</a:t>
            </a:r>
            <a:r>
              <a:rPr lang="zh-CN" altLang="en-US" dirty="0"/>
              <a:t>（</a:t>
            </a:r>
            <a:r>
              <a:rPr lang="en-US" altLang="zh-CN" dirty="0"/>
              <a:t>Dependence Inversion Principle</a:t>
            </a:r>
            <a:r>
              <a:rPr lang="zh-CN" altLang="en-US" dirty="0"/>
              <a:t>，</a:t>
            </a:r>
            <a:r>
              <a:rPr lang="en-US" altLang="zh-CN" dirty="0"/>
              <a:t>DIP</a:t>
            </a:r>
            <a:r>
              <a:rPr lang="zh-CN" altLang="en-US" dirty="0"/>
              <a:t>）</a:t>
            </a:r>
            <a:endParaRPr lang="en-US" altLang="zh-CN" dirty="0"/>
          </a:p>
          <a:p>
            <a:pPr eaLnBrk="1" hangingPunct="1">
              <a:lnSpc>
                <a:spcPct val="110000"/>
              </a:lnSpc>
              <a:buClr>
                <a:srgbClr val="0070C0"/>
              </a:buClr>
            </a:pPr>
            <a:endParaRPr lang="en-US" altLang="zh-CN" dirty="0"/>
          </a:p>
          <a:p>
            <a:pPr marL="342900" indent="-342900" eaLnBrk="1" hangingPunct="1">
              <a:lnSpc>
                <a:spcPct val="110000"/>
              </a:lnSpc>
              <a:buClr>
                <a:srgbClr val="0070C0"/>
              </a:buClr>
              <a:buFont typeface="Wingdings" panose="05000000000000000000" pitchFamily="2" charset="2"/>
              <a:buChar char="Ø"/>
            </a:pPr>
            <a:r>
              <a:rPr lang="zh-CN" altLang="en-US" dirty="0"/>
              <a:t>接口隔离原则（</a:t>
            </a:r>
            <a:r>
              <a:rPr lang="en-US" altLang="zh-CN" dirty="0"/>
              <a:t>Interface Segregation Principle</a:t>
            </a:r>
            <a:r>
              <a:rPr lang="zh-CN" altLang="en-US" dirty="0"/>
              <a:t>，</a:t>
            </a:r>
            <a:r>
              <a:rPr lang="en-US" altLang="zh-CN" dirty="0"/>
              <a:t>ISP</a:t>
            </a:r>
            <a:r>
              <a:rPr lang="zh-CN" altLang="en-US" dirty="0"/>
              <a:t>）</a:t>
            </a:r>
            <a:endParaRPr lang="en-US" altLang="zh-CN" dirty="0"/>
          </a:p>
          <a:p>
            <a:pPr eaLnBrk="1" hangingPunct="1">
              <a:lnSpc>
                <a:spcPct val="110000"/>
              </a:lnSpc>
              <a:buClr>
                <a:srgbClr val="0070C0"/>
              </a:buClr>
            </a:pPr>
            <a:endParaRPr lang="en-US" altLang="zh-CN" dirty="0"/>
          </a:p>
          <a:p>
            <a:pPr marL="342900" indent="-342900" eaLnBrk="1" hangingPunct="1">
              <a:lnSpc>
                <a:spcPct val="110000"/>
              </a:lnSpc>
              <a:buClr>
                <a:srgbClr val="0070C0"/>
              </a:buClr>
              <a:buFont typeface="Wingdings" panose="05000000000000000000" pitchFamily="2" charset="2"/>
              <a:buChar char="Ø"/>
            </a:pPr>
            <a:r>
              <a:rPr lang="zh-CN" altLang="en-US" dirty="0"/>
              <a:t>最少知识原则（</a:t>
            </a:r>
            <a:r>
              <a:rPr lang="en-US" altLang="zh-CN" dirty="0"/>
              <a:t> Least Knowledge Principle </a:t>
            </a:r>
            <a:r>
              <a:rPr lang="zh-CN" altLang="en-US" dirty="0"/>
              <a:t>，</a:t>
            </a:r>
            <a:r>
              <a:rPr lang="en-US" altLang="zh-CN" dirty="0"/>
              <a:t>LKP</a:t>
            </a:r>
            <a:r>
              <a:rPr lang="zh-CN" altLang="en-US" dirty="0"/>
              <a:t>）</a:t>
            </a:r>
            <a:endParaRPr lang="en-US" altLang="zh-CN" dirty="0"/>
          </a:p>
          <a:p>
            <a:pPr eaLnBrk="1" hangingPunct="1">
              <a:lnSpc>
                <a:spcPct val="110000"/>
              </a:lnSpc>
              <a:buClr>
                <a:srgbClr val="0070C0"/>
              </a:buClr>
            </a:pPr>
            <a:endParaRPr lang="en-US" altLang="zh-CN" dirty="0"/>
          </a:p>
          <a:p>
            <a:pPr marL="342900" indent="-342900" eaLnBrk="1" hangingPunct="1">
              <a:lnSpc>
                <a:spcPct val="110000"/>
              </a:lnSpc>
              <a:buClr>
                <a:srgbClr val="0070C0"/>
              </a:buClr>
              <a:buFont typeface="Wingdings" panose="05000000000000000000" pitchFamily="2" charset="2"/>
              <a:buChar char="Ø"/>
            </a:pPr>
            <a:r>
              <a:rPr lang="zh-CN" altLang="en-US" dirty="0"/>
              <a:t>开闭原则（</a:t>
            </a:r>
            <a:r>
              <a:rPr lang="en-US" altLang="zh-CN" dirty="0"/>
              <a:t>Open Closed Principle</a:t>
            </a:r>
            <a:r>
              <a:rPr lang="zh-CN" altLang="en-US" dirty="0"/>
              <a:t>，</a:t>
            </a:r>
            <a:r>
              <a:rPr lang="en-US" altLang="zh-CN" dirty="0"/>
              <a:t>OCP</a:t>
            </a:r>
            <a:r>
              <a:rPr lang="zh-CN" altLang="en-US" dirty="0"/>
              <a:t>）</a:t>
            </a:r>
            <a:endParaRPr lang="zh-CN" altLang="zh-CN" dirty="0"/>
          </a:p>
          <a:p>
            <a:pPr marL="342900" indent="-342900" eaLnBrk="1" hangingPunct="1">
              <a:lnSpc>
                <a:spcPct val="110000"/>
              </a:lnSpc>
              <a:buClr>
                <a:srgbClr val="0070C0"/>
              </a:buClr>
              <a:buFont typeface="Wingdings" panose="05000000000000000000" pitchFamily="2" charset="2"/>
              <a:buChar char="Ø"/>
            </a:pPr>
            <a:endParaRPr lang="zh-CN" altLang="zh-CN" dirty="0"/>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Single Responsibility Principle</a:t>
            </a:r>
            <a:r>
              <a:rPr lang="zh-CN" altLang="en-US" sz="3600" dirty="0"/>
              <a:t>（</a:t>
            </a:r>
            <a:r>
              <a:rPr lang="en-US" altLang="zh-CN" sz="3600" dirty="0"/>
              <a:t>SRP</a:t>
            </a:r>
            <a:r>
              <a:rPr lang="zh-CN" altLang="en-US" sz="3600" dirty="0"/>
              <a:t>）</a:t>
            </a:r>
          </a:p>
        </p:txBody>
      </p:sp>
      <p:sp>
        <p:nvSpPr>
          <p:cNvPr id="3" name="内容占位符 2"/>
          <p:cNvSpPr>
            <a:spLocks noGrp="1"/>
          </p:cNvSpPr>
          <p:nvPr>
            <p:ph sz="quarter" idx="13"/>
          </p:nvPr>
        </p:nvSpPr>
        <p:spPr/>
        <p:txBody>
          <a:bodyPr/>
          <a:lstStyle/>
          <a:p>
            <a:pPr>
              <a:lnSpc>
                <a:spcPct val="110000"/>
              </a:lnSpc>
              <a:buClr>
                <a:srgbClr val="0070C0"/>
              </a:buClr>
            </a:pPr>
            <a:r>
              <a:rPr lang="zh-CN" altLang="zh-CN" dirty="0"/>
              <a:t>单一职责原则</a:t>
            </a:r>
            <a:endParaRPr lang="en-US" altLang="zh-CN"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6830"/>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3"/>
  <p:tag name="KSO_WM_TEMPLATE_CATEGORY" val="custom"/>
  <p:tag name="KSO_WM_TEMPLATE_INDEX" val="20184556"/>
  <p:tag name="KSO_WM_UNIT_INDEX" val="3"/>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4"/>
  <p:tag name="KSO_WM_TEMPLATE_CATEGORY" val="custom"/>
  <p:tag name="KSO_WM_TEMPLATE_INDEX" val="20184556"/>
  <p:tag name="KSO_WM_UNIT_INDEX" val="4"/>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5"/>
  <p:tag name="KSO_WM_TEMPLATE_CATEGORY" val="custom"/>
  <p:tag name="KSO_WM_TEMPLATE_INDEX" val="20184556"/>
  <p:tag name="KSO_WM_UNIT_INDEX" val="5"/>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6"/>
  <p:tag name="KSO_WM_TEMPLATE_CATEGORY" val="custom"/>
  <p:tag name="KSO_WM_TEMPLATE_INDEX" val="20184556"/>
  <p:tag name="KSO_WM_UNIT_INDEX" val="6"/>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6830"/>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6830"/>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COMBINE_RELATE_SLIDE_ID" val="background20181909_1"/>
  <p:tag name="KSO_WM_TEMPLATE_CATEGORY" val="custom"/>
  <p:tag name="KSO_WM_TEMPLATE_INDEX" val="20186830"/>
  <p:tag name="KSO_WM_TEMPLATE_SUBCATEGORY" val="combine"/>
  <p:tag name="KSO_WM_TEMPLATE_THUMBS_INDEX" val="1、6、10、15、19、22"/>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1*i*3"/>
  <p:tag name="KSO_WM_TEMPLATE_CATEGORY" val="custom"/>
  <p:tag name="KSO_WM_TEMPLATE_INDEX" val="20184556"/>
  <p:tag name="KSO_WM_UNIT_INDEX" val="3"/>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1*i*4"/>
  <p:tag name="KSO_WM_TEMPLATE_CATEGORY" val="custom"/>
  <p:tag name="KSO_WM_TEMPLATE_INDEX" val="20184556"/>
  <p:tag name="KSO_WM_UNIT_INDEX" val="4"/>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1*i*5"/>
  <p:tag name="KSO_WM_TEMPLATE_CATEGORY" val="custom"/>
  <p:tag name="KSO_WM_TEMPLATE_INDEX" val="20184556"/>
  <p:tag name="KSO_WM_UNIT_INDEX" val="5"/>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6830"/>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1*i*6"/>
  <p:tag name="KSO_WM_TEMPLATE_CATEGORY" val="custom"/>
  <p:tag name="KSO_WM_TEMPLATE_INDEX" val="20184556"/>
  <p:tag name="KSO_WM_UNIT_INDEX" val="6"/>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1*i*7"/>
  <p:tag name="KSO_WM_TEMPLATE_CATEGORY" val="custom"/>
  <p:tag name="KSO_WM_TEMPLATE_INDEX" val="20184556"/>
  <p:tag name="KSO_WM_UNIT_INDEX" val="7"/>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2"/>
  <p:tag name="KSO_WM_TEMPLATE_CATEGORY" val="custom"/>
  <p:tag name="KSO_WM_TEMPLATE_INDEX" val="20184556"/>
  <p:tag name="KSO_WM_UNIT_INDEX" val="2"/>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3"/>
  <p:tag name="KSO_WM_TEMPLATE_CATEGORY" val="custom"/>
  <p:tag name="KSO_WM_TEMPLATE_INDEX" val="20184556"/>
  <p:tag name="KSO_WM_UNIT_INDEX" val="3"/>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4"/>
  <p:tag name="KSO_WM_TEMPLATE_CATEGORY" val="custom"/>
  <p:tag name="KSO_WM_TEMPLATE_INDEX" val="20184556"/>
  <p:tag name="KSO_WM_UNIT_INDEX" val="4"/>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5"/>
  <p:tag name="KSO_WM_TEMPLATE_CATEGORY" val="custom"/>
  <p:tag name="KSO_WM_TEMPLATE_INDEX" val="20184556"/>
  <p:tag name="KSO_WM_UNIT_INDEX" val="5"/>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6"/>
  <p:tag name="KSO_WM_TEMPLATE_CATEGORY" val="custom"/>
  <p:tag name="KSO_WM_TEMPLATE_INDEX" val="20184556"/>
  <p:tag name="KSO_WM_UNIT_INDEX" val="6"/>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2"/>
  <p:tag name="KSO_WM_SLIDE_LAYOUT" val="a_b_c"/>
  <p:tag name="KSO_WM_SLIDE_LAYOUT_CNT" val="1_1_1"/>
  <p:tag name="KSO_WM_SLIDE_TYPE" val="title"/>
  <p:tag name="KSO_WM_BEAUTIFY_FLAG" val="#wm#"/>
  <p:tag name="KSO_WM_COMBINE_RELATE_SLIDE_ID" val="background20181909_1"/>
  <p:tag name="KSO_WM_TEMPLATE_CATEGORY" val="custom"/>
  <p:tag name="KSO_WM_TEMPLATE_INDEX" val="20186830"/>
  <p:tag name="KSO_WM_SLIDE_ID" val="custom20186830_1"/>
  <p:tag name="KSO_WM_SLIDE_INDEX" val="1"/>
  <p:tag name="KSO_WM_TEMPLATE_SUBCATEGORY" val="combine"/>
  <p:tag name="KSO_WM_TEMPLATE_THUMBS_INDEX" val="1、6、10、15、19、22、"/>
  <p:tag name="KSO_WM_SLIDE_SUBTYPE" val="pureTxt"/>
</p:tagLst>
</file>

<file path=ppt/tags/tag2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1*a*1"/>
  <p:tag name="KSO_WM_UNIT_LAYERLEVEL" val="1"/>
  <p:tag name="KSO_WM_UNIT_VALUE" val="9"/>
  <p:tag name="KSO_WM_UNIT_ISCONTENTSTITLE" val="0"/>
  <p:tag name="KSO_WM_UNIT_HIGHLIGHT" val="0"/>
  <p:tag name="KSO_WM_UNIT_COMPATIBLE" val="0"/>
  <p:tag name="KSO_WM_UNIT_CLEAR" val="0"/>
  <p:tag name="KSO_WM_UNIT_PRESET_TEXT" val="黑白简约商务通用"/>
</p:tagLst>
</file>

<file path=ppt/tags/tag2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1*a*1"/>
  <p:tag name="KSO_WM_UNIT_LAYERLEVEL" val="1"/>
  <p:tag name="KSO_WM_UNIT_VALUE" val="9"/>
  <p:tag name="KSO_WM_UNIT_ISCONTENTSTITLE" val="0"/>
  <p:tag name="KSO_WM_UNIT_HIGHLIGHT" val="0"/>
  <p:tag name="KSO_WM_UNIT_COMPATIBLE" val="0"/>
  <p:tag name="KSO_WM_UNIT_CLEAR" val="0"/>
  <p:tag name="KSO_WM_UNIT_PRESET_TEXT" val="黑白简约商务通用"/>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COMBINE_RELATE_SLIDE_ID" val="background20181909_1"/>
  <p:tag name="KSO_WM_TEMPLATE_CATEGORY" val="custom"/>
  <p:tag name="KSO_WM_TEMPLATE_INDEX" val="20186830"/>
  <p:tag name="KSO_WM_TEMPLATE_SUBCATEGORY" val="combine"/>
  <p:tag name="KSO_WM_TEMPLATE_THUMBS_INDEX" val="1、6、10、15、19、22"/>
</p:tagLst>
</file>

<file path=ppt/tags/tag3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b"/>
  <p:tag name="KSO_WM_UNIT_INDEX" val="1"/>
  <p:tag name="KSO_WM_UNIT_ID" val="custom20186830_1*b*1"/>
  <p:tag name="KSO_WM_UNIT_LAYERLEVEL" val="1"/>
  <p:tag name="KSO_WM_UNIT_VALUE" val="24"/>
  <p:tag name="KSO_WM_UNIT_ISCONTENTSTITLE" val="0"/>
  <p:tag name="KSO_WM_UNIT_HIGHLIGHT" val="0"/>
  <p:tag name="KSO_WM_UNIT_COMPATIBLE" val="0"/>
  <p:tag name="KSO_WM_UNIT_CLEAR" val="0"/>
  <p:tag name="KSO_WM_UNIT_PRESET_TEXT_INDEX" val="4"/>
  <p:tag name="KSO_WM_UNIT_PRESET_TEXT_LEN" val="57"/>
</p:tagLst>
</file>

<file path=ppt/tags/tag3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1*i*3"/>
  <p:tag name="KSO_WM_TEMPLATE_CATEGORY" val="custom"/>
  <p:tag name="KSO_WM_TEMPLATE_INDEX" val="20184556"/>
  <p:tag name="KSO_WM_UNIT_INDEX" val="3"/>
</p:tagLst>
</file>

<file path=ppt/tags/tag4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1*i*4"/>
  <p:tag name="KSO_WM_TEMPLATE_CATEGORY" val="custom"/>
  <p:tag name="KSO_WM_TEMPLATE_INDEX" val="20184556"/>
  <p:tag name="KSO_WM_UNIT_INDEX" val="4"/>
</p:tagLst>
</file>

<file path=ppt/tags/tag5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1*i*5"/>
  <p:tag name="KSO_WM_TEMPLATE_CATEGORY" val="custom"/>
  <p:tag name="KSO_WM_TEMPLATE_INDEX" val="20184556"/>
  <p:tag name="KSO_WM_UNIT_INDEX" val="5"/>
</p:tagLst>
</file>

<file path=ppt/tags/tag6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1*i*6"/>
  <p:tag name="KSO_WM_TEMPLATE_CATEGORY" val="custom"/>
  <p:tag name="KSO_WM_TEMPLATE_INDEX" val="20184556"/>
  <p:tag name="KSO_WM_UNIT_INDEX" val="6"/>
</p:tagLst>
</file>

<file path=ppt/tags/tag7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7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7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7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7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7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7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7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7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7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1*i*7"/>
  <p:tag name="KSO_WM_TEMPLATE_CATEGORY" val="custom"/>
  <p:tag name="KSO_WM_TEMPLATE_INDEX" val="20184556"/>
  <p:tag name="KSO_WM_UNIT_INDEX" val="7"/>
</p:tagLst>
</file>

<file path=ppt/tags/tag8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8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8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8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8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8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6830"/>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2"/>
  <p:tag name="KSO_WM_TEMPLATE_CATEGORY" val="custom"/>
  <p:tag name="KSO_WM_TEMPLATE_INDEX" val="20184556"/>
  <p:tag name="KSO_WM_UNIT_INDEX" val="2"/>
</p:tagLst>
</file>

<file path=ppt/theme/theme1.xml><?xml version="1.0" encoding="utf-8"?>
<a:theme xmlns:a="http://schemas.openxmlformats.org/drawingml/2006/main" name="2_Office 主题​​">
  <a:themeElements>
    <a:clrScheme name="自定义 218">
      <a:dk1>
        <a:srgbClr val="000000"/>
      </a:dk1>
      <a:lt1>
        <a:srgbClr val="FFFFFF"/>
      </a:lt1>
      <a:dk2>
        <a:srgbClr val="000000"/>
      </a:dk2>
      <a:lt2>
        <a:srgbClr val="FFFFFF"/>
      </a:lt2>
      <a:accent1>
        <a:srgbClr val="000000"/>
      </a:accent1>
      <a:accent2>
        <a:srgbClr val="000000"/>
      </a:accent2>
      <a:accent3>
        <a:srgbClr val="000000"/>
      </a:accent3>
      <a:accent4>
        <a:srgbClr val="000000"/>
      </a:accent4>
      <a:accent5>
        <a:srgbClr val="000000"/>
      </a:accent5>
      <a:accent6>
        <a:srgbClr val="FFFFFF"/>
      </a:accent6>
      <a:hlink>
        <a:srgbClr val="0563C1"/>
      </a:hlink>
      <a:folHlink>
        <a:srgbClr val="954F72"/>
      </a:folHlink>
    </a:clrScheme>
    <a:fontScheme name="自定义 4">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218">
      <a:dk1>
        <a:srgbClr val="000000"/>
      </a:dk1>
      <a:lt1>
        <a:srgbClr val="FFFFFF"/>
      </a:lt1>
      <a:dk2>
        <a:srgbClr val="000000"/>
      </a:dk2>
      <a:lt2>
        <a:srgbClr val="FFFFFF"/>
      </a:lt2>
      <a:accent1>
        <a:srgbClr val="000000"/>
      </a:accent1>
      <a:accent2>
        <a:srgbClr val="000000"/>
      </a:accent2>
      <a:accent3>
        <a:srgbClr val="000000"/>
      </a:accent3>
      <a:accent4>
        <a:srgbClr val="000000"/>
      </a:accent4>
      <a:accent5>
        <a:srgbClr val="000000"/>
      </a:accent5>
      <a:accent6>
        <a:srgbClr val="FFFFFF"/>
      </a:accent6>
      <a:hlink>
        <a:srgbClr val="0563C1"/>
      </a:hlink>
      <a:folHlink>
        <a:srgbClr val="954F72"/>
      </a:folHlink>
    </a:clrScheme>
    <a:fontScheme name="自定义 4">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PPP_SBUSC_PRT_Personal_Growth</Template>
  <TotalTime>51</TotalTime>
  <Words>3318</Words>
  <Application>Microsoft Office PowerPoint</Application>
  <PresentationFormat>全屏显示(4:3)</PresentationFormat>
  <Paragraphs>254</Paragraphs>
  <Slides>38</Slides>
  <Notes>29</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38</vt:i4>
      </vt:variant>
    </vt:vector>
  </HeadingPairs>
  <TitlesOfParts>
    <vt:vector size="48" baseType="lpstr">
      <vt:lpstr>宋体</vt:lpstr>
      <vt:lpstr>微软雅黑</vt:lpstr>
      <vt:lpstr>Arial</vt:lpstr>
      <vt:lpstr>Calibri</vt:lpstr>
      <vt:lpstr>Franklin Gothic Medium</vt:lpstr>
      <vt:lpstr>Segoe UI Semibold</vt:lpstr>
      <vt:lpstr>Times New Roman</vt:lpstr>
      <vt:lpstr>Wingdings</vt:lpstr>
      <vt:lpstr>2_Office 主题​​</vt:lpstr>
      <vt:lpstr>1_Office 主题​​</vt:lpstr>
      <vt:lpstr>设计模式</vt:lpstr>
      <vt:lpstr>PowerPoint 演示文稿</vt:lpstr>
      <vt:lpstr>PowerPoint 演示文稿</vt:lpstr>
      <vt:lpstr>PowerPoint 演示文稿</vt:lpstr>
      <vt:lpstr>PowerPoint 演示文稿</vt:lpstr>
      <vt:lpstr>PowerPoint 演示文稿</vt:lpstr>
      <vt:lpstr>Design Principle</vt:lpstr>
      <vt:lpstr>PowerPoint 演示文稿</vt:lpstr>
      <vt:lpstr>Single Responsibility Principle（SRP）</vt:lpstr>
      <vt:lpstr>PowerPoint 演示文稿</vt:lpstr>
      <vt:lpstr>PowerPoint 演示文稿</vt:lpstr>
      <vt:lpstr>Liskov Substitution Principle（LSP）</vt:lpstr>
      <vt:lpstr>PowerPoint 演示文稿</vt:lpstr>
      <vt:lpstr>PowerPoint 演示文稿</vt:lpstr>
      <vt:lpstr>PowerPoint 演示文稿</vt:lpstr>
      <vt:lpstr>PowerPoint 演示文稿</vt:lpstr>
      <vt:lpstr>PowerPoint 演示文稿</vt:lpstr>
      <vt:lpstr>Dependence Inversion Principle（DIP）</vt:lpstr>
      <vt:lpstr>PowerPoint 演示文稿</vt:lpstr>
      <vt:lpstr>PowerPoint 演示文稿</vt:lpstr>
      <vt:lpstr>PowerPoint 演示文稿</vt:lpstr>
      <vt:lpstr>PowerPoint 演示文稿</vt:lpstr>
      <vt:lpstr>PowerPoint 演示文稿</vt:lpstr>
      <vt:lpstr>Interface Segregation Principle（ISP）</vt:lpstr>
      <vt:lpstr>PowerPoint 演示文稿</vt:lpstr>
      <vt:lpstr>PowerPoint 演示文稿</vt:lpstr>
      <vt:lpstr>PowerPoint 演示文稿</vt:lpstr>
      <vt:lpstr>PowerPoint 演示文稿</vt:lpstr>
      <vt:lpstr>PowerPoint 演示文稿</vt:lpstr>
      <vt:lpstr>Least Knowledge Principle（LKP）</vt:lpstr>
      <vt:lpstr>Open Closed Principle （OCP）</vt:lpstr>
      <vt:lpstr>PowerPoint 演示文稿</vt:lpstr>
      <vt:lpstr>Creational Patterns </vt:lpstr>
      <vt:lpstr>PowerPoint 演示文稿</vt:lpstr>
      <vt:lpstr>PowerPoint 演示文稿</vt:lpstr>
      <vt:lpstr>PowerPoint 演示文稿</vt:lpstr>
      <vt:lpstr>谢谢</vt:lpstr>
      <vt:lpstr>PowerPoint 演示文稿</vt:lpstr>
    </vt:vector>
  </TitlesOfParts>
  <Company>DIGEX,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 Project Training</dc:title>
  <dc:creator>pynnkr1</dc:creator>
  <cp:lastModifiedBy>晓晓Sama</cp:lastModifiedBy>
  <cp:revision>823</cp:revision>
  <dcterms:created xsi:type="dcterms:W3CDTF">2002-02-19T21:25:00Z</dcterms:created>
  <dcterms:modified xsi:type="dcterms:W3CDTF">2018-08-11T12:11:01Z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