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48"/>
  </p:handoutMasterIdLst>
  <p:sldIdLst>
    <p:sldId id="453" r:id="rId4"/>
    <p:sldId id="583" r:id="rId6"/>
    <p:sldId id="584" r:id="rId7"/>
    <p:sldId id="585" r:id="rId8"/>
    <p:sldId id="586" r:id="rId9"/>
    <p:sldId id="587" r:id="rId10"/>
    <p:sldId id="595" r:id="rId11"/>
    <p:sldId id="596" r:id="rId12"/>
    <p:sldId id="597" r:id="rId13"/>
    <p:sldId id="604" r:id="rId14"/>
    <p:sldId id="607" r:id="rId15"/>
    <p:sldId id="598" r:id="rId16"/>
    <p:sldId id="614" r:id="rId17"/>
    <p:sldId id="608" r:id="rId18"/>
    <p:sldId id="612" r:id="rId19"/>
    <p:sldId id="613" r:id="rId20"/>
    <p:sldId id="611" r:id="rId21"/>
    <p:sldId id="599" r:id="rId22"/>
    <p:sldId id="631" r:id="rId23"/>
    <p:sldId id="632" r:id="rId24"/>
    <p:sldId id="633" r:id="rId25"/>
    <p:sldId id="634" r:id="rId26"/>
    <p:sldId id="636" r:id="rId27"/>
    <p:sldId id="600" r:id="rId28"/>
    <p:sldId id="637" r:id="rId29"/>
    <p:sldId id="638" r:id="rId30"/>
    <p:sldId id="639" r:id="rId31"/>
    <p:sldId id="640" r:id="rId32"/>
    <p:sldId id="641" r:id="rId33"/>
    <p:sldId id="601" r:id="rId34"/>
    <p:sldId id="652" r:id="rId35"/>
    <p:sldId id="653" r:id="rId36"/>
    <p:sldId id="654" r:id="rId37"/>
    <p:sldId id="655" r:id="rId38"/>
    <p:sldId id="656" r:id="rId39"/>
    <p:sldId id="602" r:id="rId40"/>
    <p:sldId id="603" r:id="rId41"/>
    <p:sldId id="588" r:id="rId42"/>
    <p:sldId id="589" r:id="rId43"/>
    <p:sldId id="590" r:id="rId44"/>
    <p:sldId id="592" r:id="rId45"/>
    <p:sldId id="472" r:id="rId46"/>
    <p:sldId id="577" r:id="rId4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1280" autoAdjust="0"/>
  </p:normalViewPr>
  <p:slideViewPr>
    <p:cSldViewPr>
      <p:cViewPr varScale="1">
        <p:scale>
          <a:sx n="67" d="100"/>
          <a:sy n="67" d="100"/>
        </p:scale>
        <p:origin x="1608" y="53"/>
      </p:cViewPr>
      <p:guideLst>
        <p:guide orient="horz" pos="213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xml"/><Relationship Id="rId3" Type="http://schemas.openxmlformats.org/officeDocument/2006/relationships/tags" Target="../tags/tag95.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453181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一个类应该有且只有一个变化的原因。</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hangingPunct="1">
              <a:lnSpc>
                <a:spcPct val="110000"/>
              </a:lnSpc>
              <a:buClr>
                <a:srgbClr val="0070C0"/>
              </a:buClr>
            </a:pPr>
            <a:r>
              <a:rPr lang="zh-CN" altLang="en-US" dirty="0"/>
              <a:t>单一职责原则将不同的职责分离到单独的类，每一个职责都是一个变化的中心。</a:t>
            </a:r>
            <a:endParaRPr lang="en-US" altLang="zh-CN" dirty="0"/>
          </a:p>
          <a:p>
            <a:pPr>
              <a:lnSpc>
                <a:spcPct val="110000"/>
              </a:lnSpc>
              <a:buClr>
                <a:srgbClr val="0070C0"/>
              </a:buClr>
            </a:pPr>
            <a:r>
              <a:rPr lang="zh-CN" altLang="en-US" b="1" dirty="0">
                <a:solidFill>
                  <a:srgbClr val="0070C0"/>
                </a:solidFill>
              </a:rPr>
              <a:t>单一职责原则的优点</a:t>
            </a:r>
            <a:endParaRPr lang="zh-CN" altLang="en-US" b="1" dirty="0">
              <a:solidFill>
                <a:srgbClr val="0070C0"/>
              </a:solidFill>
            </a:endParaRPr>
          </a:p>
          <a:p>
            <a:pPr eaLnBrk="1" hangingPunct="1">
              <a:lnSpc>
                <a:spcPct val="110000"/>
              </a:lnSpc>
              <a:buClr>
                <a:srgbClr val="0070C0"/>
              </a:buClr>
            </a:pPr>
            <a:r>
              <a:rPr lang="zh-CN" altLang="en-US" dirty="0"/>
              <a:t>（</a:t>
            </a:r>
            <a:r>
              <a:rPr lang="en-US" altLang="zh-CN" dirty="0"/>
              <a:t>1</a:t>
            </a:r>
            <a:r>
              <a:rPr lang="zh-CN" altLang="en-US" dirty="0"/>
              <a:t>）降低类的复杂度；</a:t>
            </a:r>
            <a:br>
              <a:rPr lang="zh-CN" altLang="en-US" dirty="0"/>
            </a:br>
            <a:r>
              <a:rPr lang="zh-CN" altLang="en-US" dirty="0"/>
              <a:t>（</a:t>
            </a:r>
            <a:r>
              <a:rPr lang="en-US" altLang="zh-CN" dirty="0"/>
              <a:t>2</a:t>
            </a:r>
            <a:r>
              <a:rPr lang="zh-CN" altLang="en-US" dirty="0"/>
              <a:t>）提高类的可读性，提高系统的可维护性；</a:t>
            </a:r>
            <a:br>
              <a:rPr lang="zh-CN" altLang="en-US" dirty="0"/>
            </a:br>
            <a:r>
              <a:rPr lang="zh-CN" altLang="en-US" dirty="0"/>
              <a:t>（</a:t>
            </a:r>
            <a:r>
              <a:rPr lang="en-US" altLang="zh-CN" dirty="0"/>
              <a:t>3</a:t>
            </a: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3289193"/>
            <a:ext cx="8334776" cy="290765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单一职责最难划分的是</a:t>
            </a:r>
            <a:r>
              <a:rPr lang="zh-CN" altLang="en-US" dirty="0">
                <a:solidFill>
                  <a:srgbClr val="0070C0"/>
                </a:solidFill>
              </a:rPr>
              <a:t>职责</a:t>
            </a:r>
            <a:r>
              <a:rPr lang="zh-CN" altLang="en-US" dirty="0"/>
              <a:t>。</a:t>
            </a:r>
            <a:endParaRPr lang="en-US" altLang="zh-CN" dirty="0"/>
          </a:p>
          <a:p>
            <a:pPr marL="457200" indent="-457200">
              <a:lnSpc>
                <a:spcPct val="110000"/>
              </a:lnSpc>
              <a:buClr>
                <a:srgbClr val="0070C0"/>
              </a:buClr>
              <a:buFont typeface="+mj-lt"/>
              <a:buAutoNum type="arabicPeriod"/>
            </a:pPr>
            <a:r>
              <a:rPr lang="zh-CN" altLang="en-US" dirty="0"/>
              <a:t>单一职责原则</a:t>
            </a:r>
            <a:r>
              <a:rPr lang="zh-CN" altLang="en-US" dirty="0">
                <a:solidFill>
                  <a:srgbClr val="0070C0"/>
                </a:solidFill>
              </a:rPr>
              <a:t>提出标准</a:t>
            </a:r>
            <a:r>
              <a:rPr lang="zh-CN" altLang="en-US" dirty="0"/>
              <a:t>：用职责和变化原因来衡量接口或类设计的是否优良，但是职责和变化原因都是不可度量的，因项目、环境而异。</a:t>
            </a:r>
            <a:endParaRPr lang="en-US" altLang="zh-CN" dirty="0"/>
          </a:p>
          <a:p>
            <a:pPr marL="457200" indent="-457200">
              <a:lnSpc>
                <a:spcPct val="110000"/>
              </a:lnSpc>
              <a:buClr>
                <a:srgbClr val="0070C0"/>
              </a:buClr>
              <a:buFont typeface="+mj-lt"/>
              <a:buAutoNum type="arabicPeriod"/>
            </a:pPr>
            <a:r>
              <a:rPr lang="zh-CN" altLang="en-US" dirty="0"/>
              <a:t>接口一定要做到单一职责，类的设计尽量做到只有</a:t>
            </a:r>
            <a:r>
              <a:rPr lang="zh-CN" altLang="en-US" dirty="0">
                <a:solidFill>
                  <a:srgbClr val="0070C0"/>
                </a:solidFill>
              </a:rPr>
              <a:t>一个原因</a:t>
            </a:r>
            <a:r>
              <a:rPr lang="zh-CN" altLang="en-US" dirty="0"/>
              <a:t>引起变化。</a:t>
            </a:r>
            <a:endParaRPr lang="en-US" altLang="zh-CN" dirty="0"/>
          </a:p>
        </p:txBody>
      </p:sp>
      <p:sp>
        <p:nvSpPr>
          <p:cNvPr id="4" name="文本框 3"/>
          <p:cNvSpPr txBox="1"/>
          <p:nvPr/>
        </p:nvSpPr>
        <p:spPr>
          <a:xfrm>
            <a:off x="571608" y="1831430"/>
            <a:ext cx="8334776" cy="128169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单一职责原则关键点</a:t>
            </a:r>
            <a:endParaRPr lang="en-US" altLang="zh-CN" b="1" dirty="0">
              <a:solidFill>
                <a:srgbClr val="0070C0"/>
              </a:solidFill>
            </a:endParaRPr>
          </a:p>
          <a:p>
            <a:pPr>
              <a:lnSpc>
                <a:spcPct val="110000"/>
              </a:lnSpc>
              <a:buClr>
                <a:srgbClr val="0070C0"/>
              </a:buClr>
            </a:pPr>
            <a:r>
              <a:rPr lang="zh-CN" altLang="en-US" dirty="0"/>
              <a:t>要求接口的职责单一，从而实现该接口的类的职责单一。</a:t>
            </a:r>
            <a:endParaRPr lang="en-US" altLang="zh-CN" dirty="0"/>
          </a:p>
          <a:p>
            <a:pPr>
              <a:lnSpc>
                <a:spcPct val="110000"/>
              </a:lnSpc>
              <a:buClr>
                <a:srgbClr val="0070C0"/>
              </a:buClr>
            </a:pPr>
            <a:endParaRPr lang="zh-CN" altLang="zh-CN"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所有引用基类的地方必须能透明地使用其子类的对象。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368325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在使用基类的的地方可以任意使用其子类，能保证子类完美替换基类。</a:t>
            </a:r>
            <a:endParaRPr lang="en-US" altLang="zh-CN"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子类必须完全实现父类的方法</a:t>
            </a:r>
            <a:endParaRPr lang="zh-CN" altLang="en-US" dirty="0"/>
          </a:p>
          <a:p>
            <a:pPr marL="457200" indent="-457200">
              <a:lnSpc>
                <a:spcPct val="110000"/>
              </a:lnSpc>
              <a:buClr>
                <a:srgbClr val="0070C0"/>
              </a:buClr>
              <a:buFont typeface="+mj-lt"/>
              <a:buAutoNum type="arabicPeriod"/>
            </a:pPr>
            <a:r>
              <a:rPr lang="zh-CN" altLang="en-US" dirty="0"/>
              <a:t>子类可以有自己的个性</a:t>
            </a:r>
            <a:endParaRPr lang="zh-CN" altLang="en-US" dirty="0"/>
          </a:p>
          <a:p>
            <a:pPr marL="457200" indent="-457200">
              <a:lnSpc>
                <a:spcPct val="110000"/>
              </a:lnSpc>
              <a:buClr>
                <a:srgbClr val="0070C0"/>
              </a:buClr>
              <a:buFont typeface="+mj-lt"/>
              <a:buAutoNum type="arabicPeriod"/>
            </a:pPr>
            <a:r>
              <a:rPr lang="zh-CN" altLang="en-US" dirty="0"/>
              <a:t>覆盖或实现父类的方法时输入参数可以被放大</a:t>
            </a:r>
            <a:endParaRPr lang="zh-CN" altLang="en-US" dirty="0"/>
          </a:p>
          <a:p>
            <a:pPr marL="457200" indent="-457200">
              <a:lnSpc>
                <a:spcPct val="110000"/>
              </a:lnSpc>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31111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High level modules should not depend upon low level modules.Both should depend upon abstractions.</a:t>
            </a:r>
            <a:endParaRPr lang="en-US" altLang="zh-CN" dirty="0"/>
          </a:p>
          <a:p>
            <a:pPr marL="457200" indent="-457200">
              <a:buClr>
                <a:srgbClr val="0070C0"/>
              </a:buClr>
              <a:buFont typeface="+mj-lt"/>
              <a:buAutoNum type="arabicPeriod"/>
            </a:pPr>
            <a:r>
              <a:rPr lang="en-US" altLang="zh-CN" dirty="0"/>
              <a:t>Abstractions should not depend upon details.</a:t>
            </a:r>
            <a:endParaRPr lang="en-US" altLang="zh-CN" dirty="0"/>
          </a:p>
          <a:p>
            <a:pPr marL="457200" indent="-457200">
              <a:buClr>
                <a:srgbClr val="0070C0"/>
              </a:buClr>
              <a:buFont typeface="+mj-lt"/>
              <a:buAutoNum type="arabicPeriod"/>
            </a:pPr>
            <a:r>
              <a:rPr lang="en-US" altLang="zh-CN" dirty="0"/>
              <a:t>Details should depend upon abstractions.</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高层模块不应该依赖低层模块， 两者都应该依赖其抽象；</a:t>
            </a:r>
            <a:endParaRPr lang="zh-CN" altLang="en-US" dirty="0"/>
          </a:p>
          <a:p>
            <a:pPr marL="457200" indent="-457200">
              <a:buClr>
                <a:srgbClr val="0070C0"/>
              </a:buClr>
              <a:buFont typeface="+mj-lt"/>
              <a:buAutoNum type="arabicPeriod"/>
            </a:pPr>
            <a:r>
              <a:rPr lang="zh-CN" altLang="en-US" dirty="0"/>
              <a:t>抽象不应该依赖细节；</a:t>
            </a:r>
            <a:endParaRPr lang="zh-CN" altLang="en-US" dirty="0"/>
          </a:p>
          <a:p>
            <a:pPr marL="457200" indent="-457200">
              <a:buClr>
                <a:srgbClr val="0070C0"/>
              </a:buClr>
              <a:buFont typeface="+mj-lt"/>
              <a:buAutoNum type="arabicPeriod"/>
            </a:pPr>
            <a:r>
              <a:rPr lang="zh-CN" altLang="en-US"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93065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面向接口编程</a:t>
            </a:r>
            <a:endParaRPr lang="zh-CN" altLang="en-US" dirty="0"/>
          </a:p>
          <a:p>
            <a:pPr eaLnBrk="1" hangingPunct="1">
              <a:lnSpc>
                <a:spcPct val="110000"/>
              </a:lnSpc>
              <a:buClr>
                <a:srgbClr val="0070C0"/>
              </a:buClr>
            </a:pPr>
            <a:endParaRPr lang="en-US" altLang="zh-CN" dirty="0"/>
          </a:p>
          <a:p>
            <a:pPr>
              <a:lnSpc>
                <a:spcPct val="110000"/>
              </a:lnSpc>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每个类尽量都有接口或抽象类， 或者抽象类和接口两者都具备；</a:t>
            </a:r>
            <a:endParaRPr lang="zh-CN" altLang="en-US" dirty="0"/>
          </a:p>
          <a:p>
            <a:pPr marL="457200" indent="-457200">
              <a:buClr>
                <a:srgbClr val="0070C0"/>
              </a:buClr>
              <a:buFont typeface="+mj-lt"/>
              <a:buAutoNum type="arabicPeriod"/>
            </a:pPr>
            <a:r>
              <a:rPr lang="zh-CN" altLang="en-US" dirty="0"/>
              <a:t>变量的表面类型尽量是接口或者是抽象类；</a:t>
            </a:r>
            <a:endParaRPr lang="zh-CN" altLang="en-US" dirty="0"/>
          </a:p>
          <a:p>
            <a:pPr marL="457200" indent="-457200">
              <a:buClr>
                <a:srgbClr val="0070C0"/>
              </a:buClr>
              <a:buFont typeface="+mj-lt"/>
              <a:buAutoNum type="arabicPeriod"/>
            </a:pPr>
            <a:r>
              <a:rPr lang="zh-CN" altLang="en-US" dirty="0"/>
              <a:t>任何类都不应该从具体类派生；</a:t>
            </a:r>
            <a:endParaRPr lang="zh-CN" altLang="en-US" dirty="0"/>
          </a:p>
          <a:p>
            <a:pPr marL="457200" indent="-457200">
              <a:buClr>
                <a:srgbClr val="0070C0"/>
              </a:buClr>
              <a:buFont typeface="+mj-lt"/>
              <a:buAutoNum type="arabicPeriod"/>
            </a:pPr>
            <a:r>
              <a:rPr lang="zh-CN" altLang="en-US" dirty="0"/>
              <a:t>尽量不要覆写基类的方法；</a:t>
            </a:r>
            <a:endParaRPr lang="zh-CN" altLang="en-US" dirty="0"/>
          </a:p>
          <a:p>
            <a:pPr marL="457200" indent="-457200">
              <a:buClr>
                <a:srgbClr val="0070C0"/>
              </a:buClr>
              <a:buFont typeface="+mj-lt"/>
              <a:buAutoNum type="arabicPeriod"/>
            </a:pPr>
            <a:r>
              <a:rPr lang="zh-CN" altLang="en-US" dirty="0"/>
              <a:t>结合里氏替换原则使用。</a:t>
            </a:r>
            <a:endParaRPr lang="zh-CN" altLang="en-US"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面向接口使得程序在数据处理中间过程变得更灵活，在大项目中业务变更的成本变小；</a:t>
            </a:r>
            <a:endParaRPr lang="zh-CN" altLang="zh-CN" dirty="0"/>
          </a:p>
          <a:p>
            <a:pPr marL="457200" indent="-457200" eaLnBrk="1" hangingPunct="1">
              <a:lnSpc>
                <a:spcPct val="150000"/>
              </a:lnSpc>
              <a:buClr>
                <a:srgbClr val="0070C0"/>
              </a:buClr>
              <a:buFont typeface="+mj-lt"/>
              <a:buAutoNum type="arabicPeriod"/>
            </a:pPr>
            <a:r>
              <a:rPr lang="zh-CN" altLang="zh-CN" dirty="0"/>
              <a:t>利于项目的水平拓展，增加新的功能；</a:t>
            </a:r>
            <a:endParaRPr lang="zh-CN" altLang="zh-CN" dirty="0"/>
          </a:p>
          <a:p>
            <a:pPr marL="457200" indent="-457200" eaLnBrk="1" hangingPunct="1">
              <a:lnSpc>
                <a:spcPct val="150000"/>
              </a:lnSpc>
              <a:buClr>
                <a:srgbClr val="0070C0"/>
              </a:buClr>
              <a:buFont typeface="+mj-lt"/>
              <a:buAutoNum type="arabicPeriod"/>
            </a:pPr>
            <a:r>
              <a:rPr lang="zh-CN" altLang="zh-CN" dirty="0"/>
              <a:t>通过采用依赖倒置原则设计的接口或抽象类对实现类进行约束，可以减少需求变化引起的工作量剧增的情况；</a:t>
            </a:r>
            <a:endParaRPr lang="zh-CN" altLang="zh-CN" dirty="0"/>
          </a:p>
          <a:p>
            <a:pPr marL="457200" indent="-457200" eaLnBrk="1" hangingPunct="1">
              <a:lnSpc>
                <a:spcPct val="150000"/>
              </a:lnSpc>
              <a:buClr>
                <a:srgbClr val="0070C0"/>
              </a:buClr>
              <a:buFont typeface="+mj-lt"/>
              <a:buAutoNum type="arabicPeriod"/>
            </a:pPr>
            <a:r>
              <a:rPr lang="zh-CN" altLang="zh-CN" dirty="0"/>
              <a:t>人员变动时对项目影响能适当变小。</a:t>
            </a:r>
            <a:endParaRPr lang="zh-CN" altLang="zh-CN"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38981"/>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534622"/>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lang="en-US" altLang="zh-CN" dirty="0"/>
              <a:t>Clients should not be forced to depend upon interfaces that they don’t use</a:t>
            </a:r>
            <a:r>
              <a:rPr lang="zh-CN" altLang="en-US" dirty="0"/>
              <a:t>；</a:t>
            </a:r>
            <a:endParaRPr lang="zh-CN" altLang="en-US" dirty="0"/>
          </a:p>
          <a:p>
            <a:pPr marL="457200" indent="-457200" latinLnBrk="1">
              <a:buClr>
                <a:srgbClr val="0070C0"/>
              </a:buClr>
              <a:buFont typeface="+mj-lt"/>
              <a:buAutoNum type="arabicPeriod"/>
            </a:pPr>
            <a:r>
              <a:rPr lang="en-US" altLang="zh-CN" dirty="0"/>
              <a:t>The dependency of one class to another one should depend on the smallest possible interface</a:t>
            </a:r>
            <a:r>
              <a:rPr lang="zh-CN" altLang="en-US" dirty="0"/>
              <a:t>。</a:t>
            </a:r>
            <a:endParaRPr lang="en-US" altLang="zh-CN" dirty="0"/>
          </a:p>
          <a:p>
            <a:pPr latinLnBrk="1"/>
            <a:endParaRPr lang="en-US" altLang="zh-CN" dirty="0"/>
          </a:p>
          <a:p>
            <a:pPr marL="457200" indent="-457200" latinLnBrk="1">
              <a:buClr>
                <a:srgbClr val="0070C0"/>
              </a:buClr>
              <a:buFont typeface="+mj-lt"/>
              <a:buAutoNum type="arabicPeriod"/>
            </a:pPr>
            <a:r>
              <a:rPr lang="zh-CN" altLang="en-US" dirty="0"/>
              <a:t>客户端不应该依赖它不需用的接口；</a:t>
            </a:r>
            <a:endParaRPr lang="zh-CN" altLang="en-US" dirty="0"/>
          </a:p>
          <a:p>
            <a:pPr marL="457200" indent="-457200">
              <a:buClr>
                <a:srgbClr val="0070C0"/>
              </a:buClr>
              <a:buFont typeface="+mj-lt"/>
              <a:buAutoNum type="arabicPeriod"/>
            </a:pPr>
            <a:r>
              <a:rPr lang="zh-CN" altLang="en-US" dirty="0"/>
              <a:t>类间的依赖关系应该建立在最小的接口上。</a:t>
            </a:r>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3933384"/>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建立单一接口，不要建立臃肿庞大的接口。</a:t>
            </a:r>
            <a:endParaRPr lang="en-US" altLang="zh-CN" dirty="0"/>
          </a:p>
          <a:p>
            <a:pPr eaLnBrk="1" hangingPunct="1">
              <a:lnSpc>
                <a:spcPct val="110000"/>
              </a:lnSpc>
              <a:buClr>
                <a:srgbClr val="0070C0"/>
              </a:buClr>
            </a:pPr>
            <a:r>
              <a:rPr lang="zh-CN" altLang="en-US" dirty="0"/>
              <a:t>（接口尽量细化，同时接口中的方法尽量的少）</a:t>
            </a:r>
            <a:endParaRPr lang="en-US" altLang="zh-CN" dirty="0"/>
          </a:p>
          <a:p>
            <a:pPr>
              <a:lnSpc>
                <a:spcPct val="110000"/>
              </a:lnSpc>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buClr>
                <a:srgbClr val="0070C0"/>
              </a:buClr>
              <a:buFont typeface="+mj-lt"/>
              <a:buAutoNum type="arabicPeriod"/>
            </a:pPr>
            <a:r>
              <a:rPr lang="zh-CN" altLang="en-US" dirty="0"/>
              <a:t>避免一个接口拥有过多功能，尽量保证单一接口功能不能再细化或无必要再细化；</a:t>
            </a:r>
            <a:endParaRPr lang="en-US" altLang="zh-CN" dirty="0"/>
          </a:p>
          <a:p>
            <a:pPr marL="457200" indent="-457200">
              <a:buClr>
                <a:srgbClr val="0070C0"/>
              </a:buClr>
              <a:buFont typeface="+mj-lt"/>
              <a:buAutoNum type="arabicPeriod"/>
            </a:pPr>
            <a:r>
              <a:rPr lang="zh-CN" altLang="en-US" dirty="0"/>
              <a:t>拥有公共功能的接口应提取为公共接口，并且避免在公共接口中添加个性方法；</a:t>
            </a:r>
            <a:endParaRPr lang="en-US" altLang="zh-CN" dirty="0"/>
          </a:p>
          <a:p>
            <a:pPr marL="457200" indent="-457200">
              <a:buClr>
                <a:srgbClr val="0070C0"/>
              </a:buClr>
              <a:buFont typeface="+mj-lt"/>
              <a:buAutoNum type="arabicPeriod"/>
            </a:pPr>
            <a:r>
              <a:rPr lang="zh-CN" altLang="en-US" dirty="0"/>
              <a:t>避免编码混乱造成后期维护成本增加。</a:t>
            </a:r>
            <a:endParaRPr lang="en-US"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接口如果能够保持粒度够小，就能保证它足够稳定。</a:t>
            </a:r>
            <a:endParaRPr lang="en-US" altLang="zh-CN" dirty="0"/>
          </a:p>
          <a:p>
            <a:pPr marL="457200" indent="-457200" eaLnBrk="1" hangingPunct="1">
              <a:lnSpc>
                <a:spcPct val="150000"/>
              </a:lnSpc>
              <a:buClr>
                <a:srgbClr val="0070C0"/>
              </a:buClr>
              <a:buFont typeface="+mj-lt"/>
              <a:buAutoNum type="arabicPeriod"/>
            </a:pPr>
            <a:r>
              <a:rPr lang="zh-CN" altLang="en-US"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541128"/>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532716"/>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74396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29082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t>低耦合，高内聚。无论是面向过程编程还是面向对象编程，只有使各个模块之间的耦合尽量的低，才能提高代码的复用率。</a:t>
            </a:r>
            <a:endParaRPr lang="zh-CN" altLang="en-US" dirty="0"/>
          </a:p>
          <a:p>
            <a:pPr eaLnBrk="1" hangingPunct="1">
              <a:lnSpc>
                <a:spcPct val="110000"/>
              </a:lnSpc>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采用这个原则也会导致更多的“包装”类被制造出来，以处理和其他组件的沟通，这可能会导致复杂度和开发时间的增加，并降低运行时的性能。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15036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200000"/>
              </a:lnSpc>
              <a:buClr>
                <a:srgbClr val="0070C0"/>
              </a:buClr>
              <a:buFont typeface="+mj-lt"/>
              <a:buAutoNum type="arabicPeriod"/>
            </a:pPr>
            <a:endParaRPr lang="en-US" altLang="zh-CN" dirty="0"/>
          </a:p>
          <a:p>
            <a:pPr marL="457200" indent="-457200">
              <a:lnSpc>
                <a:spcPct val="2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674019"/>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单例模式</a:t>
            </a:r>
            <a:r>
              <a:rPr lang="en-US" altLang="zh-CN" dirty="0"/>
              <a:t>(The Singleton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170804"/>
          </a:xfrm>
          <a:prstGeom prst="rect">
            <a:avLst/>
          </a:prstGeom>
          <a:noFill/>
        </p:spPr>
        <p:txBody>
          <a:bodyPr wrap="square" rtlCol="0">
            <a:spAutoFit/>
          </a:bodyPr>
          <a:lstStyle/>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hangingPunct="1">
              <a:lnSpc>
                <a:spcPct val="105000"/>
              </a:lnSpc>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796856"/>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工厂模式是最常见的设计模式之一，可帮助我们组织创建对象的代码，通常用于以下两种情况：</a:t>
            </a:r>
            <a:endParaRPr lang="zh-CN" altLang="en-US" dirty="0"/>
          </a:p>
          <a:p>
            <a:pPr lvl="1" indent="-457200" eaLnBrk="1" hangingPunct="1">
              <a:lnSpc>
                <a:spcPct val="150000"/>
              </a:lnSpc>
              <a:buClr>
                <a:srgbClr val="0070C0"/>
              </a:buClr>
              <a:buSzPct val="80000"/>
              <a:buFont typeface="+mj-lt"/>
              <a:buAutoNum type="arabicPeriod"/>
            </a:pPr>
            <a:r>
              <a:rPr lang="zh-CN" altLang="en-US" dirty="0"/>
              <a:t>创建复杂的对象，并进行初始化。</a:t>
            </a:r>
            <a:endParaRPr lang="en-US" altLang="zh-CN" dirty="0"/>
          </a:p>
          <a:p>
            <a:pPr lvl="1" indent="-457200" eaLnBrk="1" hangingPunct="1">
              <a:lnSpc>
                <a:spcPct val="150000"/>
              </a:lnSpc>
              <a:buClr>
                <a:srgbClr val="0070C0"/>
              </a:buClr>
              <a:buSzPct val="80000"/>
              <a:buFont typeface="+mj-lt"/>
              <a:buAutoNum type="arabicPeriod"/>
            </a:pPr>
            <a:r>
              <a:rPr lang="zh-CN" altLang="en-US" dirty="0"/>
              <a:t>根据不同的环境（输入参数），创建不同用途的对象。一般这些对象都是实现了相同的接口或继承于同一基类。</a:t>
            </a:r>
            <a:endParaRPr lang="zh-CN" altLang="en-US"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85000" lnSpcReduction="1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抽象工厂模式</a:t>
            </a:r>
            <a:r>
              <a:rPr lang="en-US" altLang="zh-CN" dirty="0"/>
              <a:t>(The Abstract Factory Pattern)</a:t>
            </a:r>
            <a:endParaRPr lang="en-US" altLang="zh-CN" dirty="0"/>
          </a:p>
        </p:txBody>
      </p:sp>
      <p:sp>
        <p:nvSpPr>
          <p:cNvPr id="3" name="文本框 2"/>
          <p:cNvSpPr txBox="1"/>
          <p:nvPr/>
        </p:nvSpPr>
        <p:spPr>
          <a:xfrm>
            <a:off x="566431" y="2057436"/>
            <a:ext cx="8334776" cy="4458849"/>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在介绍</a:t>
            </a:r>
            <a:r>
              <a:rPr lang="en-US" altLang="zh-CN" dirty="0"/>
              <a:t>Abstract Factory</a:t>
            </a:r>
            <a:r>
              <a:rPr lang="zh-CN" altLang="en-US" dirty="0"/>
              <a:t>之前，先回顾下</a:t>
            </a:r>
            <a:r>
              <a:rPr lang="en-US" altLang="zh-CN" dirty="0"/>
              <a:t>Factory</a:t>
            </a:r>
            <a:r>
              <a:rPr lang="zh-CN" altLang="en-US" dirty="0"/>
              <a:t>模式的</a:t>
            </a:r>
            <a:r>
              <a:rPr lang="en-US" altLang="zh-CN" dirty="0"/>
              <a:t>JDBC</a:t>
            </a:r>
            <a:r>
              <a:rPr lang="zh-CN" altLang="en-US" dirty="0"/>
              <a:t>应用。由于很多系统需要访问不同的数据库，故在得到</a:t>
            </a:r>
            <a:r>
              <a:rPr lang="en-US" altLang="zh-CN" dirty="0"/>
              <a:t>Connection</a:t>
            </a:r>
            <a:r>
              <a:rPr lang="zh-CN" altLang="en-US" dirty="0"/>
              <a:t>之前要获取不同的</a:t>
            </a:r>
            <a:r>
              <a:rPr lang="en-US" altLang="zh-CN" dirty="0" err="1"/>
              <a:t>DataSource</a:t>
            </a:r>
            <a:r>
              <a:rPr lang="zh-CN" altLang="en-US" dirty="0"/>
              <a:t>。于是我们又遇到了</a:t>
            </a:r>
            <a:r>
              <a:rPr lang="en-US" altLang="zh-CN" dirty="0"/>
              <a:t>Factory</a:t>
            </a:r>
            <a:r>
              <a:rPr lang="zh-CN" altLang="en-US" dirty="0"/>
              <a:t>模式所要解决的问题：创建一个</a:t>
            </a:r>
            <a:r>
              <a:rPr lang="en-US" altLang="zh-CN" dirty="0"/>
              <a:t>Factory</a:t>
            </a:r>
            <a:r>
              <a:rPr lang="zh-CN" altLang="en-US" dirty="0"/>
              <a:t>来获取不同的</a:t>
            </a:r>
            <a:r>
              <a:rPr lang="en-US" altLang="zh-CN" dirty="0" err="1"/>
              <a:t>DataSource</a:t>
            </a:r>
            <a:r>
              <a:rPr lang="zh-CN" altLang="en-US" dirty="0"/>
              <a:t>。而</a:t>
            </a:r>
            <a:r>
              <a:rPr lang="en-US" altLang="zh-CN" dirty="0" err="1"/>
              <a:t>DataSource</a:t>
            </a:r>
            <a:r>
              <a:rPr lang="zh-CN" altLang="en-US" dirty="0"/>
              <a:t>本身又是一个</a:t>
            </a:r>
            <a:r>
              <a:rPr lang="en-US" altLang="zh-CN" dirty="0"/>
              <a:t>Factory</a:t>
            </a:r>
            <a:r>
              <a:rPr lang="zh-CN" altLang="en-US" dirty="0"/>
              <a:t>。</a:t>
            </a:r>
            <a:endParaRPr lang="zh-CN" altLang="en-US" dirty="0"/>
          </a:p>
          <a:p>
            <a:pPr indent="628650" eaLnBrk="1" hangingPunct="1">
              <a:lnSpc>
                <a:spcPct val="150000"/>
              </a:lnSpc>
              <a:buFont typeface="Wingdings" panose="05000000000000000000" pitchFamily="2" charset="2"/>
              <a:buNone/>
            </a:pPr>
            <a:r>
              <a:rPr lang="zh-CN" altLang="en-US"/>
              <a:t>由</a:t>
            </a:r>
            <a:r>
              <a:rPr lang="zh-CN" altLang="en-US" dirty="0"/>
              <a:t>上述我们不难引出</a:t>
            </a:r>
            <a:r>
              <a:rPr lang="en-US" altLang="zh-CN" dirty="0"/>
              <a:t>Abstract Factory</a:t>
            </a:r>
            <a:r>
              <a:rPr lang="zh-CN" altLang="en-US" dirty="0"/>
              <a:t>的定义，就是用于创建</a:t>
            </a:r>
            <a:r>
              <a:rPr lang="en-US" altLang="zh-CN" dirty="0"/>
              <a:t>Factory</a:t>
            </a:r>
            <a:r>
              <a:rPr lang="zh-CN" altLang="en-US" dirty="0"/>
              <a:t>的</a:t>
            </a:r>
            <a:r>
              <a:rPr lang="en-US" altLang="zh-CN" dirty="0"/>
              <a:t>Factory</a:t>
            </a:r>
            <a:r>
              <a:rPr lang="zh-CN" altLang="en-US" dirty="0"/>
              <a:t>。其设计思想和</a:t>
            </a:r>
            <a:r>
              <a:rPr lang="en-US" altLang="zh-CN" dirty="0"/>
              <a:t>Factory</a:t>
            </a:r>
            <a:r>
              <a:rPr lang="zh-CN" altLang="en-US" dirty="0"/>
              <a:t>的完全一致，不过是一种特殊的</a:t>
            </a:r>
            <a:r>
              <a:rPr lang="en-US" altLang="zh-CN" dirty="0"/>
              <a:t>Factory</a:t>
            </a:r>
            <a:r>
              <a:rPr lang="zh-CN" altLang="en-US" dirty="0"/>
              <a:t>而已。</a:t>
            </a:r>
            <a:endParaRPr lang="zh-CN" altLang="en-US" dirty="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677656"/>
          </a:xfrm>
          <a:prstGeom prst="rect">
            <a:avLst/>
          </a:prstGeom>
          <a:noFill/>
        </p:spPr>
        <p:txBody>
          <a:bodyPr wrap="square" rtlCol="0">
            <a:spAutoFit/>
          </a:bodyPr>
          <a:lstStyle/>
          <a:p>
            <a:pPr indent="535305" eaLnBrk="1" hangingPunct="1">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eaLnBrk="1" hangingPunct="1">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338195"/>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hangingPunct="1">
              <a:lnSpc>
                <a:spcPct val="110000"/>
              </a:lnSpc>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38083"/>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 </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Lst>
</file>

<file path=ppt/tags/tag96.xml><?xml version="1.0" encoding="utf-8"?>
<p:tagLst xmlns:p="http://schemas.openxmlformats.org/presentationml/2006/main">
  <p:tag name="KSO_WM_BEAUTIFY_FLAG" val="#wm#"/>
  <p:tag name="KSO_WM_TEMPLATE_CATEGORY" val="custom"/>
  <p:tag name="KSO_WM_TEMPLATE_INDEX" val="20186830"/>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5765</Words>
  <Application>WPS 演示</Application>
  <PresentationFormat>全屏显示(4:3)</PresentationFormat>
  <Paragraphs>323</Paragraphs>
  <Slides>43</Slides>
  <Notes>29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43</vt:i4>
      </vt:variant>
    </vt:vector>
  </HeadingPairs>
  <TitlesOfParts>
    <vt:vector size="54"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Creational Patterns </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833</cp:revision>
  <dcterms:created xsi:type="dcterms:W3CDTF">2002-02-19T21:25:00Z</dcterms:created>
  <dcterms:modified xsi:type="dcterms:W3CDTF">2018-08-13T03:16:22Z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