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0.xml" ContentType="application/vnd.openxmlformats-officedocument.presentationml.notesSlide+xml"/>
  <Override PartName="/ppt/tags/tag69.xml" ContentType="application/vnd.openxmlformats-officedocument.presentationml.tags+xml"/>
  <Override PartName="/ppt/notesSlides/notesSlide21.xml" ContentType="application/vnd.openxmlformats-officedocument.presentationml.notesSlide+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33"/>
  </p:notesMasterIdLst>
  <p:handoutMasterIdLst>
    <p:handoutMasterId r:id="rId34"/>
  </p:handoutMasterIdLst>
  <p:sldIdLst>
    <p:sldId id="453" r:id="rId3"/>
    <p:sldId id="583" r:id="rId4"/>
    <p:sldId id="584" r:id="rId5"/>
    <p:sldId id="585" r:id="rId6"/>
    <p:sldId id="586" r:id="rId7"/>
    <p:sldId id="587" r:id="rId8"/>
    <p:sldId id="595" r:id="rId9"/>
    <p:sldId id="596" r:id="rId10"/>
    <p:sldId id="597" r:id="rId11"/>
    <p:sldId id="604" r:id="rId12"/>
    <p:sldId id="605" r:id="rId13"/>
    <p:sldId id="607" r:id="rId14"/>
    <p:sldId id="598" r:id="rId15"/>
    <p:sldId id="614" r:id="rId16"/>
    <p:sldId id="608" r:id="rId17"/>
    <p:sldId id="612" r:id="rId18"/>
    <p:sldId id="613" r:id="rId19"/>
    <p:sldId id="609" r:id="rId20"/>
    <p:sldId id="611" r:id="rId21"/>
    <p:sldId id="599" r:id="rId22"/>
    <p:sldId id="600" r:id="rId23"/>
    <p:sldId id="601" r:id="rId24"/>
    <p:sldId id="602" r:id="rId25"/>
    <p:sldId id="603" r:id="rId26"/>
    <p:sldId id="588" r:id="rId27"/>
    <p:sldId id="589" r:id="rId28"/>
    <p:sldId id="590" r:id="rId29"/>
    <p:sldId id="592" r:id="rId30"/>
    <p:sldId id="472" r:id="rId31"/>
    <p:sldId id="577" r:id="rId32"/>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3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53"/>
      </p:cViewPr>
      <p:guideLst>
        <p:guide orient="horz" pos="213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2018/8/10</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12</a:t>
            </a:fld>
            <a:endParaRPr lang="zh-CN" altLang="en-US"/>
          </a:p>
        </p:txBody>
      </p:sp>
    </p:spTree>
    <p:extLst>
      <p:ext uri="{BB962C8B-B14F-4D97-AF65-F5344CB8AC3E}">
        <p14:creationId xmlns:p14="http://schemas.microsoft.com/office/powerpoint/2010/main" val="17904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14</a:t>
            </a:fld>
            <a:endParaRPr lang="zh-CN" altLang="en-US"/>
          </a:p>
        </p:txBody>
      </p:sp>
    </p:spTree>
    <p:extLst>
      <p:ext uri="{BB962C8B-B14F-4D97-AF65-F5344CB8AC3E}">
        <p14:creationId xmlns:p14="http://schemas.microsoft.com/office/powerpoint/2010/main" val="1373590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15</a:t>
            </a:fld>
            <a:endParaRPr lang="zh-CN" altLang="en-US"/>
          </a:p>
        </p:txBody>
      </p:sp>
    </p:spTree>
    <p:extLst>
      <p:ext uri="{BB962C8B-B14F-4D97-AF65-F5344CB8AC3E}">
        <p14:creationId xmlns:p14="http://schemas.microsoft.com/office/powerpoint/2010/main" val="377202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16</a:t>
            </a:fld>
            <a:endParaRPr lang="zh-CN" altLang="en-US"/>
          </a:p>
        </p:txBody>
      </p:sp>
    </p:spTree>
    <p:extLst>
      <p:ext uri="{BB962C8B-B14F-4D97-AF65-F5344CB8AC3E}">
        <p14:creationId xmlns:p14="http://schemas.microsoft.com/office/powerpoint/2010/main" val="3697604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17</a:t>
            </a:fld>
            <a:endParaRPr lang="zh-CN" altLang="en-US"/>
          </a:p>
        </p:txBody>
      </p:sp>
    </p:spTree>
    <p:extLst>
      <p:ext uri="{BB962C8B-B14F-4D97-AF65-F5344CB8AC3E}">
        <p14:creationId xmlns:p14="http://schemas.microsoft.com/office/powerpoint/2010/main" val="3301610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里氏代换原则告诉我们，在软件中将一个基类对象替换成它的子类对象，程序将不会产生任何错误和异常，反过来则不成立，如果一个软件实体使用的是一个子类对象的话，那么它不一定能够使用基类对象。例如：我喜欢动物，那我一定喜欢狗，因为狗是动物的子类；但是我喜欢狗，不能据此断定我喜欢动物，因为我并不喜欢老鼠，虽然它也是动物。</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18</a:t>
            </a:fld>
            <a:endParaRPr lang="zh-CN" altLang="en-US"/>
          </a:p>
        </p:txBody>
      </p:sp>
    </p:spTree>
    <p:extLst>
      <p:ext uri="{BB962C8B-B14F-4D97-AF65-F5344CB8AC3E}">
        <p14:creationId xmlns:p14="http://schemas.microsoft.com/office/powerpoint/2010/main" val="2545419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19</a:t>
            </a:fld>
            <a:endParaRPr lang="zh-CN" altLang="en-US"/>
          </a:p>
        </p:txBody>
      </p:sp>
    </p:spTree>
    <p:extLst>
      <p:ext uri="{BB962C8B-B14F-4D97-AF65-F5344CB8AC3E}">
        <p14:creationId xmlns:p14="http://schemas.microsoft.com/office/powerpoint/2010/main" val="2574460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24</a:t>
            </a:fld>
            <a:endParaRPr lang="zh-CN" altLang="en-US"/>
          </a:p>
        </p:txBody>
      </p:sp>
    </p:spTree>
    <p:extLst>
      <p:ext uri="{BB962C8B-B14F-4D97-AF65-F5344CB8AC3E}">
        <p14:creationId xmlns:p14="http://schemas.microsoft.com/office/powerpoint/2010/main" val="1748122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26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p>
          <a:p>
            <a:pPr eaLnBrk="1" hangingPunct="1"/>
            <a:r>
              <a:rPr lang="zh-CN" altLang="en-US" dirty="0"/>
              <a:t>优化体系结构的关键是职能明晰（分而治之策略和涟漪效应）、粒度合适，举例 </a:t>
            </a:r>
            <a:r>
              <a:rPr lang="en-US" altLang="zh-CN" dirty="0"/>
              <a:t>MVC （Struts</a:t>
            </a:r>
            <a:r>
              <a:rPr lang="zh-CN" altLang="en-US" dirty="0"/>
              <a:t>框架）。</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t>29</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p>
          <a:p>
            <a:pPr eaLnBrk="1" hangingPunct="1"/>
            <a:r>
              <a:rPr lang="zh-CN" altLang="en-US" dirty="0"/>
              <a:t>重用是优化体系结构的前提。</a:t>
            </a:r>
          </a:p>
          <a:p>
            <a:pPr eaLnBrk="1" hangingPunct="1"/>
            <a:r>
              <a:rPr lang="zh-CN" altLang="en-US" dirty="0"/>
              <a:t>做到重用和体系结构合理后，自然系统在维护性和弹性会有出色表现。</a:t>
            </a:r>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p>
          <a:p>
            <a:pPr eaLnBrk="1" hangingPunct="1"/>
            <a:r>
              <a:rPr lang="zh-CN" altLang="en-US" dirty="0"/>
              <a:t>结构良好的系统更加容易优化性能。因为功能明晰、结构好，可以准确地判断出哪个地方存在性能瓶颈，从而优化之。</a:t>
            </a:r>
          </a:p>
          <a:p>
            <a:pPr eaLnBrk="1" hangingPunct="1"/>
            <a:r>
              <a:rPr lang="zh-CN" altLang="en-US" dirty="0"/>
              <a:t>上述条件满足，软件质量当然有保证。</a:t>
            </a:r>
          </a:p>
          <a:p>
            <a:pPr eaLnBrk="1" hangingPunct="1"/>
            <a:r>
              <a:rPr lang="zh-CN" altLang="en-US" dirty="0"/>
              <a:t>代码虽然是写给计算机执行，但最重要的是表达人的思想，写给人看的。因此提高代码可读性，方便团队交流非常重要。</a:t>
            </a:r>
          </a:p>
          <a:p>
            <a:pPr eaLnBrk="1" hangingPunct="1"/>
            <a:r>
              <a:rPr lang="zh-CN" altLang="en-US" dirty="0"/>
              <a:t>团队有统一的编码规范和设计模式，水平更加容易提高，因为设计模式能将成功的经验在团队中普及。</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10</a:t>
            </a:fld>
            <a:endParaRPr lang="zh-CN" altLang="en-US"/>
          </a:p>
        </p:txBody>
      </p:sp>
    </p:spTree>
    <p:extLst>
      <p:ext uri="{BB962C8B-B14F-4D97-AF65-F5344CB8AC3E}">
        <p14:creationId xmlns:p14="http://schemas.microsoft.com/office/powerpoint/2010/main" val="402066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11</a:t>
            </a:fld>
            <a:endParaRPr lang="zh-CN" altLang="en-US"/>
          </a:p>
        </p:txBody>
      </p:sp>
    </p:spTree>
    <p:extLst>
      <p:ext uri="{BB962C8B-B14F-4D97-AF65-F5344CB8AC3E}">
        <p14:creationId xmlns:p14="http://schemas.microsoft.com/office/powerpoint/2010/main" val="4211783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2.xml"/><Relationship Id="rId5" Type="http://schemas.openxmlformats.org/officeDocument/2006/relationships/tags" Target="../tags/tag26.xml"/><Relationship Id="rId4"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2018/8/10</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2018/8/10</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t>2018/8/10</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1"/>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2"/>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3"/>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2018/8/10</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2018/8/10</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2018/8/10</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2018/8/10</a:t>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2018/8/10</a:t>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2018/8/10</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2018/8/10</a:t>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t>2018/8/10</a:t>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2018/8/10</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2018/8/10</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2018/8/10</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t>2018/8/10</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t>2018/8/10</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t>2018/8/10</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2018/8/10</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t>2018/8/10</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t>2018/8/10</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2018/8/10</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t>2018/8/10</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t>2018/8/10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ewgr8player.github.io/" TargetMode="External"/><Relationship Id="rId3" Type="http://schemas.openxmlformats.org/officeDocument/2006/relationships/tags" Target="../tags/tag29.xml"/><Relationship Id="rId7" Type="http://schemas.openxmlformats.org/officeDocument/2006/relationships/hyperlink" Target="https://github.com/newgr8player"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png"/><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69.xml"/><Relationship Id="rId5" Type="http://schemas.openxmlformats.org/officeDocument/2006/relationships/hyperlink" Target="https://newgr8player.github.io/" TargetMode="External"/><Relationship Id="rId4" Type="http://schemas.openxmlformats.org/officeDocument/2006/relationships/hyperlink" Target="https://github.com/newgr8player"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7"/>
              </a:rPr>
              <a:t>https://github.com/newgr8player</a:t>
            </a:r>
            <a:endParaRPr lang="en-US" altLang="zh-CN" dirty="0"/>
          </a:p>
          <a:p>
            <a:r>
              <a:rPr lang="en-US" altLang="zh-CN" dirty="0">
                <a:hlinkClick r:id="rId8"/>
              </a:rPr>
              <a:t>https://newgr8player.gitee.io/</a:t>
            </a:r>
            <a:endParaRPr lang="en-US" altLang="zh-CN" dirty="0"/>
          </a:p>
        </p:txBody>
      </p:sp>
      <p:sp>
        <p:nvSpPr>
          <p:cNvPr id="3" name="标题 2"/>
          <p:cNvSpPr>
            <a:spLocks noGrp="1"/>
          </p:cNvSpPr>
          <p:nvPr>
            <p:ph type="ctrTitle"/>
            <p:custDataLst>
              <p:tags r:id="rId3"/>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4"/>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453181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p>
          <a:p>
            <a:pPr eaLnBrk="1" hangingPunct="1">
              <a:lnSpc>
                <a:spcPct val="110000"/>
              </a:lnSpc>
              <a:buClr>
                <a:srgbClr val="0070C0"/>
              </a:buClr>
            </a:pPr>
            <a:r>
              <a:rPr lang="zh-CN" altLang="en-US" dirty="0"/>
              <a:t>一个类应该有且只有一个变化的原因。</a:t>
            </a:r>
            <a:endParaRPr lang="en-US" altLang="zh-CN"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为什么引入单一职责原则</a:t>
            </a:r>
          </a:p>
          <a:p>
            <a:pPr eaLnBrk="1" hangingPunct="1">
              <a:lnSpc>
                <a:spcPct val="110000"/>
              </a:lnSpc>
              <a:buClr>
                <a:srgbClr val="0070C0"/>
              </a:buClr>
            </a:pPr>
            <a:r>
              <a:rPr lang="zh-CN" altLang="en-US" dirty="0"/>
              <a:t>单一职责原则将不同的职责分离到单独的类，每一个职责都是一个变化的中心。</a:t>
            </a:r>
            <a:endParaRPr lang="en-US" altLang="zh-CN" dirty="0"/>
          </a:p>
          <a:p>
            <a:pPr>
              <a:lnSpc>
                <a:spcPct val="110000"/>
              </a:lnSpc>
              <a:buClr>
                <a:srgbClr val="0070C0"/>
              </a:buClr>
            </a:pPr>
            <a:r>
              <a:rPr lang="zh-CN" altLang="en-US" b="1" dirty="0">
                <a:solidFill>
                  <a:srgbClr val="0070C0"/>
                </a:solidFill>
              </a:rPr>
              <a:t>单一职责原则的优点</a:t>
            </a:r>
          </a:p>
          <a:p>
            <a:pPr eaLnBrk="1" hangingPunct="1">
              <a:lnSpc>
                <a:spcPct val="110000"/>
              </a:lnSpc>
              <a:buClr>
                <a:srgbClr val="0070C0"/>
              </a:buClr>
            </a:pPr>
            <a:r>
              <a:rPr lang="zh-CN" altLang="en-US" dirty="0"/>
              <a:t>（</a:t>
            </a:r>
            <a:r>
              <a:rPr lang="en-US" altLang="zh-CN" dirty="0"/>
              <a:t>1</a:t>
            </a:r>
            <a:r>
              <a:rPr lang="zh-CN" altLang="en-US" dirty="0"/>
              <a:t>）降低类的复杂度；</a:t>
            </a:r>
            <a:br>
              <a:rPr lang="zh-CN" altLang="en-US" dirty="0"/>
            </a:br>
            <a:r>
              <a:rPr lang="zh-CN" altLang="en-US" dirty="0"/>
              <a:t>（</a:t>
            </a:r>
            <a:r>
              <a:rPr lang="en-US" altLang="zh-CN" dirty="0"/>
              <a:t>2</a:t>
            </a:r>
            <a:r>
              <a:rPr lang="zh-CN" altLang="en-US" dirty="0"/>
              <a:t>）提高类的可读性，提高系统的可维护性；</a:t>
            </a:r>
            <a:br>
              <a:rPr lang="zh-CN" altLang="en-US" dirty="0"/>
            </a:br>
            <a:r>
              <a:rPr lang="zh-CN" altLang="en-US" dirty="0"/>
              <a:t>（</a:t>
            </a:r>
            <a:r>
              <a:rPr lang="en-US" altLang="zh-CN" dirty="0"/>
              <a:t>3</a:t>
            </a: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extLst>
      <p:ext uri="{BB962C8B-B14F-4D97-AF65-F5344CB8AC3E}">
        <p14:creationId xmlns:p14="http://schemas.microsoft.com/office/powerpoint/2010/main" val="131129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128169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单一职责原则关键点</a:t>
            </a:r>
            <a:endParaRPr lang="en-US" altLang="zh-CN" b="1" dirty="0">
              <a:solidFill>
                <a:srgbClr val="0070C0"/>
              </a:solidFill>
            </a:endParaRPr>
          </a:p>
          <a:p>
            <a:pPr>
              <a:lnSpc>
                <a:spcPct val="110000"/>
              </a:lnSpc>
              <a:buClr>
                <a:srgbClr val="0070C0"/>
              </a:buClr>
            </a:pPr>
            <a:r>
              <a:rPr lang="zh-CN" altLang="en-US" dirty="0"/>
              <a:t>要求接口的职责单一，从而实现该接口的类的职责单一。</a:t>
            </a:r>
            <a:endParaRPr lang="en-US" altLang="zh-CN" dirty="0"/>
          </a:p>
          <a:p>
            <a:pPr>
              <a:lnSpc>
                <a:spcPct val="110000"/>
              </a:lnSpc>
              <a:buClr>
                <a:srgbClr val="0070C0"/>
              </a:buClr>
            </a:pPr>
            <a:endParaRPr lang="zh-CN" altLang="zh-CN" dirty="0"/>
          </a:p>
        </p:txBody>
      </p:sp>
      <p:pic>
        <p:nvPicPr>
          <p:cNvPr id="5" name="图片 4">
            <a:extLst>
              <a:ext uri="{FF2B5EF4-FFF2-40B4-BE49-F238E27FC236}">
                <a16:creationId xmlns:a16="http://schemas.microsoft.com/office/drawing/2014/main" id="{E06DDDE1-49E1-480C-9D48-849F8B1E6A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92" y="2895614"/>
            <a:ext cx="6219825" cy="3429000"/>
          </a:xfrm>
          <a:prstGeom prst="rect">
            <a:avLst/>
          </a:prstGeom>
        </p:spPr>
      </p:pic>
    </p:spTree>
    <p:custDataLst>
      <p:tags r:id="rId1"/>
    </p:custDataLst>
    <p:extLst>
      <p:ext uri="{BB962C8B-B14F-4D97-AF65-F5344CB8AC3E}">
        <p14:creationId xmlns:p14="http://schemas.microsoft.com/office/powerpoint/2010/main" val="246000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290765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单一职责最难划分的是</a:t>
            </a:r>
            <a:r>
              <a:rPr lang="zh-CN" altLang="en-US" dirty="0">
                <a:solidFill>
                  <a:srgbClr val="0070C0"/>
                </a:solidFill>
              </a:rPr>
              <a:t>职责</a:t>
            </a:r>
            <a:r>
              <a:rPr lang="zh-CN" altLang="en-US" dirty="0"/>
              <a:t>。</a:t>
            </a:r>
            <a:endParaRPr lang="en-US" altLang="zh-CN" dirty="0"/>
          </a:p>
          <a:p>
            <a:pPr marL="457200" indent="-457200">
              <a:lnSpc>
                <a:spcPct val="110000"/>
              </a:lnSpc>
              <a:buClr>
                <a:srgbClr val="0070C0"/>
              </a:buClr>
              <a:buFont typeface="+mj-lt"/>
              <a:buAutoNum type="arabicPeriod"/>
            </a:pPr>
            <a:r>
              <a:rPr lang="zh-CN" altLang="en-US" dirty="0"/>
              <a:t>单一职责原则</a:t>
            </a:r>
            <a:r>
              <a:rPr lang="zh-CN" altLang="en-US" dirty="0">
                <a:solidFill>
                  <a:srgbClr val="0070C0"/>
                </a:solidFill>
              </a:rPr>
              <a:t>提出标准</a:t>
            </a:r>
            <a:r>
              <a:rPr lang="zh-CN" altLang="en-US" dirty="0"/>
              <a:t>：用职责和变化原因来衡量接口或类设计的是否优良，但是职责和变化原因都是不可度量的，因项目、环境而异。</a:t>
            </a:r>
            <a:endParaRPr lang="en-US" altLang="zh-CN" dirty="0"/>
          </a:p>
          <a:p>
            <a:pPr marL="457200" indent="-457200">
              <a:lnSpc>
                <a:spcPct val="110000"/>
              </a:lnSpc>
              <a:buClr>
                <a:srgbClr val="0070C0"/>
              </a:buClr>
              <a:buFont typeface="+mj-lt"/>
              <a:buAutoNum type="arabicPeriod"/>
            </a:pPr>
            <a:r>
              <a:rPr lang="zh-CN" altLang="en-US" dirty="0"/>
              <a:t>接口一定要做到单一职责，类的设计尽量做到只有</a:t>
            </a:r>
            <a:r>
              <a:rPr lang="zh-CN" altLang="en-US" dirty="0">
                <a:solidFill>
                  <a:srgbClr val="0070C0"/>
                </a:solidFill>
              </a:rPr>
              <a:t>一个原因</a:t>
            </a:r>
            <a:r>
              <a:rPr lang="zh-CN" altLang="en-US" dirty="0"/>
              <a:t>引起变化。</a:t>
            </a:r>
            <a:endParaRPr lang="en-US" altLang="zh-CN" dirty="0"/>
          </a:p>
        </p:txBody>
      </p:sp>
    </p:spTree>
    <p:custDataLst>
      <p:tags r:id="rId1"/>
    </p:custDataLst>
    <p:extLst>
      <p:ext uri="{BB962C8B-B14F-4D97-AF65-F5344CB8AC3E}">
        <p14:creationId xmlns:p14="http://schemas.microsoft.com/office/powerpoint/2010/main" val="37040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extLst>
      <p:ext uri="{BB962C8B-B14F-4D97-AF65-F5344CB8AC3E}">
        <p14:creationId xmlns:p14="http://schemas.microsoft.com/office/powerpoint/2010/main" val="3721727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所有引用基类的地方必须能透明地使用其子类的对象。</a:t>
            </a:r>
          </a:p>
          <a:p>
            <a:endParaRPr lang="zh-CN" altLang="en-US" dirty="0"/>
          </a:p>
          <a:p>
            <a:pPr>
              <a:lnSpc>
                <a:spcPct val="110000"/>
              </a:lnSpc>
              <a:buClr>
                <a:srgbClr val="0070C0"/>
              </a:buClr>
            </a:pPr>
            <a:endParaRPr lang="zh-CN" altLang="en-US" dirty="0"/>
          </a:p>
        </p:txBody>
      </p:sp>
    </p:spTree>
    <p:custDataLst>
      <p:tags r:id="rId1"/>
    </p:custDataLst>
    <p:extLst>
      <p:ext uri="{BB962C8B-B14F-4D97-AF65-F5344CB8AC3E}">
        <p14:creationId xmlns:p14="http://schemas.microsoft.com/office/powerpoint/2010/main" val="18049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3683252"/>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p>
          <a:p>
            <a:pPr eaLnBrk="1" hangingPunct="1">
              <a:lnSpc>
                <a:spcPct val="110000"/>
              </a:lnSpc>
              <a:buClr>
                <a:srgbClr val="0070C0"/>
              </a:buClr>
            </a:pPr>
            <a:r>
              <a:rPr lang="zh-CN" altLang="en-US" dirty="0"/>
              <a:t>在使用基类的的地方可以任意使用其子类，能保证子类完美替换基类。</a:t>
            </a:r>
            <a:endParaRPr lang="en-US" altLang="zh-CN"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引入里氏替换原则需要注意</a:t>
            </a:r>
          </a:p>
          <a:p>
            <a:pPr marL="457200" indent="-457200">
              <a:buClr>
                <a:srgbClr val="0070C0"/>
              </a:buClr>
              <a:buFont typeface="+mj-lt"/>
              <a:buAutoNum type="arabicPeriod"/>
            </a:pPr>
            <a:r>
              <a:rPr lang="zh-CN" altLang="en-US" dirty="0"/>
              <a:t>子类必须完全实现父类的方法</a:t>
            </a:r>
          </a:p>
          <a:p>
            <a:pPr marL="457200" indent="-457200">
              <a:lnSpc>
                <a:spcPct val="110000"/>
              </a:lnSpc>
              <a:buClr>
                <a:srgbClr val="0070C0"/>
              </a:buClr>
              <a:buFont typeface="+mj-lt"/>
              <a:buAutoNum type="arabicPeriod"/>
            </a:pPr>
            <a:r>
              <a:rPr lang="zh-CN" altLang="en-US" dirty="0"/>
              <a:t>子类可以有自己的个性</a:t>
            </a:r>
          </a:p>
          <a:p>
            <a:pPr marL="457200" indent="-457200">
              <a:lnSpc>
                <a:spcPct val="110000"/>
              </a:lnSpc>
              <a:buClr>
                <a:srgbClr val="0070C0"/>
              </a:buClr>
              <a:buFont typeface="+mj-lt"/>
              <a:buAutoNum type="arabicPeriod"/>
            </a:pPr>
            <a:r>
              <a:rPr lang="zh-CN" altLang="en-US" dirty="0"/>
              <a:t>覆盖或实现父类的方法时输入参数可以被放大</a:t>
            </a:r>
          </a:p>
          <a:p>
            <a:pPr marL="457200" indent="-457200">
              <a:lnSpc>
                <a:spcPct val="110000"/>
              </a:lnSpc>
              <a:buClr>
                <a:srgbClr val="0070C0"/>
              </a:buClr>
              <a:buFont typeface="+mj-lt"/>
              <a:buAutoNum type="arabicPeriod"/>
            </a:pPr>
            <a:r>
              <a:rPr lang="zh-CN" altLang="en-US" dirty="0"/>
              <a:t>覆盖或实现父类的方法时输出结果可以被缩小</a:t>
            </a:r>
          </a:p>
        </p:txBody>
      </p:sp>
    </p:spTree>
    <p:custDataLst>
      <p:tags r:id="rId1"/>
    </p:custDataLst>
    <p:extLst>
      <p:ext uri="{BB962C8B-B14F-4D97-AF65-F5344CB8AC3E}">
        <p14:creationId xmlns:p14="http://schemas.microsoft.com/office/powerpoint/2010/main" val="3073483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1111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里氏替换原则的优点</a:t>
            </a: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p>
          <a:p>
            <a:pPr marL="457200" indent="-457200" eaLnBrk="1" hangingPunct="1">
              <a:lnSpc>
                <a:spcPct val="150000"/>
              </a:lnSpc>
              <a:buClr>
                <a:srgbClr val="0070C0"/>
              </a:buClr>
              <a:buFont typeface="+mj-lt"/>
              <a:buAutoNum type="arabicPeriod"/>
            </a:pPr>
            <a:r>
              <a:rPr lang="zh-CN" altLang="en-US" dirty="0"/>
              <a:t>提高代码的重用性</a:t>
            </a:r>
          </a:p>
          <a:p>
            <a:pPr marL="457200" indent="-457200" eaLnBrk="1" hangingPunct="1">
              <a:lnSpc>
                <a:spcPct val="150000"/>
              </a:lnSpc>
              <a:buClr>
                <a:srgbClr val="0070C0"/>
              </a:buClr>
              <a:buFont typeface="+mj-lt"/>
              <a:buAutoNum type="arabicPeriod"/>
            </a:pPr>
            <a:r>
              <a:rPr lang="zh-CN" altLang="en-US" dirty="0"/>
              <a:t>子类可以形似父类，但是又异于父类。</a:t>
            </a:r>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1"/>
    </p:custDataLst>
    <p:extLst>
      <p:ext uri="{BB962C8B-B14F-4D97-AF65-F5344CB8AC3E}">
        <p14:creationId xmlns:p14="http://schemas.microsoft.com/office/powerpoint/2010/main" val="3697805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1111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里氏替换原则的缺点</a:t>
            </a: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1"/>
    </p:custDataLst>
    <p:extLst>
      <p:ext uri="{BB962C8B-B14F-4D97-AF65-F5344CB8AC3E}">
        <p14:creationId xmlns:p14="http://schemas.microsoft.com/office/powerpoint/2010/main" val="89637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pic>
        <p:nvPicPr>
          <p:cNvPr id="4" name="图片 3">
            <a:extLst>
              <a:ext uri="{FF2B5EF4-FFF2-40B4-BE49-F238E27FC236}">
                <a16:creationId xmlns:a16="http://schemas.microsoft.com/office/drawing/2014/main" id="{96CAA774-3065-4711-B218-EDDB0243F6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52" y="1655366"/>
            <a:ext cx="3581306" cy="4979170"/>
          </a:xfrm>
          <a:prstGeom prst="rect">
            <a:avLst/>
          </a:prstGeom>
        </p:spPr>
      </p:pic>
    </p:spTree>
    <p:custDataLst>
      <p:tags r:id="rId1"/>
    </p:custDataLst>
    <p:extLst>
      <p:ext uri="{BB962C8B-B14F-4D97-AF65-F5344CB8AC3E}">
        <p14:creationId xmlns:p14="http://schemas.microsoft.com/office/powerpoint/2010/main" val="1330933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938981"/>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1"/>
    </p:custDataLst>
    <p:extLst>
      <p:ext uri="{BB962C8B-B14F-4D97-AF65-F5344CB8AC3E}">
        <p14:creationId xmlns:p14="http://schemas.microsoft.com/office/powerpoint/2010/main" val="18878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p>
          <a:p>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extLst>
      <p:ext uri="{BB962C8B-B14F-4D97-AF65-F5344CB8AC3E}">
        <p14:creationId xmlns:p14="http://schemas.microsoft.com/office/powerpoint/2010/main" val="289377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extLst>
      <p:ext uri="{BB962C8B-B14F-4D97-AF65-F5344CB8AC3E}">
        <p14:creationId xmlns:p14="http://schemas.microsoft.com/office/powerpoint/2010/main" val="18324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extLst>
      <p:ext uri="{BB962C8B-B14F-4D97-AF65-F5344CB8AC3E}">
        <p14:creationId xmlns:p14="http://schemas.microsoft.com/office/powerpoint/2010/main" val="426407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extLst>
      <p:ext uri="{BB962C8B-B14F-4D97-AF65-F5344CB8AC3E}">
        <p14:creationId xmlns:p14="http://schemas.microsoft.com/office/powerpoint/2010/main" val="3514289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200000"/>
              </a:lnSpc>
              <a:buClr>
                <a:srgbClr val="0070C0"/>
              </a:buClr>
              <a:buFont typeface="+mj-lt"/>
              <a:buAutoNum type="arabicPeriod"/>
            </a:pPr>
            <a:endParaRPr lang="en-US" altLang="zh-CN" dirty="0"/>
          </a:p>
          <a:p>
            <a:pPr marL="457200" indent="-457200">
              <a:lnSpc>
                <a:spcPct val="2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200000"/>
              </a:lnSpc>
              <a:buClr>
                <a:srgbClr val="0070C0"/>
              </a:buClr>
              <a:buFont typeface="+mj-lt"/>
              <a:buAutoNum type="arabicPeriod"/>
            </a:pPr>
            <a:endParaRPr lang="en-US" altLang="zh-CN" dirty="0"/>
          </a:p>
          <a:p>
            <a:pPr marL="457200" indent="-457200">
              <a:lnSpc>
                <a:spcPct val="2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1"/>
    </p:custDataLst>
    <p:extLst>
      <p:ext uri="{BB962C8B-B14F-4D97-AF65-F5344CB8AC3E}">
        <p14:creationId xmlns:p14="http://schemas.microsoft.com/office/powerpoint/2010/main" val="3808424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工厂模式</a:t>
            </a:r>
            <a:r>
              <a:rPr lang="en-US" altLang="zh-CN" dirty="0"/>
              <a:t>(The Factory Pattern)</a:t>
            </a:r>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单例模式</a:t>
            </a:r>
            <a:r>
              <a:rPr lang="en-US" altLang="zh-CN" dirty="0"/>
              <a:t>(The Singleton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2796856"/>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工厂模式是最常见的设计模式之一，可帮助我们组织创建对象的代码，通常用于以下两种情况：</a:t>
            </a:r>
          </a:p>
          <a:p>
            <a:pPr lvl="1" indent="-457200" eaLnBrk="1" hangingPunct="1">
              <a:lnSpc>
                <a:spcPct val="150000"/>
              </a:lnSpc>
              <a:buClr>
                <a:srgbClr val="0070C0"/>
              </a:buClr>
              <a:buSzPct val="80000"/>
              <a:buFont typeface="+mj-lt"/>
              <a:buAutoNum type="arabicPeriod"/>
            </a:pPr>
            <a:r>
              <a:rPr lang="zh-CN" altLang="en-US" dirty="0"/>
              <a:t>创建复杂的对象，并进行初始化。</a:t>
            </a:r>
            <a:endParaRPr lang="en-US" altLang="zh-CN" dirty="0"/>
          </a:p>
          <a:p>
            <a:pPr lvl="1" indent="-457200" eaLnBrk="1" hangingPunct="1">
              <a:lnSpc>
                <a:spcPct val="150000"/>
              </a:lnSpc>
              <a:buClr>
                <a:srgbClr val="0070C0"/>
              </a:buClr>
              <a:buSzPct val="80000"/>
              <a:buFont typeface="+mj-lt"/>
              <a:buAutoNum type="arabicPeriod"/>
            </a:pPr>
            <a:r>
              <a:rPr lang="zh-CN" altLang="en-US" dirty="0"/>
              <a:t>根据不同的环境（输入参数），创建不同用途的对象。一般这些对象都是实现了相同的接口或继承于同一基类。</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85000" lnSpcReduction="1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抽象工厂模式</a:t>
            </a:r>
            <a:r>
              <a:rPr lang="en-US" altLang="zh-CN" dirty="0"/>
              <a:t>(The Abstract Factory Pattern)</a:t>
            </a:r>
          </a:p>
        </p:txBody>
      </p:sp>
      <p:sp>
        <p:nvSpPr>
          <p:cNvPr id="3" name="文本框 2"/>
          <p:cNvSpPr txBox="1"/>
          <p:nvPr/>
        </p:nvSpPr>
        <p:spPr>
          <a:xfrm>
            <a:off x="566431" y="2057436"/>
            <a:ext cx="8334776" cy="4458849"/>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在介绍</a:t>
            </a:r>
            <a:r>
              <a:rPr lang="en-US" altLang="zh-CN" dirty="0"/>
              <a:t>Abstract Factory</a:t>
            </a:r>
            <a:r>
              <a:rPr lang="zh-CN" altLang="en-US" dirty="0"/>
              <a:t>之前，先回顾下</a:t>
            </a:r>
            <a:r>
              <a:rPr lang="en-US" altLang="zh-CN" dirty="0"/>
              <a:t>Factory</a:t>
            </a:r>
            <a:r>
              <a:rPr lang="zh-CN" altLang="en-US" dirty="0"/>
              <a:t>模式的</a:t>
            </a:r>
            <a:r>
              <a:rPr lang="en-US" altLang="zh-CN" dirty="0"/>
              <a:t>JDBC</a:t>
            </a:r>
            <a:r>
              <a:rPr lang="zh-CN" altLang="en-US" dirty="0"/>
              <a:t>应用。由于很多系统需要访问不同的数据库，故在得到</a:t>
            </a:r>
            <a:r>
              <a:rPr lang="en-US" altLang="zh-CN" dirty="0"/>
              <a:t>Connection</a:t>
            </a:r>
            <a:r>
              <a:rPr lang="zh-CN" altLang="en-US" dirty="0"/>
              <a:t>之前要获取不同的</a:t>
            </a:r>
            <a:r>
              <a:rPr lang="en-US" altLang="zh-CN" dirty="0" err="1"/>
              <a:t>DataSource</a:t>
            </a:r>
            <a:r>
              <a:rPr lang="zh-CN" altLang="en-US" dirty="0"/>
              <a:t>。于是我们又遇到了</a:t>
            </a:r>
            <a:r>
              <a:rPr lang="en-US" altLang="zh-CN" dirty="0"/>
              <a:t>Factory</a:t>
            </a:r>
            <a:r>
              <a:rPr lang="zh-CN" altLang="en-US" dirty="0"/>
              <a:t>模式所要解决的问题：创建一个</a:t>
            </a:r>
            <a:r>
              <a:rPr lang="en-US" altLang="zh-CN" dirty="0"/>
              <a:t>Factory</a:t>
            </a:r>
            <a:r>
              <a:rPr lang="zh-CN" altLang="en-US" dirty="0"/>
              <a:t>来获取不同的</a:t>
            </a:r>
            <a:r>
              <a:rPr lang="en-US" altLang="zh-CN" dirty="0" err="1"/>
              <a:t>DataSource</a:t>
            </a:r>
            <a:r>
              <a:rPr lang="zh-CN" altLang="en-US" dirty="0"/>
              <a:t>。而</a:t>
            </a:r>
            <a:r>
              <a:rPr lang="en-US" altLang="zh-CN" dirty="0" err="1"/>
              <a:t>DataSource</a:t>
            </a:r>
            <a:r>
              <a:rPr lang="zh-CN" altLang="en-US" dirty="0"/>
              <a:t>本身又是一个</a:t>
            </a:r>
            <a:r>
              <a:rPr lang="en-US" altLang="zh-CN" dirty="0"/>
              <a:t>Factory</a:t>
            </a:r>
            <a:r>
              <a:rPr lang="zh-CN" altLang="en-US" dirty="0"/>
              <a:t>。</a:t>
            </a:r>
          </a:p>
          <a:p>
            <a:pPr indent="628650" eaLnBrk="1" hangingPunct="1">
              <a:lnSpc>
                <a:spcPct val="150000"/>
              </a:lnSpc>
              <a:buFont typeface="Wingdings" panose="05000000000000000000" pitchFamily="2" charset="2"/>
              <a:buNone/>
            </a:pPr>
            <a:r>
              <a:rPr lang="zh-CN" altLang="en-US"/>
              <a:t>由</a:t>
            </a:r>
            <a:r>
              <a:rPr lang="zh-CN" altLang="en-US" dirty="0"/>
              <a:t>上述我们不难引出</a:t>
            </a:r>
            <a:r>
              <a:rPr lang="en-US" altLang="zh-CN" dirty="0"/>
              <a:t>Abstract Factory</a:t>
            </a:r>
            <a:r>
              <a:rPr lang="zh-CN" altLang="en-US" dirty="0"/>
              <a:t>的定义，就是用于创建</a:t>
            </a:r>
            <a:r>
              <a:rPr lang="en-US" altLang="zh-CN" dirty="0"/>
              <a:t>Factory</a:t>
            </a:r>
            <a:r>
              <a:rPr lang="zh-CN" altLang="en-US" dirty="0"/>
              <a:t>的</a:t>
            </a:r>
            <a:r>
              <a:rPr lang="en-US" altLang="zh-CN" dirty="0"/>
              <a:t>Factory</a:t>
            </a:r>
            <a:r>
              <a:rPr lang="zh-CN" altLang="en-US" dirty="0"/>
              <a:t>。其设计思想和</a:t>
            </a:r>
            <a:r>
              <a:rPr lang="en-US" altLang="zh-CN" dirty="0"/>
              <a:t>Factory</a:t>
            </a:r>
            <a:r>
              <a:rPr lang="zh-CN" altLang="en-US" dirty="0"/>
              <a:t>的完全一致，不过是一种特殊的</a:t>
            </a:r>
            <a:r>
              <a:rPr lang="en-US" altLang="zh-CN" dirty="0"/>
              <a:t>Factory</a:t>
            </a:r>
            <a:r>
              <a:rPr lang="zh-CN" altLang="en-US" dirty="0"/>
              <a:t>而已。</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4"/>
              </a:rPr>
              <a:t>https://github.com/newgr8player</a:t>
            </a:r>
            <a:endParaRPr lang="en-US" altLang="zh-CN" dirty="0"/>
          </a:p>
          <a:p>
            <a:r>
              <a:rPr lang="en-US" altLang="zh-CN" dirty="0">
                <a:hlinkClick r:id="rId5"/>
              </a:rPr>
              <a:t>https://newgr8player.gitee.io/</a:t>
            </a:r>
            <a:endParaRPr lang="en-US" altLang="zh-CN"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p>
        </p:txBody>
      </p:sp>
      <p:sp>
        <p:nvSpPr>
          <p:cNvPr id="3" name="文本框 2"/>
          <p:cNvSpPr txBox="1"/>
          <p:nvPr/>
        </p:nvSpPr>
        <p:spPr>
          <a:xfrm>
            <a:off x="566431" y="2057436"/>
            <a:ext cx="8334776" cy="3170804"/>
          </a:xfrm>
          <a:prstGeom prst="rect">
            <a:avLst/>
          </a:prstGeom>
          <a:noFill/>
        </p:spPr>
        <p:txBody>
          <a:bodyPr wrap="square" rtlCol="0">
            <a:spAutoFit/>
          </a:bodyPr>
          <a:lstStyle/>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677656"/>
          </a:xfrm>
          <a:prstGeom prst="rect">
            <a:avLst/>
          </a:prstGeom>
          <a:noFill/>
        </p:spPr>
        <p:txBody>
          <a:bodyPr wrap="square" rtlCol="0">
            <a:spAutoFit/>
          </a:bodyPr>
          <a:lstStyle/>
          <a:p>
            <a:pPr indent="535305" eaLnBrk="1" hangingPunct="1">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p>
          <a:p>
            <a:pPr eaLnBrk="1" hangingPunct="1">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p>
        </p:txBody>
      </p:sp>
      <p:sp>
        <p:nvSpPr>
          <p:cNvPr id="3" name="文本框 2"/>
          <p:cNvSpPr txBox="1"/>
          <p:nvPr/>
        </p:nvSpPr>
        <p:spPr>
          <a:xfrm>
            <a:off x="566431" y="2057436"/>
            <a:ext cx="8334776" cy="3313921"/>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p>
        </p:txBody>
      </p:sp>
      <p:sp>
        <p:nvSpPr>
          <p:cNvPr id="3" name="文本框 2"/>
          <p:cNvSpPr txBox="1"/>
          <p:nvPr/>
        </p:nvSpPr>
        <p:spPr>
          <a:xfrm>
            <a:off x="571608" y="1828842"/>
            <a:ext cx="8334776" cy="4938083"/>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 </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extLst>
      <p:ext uri="{BB962C8B-B14F-4D97-AF65-F5344CB8AC3E}">
        <p14:creationId xmlns:p14="http://schemas.microsoft.com/office/powerpoint/2010/main" val="2521730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83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137</TotalTime>
  <Words>2579</Words>
  <Application>Microsoft Office PowerPoint</Application>
  <PresentationFormat>全屏显示(4:3)</PresentationFormat>
  <Paragraphs>188</Paragraphs>
  <Slides>30</Slides>
  <Notes>21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30</vt:i4>
      </vt:variant>
    </vt:vector>
  </HeadingPairs>
  <TitlesOfParts>
    <vt:vector size="40" baseType="lpstr">
      <vt:lpstr>宋体</vt:lpstr>
      <vt:lpstr>微软雅黑</vt:lpstr>
      <vt:lpstr>Arial</vt:lpstr>
      <vt:lpstr>Calibri</vt:lpstr>
      <vt:lpstr>Franklin Gothic Medium</vt:lpstr>
      <vt:lpstr>Segoe UI Semibold</vt:lpstr>
      <vt:lpstr>Times New Roman</vt:lpstr>
      <vt:lpstr>Wingdings</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PowerPoint 演示文稿</vt:lpstr>
      <vt:lpstr>Dependence Inversion Principle（DIP）</vt:lpstr>
      <vt:lpstr>Interface Segregation Principle（ISP）</vt:lpstr>
      <vt:lpstr>Least Knowledge Principle（LKP）</vt:lpstr>
      <vt:lpstr>Open Closed Principle （OCP）</vt:lpstr>
      <vt:lpstr>PowerPoint 演示文稿</vt:lpstr>
      <vt:lpstr>Creational Patterns </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晓晓Sama</cp:lastModifiedBy>
  <cp:revision>808</cp:revision>
  <dcterms:created xsi:type="dcterms:W3CDTF">2002-02-19T21:25:00Z</dcterms:created>
  <dcterms:modified xsi:type="dcterms:W3CDTF">2018-08-10T12:32:44Z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