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6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8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9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0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1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3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4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5.xml" ContentType="application/vnd.openxmlformats-officedocument.presentationml.notesSlide+xml"/>
  <Override PartName="/ppt/tags/tag65.xml" ContentType="application/vnd.openxmlformats-officedocument.presentationml.tags+xml"/>
  <Override PartName="/ppt/notesSlides/notesSlide16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7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8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9.xml" ContentType="application/vnd.openxmlformats-officedocument.presentationml.notesSlide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453" r:id="rId3"/>
    <p:sldId id="454" r:id="rId4"/>
    <p:sldId id="582" r:id="rId5"/>
    <p:sldId id="583" r:id="rId6"/>
    <p:sldId id="612" r:id="rId7"/>
    <p:sldId id="586" r:id="rId8"/>
    <p:sldId id="587" r:id="rId9"/>
    <p:sldId id="588" r:id="rId10"/>
    <p:sldId id="604" r:id="rId11"/>
    <p:sldId id="605" r:id="rId12"/>
    <p:sldId id="611" r:id="rId13"/>
    <p:sldId id="609" r:id="rId14"/>
    <p:sldId id="610" r:id="rId15"/>
    <p:sldId id="613" r:id="rId16"/>
    <p:sldId id="614" r:id="rId17"/>
    <p:sldId id="472" r:id="rId18"/>
    <p:sldId id="606" r:id="rId19"/>
    <p:sldId id="607" r:id="rId20"/>
    <p:sldId id="608" r:id="rId21"/>
    <p:sldId id="57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81280" autoAdjust="0"/>
  </p:normalViewPr>
  <p:slideViewPr>
    <p:cSldViewPr>
      <p:cViewPr varScale="1">
        <p:scale>
          <a:sx n="86" d="100"/>
          <a:sy n="86" d="100"/>
        </p:scale>
        <p:origin x="11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0F9B84EA-7D68-4D60-9CB1-D50884785D1C}" type="datetimeFigureOut">
              <a:rPr lang="zh-CN" altLang="en-US"/>
              <a:t>2018/7/26</a:t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9573C3F1-5DE1-49D7-85EF-378BB3AB6535}" type="slidenum">
              <a:rPr lang="zh-CN" altLang="en-US"/>
              <a:t>‹#›</a:t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cs"/>
              </a:defRPr>
            </a:lvl1pPr>
          </a:lstStyle>
          <a:p>
            <a:fld id="{86CED120-70A4-4283-998F-973E88A2003A}" type="slidenum">
              <a:rPr lang="en-US" altLang="zh-CN"/>
              <a:t>‹#›</a:t>
            </a:fld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10A0595-8C10-4F11-9D71-5A2D3C412DC6}" type="slidenum">
              <a:rPr lang="en-US" altLang="zh-CN" sz="1200" smtClean="0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40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86018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86019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2E4F78C-D89C-4591-BABC-F2C1F612872E}" type="slidenum">
              <a:rPr lang="en-US" altLang="zh-CN" sz="1200" smtClean="0"/>
              <a:t>16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98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04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32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7410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zh-CN"/>
          </a:p>
        </p:txBody>
      </p:sp>
      <p:sp>
        <p:nvSpPr>
          <p:cNvPr id="17411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0837A8F-CC18-4CA5-8A8A-649ABF93EFFF}" type="slidenum">
              <a:rPr lang="en-US" altLang="zh-CN" sz="1200" smtClean="0"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订购报纸</a:t>
            </a:r>
          </a:p>
          <a:p>
            <a:r>
              <a:rPr lang="en-US" altLang="zh-CN"/>
              <a:t>pull</a:t>
            </a:r>
            <a:r>
              <a:rPr lang="zh-CN" altLang="en-US"/>
              <a:t>模型   自提</a:t>
            </a:r>
          </a:p>
          <a:p>
            <a:r>
              <a:rPr lang="en-US" altLang="zh-CN"/>
              <a:t>push</a:t>
            </a:r>
            <a:r>
              <a:rPr lang="zh-CN" altLang="en-US"/>
              <a:t>模型 送到家门口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A0844-A843-4A1A-89C6-D8ADF0E3DC4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 flipH="1">
            <a:off x="1223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1223963" y="2308225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1212850" y="4500563"/>
            <a:ext cx="672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 flipH="1">
            <a:off x="5795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>
            <a:off x="7929563" y="2317750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t>2018/7/26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57485EF-07CB-4560-BDF9-ECAE85E048A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99C5EC3-8103-43E4-B157-1AC5D34014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t>2018/7/26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E4197-9F2F-4415-85F8-93AEECACC1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 flipH="1">
            <a:off x="1223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1223689" y="230781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1213529" y="4500880"/>
            <a:ext cx="67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 flipH="1">
            <a:off x="5795689" y="2307814"/>
            <a:ext cx="2138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>
            <a:off x="7929289" y="2317974"/>
            <a:ext cx="0" cy="21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wrap="square"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 wrap="square"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  <a:t>2018/7/26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F3E80A9-C089-480E-9D1E-3B913964BA2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noProof="1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DCC8595C-B6D7-43EC-9577-AA0422BFAA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A09486A2-9B4A-4F08-B491-129DAF4DDF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C61880FD-51CA-4182-8801-831F4C9C2CE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 flipH="1">
            <a:off x="1871663" y="3048000"/>
            <a:ext cx="58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>
            <p:custDataLst>
              <p:tags r:id="rId2"/>
            </p:custDataLst>
          </p:nvPr>
        </p:nvCxnSpPr>
        <p:spPr>
          <a:xfrm>
            <a:off x="18716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1871663" y="4265613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 flipH="1">
            <a:off x="6608763" y="3048000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>
            <a:off x="72310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noProof="1"/>
              <a:t>单击此处编辑文本</a:t>
            </a:r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t>2018/7/26</a:t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B29CE7E-9584-4E3D-A184-0EB8A5FF10A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1FD7337-7689-40E9-995D-FF92F58B836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  <a:t>2018/7/26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2E1C370-EC47-44E1-BBFE-64D6DC550E0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86C7E2C-DF09-4D8D-A4F6-C3EF5949F49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ags" Target="../tags/tag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4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760FBDFE-C587-4B4C-A407-44438C67B59E}" type="datetimeFigureOut">
              <a:rPr lang="zh-CN" altLang="en-US"/>
              <a:t>2018/7/26</a:t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ECA6A4FB-A520-4B09-AD78-B7CBC19CBDD9}" type="slidenum">
              <a:rPr lang="zh-CN" altLang="en-US"/>
              <a:t>‹#›</a:t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newgr8player.github.io/" TargetMode="External"/><Relationship Id="rId3" Type="http://schemas.openxmlformats.org/officeDocument/2006/relationships/tags" Target="../tags/tag29.xml"/><Relationship Id="rId7" Type="http://schemas.openxmlformats.org/officeDocument/2006/relationships/hyperlink" Target="https://github.com/newgr8player" TargetMode="Externa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0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5" Type="http://schemas.openxmlformats.org/officeDocument/2006/relationships/hyperlink" Target="https://newgr8player.github.io/" TargetMode="External"/><Relationship Id="rId4" Type="http://schemas.openxmlformats.org/officeDocument/2006/relationships/hyperlink" Target="https://github.com/newgr8playe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notesSlide" Target="../notesSlides/notesSlide18.xml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76634" y="5172075"/>
            <a:ext cx="2895524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>
            <a:lvl1pPr algn="ctr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</a:pPr>
            <a:r>
              <a:rPr lang="zh-CN" altLang="en-US" sz="1800" dirty="0"/>
              <a:t>开发工程部  冯泽明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19446" y="5791138"/>
            <a:ext cx="4168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7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8"/>
              </a:rPr>
              <a:t>https://newgr8player.gitee.io/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701209" y="2724531"/>
            <a:ext cx="5741582" cy="1089529"/>
          </a:xfrm>
        </p:spPr>
        <p:txBody>
          <a:bodyPr vert="horz" lIns="90000" tIns="46800" rIns="90000" bIns="46800" rtlCol="0" anchor="ctr" anchorCtr="0">
            <a:noAutofit/>
          </a:bodyPr>
          <a:lstStyle/>
          <a:p>
            <a:r>
              <a:rPr lang="zh-CN" altLang="en-US" sz="4000"/>
              <a:t>分布式</a:t>
            </a:r>
            <a:r>
              <a:rPr lang="en-US" altLang="zh-CN" sz="4000"/>
              <a:t>流处理平台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r>
              <a:rPr lang="en-US" altLang="zh-CN" dirty="0"/>
              <a:t>Apache Kafka® is a distributed streaming platform. </a:t>
            </a: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8835" y="1669415"/>
            <a:ext cx="2259330" cy="12858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2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为什么要使用消息队列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4215" y="2090738"/>
            <a:ext cx="79394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15315"/>
            <a:r>
              <a:rPr lang="zh-CN" altLang="en-US"/>
              <a:t>主要原因是由于在高并发环境下，由于来不及同步处理，请求往往会发生堵塞。</a:t>
            </a:r>
          </a:p>
          <a:p>
            <a:pPr indent="615315"/>
            <a:endParaRPr lang="zh-CN" altLang="en-US"/>
          </a:p>
          <a:p>
            <a:pPr indent="615315"/>
            <a:r>
              <a:rPr lang="zh-CN" altLang="en-US">
                <a:solidFill>
                  <a:srgbClr val="00B0F0"/>
                </a:solidFill>
              </a:rPr>
              <a:t>比如说</a:t>
            </a:r>
            <a:r>
              <a:rPr lang="zh-CN" altLang="en-US"/>
              <a:t>，大量的insert，update之类的请求同时到达MySQL，直接导致无数的行锁表锁，甚至最后请求会堆积过多，从而触发too many connections错误。通过使用消息队列，我们可以异步处理请求，从而缓解系统的压力。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为什么选择</a:t>
            </a:r>
            <a:r>
              <a:rPr lang="en-US" altLang="zh-CN"/>
              <a:t>Kafka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Part 4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2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不同消息队列间的比较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347980" y="1494790"/>
          <a:ext cx="8554085" cy="5277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6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67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82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-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ActiveMQ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Joram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HornetQ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OpenMQ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MuleMQ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SonicMQ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RabbitMQ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ZeroMQ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Redis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Kafka/Jafka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关注度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高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中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中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中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低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低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高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中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高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高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成熟度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成熟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比较成熟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比较成熟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比较成熟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新产品无成功案例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成熟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成熟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不成熟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比较成熟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比较成熟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所属社区/公司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Apache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OW2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Jboss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Sun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Mule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Progress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-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-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Redis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Apache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社区活跃度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高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中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中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低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高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低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高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低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高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高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文档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多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多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中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中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少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少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多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中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多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多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特点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功能齐全，被大量开源项目使用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-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在Linux平台上直接调用操作系统的AIO，性能得到很大的提升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-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性能非常好，与MuleESB无缝整合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性能优越的商业MQ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由于Erlang语言的并发能力，性能很好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低延时，高性能，最高43万条消息每秒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部署简单，使用简单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快速持久化；高吞吐；完全的分布式系统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授权方式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开源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开源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开源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开源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商业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商业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开源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开源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开源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开源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开发语言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Java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Java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Java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Java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Java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Java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Erlang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C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C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Scala、Java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03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支持的协议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OpenWire、STOMP、REST、XMPP、AMQP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JMS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JMS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JMS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JMS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JMS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AMQP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TCP、UDP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RESP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TCP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客户端支持语言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Java、C、C++、Python、PHP、Perl、.net等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Java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Java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Java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Java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Java、C、C++、.net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Java、C、C++、Python等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python、java</a:t>
                      </a:r>
                      <a:r>
                        <a:rPr lang="zh-CN" altLang="en-US" sz="800"/>
                        <a:t>、</a:t>
                      </a:r>
                      <a:r>
                        <a:rPr lang="en-US" sz="800"/>
                        <a:t>.net等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Java、C、C++、Python等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Java、C、C++、Python等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持久化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内存、文件、数据库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内存、文件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内存、文件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内存、文件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内存、文件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内存、文件、数据库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内存、文件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在消息发送端保存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内存、文件、数据库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内存、文件、数据库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事务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不支持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不支持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不支持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集群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不支持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负载均衡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不支持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支持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管理界面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一般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一般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无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一般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一般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好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无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无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一般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一般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部署方式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独立、嵌入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独立、嵌入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独立、嵌入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独立、嵌入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独立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独立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独立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独立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嵌入、独立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独立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8204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评价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成熟稳定，开源首选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依赖容器，不适合跨语言调用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推出的时间不长，尚无使用案例，不适合跨语言调用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依赖容器，不适合跨语言调用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推出的时间不长，无成功案例，目前仅支持Java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成熟稳定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Queue的数量大于50后，高并发下无法持续稳定的提供服务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不支持事务、集群，并且消息不能在服务端持久化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成熟稳定，但并非专用做消息队列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/>
                        <a:t>成熟稳定,性能优秀，但重度依赖ZooKeeper</a:t>
                      </a:r>
                      <a:endParaRPr lang="en-US" altLang="en-US" sz="8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2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不同消息队列间的比较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232410" y="1467485"/>
          <a:ext cx="8679180" cy="534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3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3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特性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ActiveMQ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RabbitMQ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RocketMQ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Kafka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PRODUCER-COMSUMER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支持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支持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支持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支持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PUBLISH_SUBSCRIBE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支持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支持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支持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支持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REQUEST-REPLY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支持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支持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-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-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API完备性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高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高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高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高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多语言支持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支持，JAVA优先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语言无关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只支持JAVA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支持，java优先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单机吞吐里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万级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万级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万级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十万级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消息延迟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-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微秒级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毫秒级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毫秒级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可用性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高（主从）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高（主从）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非常高（分布式）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非常高（分布式）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消息丢失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低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低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埋论上不会丢失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埋论上不会丢失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消息重复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-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可控制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-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埋论上会有重夏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文挡的完备性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高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高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高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高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提供快速入门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有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有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有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有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首次部署难度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-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低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-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中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社区活跃度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高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高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中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高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商业支持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无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无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阿里云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无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成熟度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成熟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成熟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比较成熟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成熟日志领域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特点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功能齐全，被大量开源项目使用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Erlang语言的并发能力性能很好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各个环节分布式扩展设计，主从HA；支持上万个队列；多种消费模式；性能很好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快速持久化；高吞吐；完全的分布式系统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支持协设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OpenWire、STOMP、REST、XMPP、AMOP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AMQP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自己定义的一套(社区提供JMS--不成熟）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TCP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持夂化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内存、文件、数据库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内存、文件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磁盘文件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内存、文件、数据库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事务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支持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不支持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支持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不支持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负裁均衡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支持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支持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支持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支持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管理界面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一般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好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有web consoled实现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一般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部署方式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独立、嵌入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独立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独立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独立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评价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优点：成熟的产品，已经在很多公 司得到应用（非大规模场景）。有 较多的文档。各种协议支持较好，有多重语富的成熟的客户端；缺点：根据其他用户反读，会出莫名其妙的问题，且会丢消息。其重心放到activemq6.0产品一apollo上去了，目前社区不活妖，且对5.x维护较少；Activemq不适合用于上千个队列的应用场景。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优点：由于erlang语言的特性，mq性能较好；管理界面较丰富，在互联网公司也有较大规棋的应用；支持amqp系列，有多种语言且支持amqp的客户端可用；缺点：erlang语言难度大。集群不支持动态扩展。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优点：模型简单，接口易用（JMS的接口很多场合并不太实用）。在阿里大规模应用。性能非常好，缺点：产品较新文档比较缺乏。没有在mq核心中去实现JMS等接口，对已有系统而言不能兼容。阿里内部还有一套未开源的MQAPI，可以将上层应用和下层MQ的实现解耦</a:t>
                      </a:r>
                      <a:r>
                        <a:rPr lang="zh-CN" altLang="en-US" sz="900"/>
                        <a:t>，</a:t>
                      </a:r>
                      <a:r>
                        <a:rPr lang="en-US" sz="900"/>
                        <a:t>使的下面mq可以很方便的进行切换和升级而对应用无任何影响，目前这一套东西未开源。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/>
                        <a:t>成熟稳定,性能优秀，但重度依赖ZooKeeper</a:t>
                      </a:r>
                      <a:endParaRPr lang="en-US" altLang="en-US" sz="900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Kafka</a:t>
            </a:r>
            <a:r>
              <a:rPr lang="zh-CN" altLang="en-US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Part 5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2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流处理平台意味着什么？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F1FFF2-FA99-474D-8997-95785DCEBC30}"/>
              </a:ext>
            </a:extLst>
          </p:cNvPr>
          <p:cNvSpPr txBox="1"/>
          <p:nvPr/>
        </p:nvSpPr>
        <p:spPr>
          <a:xfrm>
            <a:off x="590839" y="2362228"/>
            <a:ext cx="7467404" cy="335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发布和订阅消息（流），在这方面，它类似于一个消息队列或企业消息系统。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以</a:t>
            </a:r>
            <a:r>
              <a:rPr lang="zh-CN" altLang="en-US" dirty="0">
                <a:solidFill>
                  <a:srgbClr val="FF0000"/>
                </a:solidFill>
              </a:rPr>
              <a:t>容错</a:t>
            </a:r>
            <a:r>
              <a:rPr lang="zh-CN" altLang="en-US" dirty="0"/>
              <a:t>的方式存储消息（流）。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在消息流发生时处理它们。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5440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95666" y="1743115"/>
            <a:ext cx="1752668" cy="914400"/>
          </a:xfrm>
        </p:spPr>
        <p:txBody>
          <a:bodyPr anchor="ctr">
            <a:normAutofit fontScale="9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谢谢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19446" y="5791138"/>
            <a:ext cx="4168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4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https://newgr8player.gitee.io/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2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业务挑战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1500" y="1925320"/>
            <a:ext cx="83661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73380" algn="l"/>
            <a:r>
              <a:rPr lang="zh-CN" altLang="en-US" sz="1400"/>
              <a:t>随着电商、线上平台蓬勃发展，数据散落于企业内外形成大量的数据孤岛，依托传统的数据集成架构，难以满足多种类异构数据源的跨平台集成，导致尽管企业积累了大量的业务数据，却难以整合利用这些数据并从中获益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56235" y="3488055"/>
            <a:ext cx="1935480" cy="2160270"/>
            <a:chOff x="410" y="6289"/>
            <a:chExt cx="3048" cy="3402"/>
          </a:xfrm>
        </p:grpSpPr>
        <p:sp>
          <p:nvSpPr>
            <p:cNvPr id="4" name="文本框 3"/>
            <p:cNvSpPr txBox="1"/>
            <p:nvPr/>
          </p:nvSpPr>
          <p:spPr>
            <a:xfrm>
              <a:off x="900" y="7369"/>
              <a:ext cx="206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数据需求变化快</a:t>
              </a:r>
            </a:p>
          </p:txBody>
        </p:sp>
        <p:pic>
          <p:nvPicPr>
            <p:cNvPr id="5" name="图片 4" descr="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9" y="6289"/>
              <a:ext cx="1050" cy="108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10" y="7803"/>
              <a:ext cx="3048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/>
                <a:t>业务部门的数据需求变化快且变化频繁，信息部门在数据准备上，例如编写 ETL 脚本等耗费了大量的时间，仍然难以跟上业务部门数据需求的变化速度。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68370" y="3488055"/>
            <a:ext cx="1935480" cy="2336165"/>
            <a:chOff x="410" y="6304"/>
            <a:chExt cx="3048" cy="3679"/>
          </a:xfrm>
        </p:grpSpPr>
        <p:sp>
          <p:nvSpPr>
            <p:cNvPr id="13" name="文本框 12"/>
            <p:cNvSpPr txBox="1"/>
            <p:nvPr/>
          </p:nvSpPr>
          <p:spPr>
            <a:xfrm>
              <a:off x="900" y="7362"/>
              <a:ext cx="206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数据获取周期长</a:t>
              </a:r>
            </a:p>
          </p:txBody>
        </p:sp>
        <p:pic>
          <p:nvPicPr>
            <p:cNvPr id="14" name="图片 13" descr="C:\Users\Administrator\Desktop\02.png02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409" y="6304"/>
              <a:ext cx="1050" cy="1050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410" y="7804"/>
              <a:ext cx="3048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/>
                <a:t>数据获取周期过长，难以将业务系统产生的数据实时的流转并供给业务分析应用，数据的消费/应用距离数据产生的时间过长，导致数据的实效价值被严重降低。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80505" y="3488055"/>
            <a:ext cx="1935480" cy="1967230"/>
            <a:chOff x="410" y="6304"/>
            <a:chExt cx="3048" cy="3098"/>
          </a:xfrm>
        </p:grpSpPr>
        <p:sp>
          <p:nvSpPr>
            <p:cNvPr id="22" name="文本框 21"/>
            <p:cNvSpPr txBox="1"/>
            <p:nvPr/>
          </p:nvSpPr>
          <p:spPr>
            <a:xfrm>
              <a:off x="900" y="7362"/>
              <a:ext cx="206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海量数据支持弱</a:t>
              </a:r>
            </a:p>
          </p:txBody>
        </p:sp>
        <p:pic>
          <p:nvPicPr>
            <p:cNvPr id="23" name="图片 22" descr="C:\Users\Administrator\Desktop\03.png03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1409" y="6304"/>
              <a:ext cx="1050" cy="105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410" y="7804"/>
              <a:ext cx="3048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/>
                <a:t>对海量数据的支持能力弱，行业信息系统众多，数据要求多样，现有数据集成架构缺少对海量数据的高并发支持能力。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20304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2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传统数据融合方案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39090" y="2648585"/>
            <a:ext cx="1935480" cy="1597660"/>
            <a:chOff x="410" y="6304"/>
            <a:chExt cx="3048" cy="2516"/>
          </a:xfrm>
        </p:grpSpPr>
        <p:sp>
          <p:nvSpPr>
            <p:cNvPr id="4" name="文本框 3"/>
            <p:cNvSpPr txBox="1"/>
            <p:nvPr/>
          </p:nvSpPr>
          <p:spPr>
            <a:xfrm>
              <a:off x="1155" y="7362"/>
              <a:ext cx="155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持续投入高</a:t>
              </a:r>
            </a:p>
          </p:txBody>
        </p:sp>
        <p:pic>
          <p:nvPicPr>
            <p:cNvPr id="5" name="图片 4" descr="C:\Users\Administrator\Desktop\1.png1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409" y="6304"/>
              <a:ext cx="1050" cy="105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10" y="7804"/>
              <a:ext cx="304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/>
                <a:t>开发、维护、扩展/升级各个环节均需人员和资金的持续投入。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81275" y="2648585"/>
            <a:ext cx="1935480" cy="1597660"/>
            <a:chOff x="410" y="6304"/>
            <a:chExt cx="3048" cy="2516"/>
          </a:xfrm>
        </p:grpSpPr>
        <p:sp>
          <p:nvSpPr>
            <p:cNvPr id="7" name="文本框 6"/>
            <p:cNvSpPr txBox="1"/>
            <p:nvPr/>
          </p:nvSpPr>
          <p:spPr>
            <a:xfrm>
              <a:off x="1155" y="7362"/>
              <a:ext cx="181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经验难以延续</a:t>
              </a:r>
            </a:p>
          </p:txBody>
        </p:sp>
        <p:pic>
          <p:nvPicPr>
            <p:cNvPr id="9" name="图片 8" descr="C:\Users\Administrator\Desktop\2.png2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409" y="6304"/>
              <a:ext cx="1050" cy="105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410" y="7804"/>
              <a:ext cx="304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/>
                <a:t>单机架构的开发经验无法延续到分布式架构，缺少对大数据量的支持能力。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23460" y="2648585"/>
            <a:ext cx="1935480" cy="1597660"/>
            <a:chOff x="410" y="6304"/>
            <a:chExt cx="3048" cy="2516"/>
          </a:xfrm>
        </p:grpSpPr>
        <p:sp>
          <p:nvSpPr>
            <p:cNvPr id="16" name="文本框 15"/>
            <p:cNvSpPr txBox="1"/>
            <p:nvPr/>
          </p:nvSpPr>
          <p:spPr>
            <a:xfrm>
              <a:off x="1155" y="7362"/>
              <a:ext cx="188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开发维护量大</a:t>
              </a:r>
            </a:p>
          </p:txBody>
        </p:sp>
        <p:pic>
          <p:nvPicPr>
            <p:cNvPr id="17" name="图片 16" descr="C:\Users\Administrator\Desktop\3.png3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1409" y="6304"/>
              <a:ext cx="1050" cy="1050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410" y="7804"/>
              <a:ext cx="304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/>
                <a:t>从平台开发到日常的管理运营，依然存在大量的脚本开发工作。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065645" y="2648585"/>
            <a:ext cx="1935480" cy="1597660"/>
            <a:chOff x="410" y="6304"/>
            <a:chExt cx="3048" cy="2516"/>
          </a:xfrm>
        </p:grpSpPr>
        <p:sp>
          <p:nvSpPr>
            <p:cNvPr id="25" name="文本框 24"/>
            <p:cNvSpPr txBox="1"/>
            <p:nvPr/>
          </p:nvSpPr>
          <p:spPr>
            <a:xfrm>
              <a:off x="1409" y="7362"/>
              <a:ext cx="128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存在风险</a:t>
              </a:r>
            </a:p>
          </p:txBody>
        </p:sp>
        <p:pic>
          <p:nvPicPr>
            <p:cNvPr id="26" name="图片 25" descr="C:\Users\Administrator\Desktop\4.png4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1409" y="6304"/>
              <a:ext cx="1050" cy="105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410" y="7804"/>
              <a:ext cx="304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/>
                <a:t>人员变更、数据源变化、数据量增长均会带来一定风险。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19785" y="4827270"/>
            <a:ext cx="1935480" cy="1597660"/>
            <a:chOff x="410" y="6304"/>
            <a:chExt cx="3048" cy="2516"/>
          </a:xfrm>
        </p:grpSpPr>
        <p:sp>
          <p:nvSpPr>
            <p:cNvPr id="29" name="文本框 28"/>
            <p:cNvSpPr txBox="1"/>
            <p:nvPr/>
          </p:nvSpPr>
          <p:spPr>
            <a:xfrm>
              <a:off x="570" y="7362"/>
              <a:ext cx="261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/>
                <a:t>依赖个体技术能力</a:t>
              </a:r>
            </a:p>
          </p:txBody>
        </p:sp>
        <p:pic>
          <p:nvPicPr>
            <p:cNvPr id="30" name="图片 29" descr="C:\Users\Administrator\Desktop\5.png5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1352" y="6304"/>
              <a:ext cx="1050" cy="1050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410" y="7804"/>
              <a:ext cx="304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/>
                <a:t>平台自身适用范围较小，实际生产环境需求对个人技术能力依赖性强。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562985" y="4832350"/>
            <a:ext cx="1935480" cy="1592580"/>
            <a:chOff x="410" y="6312"/>
            <a:chExt cx="3048" cy="2508"/>
          </a:xfrm>
        </p:grpSpPr>
        <p:sp>
          <p:nvSpPr>
            <p:cNvPr id="33" name="文本框 32"/>
            <p:cNvSpPr txBox="1"/>
            <p:nvPr/>
          </p:nvSpPr>
          <p:spPr>
            <a:xfrm>
              <a:off x="1155" y="7362"/>
              <a:ext cx="155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实时性弱</a:t>
              </a:r>
            </a:p>
          </p:txBody>
        </p:sp>
        <p:pic>
          <p:nvPicPr>
            <p:cNvPr id="34" name="图片 33" descr="C:\Users\Administrator\Desktop\6.png6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1236" y="6312"/>
              <a:ext cx="1050" cy="105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410" y="7804"/>
              <a:ext cx="304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/>
                <a:t>虽然具备一定的实时性，但改造成完全实时同步代价巨大。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306185" y="4827270"/>
            <a:ext cx="1935480" cy="1412875"/>
            <a:chOff x="410" y="6304"/>
            <a:chExt cx="3048" cy="2225"/>
          </a:xfrm>
        </p:grpSpPr>
        <p:sp>
          <p:nvSpPr>
            <p:cNvPr id="39" name="文本框 38"/>
            <p:cNvSpPr txBox="1"/>
            <p:nvPr/>
          </p:nvSpPr>
          <p:spPr>
            <a:xfrm>
              <a:off x="977" y="7362"/>
              <a:ext cx="183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可用性无保障</a:t>
              </a:r>
            </a:p>
          </p:txBody>
        </p:sp>
        <p:pic>
          <p:nvPicPr>
            <p:cNvPr id="40" name="图片 39" descr="C:\Users\Administrator\Desktop\7.png7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1368" y="6304"/>
              <a:ext cx="1050" cy="1050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410" y="7804"/>
              <a:ext cx="304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/>
                <a:t>可用性没有保障，缺少时间和经验的验证。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2649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2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新型数据融合方案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56235" y="3420745"/>
            <a:ext cx="1935480" cy="1781810"/>
            <a:chOff x="410" y="6304"/>
            <a:chExt cx="3048" cy="3387"/>
          </a:xfrm>
        </p:grpSpPr>
        <p:sp>
          <p:nvSpPr>
            <p:cNvPr id="4" name="文本框 3"/>
            <p:cNvSpPr txBox="1"/>
            <p:nvPr/>
          </p:nvSpPr>
          <p:spPr>
            <a:xfrm>
              <a:off x="520" y="7354"/>
              <a:ext cx="282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/>
                <a:t>数据需求响应的敏捷化</a:t>
              </a:r>
            </a:p>
          </p:txBody>
        </p:sp>
        <p:pic>
          <p:nvPicPr>
            <p:cNvPr id="5" name="图片 4" descr="C:\Users\Administrator\Desktop\11.png11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409" y="6304"/>
              <a:ext cx="1050" cy="105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10" y="7803"/>
              <a:ext cx="3048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/>
                <a:t>目前的数据交换体系高度定制化，实现周期长，面对下游的数据需求变化难以快速应对，需建立敏捷的数据交换平台及时响应各类数据需求。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30780" y="3420745"/>
            <a:ext cx="1935480" cy="1781810"/>
            <a:chOff x="410" y="6304"/>
            <a:chExt cx="3048" cy="2806"/>
          </a:xfrm>
        </p:grpSpPr>
        <p:sp>
          <p:nvSpPr>
            <p:cNvPr id="13" name="文本框 12"/>
            <p:cNvSpPr txBox="1"/>
            <p:nvPr/>
          </p:nvSpPr>
          <p:spPr>
            <a:xfrm>
              <a:off x="659" y="7369"/>
              <a:ext cx="2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/>
                <a:t>开发与维护的轻量化</a:t>
              </a:r>
            </a:p>
          </p:txBody>
        </p:sp>
        <p:pic>
          <p:nvPicPr>
            <p:cNvPr id="14" name="图片 13" descr="C:\Users\Administrator\Desktop\12.png12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409" y="6304"/>
              <a:ext cx="1050" cy="1050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410" y="7803"/>
              <a:ext cx="3048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/>
                <a:t>亟需从上游取数、给下游供数的开发与维护难度，转变数据交换模式，向轻量化、产品化的方向转型。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79870" y="3420745"/>
            <a:ext cx="1935480" cy="1781810"/>
            <a:chOff x="410" y="6304"/>
            <a:chExt cx="3048" cy="3387"/>
          </a:xfrm>
        </p:grpSpPr>
        <p:sp>
          <p:nvSpPr>
            <p:cNvPr id="22" name="文本框 21"/>
            <p:cNvSpPr txBox="1"/>
            <p:nvPr/>
          </p:nvSpPr>
          <p:spPr>
            <a:xfrm>
              <a:off x="753" y="7369"/>
              <a:ext cx="221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/>
                <a:t>交换过程的可视化</a:t>
              </a:r>
            </a:p>
          </p:txBody>
        </p:sp>
        <p:pic>
          <p:nvPicPr>
            <p:cNvPr id="23" name="图片 22" descr="C:\Users\Administrator\Desktop\14.png14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1409" y="6304"/>
              <a:ext cx="1050" cy="105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410" y="7803"/>
              <a:ext cx="3048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/>
                <a:t>目前的数据交换体系缺少对交换过程的有效监控，故障问题解决过于被动，亟待提升可视化的数据交换监管能力，及时发现问题解决问题。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505325" y="3420745"/>
            <a:ext cx="1935480" cy="1781810"/>
            <a:chOff x="410" y="6304"/>
            <a:chExt cx="3048" cy="2806"/>
          </a:xfrm>
        </p:grpSpPr>
        <p:sp>
          <p:nvSpPr>
            <p:cNvPr id="9" name="文本框 8"/>
            <p:cNvSpPr txBox="1"/>
            <p:nvPr/>
          </p:nvSpPr>
          <p:spPr>
            <a:xfrm>
              <a:off x="900" y="7369"/>
              <a:ext cx="206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平台的可扩展性</a:t>
              </a:r>
            </a:p>
          </p:txBody>
        </p:sp>
        <p:pic>
          <p:nvPicPr>
            <p:cNvPr id="10" name="图片 9" descr="C:\Users\Administrator\Desktop\13.png13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1409" y="6304"/>
              <a:ext cx="1050" cy="1050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410" y="7803"/>
              <a:ext cx="3048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/>
                <a:t>提高数据交换平台的可扩展性，灵活应对已有和未来可能的多样类型的数据源接入需求。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3640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目录索引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8650" y="1825625"/>
            <a:ext cx="7886700" cy="3813117"/>
          </a:xfrm>
        </p:spPr>
        <p:txBody>
          <a:bodyPr>
            <a:normAutofit/>
          </a:bodyPr>
          <a:lstStyle/>
          <a:p>
            <a:pPr marL="342900" indent="-342900"/>
            <a:r>
              <a:rPr lang="zh-CN" altLang="en-US" noProof="1"/>
              <a:t>消息队列简介</a:t>
            </a:r>
          </a:p>
          <a:p>
            <a:pPr marL="342900" indent="-342900"/>
            <a:r>
              <a:rPr lang="zh-CN" altLang="en-US" noProof="1"/>
              <a:t>消息队列的模式</a:t>
            </a:r>
          </a:p>
          <a:p>
            <a:pPr marL="342900" indent="-342900"/>
            <a:r>
              <a:rPr lang="zh-CN" altLang="en-US" noProof="1"/>
              <a:t>为什么要使用消息队列</a:t>
            </a:r>
          </a:p>
          <a:p>
            <a:pPr marL="342900" indent="-342900"/>
            <a:r>
              <a:rPr lang="zh-CN" altLang="en-US" noProof="1"/>
              <a:t>为什么选择</a:t>
            </a:r>
            <a:r>
              <a:rPr lang="en-US" altLang="zh-CN" noProof="1"/>
              <a:t>Kafka</a:t>
            </a:r>
          </a:p>
          <a:p>
            <a:pPr marL="342900" indent="-342900"/>
            <a:r>
              <a:rPr lang="en-US" altLang="zh-CN" noProof="1"/>
              <a:t>Kafka</a:t>
            </a:r>
            <a:r>
              <a:rPr lang="zh-CN" altLang="en-US" noProof="1"/>
              <a:t>简介</a:t>
            </a:r>
            <a:endParaRPr lang="en-US" altLang="zh-CN" noProof="1"/>
          </a:p>
          <a:p>
            <a:pPr marL="342900" indent="-342900"/>
            <a:r>
              <a:rPr lang="en-US" altLang="zh-CN" noProof="1"/>
              <a:t>Kafka</a:t>
            </a:r>
            <a:r>
              <a:rPr lang="zh-CN" altLang="en-US" noProof="1"/>
              <a:t>的基本使用</a:t>
            </a:r>
            <a:endParaRPr lang="en-US" altLang="zh-CN" noProof="1"/>
          </a:p>
          <a:p>
            <a:pPr marL="342900" indent="-342900"/>
            <a:endParaRPr lang="zh-CN" altLang="en-US" noProof="1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消息队列简介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Part 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2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什么是消息队列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4215" y="1721485"/>
            <a:ext cx="79394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06425"/>
            <a:r>
              <a:rPr lang="zh-CN" altLang="en-US">
                <a:solidFill>
                  <a:srgbClr val="00B0F0"/>
                </a:solidFill>
              </a:rPr>
              <a:t>消息</a:t>
            </a:r>
            <a:r>
              <a:rPr lang="zh-CN" altLang="en-US"/>
              <a:t>：是在两台计算机间传送的数据单位。消息可以非常简单，例如只包含文本字符串；也可以更复杂，可能包含嵌入对象。</a:t>
            </a:r>
          </a:p>
          <a:p>
            <a:pPr indent="606425"/>
            <a:r>
              <a:rPr lang="zh-CN" altLang="en-US">
                <a:solidFill>
                  <a:srgbClr val="92D050"/>
                </a:solidFill>
              </a:rPr>
              <a:t>消息被发送到队列中就形成了消息队列。</a:t>
            </a:r>
          </a:p>
          <a:p>
            <a:pPr indent="606425"/>
            <a:r>
              <a:rPr lang="zh-CN" altLang="en-US">
                <a:solidFill>
                  <a:srgbClr val="00B0F0"/>
                </a:solidFill>
              </a:rPr>
              <a:t>消息队列</a:t>
            </a:r>
            <a:r>
              <a:rPr lang="zh-CN" altLang="en-US"/>
              <a:t>：是在消息的传输过程中保存消息的容器。消息队列管理器在将消息从它的源中继到它的目标时充当中间人。队列的主要目的是提供路由并保证消息的传递；如果发送消息时接收者不可用，消息队列会保留消息，直到可以成功地传递它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消息队列的模式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Part 2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2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消息队列的模式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71500" y="1778635"/>
            <a:ext cx="2950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Message Channel模式</a:t>
            </a:r>
          </a:p>
        </p:txBody>
      </p:sp>
      <p:pic>
        <p:nvPicPr>
          <p:cNvPr id="7" name="图片 6" descr="Azure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360" y="2374900"/>
            <a:ext cx="5554980" cy="38049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27245" y="177863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</a:rPr>
              <a:t>仅能被消费一次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message channe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355" y="2296795"/>
            <a:ext cx="6245225" cy="4306570"/>
          </a:xfrm>
          <a:prstGeom prst="rect">
            <a:avLst/>
          </a:prstGeom>
        </p:spPr>
      </p:pic>
      <p:sp>
        <p:nvSpPr>
          <p:cNvPr id="8" name="标题 1"/>
          <p:cNvSpPr txBox="1"/>
          <p:nvPr>
            <p:custDataLst>
              <p:tags r:id="rId2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消息队列的模式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71500" y="1778635"/>
            <a:ext cx="33426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Publisher-Subscriber模式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27680" y="2296795"/>
            <a:ext cx="12661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pull</a:t>
            </a:r>
            <a:r>
              <a:rPr lang="zh-CN" altLang="en-US"/>
              <a:t>模型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58030" y="2296795"/>
            <a:ext cx="1368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push</a:t>
            </a:r>
            <a:r>
              <a:rPr lang="zh-CN" altLang="en-US"/>
              <a:t>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3796665" y="2358390"/>
            <a:ext cx="128397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  <a:sp3d extrusionH="285750">
              <a:extrusionClr>
                <a:srgbClr val="A0D0F2"/>
              </a:extrusionClr>
            </a:sp3d>
          </a:bodyPr>
          <a:lstStyle/>
          <a:p>
            <a:pPr algn="ctr"/>
            <a:r>
              <a:rPr lang="en-US" altLang="zh-CN" sz="2000" b="1">
                <a:solidFill>
                  <a:srgbClr val="00B0F0"/>
                </a:solidFill>
                <a:effectLst/>
              </a:rPr>
              <a:t>VS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2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消息队列的模式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71500" y="1778635"/>
            <a:ext cx="2764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Message Router模式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28845" y="1840230"/>
            <a:ext cx="3230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solidFill>
                  <a:srgbClr val="FF0000"/>
                </a:solidFill>
              </a:rPr>
              <a:t>配置路由规则指定消息传递的路径</a:t>
            </a:r>
          </a:p>
        </p:txBody>
      </p:sp>
      <p:pic>
        <p:nvPicPr>
          <p:cNvPr id="7" name="图片 6" descr="message channel(2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675" y="2177415"/>
            <a:ext cx="6724650" cy="43675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为什么使用消息队列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Part 3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68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68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68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68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1909_1"/>
  <p:tag name="KSO_WM_TEMPLATE_CATEGORY" val="custom"/>
  <p:tag name="KSO_WM_TEMPLATE_INDEX" val="20186830"/>
  <p:tag name="KSO_WM_SLIDE_ID" val="custom20186830_1"/>
  <p:tag name="KSO_WM_SLIDE_INDEX" val="1"/>
  <p:tag name="KSO_WM_TEMPLATE_SUBCATEGORY" val="combine"/>
  <p:tag name="KSO_WM_TEMPLATE_THUMBS_INDEX" val="1、6、10、15、19、22、"/>
  <p:tag name="KSO_WM_SLIDE_SUBTYPE" val="pureTx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b"/>
  <p:tag name="KSO_WM_UNIT_INDEX" val="1"/>
  <p:tag name="KSO_WM_UNIT_ID" val="custom20186830_1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0_2"/>
  <p:tag name="KSO_WM_TAG_VERSION" val="1.0"/>
  <p:tag name="KSO_WM_TEMPLATE_INDEX" val="20186830"/>
  <p:tag name="KSO_WM_TEMPLATE_CATEGORY" val="custom"/>
  <p:tag name="KSO_WM_SLIDE_SUBTYPE" val="pureTx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6"/>
  <p:tag name="KSO_WM_UNIT_LAYERLEVEL" val="1"/>
  <p:tag name="KSO_WM_UNIT_INDEX" val="1"/>
  <p:tag name="KSO_WM_UNIT_ID" val="custom20186830_2*a*1"/>
  <p:tag name="KSO_WM_UNIT_TYPE" val="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PRESET_TEXT_LEN" val="349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0_2*f*1"/>
  <p:tag name="KSO_WM_UNIT_TYPE" val="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combine"/>
  <p:tag name="KSO_WM_SLIDE_SUBTYPE" val="pureTx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6830_6*a*1"/>
  <p:tag name="KSO_WM_UNIT_PRESET_TEXT" val="ADD YOUR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Part 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combine"/>
  <p:tag name="KSO_WM_SLIDE_SUBTYPE" val="pureT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6830_6*a*1"/>
  <p:tag name="KSO_WM_UNIT_PRESET_TEXT" val="ADD YOUR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Part 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combine"/>
  <p:tag name="KSO_WM_SLIDE_SUBTYPE" val="pureTx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6830_6*a*1"/>
  <p:tag name="KSO_WM_UNIT_PRESET_TEXT" val="ADD YOUR 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Part 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combine"/>
  <p:tag name="KSO_WM_SLIDE_SUBTYPE" val="pureTx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6830_6*a*1"/>
  <p:tag name="KSO_WM_UNIT_PRESET_TEXT" val="ADD YOUR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Part 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BEAUTIFY_FLAG" val="#wm#"/>
  <p:tag name="KSO_WM_COMBINE_RELATE_SLIDE_ID" val="background20181909_2"/>
  <p:tag name="KSO_WM_TEMPLATE_CATEGORY" val="custom"/>
  <p:tag name="KSO_WM_TEMPLATE_INDEX" val="20186830"/>
  <p:tag name="KSO_WM_SLIDE_ID" val="custom20186830_6"/>
  <p:tag name="KSO_WM_SLIDE_INDEX" val="6"/>
  <p:tag name="KSO_WM_TEMPLATE_SUBCATEGORY" val="combine"/>
  <p:tag name="KSO_WM_SLIDE_SUBTYPE" val="pureT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6830_6*a*1"/>
  <p:tag name="KSO_WM_UNIT_PRESET_TEXT" val="ADD YOUR 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UNIT_TYPE" val="e"/>
  <p:tag name="KSO_WM_UNIT_INDEX" val="1"/>
  <p:tag name="KSO_WM_UNIT_ID" val="custom20186830_6*e*1"/>
  <p:tag name="KSO_WM_UNIT_LAYERLEVEL" val="1"/>
  <p:tag name="KSO_WM_UNIT_VALUE" val="1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Part 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68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heme/theme1.xml><?xml version="1.0" encoding="utf-8"?>
<a:theme xmlns:a="http://schemas.openxmlformats.org/drawingml/2006/main" name="2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PPP_SBUSC_PRT_Personal_Growth</Template>
  <TotalTime>65</TotalTime>
  <Words>1545</Words>
  <Application>Microsoft Office PowerPoint</Application>
  <PresentationFormat>全屏显示(4:3)</PresentationFormat>
  <Paragraphs>429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Times New Roman</vt:lpstr>
      <vt:lpstr>2_Office 主题​​</vt:lpstr>
      <vt:lpstr>1_Office 主题​​</vt:lpstr>
      <vt:lpstr>分布式流处理平台</vt:lpstr>
      <vt:lpstr>目录索引</vt:lpstr>
      <vt:lpstr>消息队列简介</vt:lpstr>
      <vt:lpstr>PowerPoint 演示文稿</vt:lpstr>
      <vt:lpstr>消息队列的模式</vt:lpstr>
      <vt:lpstr>PowerPoint 演示文稿</vt:lpstr>
      <vt:lpstr>PowerPoint 演示文稿</vt:lpstr>
      <vt:lpstr>PowerPoint 演示文稿</vt:lpstr>
      <vt:lpstr>为什么使用消息队列</vt:lpstr>
      <vt:lpstr>PowerPoint 演示文稿</vt:lpstr>
      <vt:lpstr>为什么选择Kafka</vt:lpstr>
      <vt:lpstr>PowerPoint 演示文稿</vt:lpstr>
      <vt:lpstr>PowerPoint 演示文稿</vt:lpstr>
      <vt:lpstr>Kafka简介</vt:lpstr>
      <vt:lpstr>PowerPoint 演示文稿</vt:lpstr>
      <vt:lpstr>谢谢</vt:lpstr>
      <vt:lpstr>PowerPoint 演示文稿</vt:lpstr>
      <vt:lpstr>PowerPoint 演示文稿</vt:lpstr>
      <vt:lpstr>PowerPoint 演示文稿</vt:lpstr>
      <vt:lpstr>PowerPoint 演示文稿</vt:lpstr>
    </vt:vector>
  </TitlesOfParts>
  <Company>DIGEX,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Project Training</dc:title>
  <dc:creator>pynnkr1</dc:creator>
  <cp:lastModifiedBy>晓晓Sama</cp:lastModifiedBy>
  <cp:revision>751</cp:revision>
  <dcterms:created xsi:type="dcterms:W3CDTF">2002-02-19T21:25:00Z</dcterms:created>
  <dcterms:modified xsi:type="dcterms:W3CDTF">2018-07-26T12:57:11Z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