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453" r:id="rId3"/>
    <p:sldId id="454" r:id="rId5"/>
    <p:sldId id="530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31" r:id="rId14"/>
    <p:sldId id="455" r:id="rId15"/>
    <p:sldId id="516" r:id="rId16"/>
    <p:sldId id="517" r:id="rId17"/>
    <p:sldId id="518" r:id="rId18"/>
    <p:sldId id="519" r:id="rId19"/>
    <p:sldId id="532" r:id="rId20"/>
    <p:sldId id="457" r:id="rId21"/>
    <p:sldId id="459" r:id="rId22"/>
    <p:sldId id="533" r:id="rId23"/>
    <p:sldId id="520" r:id="rId24"/>
    <p:sldId id="521" r:id="rId25"/>
    <p:sldId id="522" r:id="rId26"/>
    <p:sldId id="523" r:id="rId27"/>
    <p:sldId id="525" r:id="rId28"/>
    <p:sldId id="524" r:id="rId29"/>
    <p:sldId id="526" r:id="rId30"/>
    <p:sldId id="527" r:id="rId31"/>
    <p:sldId id="528" r:id="rId32"/>
    <p:sldId id="529" r:id="rId33"/>
    <p:sldId id="534" r:id="rId34"/>
    <p:sldId id="535" r:id="rId35"/>
    <p:sldId id="536" r:id="rId36"/>
    <p:sldId id="490" r:id="rId37"/>
    <p:sldId id="537" r:id="rId38"/>
    <p:sldId id="538" r:id="rId39"/>
    <p:sldId id="539" r:id="rId40"/>
    <p:sldId id="540" r:id="rId41"/>
    <p:sldId id="542" r:id="rId42"/>
    <p:sldId id="541" r:id="rId43"/>
    <p:sldId id="543" r:id="rId44"/>
    <p:sldId id="544" r:id="rId45"/>
    <p:sldId id="545" r:id="rId46"/>
    <p:sldId id="546" r:id="rId47"/>
    <p:sldId id="488" r:id="rId48"/>
    <p:sldId id="495" r:id="rId49"/>
    <p:sldId id="547" r:id="rId50"/>
    <p:sldId id="472" r:id="rId51"/>
    <p:sldId id="57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1280" autoAdjust="0"/>
  </p:normalViewPr>
  <p:slideViewPr>
    <p:cSldViewPr>
      <p:cViewPr varScale="1">
        <p:scale>
          <a:sx n="86" d="100"/>
          <a:sy n="86" d="100"/>
        </p:scale>
        <p:origin x="1128" y="72"/>
      </p:cViewPr>
      <p:guideLst>
        <p:guide orient="horz" pos="2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7411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837A8F-CC18-4CA5-8A8A-649ABF93EFFF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75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MULTI 命令用于开启一个事务，它总是返回 OK 。 </a:t>
            </a:r>
            <a:endParaRPr lang="zh-CN" altLang="en-US"/>
          </a:p>
          <a:p>
            <a:r>
              <a:rPr lang="zh-CN" altLang="en-US"/>
              <a:t>MULTI 执行之后， 客户端可以继续向服务器发送任意多条命令， 这些命令不会立即被执行， 而是被放到一个队列中。</a:t>
            </a:r>
            <a:endParaRPr lang="en-US" altLang="zh-CN"/>
          </a:p>
          <a:p>
            <a:r>
              <a:rPr lang="zh-CN" altLang="en-US"/>
              <a:t>当 EXEC命令被调用时， 所有队列中的命令才会被执行。</a:t>
            </a:r>
            <a:endParaRPr lang="zh-CN" altLang="en-US"/>
          </a:p>
          <a:p>
            <a:r>
              <a:rPr lang="zh-CN" altLang="en-US"/>
              <a:t>另一方面， 通过调用 DISCARD ， 客户端可以清空事务队列， 并放弃执行事务。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CB406B-5E54-4989-BEC5-8A4EE32E14EA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065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 dirty="0"/>
              <a:t>返回的整数表示订阅的数量</a:t>
            </a:r>
            <a:endParaRPr lang="zh-CN" altLang="zh-CN" dirty="0"/>
          </a:p>
          <a:p>
            <a:r>
              <a:rPr lang="en-US" altLang="zh-CN" dirty="0"/>
              <a:t>message </a:t>
            </a:r>
            <a:r>
              <a:rPr lang="zh-CN" altLang="zh-CN" dirty="0"/>
              <a:t>表示有新消息</a:t>
            </a:r>
            <a:endParaRPr lang="zh-CN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表示消息发布者</a:t>
            </a:r>
            <a:endParaRPr lang="zh-CN" altLang="en-US" dirty="0"/>
          </a:p>
          <a:p>
            <a:r>
              <a:rPr lang="zh-CN" altLang="zh-CN" dirty="0"/>
              <a:t>然后是 消息内容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270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270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601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8601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E4F78C-D89C-4591-BABC-F2C1F612872E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CB406B-5E54-4989-BEC5-8A4EE32E14EA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CB406B-5E54-4989-BEC5-8A4EE32E14EA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CB406B-5E54-4989-BEC5-8A4EE32E14EA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CB406B-5E54-4989-BEC5-8A4EE32E14EA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3554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redis-server --service-install redis.windows.conf</a:t>
            </a:r>
            <a:endParaRPr lang="zh-CN" altLang="zh-CN"/>
          </a:p>
        </p:txBody>
      </p:sp>
      <p:sp>
        <p:nvSpPr>
          <p:cNvPr id="2355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E09FA5-181B-44B2-8924-B0AB1188B434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2560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6D7B88-B833-4CFF-B631-4A68FB94540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7.xml"/><Relationship Id="rId6" Type="http://schemas.openxmlformats.org/officeDocument/2006/relationships/hyperlink" Target="https://newgr8player.github.io/" TargetMode="External"/><Relationship Id="rId5" Type="http://schemas.openxmlformats.org/officeDocument/2006/relationships/hyperlink" Target="https://github.com/newgr8player" TargetMode="External"/><Relationship Id="rId4" Type="http://schemas.openxmlformats.org/officeDocument/2006/relationships/tags" Target="../tags/tag16.xml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redis.io/download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hyperlink" Target="https://newgr8player.github.io/" TargetMode="External"/><Relationship Id="rId1" Type="http://schemas.openxmlformats.org/officeDocument/2006/relationships/hyperlink" Target="https://github.com/newgr8player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01800" y="2684463"/>
            <a:ext cx="5740400" cy="1089025"/>
          </a:xfrm>
        </p:spPr>
        <p:txBody>
          <a:bodyPr lIns="90000" tIns="46800" rIns="90000" bIns="46800" anchor="ctr"/>
          <a:lstStyle/>
          <a:p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14338" name="副标题 2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01800" y="3814763"/>
            <a:ext cx="5740400" cy="425450"/>
          </a:xfrm>
        </p:spPr>
        <p:txBody>
          <a:bodyPr lIns="90000" tIns="46800" rIns="90000" bIns="46800"/>
          <a:lstStyle/>
          <a:p>
            <a:r>
              <a:rPr lang="zh-CN" altLang="en-US" dirty="0"/>
              <a:t>开源</a:t>
            </a:r>
            <a:r>
              <a:rPr lang="en-US" altLang="zh-CN" dirty="0"/>
              <a:t>key-value</a:t>
            </a:r>
            <a:r>
              <a:rPr lang="zh-CN" altLang="en-US" dirty="0"/>
              <a:t>存储系统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4339" name="图片 5" descr="dbs_redis_512px_1097089_easyicon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1260475"/>
            <a:ext cx="1830387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5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https://newgr8player.github.io/</a:t>
            </a:r>
            <a:endParaRPr lang="en-US" altLang="zh-CN" dirty="0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80" y="319816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易于拓展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24079" y="4179058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灵活的数据模型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78" y="5023197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大数据量、高性能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78" y="585913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高可用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6" y="2209832"/>
            <a:ext cx="9144000" cy="3775447"/>
          </a:xfrm>
          <a:prstGeom prst="rect">
            <a:avLst/>
          </a:prstGeom>
        </p:spPr>
      </p:pic>
      <p:sp>
        <p:nvSpPr>
          <p:cNvPr id="1843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0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的由来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6" y="2209832"/>
            <a:ext cx="9144000" cy="3775447"/>
          </a:xfrm>
          <a:prstGeom prst="rect">
            <a:avLst/>
          </a:prstGeom>
        </p:spPr>
      </p:pic>
      <p:sp>
        <p:nvSpPr>
          <p:cNvPr id="1843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0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Redis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0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的数据类型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96" y="296733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字符串类型</a:t>
            </a:r>
            <a:r>
              <a:rPr lang="en-US" altLang="zh-CN" dirty="0"/>
              <a:t>(String)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4495" y="3948226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散列类型</a:t>
            </a:r>
            <a:r>
              <a:rPr lang="en-US" altLang="zh-CN" dirty="0"/>
              <a:t>(Hash)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14494" y="4792365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列表类型</a:t>
            </a:r>
            <a:r>
              <a:rPr lang="en-US" altLang="zh-CN" dirty="0"/>
              <a:t>(List)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4930835" y="298611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集合类型</a:t>
            </a:r>
            <a:r>
              <a:rPr lang="en-US" altLang="zh-CN" dirty="0"/>
              <a:t>(Set)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899138" y="3944327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有序集合类型</a:t>
            </a:r>
            <a:r>
              <a:rPr lang="en-US" altLang="zh-CN" dirty="0"/>
              <a:t>(Sorted Set)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0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的应用场景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3166" y="2743218"/>
            <a:ext cx="6697667" cy="3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缓存（数据查询、短连接、新闻内容、商品内容等等</a:t>
            </a:r>
            <a:r>
              <a:rPr lang="en-US" altLang="zh-CN" sz="1600" dirty="0"/>
              <a:t>)</a:t>
            </a:r>
            <a:r>
              <a:rPr lang="zh-CN" altLang="zh-CN" sz="1600" dirty="0"/>
              <a:t>。（最多使用）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聊天室的在线好友列表。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任务队列。（秒杀、抢购、</a:t>
            </a:r>
            <a:r>
              <a:rPr lang="en-US" altLang="zh-CN" sz="1600" dirty="0"/>
              <a:t>12306</a:t>
            </a:r>
            <a:r>
              <a:rPr lang="zh-CN" altLang="zh-CN" sz="1600" dirty="0"/>
              <a:t>等等）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应用排行榜。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网站访问统计。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数据过期处理（可以精确到毫秒）</a:t>
            </a:r>
            <a:endParaRPr lang="zh-CN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分布式集群架构中的</a:t>
            </a:r>
            <a:r>
              <a:rPr lang="en-US" altLang="zh-CN" sz="1600" dirty="0"/>
              <a:t>session</a:t>
            </a:r>
            <a:r>
              <a:rPr lang="zh-CN" altLang="zh-CN" sz="1600" dirty="0"/>
              <a:t>分离</a:t>
            </a:r>
            <a:endParaRPr lang="zh-CN" altLang="en-US" sz="1600"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0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的应用场景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3166" y="2743218"/>
            <a:ext cx="6697667" cy="3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缓存（数据查询、短连接、新闻内容、商品内容等等</a:t>
            </a:r>
            <a:r>
              <a:rPr lang="en-US" altLang="zh-CN" sz="1600" dirty="0"/>
              <a:t>)</a:t>
            </a:r>
            <a:r>
              <a:rPr lang="zh-CN" altLang="zh-CN" sz="1600" dirty="0"/>
              <a:t>。（最多使用）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聊天室的在线好友列表。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任务队列。（秒杀、抢购、</a:t>
            </a:r>
            <a:r>
              <a:rPr lang="en-US" altLang="zh-CN" sz="1600" dirty="0"/>
              <a:t>12306</a:t>
            </a:r>
            <a:r>
              <a:rPr lang="zh-CN" altLang="zh-CN" sz="1600" dirty="0"/>
              <a:t>等等）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应用排行榜。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网站访问统计。</a:t>
            </a:r>
            <a:endParaRPr lang="zh-CN" altLang="zh-CN" sz="1600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数据过期处理（可以精确到毫秒）</a:t>
            </a:r>
            <a:endParaRPr lang="zh-CN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/>
              <a:t>分布式集群架构中的</a:t>
            </a:r>
            <a:r>
              <a:rPr lang="en-US" altLang="zh-CN" sz="1600" dirty="0"/>
              <a:t>session</a:t>
            </a:r>
            <a:r>
              <a:rPr lang="zh-CN" altLang="zh-CN" sz="1600" dirty="0"/>
              <a:t>分离</a:t>
            </a:r>
            <a:endParaRPr lang="zh-CN" altLang="en-US" sz="1600" dirty="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0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8101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下载最新稳定版 </a:t>
            </a:r>
            <a:r>
              <a:rPr lang="en-US" altLang="zh-CN">
                <a:ea typeface="宋体" panose="02010600030101010101" pitchFamily="2" charset="-122"/>
              </a:rPr>
              <a:t>redis-4.0.9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hlinkClick r:id="rId1"/>
              </a:rPr>
              <a:t>http://redis.io/download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tar zxvf redis-2.2.11  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解压缩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cd src             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进入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src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make              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编译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make test      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可以测试一下（本步可省略）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make install    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安装，默认安装目录是 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/usr/local/bin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，生成如图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个二进制文件，可以将其拷到新建目录下，例如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:  /usr/local/redis/bin</a:t>
            </a: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2531" name="图片 17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25341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74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00800"/>
            <a:ext cx="891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dirty="0"/>
              <a:t>cp  </a:t>
            </a:r>
            <a:r>
              <a:rPr lang="zh-CN" altLang="en-US" dirty="0"/>
              <a:t>源码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  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    </a:t>
            </a:r>
            <a:r>
              <a:rPr lang="zh-CN" altLang="en-US" dirty="0"/>
              <a:t>配置文件复制</a:t>
            </a:r>
            <a:endParaRPr lang="zh-CN" altLang="en-US" dirty="0"/>
          </a:p>
          <a:p>
            <a:pPr marL="342900" indent="-342900"/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marL="342900" indent="-342900"/>
            <a:r>
              <a:rPr lang="en-US" altLang="zh-CN" dirty="0"/>
              <a:t>./bin/</a:t>
            </a:r>
            <a:r>
              <a:rPr lang="en-US" altLang="zh-CN" dirty="0" err="1"/>
              <a:t>redis</a:t>
            </a:r>
            <a:r>
              <a:rPr lang="en-US" altLang="zh-CN" dirty="0"/>
              <a:t>-server ./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                    </a:t>
            </a:r>
            <a:r>
              <a:rPr lang="zh-CN" altLang="en-US" dirty="0"/>
              <a:t>启动</a:t>
            </a:r>
            <a:r>
              <a:rPr lang="en-US" altLang="zh-CN" dirty="0"/>
              <a:t>Redis</a:t>
            </a:r>
            <a:r>
              <a:rPr lang="zh-CN" altLang="en-US" dirty="0"/>
              <a:t>服务</a:t>
            </a:r>
            <a:endParaRPr lang="zh-CN" altLang="en-US" dirty="0"/>
          </a:p>
          <a:p>
            <a:pPr marL="342900" indent="-342900"/>
            <a:r>
              <a:rPr lang="zh-CN" altLang="en-US" dirty="0"/>
              <a:t>此时</a:t>
            </a:r>
            <a:r>
              <a:rPr lang="en-US" altLang="zh-CN" dirty="0" err="1"/>
              <a:t>redis</a:t>
            </a:r>
            <a:r>
              <a:rPr lang="zh-CN" altLang="en-US" dirty="0"/>
              <a:t>已经运行，但要获得好的性能，还需要对配置文件进行合理的配置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目录索引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3813117"/>
          </a:xfrm>
        </p:spPr>
        <p:txBody>
          <a:bodyPr>
            <a:normAutofit fontScale="87500" lnSpcReduction="10000"/>
          </a:bodyPr>
          <a:lstStyle/>
          <a:p>
            <a:pPr marL="342900" indent="-342900"/>
            <a:r>
              <a:rPr lang="en-US" altLang="zh-CN" noProof="1"/>
              <a:t>NoSql</a:t>
            </a:r>
            <a:r>
              <a:rPr lang="zh-CN" altLang="en-US" noProof="1"/>
              <a:t>简介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简介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的安装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的特性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Jedis</a:t>
            </a:r>
            <a:r>
              <a:rPr lang="zh-CN" altLang="en-US" noProof="1"/>
              <a:t>的基本使用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其他功能演示</a:t>
            </a:r>
            <a:endParaRPr lang="zh-CN" altLang="en-US" noProof="1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92153" y="2251983"/>
            <a:ext cx="4072610" cy="1100820"/>
          </a:xfrm>
        </p:spPr>
        <p:txBody>
          <a:bodyPr>
            <a:noAutofit/>
          </a:bodyPr>
          <a:lstStyle/>
          <a:p>
            <a:r>
              <a:rPr lang="en-US" altLang="zh-CN" sz="4000" noProof="1"/>
              <a:t>Redis</a:t>
            </a:r>
            <a:r>
              <a:rPr lang="zh-CN" altLang="en-US" sz="4000" noProof="1"/>
              <a:t>的常用命令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定义</a:t>
            </a:r>
            <a:r>
              <a:rPr lang="en-US" altLang="zh-CN" noProof="1"/>
              <a:t>Key</a:t>
            </a:r>
            <a:r>
              <a:rPr lang="zh-CN" altLang="en-US" noProof="1"/>
              <a:t>时候应该注意的事项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1684" y="3276604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Key</a:t>
            </a:r>
            <a:r>
              <a:rPr lang="zh-CN" altLang="en-US" dirty="0"/>
              <a:t>不要太长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1684" y="4038584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Key</a:t>
            </a:r>
            <a:r>
              <a:rPr lang="zh-CN" altLang="en-US" dirty="0"/>
              <a:t>不要太短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84" y="4876762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统一的命名规范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字符串</a:t>
            </a:r>
            <a:r>
              <a:rPr lang="en-US" altLang="zh-CN" noProof="1"/>
              <a:t>(String)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47882" y="2654353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101"/>
                </a:solidFill>
              </a:rPr>
              <a:t>二进制安全（</a:t>
            </a:r>
            <a:r>
              <a:rPr lang="en-US" altLang="zh-CN" dirty="0">
                <a:solidFill>
                  <a:srgbClr val="FF0101"/>
                </a:solidFill>
              </a:rPr>
              <a:t>Binary-safe</a:t>
            </a:r>
            <a:r>
              <a:rPr lang="zh-CN" altLang="en-US" dirty="0">
                <a:solidFill>
                  <a:srgbClr val="FF0101"/>
                </a:solidFill>
              </a:rPr>
              <a:t>）</a:t>
            </a:r>
            <a:endParaRPr lang="zh-CN" altLang="en-US" dirty="0">
              <a:solidFill>
                <a:srgbClr val="FF010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1268" y="3290941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1234</a:t>
            </a:r>
            <a:r>
              <a:rPr lang="en-US" altLang="zh-CN" dirty="0">
                <a:solidFill>
                  <a:srgbClr val="FF0101"/>
                </a:solidFill>
              </a:rPr>
              <a:t>\0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81268" y="3981868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语言计算长度：</a:t>
            </a:r>
            <a:r>
              <a:rPr lang="en-US" altLang="zh-CN" dirty="0" err="1"/>
              <a:t>strlen</a:t>
            </a:r>
            <a:r>
              <a:rPr lang="en-US" altLang="zh-CN" dirty="0"/>
              <a:t>(str) </a:t>
            </a:r>
            <a:r>
              <a:rPr lang="en-US" altLang="zh-CN" dirty="0">
                <a:sym typeface="Wingdings" panose="05000000000000000000" pitchFamily="2" charset="2"/>
              </a:rPr>
              <a:t> 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96822" y="4659460"/>
            <a:ext cx="439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   </a:t>
            </a:r>
            <a:r>
              <a:rPr lang="zh-CN" altLang="en-US" dirty="0"/>
              <a:t>计算长度：</a:t>
            </a:r>
            <a:r>
              <a:rPr lang="en-US" altLang="zh-CN" dirty="0" err="1"/>
              <a:t>strlen</a:t>
            </a:r>
            <a:r>
              <a:rPr lang="en-US" altLang="zh-CN" dirty="0"/>
              <a:t>(str) </a:t>
            </a:r>
            <a:r>
              <a:rPr lang="en-US" altLang="zh-CN" dirty="0">
                <a:sym typeface="Wingdings" panose="05000000000000000000" pitchFamily="2" charset="2"/>
              </a:rPr>
              <a:t> 8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字符串</a:t>
            </a:r>
            <a:r>
              <a:rPr lang="en-US" altLang="zh-CN" noProof="1"/>
              <a:t>(String)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3090" y="2616500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赋值</a:t>
            </a:r>
            <a:r>
              <a:rPr lang="en-US" altLang="zh-CN" dirty="0"/>
              <a:t>	set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value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90" y="3376241"/>
            <a:ext cx="38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取值</a:t>
            </a:r>
            <a:r>
              <a:rPr lang="en-US" altLang="zh-CN" dirty="0"/>
              <a:t>	get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9611" y="4135982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删除</a:t>
            </a:r>
            <a:r>
              <a:rPr lang="en-US" altLang="zh-CN" dirty="0"/>
              <a:t>	del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98" y="4895723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拓展</a:t>
            </a:r>
            <a:r>
              <a:rPr lang="en-US" altLang="zh-CN" dirty="0"/>
              <a:t>	append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str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3090" y="5655464"/>
            <a:ext cx="6882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数值增减</a:t>
            </a:r>
            <a:r>
              <a:rPr lang="en-US" altLang="zh-CN" dirty="0"/>
              <a:t>	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 </a:t>
            </a:r>
            <a:r>
              <a:rPr lang="en-US" altLang="zh-CN" dirty="0" err="1"/>
              <a:t>decr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endParaRPr lang="en-US" altLang="zh-CN" dirty="0"/>
          </a:p>
          <a:p>
            <a:pPr lvl="4"/>
            <a:r>
              <a:rPr lang="en-US" altLang="zh-CN" dirty="0" err="1"/>
              <a:t>incrby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number</a:t>
            </a:r>
            <a:r>
              <a:rPr lang="en-US" altLang="zh-CN" dirty="0"/>
              <a:t>  </a:t>
            </a:r>
            <a:r>
              <a:rPr lang="en-US" altLang="zh-CN" dirty="0" err="1"/>
              <a:t>decrby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number</a:t>
            </a:r>
            <a:endParaRPr lang="zh-CN" altLang="zh-CN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哈希</a:t>
            </a:r>
            <a:r>
              <a:rPr lang="en-US" altLang="zh-CN" noProof="1"/>
              <a:t>(Hash)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96" y="2577082"/>
            <a:ext cx="773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赋值</a:t>
            </a:r>
            <a:r>
              <a:rPr lang="en-US" altLang="zh-CN" dirty="0"/>
              <a:t>	</a:t>
            </a:r>
            <a:r>
              <a:rPr lang="en-US" altLang="zh-CN" dirty="0" err="1"/>
              <a:t>hset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value</a:t>
            </a:r>
            <a:r>
              <a:rPr lang="en-US" altLang="zh-CN" dirty="0"/>
              <a:t>  </a:t>
            </a:r>
            <a:r>
              <a:rPr lang="en-US" altLang="zh-CN" dirty="0" err="1"/>
              <a:t>hmset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value…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96" y="3336823"/>
            <a:ext cx="82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取值</a:t>
            </a:r>
            <a:r>
              <a:rPr lang="en-US" altLang="zh-CN" dirty="0"/>
              <a:t>	</a:t>
            </a:r>
            <a:r>
              <a:rPr lang="en-US" altLang="zh-CN" dirty="0" err="1"/>
              <a:t>hget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 </a:t>
            </a:r>
            <a:r>
              <a:rPr lang="en-US" altLang="zh-CN" dirty="0" err="1"/>
              <a:t>hmget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keys…</a:t>
            </a:r>
            <a:r>
              <a:rPr lang="en-US" altLang="zh-CN" dirty="0"/>
              <a:t> </a:t>
            </a:r>
            <a:r>
              <a:rPr lang="en-US" altLang="zh-CN" dirty="0" err="1"/>
              <a:t>hgetall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1016" y="4096564"/>
            <a:ext cx="79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删除</a:t>
            </a:r>
            <a:r>
              <a:rPr lang="en-US" altLang="zh-CN" dirty="0"/>
              <a:t>	</a:t>
            </a:r>
            <a:r>
              <a:rPr lang="en-US" altLang="zh-CN" dirty="0" err="1"/>
              <a:t>hdel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 </a:t>
            </a:r>
            <a:r>
              <a:rPr lang="en-US" altLang="zh-CN" dirty="0"/>
              <a:t>del </a:t>
            </a:r>
            <a:r>
              <a:rPr lang="en-US" altLang="zh-CN" dirty="0">
                <a:solidFill>
                  <a:srgbClr val="0070C0"/>
                </a:solidFill>
              </a:rPr>
              <a:t>name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496" y="5445990"/>
            <a:ext cx="78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拓展</a:t>
            </a:r>
            <a:r>
              <a:rPr lang="en-US" altLang="zh-CN" dirty="0"/>
              <a:t>	</a:t>
            </a:r>
            <a:r>
              <a:rPr lang="en-US" altLang="zh-CN" dirty="0" err="1"/>
              <a:t>hexists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 	</a:t>
            </a:r>
            <a:r>
              <a:rPr lang="en-US" altLang="zh-CN" dirty="0" err="1"/>
              <a:t>hlen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</a:t>
            </a:r>
            <a:r>
              <a:rPr lang="en-US" altLang="zh-CN" dirty="0"/>
              <a:t>  </a:t>
            </a:r>
            <a:endParaRPr lang="en-US" altLang="zh-CN" dirty="0"/>
          </a:p>
          <a:p>
            <a:pPr lvl="3"/>
            <a:r>
              <a:rPr lang="en-US" altLang="zh-CN" dirty="0"/>
              <a:t>	</a:t>
            </a:r>
            <a:r>
              <a:rPr lang="en-US" altLang="zh-CN" dirty="0" err="1"/>
              <a:t>hkeys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</a:t>
            </a:r>
            <a:r>
              <a:rPr lang="en-US" altLang="zh-CN" dirty="0"/>
              <a:t>  		</a:t>
            </a:r>
            <a:r>
              <a:rPr lang="en-US" altLang="zh-CN" dirty="0" err="1"/>
              <a:t>hvals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4496" y="4771277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数值增减</a:t>
            </a:r>
            <a:r>
              <a:rPr lang="en-US" altLang="zh-CN" dirty="0"/>
              <a:t>	</a:t>
            </a:r>
            <a:r>
              <a:rPr lang="en-US" altLang="zh-CN" dirty="0" err="1"/>
              <a:t>hincrby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name key number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列表</a:t>
            </a:r>
            <a:r>
              <a:rPr lang="en-US" altLang="zh-CN" noProof="1"/>
              <a:t>(List)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底层数据结构是链表，头尾操作比较快。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4601921"/>
            <a:ext cx="751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List</a:t>
            </a:r>
            <a:r>
              <a:rPr lang="zh-CN" altLang="en-US" dirty="0"/>
              <a:t>的容量是</a:t>
            </a:r>
            <a:r>
              <a:rPr lang="en-US" altLang="zh-CN" dirty="0"/>
              <a:t>2^32-1</a:t>
            </a:r>
            <a:r>
              <a:rPr lang="zh-CN" altLang="en-US" dirty="0"/>
              <a:t>个元素，即</a:t>
            </a:r>
            <a:r>
              <a:rPr lang="en-US" altLang="zh-CN" dirty="0"/>
              <a:t>4294967295</a:t>
            </a:r>
            <a:r>
              <a:rPr lang="zh-CN" altLang="en-US" dirty="0"/>
              <a:t>个元素。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列表</a:t>
            </a:r>
            <a:r>
              <a:rPr lang="en-US" altLang="zh-CN" noProof="1"/>
              <a:t>(List)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96" y="2577082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赋值</a:t>
            </a:r>
            <a:r>
              <a:rPr lang="en-US" altLang="zh-CN" dirty="0"/>
              <a:t>	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values… </a:t>
            </a:r>
            <a:r>
              <a:rPr lang="en-US" altLang="zh-CN" dirty="0" err="1"/>
              <a:t>rpush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values…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96" y="3103773"/>
            <a:ext cx="82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查看</a:t>
            </a:r>
            <a:r>
              <a:rPr lang="en-US" altLang="zh-CN" dirty="0"/>
              <a:t>	</a:t>
            </a:r>
            <a:r>
              <a:rPr lang="en-US" altLang="zh-CN" dirty="0" err="1"/>
              <a:t>lrange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start 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3775" y="3630464"/>
            <a:ext cx="79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弹出</a:t>
            </a:r>
            <a:r>
              <a:rPr lang="en-US" altLang="zh-CN" dirty="0"/>
              <a:t>	lpop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/>
              <a:t>rpop</a:t>
            </a:r>
            <a:r>
              <a:rPr lang="en-US" altLang="zh-CN" dirty="0">
                <a:solidFill>
                  <a:srgbClr val="0070C0"/>
                </a:solidFill>
              </a:rPr>
              <a:t> key</a:t>
            </a:r>
            <a:endParaRPr lang="zh-CN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933775" y="4714067"/>
            <a:ext cx="7846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拓展</a:t>
            </a:r>
            <a:r>
              <a:rPr lang="en-US" altLang="zh-CN" dirty="0"/>
              <a:t>	</a:t>
            </a:r>
            <a:r>
              <a:rPr lang="en-US" altLang="zh-CN" dirty="0" err="1"/>
              <a:t>lpushx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value	</a:t>
            </a:r>
            <a:r>
              <a:rPr lang="en-US" altLang="zh-CN" dirty="0" err="1"/>
              <a:t>rpushx</a:t>
            </a:r>
            <a:r>
              <a:rPr lang="en-US" altLang="zh-CN" dirty="0">
                <a:solidFill>
                  <a:srgbClr val="0070C0"/>
                </a:solidFill>
              </a:rPr>
              <a:t> key value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/>
              <a:t>lrem</a:t>
            </a:r>
            <a:r>
              <a:rPr lang="en-US" altLang="zh-CN" dirty="0">
                <a:solidFill>
                  <a:srgbClr val="0070C0"/>
                </a:solidFill>
              </a:rPr>
              <a:t> key count value	</a:t>
            </a:r>
            <a:r>
              <a:rPr lang="en-US" altLang="zh-CN" dirty="0" err="1"/>
              <a:t>lset</a:t>
            </a:r>
            <a:r>
              <a:rPr lang="en-US" altLang="zh-CN" dirty="0">
                <a:solidFill>
                  <a:srgbClr val="0070C0"/>
                </a:solidFill>
              </a:rPr>
              <a:t> key index value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/>
              <a:t>linsert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before value </a:t>
            </a:r>
            <a:r>
              <a:rPr lang="en-US" altLang="zh-CN" dirty="0" err="1">
                <a:solidFill>
                  <a:srgbClr val="0070C0"/>
                </a:solidFill>
              </a:rPr>
              <a:t>newvalue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/>
              <a:t>linsert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after value </a:t>
            </a:r>
            <a:r>
              <a:rPr lang="en-US" altLang="zh-CN" dirty="0" err="1">
                <a:solidFill>
                  <a:srgbClr val="0070C0"/>
                </a:solidFill>
              </a:rPr>
              <a:t>newvalue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/>
              <a:t>rpoplpush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key1 key2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3775" y="4162302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元素个数</a:t>
            </a:r>
            <a:r>
              <a:rPr lang="en-US" altLang="zh-CN" dirty="0"/>
              <a:t>	</a:t>
            </a:r>
            <a:r>
              <a:rPr lang="en-US" altLang="zh-CN" dirty="0" err="1"/>
              <a:t>llen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集合</a:t>
            </a:r>
            <a:r>
              <a:rPr lang="en-US" altLang="zh-CN" noProof="1"/>
              <a:t>(Set)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无序。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460192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不重复。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集合</a:t>
            </a:r>
            <a:r>
              <a:rPr lang="en-US" altLang="zh-CN" noProof="1"/>
              <a:t>(Set)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96" y="2577082"/>
            <a:ext cx="82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</a:t>
            </a:r>
            <a:r>
              <a:rPr lang="en-US" altLang="zh-CN" dirty="0"/>
              <a:t>	</a:t>
            </a:r>
            <a:r>
              <a:rPr lang="en-US" altLang="zh-CN" dirty="0" err="1"/>
              <a:t>sadd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value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96" y="3103773"/>
            <a:ext cx="82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查看</a:t>
            </a:r>
            <a:r>
              <a:rPr lang="en-US" altLang="zh-CN" dirty="0"/>
              <a:t>	</a:t>
            </a:r>
            <a:r>
              <a:rPr lang="en-US" altLang="zh-CN" dirty="0" err="1"/>
              <a:t>smembers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3775" y="3630464"/>
            <a:ext cx="79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合并</a:t>
            </a:r>
            <a:r>
              <a:rPr lang="en-US" altLang="zh-CN" dirty="0"/>
              <a:t>	</a:t>
            </a:r>
            <a:r>
              <a:rPr lang="en-US" altLang="zh-CN" dirty="0" err="1"/>
              <a:t>sunion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key1 key2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775" y="4714067"/>
            <a:ext cx="7846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拓展</a:t>
            </a:r>
            <a:r>
              <a:rPr lang="en-US" altLang="zh-CN" dirty="0"/>
              <a:t>	</a:t>
            </a:r>
            <a:r>
              <a:rPr lang="en-US" altLang="zh-CN" dirty="0" err="1"/>
              <a:t>scard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	</a:t>
            </a:r>
            <a:endParaRPr lang="en-US" altLang="zh-CN" dirty="0"/>
          </a:p>
          <a:p>
            <a:pPr lvl="4"/>
            <a:r>
              <a:rPr lang="en-US" altLang="zh-CN" dirty="0" err="1"/>
              <a:t>srandmember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sdiffstore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newkey</a:t>
            </a:r>
            <a:r>
              <a:rPr lang="en-US" altLang="zh-CN" dirty="0">
                <a:solidFill>
                  <a:srgbClr val="0070C0"/>
                </a:solidFill>
              </a:rPr>
              <a:t> key1 key2</a:t>
            </a:r>
            <a:endParaRPr lang="en-US" altLang="zh-CN" dirty="0">
              <a:solidFill>
                <a:srgbClr val="0070C0"/>
              </a:solidFill>
            </a:endParaRPr>
          </a:p>
          <a:p>
            <a:pPr lvl="4"/>
            <a:r>
              <a:rPr lang="en-US" altLang="zh-CN" dirty="0" err="1"/>
              <a:t>sinterstore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newkey</a:t>
            </a:r>
            <a:r>
              <a:rPr lang="en-US" altLang="zh-CN" dirty="0">
                <a:solidFill>
                  <a:srgbClr val="0070C0"/>
                </a:solidFill>
              </a:rPr>
              <a:t> key1 key2</a:t>
            </a:r>
            <a:endParaRPr lang="en-US" altLang="zh-CN" dirty="0">
              <a:solidFill>
                <a:srgbClr val="0070C0"/>
              </a:solidFill>
            </a:endParaRPr>
          </a:p>
          <a:p>
            <a:pPr lvl="4"/>
            <a:r>
              <a:rPr lang="en-US" altLang="zh-CN" dirty="0" err="1"/>
              <a:t>sunionstore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newkey</a:t>
            </a:r>
            <a:r>
              <a:rPr lang="en-US" altLang="zh-CN" dirty="0">
                <a:solidFill>
                  <a:srgbClr val="0070C0"/>
                </a:solidFill>
              </a:rPr>
              <a:t> key1 key2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3774" y="4162302"/>
            <a:ext cx="821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删除</a:t>
            </a:r>
            <a:r>
              <a:rPr lang="en-US" altLang="zh-CN" dirty="0"/>
              <a:t>	</a:t>
            </a:r>
            <a:r>
              <a:rPr lang="en-US" altLang="zh-CN" dirty="0" err="1"/>
              <a:t>srem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value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集合</a:t>
            </a:r>
            <a:r>
              <a:rPr lang="en-US" altLang="zh-CN" noProof="1"/>
              <a:t>(Sorted-Set)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有序集合。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4601921"/>
            <a:ext cx="44710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Key</a:t>
            </a:r>
            <a:r>
              <a:rPr lang="zh-CN" altLang="en-US" dirty="0"/>
              <a:t>不重复。</a:t>
            </a:r>
            <a:r>
              <a:rPr lang="en-US" altLang="zh-CN" dirty="0"/>
              <a:t>Score</a:t>
            </a:r>
            <a:r>
              <a:rPr lang="zh-CN" altLang="en-US" dirty="0"/>
              <a:t>可以重复。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的常用命令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集合</a:t>
            </a:r>
            <a:r>
              <a:rPr lang="en-US" altLang="zh-CN" noProof="1"/>
              <a:t>(Sorted-Set)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96" y="2577082"/>
            <a:ext cx="793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</a:t>
            </a:r>
            <a:r>
              <a:rPr lang="en-US" altLang="zh-CN" dirty="0"/>
              <a:t>	</a:t>
            </a:r>
            <a:r>
              <a:rPr lang="en-US" altLang="zh-CN" dirty="0" err="1"/>
              <a:t>zadd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score value…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96" y="3103773"/>
            <a:ext cx="82295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查看</a:t>
            </a:r>
            <a:r>
              <a:rPr lang="en-US" altLang="zh-CN" dirty="0"/>
              <a:t>	</a:t>
            </a:r>
            <a:r>
              <a:rPr lang="en-US" altLang="zh-CN" dirty="0" err="1"/>
              <a:t>zscore</a:t>
            </a:r>
            <a:r>
              <a:rPr lang="en-US" altLang="zh-CN" dirty="0">
                <a:solidFill>
                  <a:srgbClr val="0070C0"/>
                </a:solidFill>
              </a:rPr>
              <a:t> key value</a:t>
            </a:r>
            <a:r>
              <a:rPr lang="en-US" altLang="zh-CN" dirty="0"/>
              <a:t>	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3775" y="3630464"/>
            <a:ext cx="79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范围查询</a:t>
            </a:r>
            <a:r>
              <a:rPr lang="en-US" altLang="zh-CN" dirty="0"/>
              <a:t>	</a:t>
            </a:r>
            <a:r>
              <a:rPr lang="en-US" altLang="zh-CN" dirty="0" err="1"/>
              <a:t>zrange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start end [</a:t>
            </a:r>
            <a:r>
              <a:rPr lang="en-US" altLang="zh-CN" dirty="0" err="1">
                <a:solidFill>
                  <a:srgbClr val="0070C0"/>
                </a:solidFill>
              </a:rPr>
              <a:t>withscores</a:t>
            </a:r>
            <a:r>
              <a:rPr lang="en-US" altLang="zh-CN" dirty="0">
                <a:solidFill>
                  <a:srgbClr val="0070C0"/>
                </a:solidFill>
              </a:rPr>
              <a:t>]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873" y="4996680"/>
            <a:ext cx="78465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拓展</a:t>
            </a:r>
            <a:r>
              <a:rPr lang="en-US" altLang="zh-CN" dirty="0"/>
              <a:t>	</a:t>
            </a:r>
            <a:r>
              <a:rPr lang="en-US" altLang="zh-CN" dirty="0" err="1"/>
              <a:t>zincrby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</a:t>
            </a:r>
            <a:r>
              <a:rPr lang="en-US" altLang="zh-CN" dirty="0" err="1">
                <a:solidFill>
                  <a:srgbClr val="0070C0"/>
                </a:solidFill>
              </a:rPr>
              <a:t>addscore</a:t>
            </a:r>
            <a:r>
              <a:rPr lang="en-US" altLang="zh-CN" dirty="0">
                <a:solidFill>
                  <a:srgbClr val="0070C0"/>
                </a:solidFill>
              </a:rPr>
              <a:t> value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dirty="0" err="1"/>
              <a:t>zcount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</a:t>
            </a:r>
            <a:r>
              <a:rPr lang="en-US" altLang="zh-CN" dirty="0" err="1">
                <a:solidFill>
                  <a:srgbClr val="0070C0"/>
                </a:solidFill>
              </a:rPr>
              <a:t>startscore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endscore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000" dirty="0" err="1"/>
              <a:t>zrangebyscore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key </a:t>
            </a:r>
            <a:r>
              <a:rPr lang="en-US" altLang="zh-CN" sz="2000" dirty="0" err="1">
                <a:solidFill>
                  <a:srgbClr val="0070C0"/>
                </a:solidFill>
              </a:rPr>
              <a:t>startscore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endscore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withscore</a:t>
            </a:r>
            <a:r>
              <a:rPr lang="en-US" altLang="zh-CN" sz="2000" dirty="0">
                <a:solidFill>
                  <a:srgbClr val="0070C0"/>
                </a:solidFill>
              </a:rPr>
              <a:t> limit </a:t>
            </a:r>
            <a:r>
              <a:rPr lang="en-US" altLang="zh-CN" sz="2000" dirty="0" err="1">
                <a:solidFill>
                  <a:srgbClr val="0070C0"/>
                </a:solidFill>
              </a:rPr>
              <a:t>startindex</a:t>
            </a:r>
            <a:r>
              <a:rPr lang="en-US" altLang="zh-CN" sz="2000" dirty="0">
                <a:solidFill>
                  <a:srgbClr val="0070C0"/>
                </a:solidFill>
              </a:rPr>
              <a:t> count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3775" y="4147801"/>
            <a:ext cx="791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删除</a:t>
            </a:r>
            <a:r>
              <a:rPr lang="en-US" altLang="zh-CN" dirty="0"/>
              <a:t>	</a:t>
            </a:r>
            <a:r>
              <a:rPr lang="en-US" altLang="zh-CN" dirty="0" err="1"/>
              <a:t>zremrangebyrank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start end</a:t>
            </a:r>
            <a:endParaRPr lang="en-US" altLang="zh-CN" dirty="0">
              <a:solidFill>
                <a:srgbClr val="0070C0"/>
              </a:solidFill>
            </a:endParaRPr>
          </a:p>
          <a:p>
            <a:pPr lvl="4"/>
            <a:r>
              <a:rPr lang="en-US" altLang="zh-CN" dirty="0" err="1"/>
              <a:t>zremrangebyscore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key </a:t>
            </a:r>
            <a:r>
              <a:rPr lang="en-US" altLang="zh-CN" dirty="0" err="1">
                <a:solidFill>
                  <a:srgbClr val="0070C0"/>
                </a:solidFill>
              </a:rPr>
              <a:t>startscore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endscore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/>
              <a:t>Redis</a:t>
            </a:r>
            <a:r>
              <a:rPr lang="zh-CN" altLang="en-US" sz="5400" dirty="0"/>
              <a:t>的特性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的特性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相关特性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多数据库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460192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支持事务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的特性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多数据库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8298" y="2438426"/>
            <a:ext cx="784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select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dbindex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move</a:t>
            </a:r>
            <a:r>
              <a:rPr lang="en-US" altLang="zh-CN" dirty="0">
                <a:solidFill>
                  <a:srgbClr val="0070C0"/>
                </a:solidFill>
              </a:rPr>
              <a:t> key </a:t>
            </a:r>
            <a:r>
              <a:rPr lang="en-US" altLang="zh-CN" dirty="0" err="1">
                <a:solidFill>
                  <a:srgbClr val="0070C0"/>
                </a:solidFill>
              </a:rPr>
              <a:t>dbindex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43526" y="4017161"/>
            <a:ext cx="7886700" cy="6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71450" indent="-171450" algn="l" defTabSz="685800" rtl="0" fontAlgn="base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事务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98" y="4800564"/>
            <a:ext cx="7846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multi	</a:t>
            </a:r>
            <a:r>
              <a:rPr lang="zh-CN" altLang="en-US" dirty="0"/>
              <a:t>开始事务</a:t>
            </a:r>
            <a:r>
              <a:rPr lang="en-US" altLang="zh-CN" dirty="0"/>
              <a:t>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exec		</a:t>
            </a:r>
            <a:r>
              <a:rPr lang="zh-CN" altLang="en-US" dirty="0"/>
              <a:t>提交事务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discard	</a:t>
            </a:r>
            <a:r>
              <a:rPr lang="zh-CN" altLang="en-US" dirty="0"/>
              <a:t>回滚事务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84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Redis</a:t>
            </a:r>
            <a:r>
              <a:rPr lang="zh-CN" altLang="en-US" noProof="1"/>
              <a:t>的特性</a:t>
            </a:r>
            <a:endParaRPr lang="zh-CN" altLang="en-US" b="1" dirty="0">
              <a:ea typeface="华文细黑" panose="02010600040101010101" pitchFamily="2" charset="-122"/>
            </a:endParaRPr>
          </a:p>
        </p:txBody>
      </p:sp>
      <p:pic>
        <p:nvPicPr>
          <p:cNvPr id="66562" name="图片 8499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2" y="3048010"/>
            <a:ext cx="28194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图片 84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52" y="3124208"/>
            <a:ext cx="2971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图片 849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72" y="5410210"/>
            <a:ext cx="2895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图片 849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72" y="3048010"/>
            <a:ext cx="28987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事务演示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2153" y="2590821"/>
            <a:ext cx="4072610" cy="838179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Redis</a:t>
            </a:r>
            <a:r>
              <a:rPr lang="zh-CN" altLang="en-US" sz="4900" dirty="0"/>
              <a:t>的持久化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zh-CN" altLang="en-US" noProof="1"/>
              <a:t>持久化方式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RDB</a:t>
            </a:r>
            <a:r>
              <a:rPr lang="zh-CN" altLang="en-US" dirty="0"/>
              <a:t>持久化</a:t>
            </a:r>
            <a:r>
              <a:rPr lang="en-US" altLang="zh-CN" dirty="0"/>
              <a:t>(</a:t>
            </a:r>
            <a:r>
              <a:rPr lang="zh-CN" altLang="en-US" dirty="0"/>
              <a:t>默认支持无序配置</a:t>
            </a:r>
            <a:r>
              <a:rPr lang="en-US" altLang="zh-CN" dirty="0"/>
              <a:t>)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4601921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AOC</a:t>
            </a:r>
            <a:r>
              <a:rPr lang="zh-CN" altLang="en-US" dirty="0"/>
              <a:t>持久化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持久化的优势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0694" y="3198167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RDB</a:t>
            </a:r>
            <a:r>
              <a:rPr lang="zh-CN" altLang="en-US" dirty="0"/>
              <a:t>方式持久化优势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94" y="3957908"/>
            <a:ext cx="7011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对于灾难恢复而言，</a:t>
            </a:r>
            <a:r>
              <a:rPr lang="en-US" altLang="zh-CN" dirty="0"/>
              <a:t>RDB</a:t>
            </a:r>
            <a:r>
              <a:rPr lang="zh-CN" altLang="en-US" dirty="0"/>
              <a:t>是一个非常不错的选择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694" y="5585432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相比</a:t>
            </a:r>
            <a:r>
              <a:rPr lang="en-US" altLang="zh-CN" dirty="0"/>
              <a:t>AOF</a:t>
            </a:r>
            <a:r>
              <a:rPr lang="zh-CN" altLang="en-US" dirty="0"/>
              <a:t>，大数据集启动效率更高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94" y="4771670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性能最大化，由子进程完成持久化操作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持久化的劣势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6094" y="2895614"/>
            <a:ext cx="8253046" cy="219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当系统在定时持久化之前出现宕机，还未来得及往硬盘写入数据，那数据就丢失了。当数据集过大时，可能会导致服务器停止几百毫秒甚至是</a:t>
            </a:r>
            <a:r>
              <a:rPr lang="en-US" altLang="zh-CN" dirty="0"/>
              <a:t>1</a:t>
            </a:r>
            <a:r>
              <a:rPr lang="zh-CN" altLang="en-US" dirty="0"/>
              <a:t>秒钟。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持久化的配置方式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8650" y="2574857"/>
            <a:ext cx="8253046" cy="369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/>
              <a:t>redis.conf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save 900 1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每</a:t>
            </a:r>
            <a:r>
              <a:rPr lang="en-US" altLang="zh-CN" sz="2000" dirty="0">
                <a:solidFill>
                  <a:srgbClr val="00B050"/>
                </a:solidFill>
              </a:rPr>
              <a:t>900</a:t>
            </a:r>
            <a:r>
              <a:rPr lang="zh-CN" altLang="en-US" sz="2000" dirty="0">
                <a:solidFill>
                  <a:srgbClr val="00B050"/>
                </a:solidFill>
              </a:rPr>
              <a:t>秒，至少有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个</a:t>
            </a:r>
            <a:r>
              <a:rPr lang="en-US" altLang="zh-CN" sz="2000" dirty="0">
                <a:solidFill>
                  <a:srgbClr val="00B050"/>
                </a:solidFill>
              </a:rPr>
              <a:t>key</a:t>
            </a:r>
            <a:r>
              <a:rPr lang="zh-CN" altLang="en-US" sz="2000" dirty="0">
                <a:solidFill>
                  <a:srgbClr val="00B050"/>
                </a:solidFill>
              </a:rPr>
              <a:t>发生变化，会持久化一次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>save 300 10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每</a:t>
            </a:r>
            <a:r>
              <a:rPr lang="en-US" altLang="zh-CN" sz="2000" dirty="0">
                <a:solidFill>
                  <a:srgbClr val="00B050"/>
                </a:solidFill>
              </a:rPr>
              <a:t>300</a:t>
            </a:r>
            <a:r>
              <a:rPr lang="zh-CN" altLang="en-US" sz="2000" dirty="0">
                <a:solidFill>
                  <a:srgbClr val="00B050"/>
                </a:solidFill>
              </a:rPr>
              <a:t>秒，至少有</a:t>
            </a:r>
            <a:r>
              <a:rPr lang="en-US" altLang="zh-CN" sz="2000" dirty="0">
                <a:solidFill>
                  <a:srgbClr val="00B050"/>
                </a:solidFill>
              </a:rPr>
              <a:t>10</a:t>
            </a:r>
            <a:r>
              <a:rPr lang="zh-CN" altLang="en-US" sz="2000" dirty="0">
                <a:solidFill>
                  <a:srgbClr val="00B050"/>
                </a:solidFill>
              </a:rPr>
              <a:t>个</a:t>
            </a:r>
            <a:r>
              <a:rPr lang="en-US" altLang="zh-CN" sz="2000" dirty="0">
                <a:solidFill>
                  <a:srgbClr val="00B050"/>
                </a:solidFill>
              </a:rPr>
              <a:t>key</a:t>
            </a:r>
            <a:r>
              <a:rPr lang="zh-CN" altLang="en-US" sz="2000" dirty="0">
                <a:solidFill>
                  <a:srgbClr val="00B050"/>
                </a:solidFill>
              </a:rPr>
              <a:t>发生变化，会持久化一次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>save 60 10000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每</a:t>
            </a:r>
            <a:r>
              <a:rPr lang="en-US" altLang="zh-CN" sz="2000" dirty="0">
                <a:solidFill>
                  <a:srgbClr val="00B050"/>
                </a:solidFill>
              </a:rPr>
              <a:t>60</a:t>
            </a:r>
            <a:r>
              <a:rPr lang="zh-CN" altLang="en-US" sz="2000" dirty="0">
                <a:solidFill>
                  <a:srgbClr val="00B050"/>
                </a:solidFill>
              </a:rPr>
              <a:t>秒，至少有</a:t>
            </a:r>
            <a:r>
              <a:rPr lang="en-US" altLang="zh-CN" sz="2000" dirty="0">
                <a:solidFill>
                  <a:srgbClr val="00B050"/>
                </a:solidFill>
              </a:rPr>
              <a:t>10000</a:t>
            </a:r>
            <a:r>
              <a:rPr lang="zh-CN" altLang="en-US" sz="2000" dirty="0">
                <a:solidFill>
                  <a:srgbClr val="00B050"/>
                </a:solidFill>
              </a:rPr>
              <a:t>个</a:t>
            </a:r>
            <a:r>
              <a:rPr lang="en-US" altLang="zh-CN" sz="2000" dirty="0">
                <a:solidFill>
                  <a:srgbClr val="00B050"/>
                </a:solidFill>
              </a:rPr>
              <a:t>key</a:t>
            </a:r>
            <a:r>
              <a:rPr lang="zh-CN" altLang="en-US" sz="2000" dirty="0">
                <a:solidFill>
                  <a:srgbClr val="00B050"/>
                </a:solidFill>
              </a:rPr>
              <a:t>发生变化，会持久化一次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dbfilename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配置持久化文件名称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dir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配置持久化文件保存路径，默认</a:t>
            </a:r>
            <a:r>
              <a:rPr lang="en-US" altLang="zh-CN" sz="2000" dirty="0">
                <a:solidFill>
                  <a:srgbClr val="00B050"/>
                </a:solidFill>
              </a:rPr>
              <a:t>./</a:t>
            </a:r>
            <a:r>
              <a:rPr lang="zh-CN" altLang="en-US" sz="2000" dirty="0">
                <a:solidFill>
                  <a:srgbClr val="00B050"/>
                </a:solidFill>
              </a:rPr>
              <a:t>配置文件当前路径</a:t>
            </a:r>
            <a:endParaRPr lang="zh-CN" altLang="zh-CN" sz="2000" dirty="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628650" y="1607369"/>
            <a:ext cx="7886700" cy="121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000" dirty="0"/>
              <a:t>NoSql</a:t>
            </a:r>
            <a:r>
              <a:rPr lang="zh-CN" altLang="en-US" sz="2000" dirty="0"/>
              <a:t> </a:t>
            </a:r>
            <a:r>
              <a:rPr lang="en-US" altLang="zh-CN" sz="2000" dirty="0"/>
              <a:t>= Not Only Sql</a:t>
            </a:r>
            <a:endParaRPr lang="en-US" altLang="zh-CN" sz="2000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1752674" y="2636823"/>
            <a:ext cx="373265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/>
            <a:r>
              <a:rPr lang="zh-CN" altLang="en-US" sz="1800" dirty="0"/>
              <a:t>不仅仅使用</a:t>
            </a:r>
            <a:r>
              <a:rPr lang="en-US" altLang="zh-CN" sz="1800" dirty="0"/>
              <a:t>Sql</a:t>
            </a:r>
            <a:endParaRPr lang="en-US" altLang="zh-CN" sz="1800" dirty="0"/>
          </a:p>
        </p:txBody>
      </p:sp>
      <p:sp>
        <p:nvSpPr>
          <p:cNvPr id="6" name="标题 1"/>
          <p:cNvSpPr txBox="1"/>
          <p:nvPr/>
        </p:nvSpPr>
        <p:spPr bwMode="auto">
          <a:xfrm>
            <a:off x="591712" y="3962386"/>
            <a:ext cx="7886700" cy="16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000" dirty="0"/>
              <a:t>非关系型数据库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持久化的优势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8671" y="2967335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带来更高的数据安全性，每秒同步或每修改同步或不同步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671" y="3727076"/>
            <a:ext cx="7648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对于日志文件写入操作采用追加模式，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当写入过程中出现宕机时，不会破坏已经存在的内容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671" y="5354600"/>
            <a:ext cx="7611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AOF</a:t>
            </a:r>
            <a:r>
              <a:rPr lang="zh-CN" altLang="en-US" dirty="0"/>
              <a:t>包含格式清晰、易于理解的日志文件记录所有的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修改操作，通过该文件可完成数据重建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671" y="4705646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如果日志过大，</a:t>
            </a:r>
            <a:r>
              <a:rPr lang="en-US" altLang="zh-CN" dirty="0" err="1"/>
              <a:t>redis</a:t>
            </a:r>
            <a:r>
              <a:rPr lang="zh-CN" altLang="en-US" dirty="0"/>
              <a:t>会自动启动重写机制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持久化的劣势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8671" y="3198167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对于相同数据集而言，</a:t>
            </a:r>
            <a:r>
              <a:rPr lang="en-US" altLang="zh-CN" dirty="0"/>
              <a:t>AOF</a:t>
            </a:r>
            <a:r>
              <a:rPr lang="zh-CN" altLang="en-US" dirty="0"/>
              <a:t>的文件要比</a:t>
            </a:r>
            <a:r>
              <a:rPr lang="en-US" altLang="zh-CN" dirty="0"/>
              <a:t>RDB</a:t>
            </a:r>
            <a:r>
              <a:rPr lang="zh-CN" altLang="en-US" dirty="0"/>
              <a:t>的文件大一些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8671" y="4900962"/>
            <a:ext cx="639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根据同步策略的不同，运行效率要低于</a:t>
            </a:r>
            <a:r>
              <a:rPr lang="en-US" altLang="zh-CN" dirty="0"/>
              <a:t>RDB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zh-CN" noProof="1"/>
              <a:t>Redis</a:t>
            </a:r>
            <a:r>
              <a:rPr lang="zh-CN" altLang="en-US" noProof="1"/>
              <a:t>的持久化</a:t>
            </a:r>
            <a:endParaRPr lang="en-US" altLang="zh-CN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12801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持久化的配置方式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8650" y="2574857"/>
            <a:ext cx="8253046" cy="430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/>
              <a:t>redis.conf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appendonly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配置</a:t>
            </a:r>
            <a:r>
              <a:rPr lang="en-US" altLang="zh-CN" sz="2000" dirty="0" err="1">
                <a:solidFill>
                  <a:srgbClr val="00B050"/>
                </a:solidFill>
              </a:rPr>
              <a:t>aof</a:t>
            </a:r>
            <a:r>
              <a:rPr lang="zh-CN" altLang="en-US" sz="2000" dirty="0">
                <a:solidFill>
                  <a:srgbClr val="00B050"/>
                </a:solidFill>
              </a:rPr>
              <a:t>持久化是否启用，默认</a:t>
            </a:r>
            <a:r>
              <a:rPr lang="en-US" altLang="zh-CN" sz="2000" dirty="0">
                <a:solidFill>
                  <a:srgbClr val="00B050"/>
                </a:solidFill>
              </a:rPr>
              <a:t>no</a:t>
            </a:r>
            <a:r>
              <a:rPr lang="zh-CN" altLang="en-US" sz="2000" dirty="0">
                <a:solidFill>
                  <a:srgbClr val="00B050"/>
                </a:solidFill>
              </a:rPr>
              <a:t>：不启用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appendfilename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配置</a:t>
            </a:r>
            <a:r>
              <a:rPr lang="en-US" altLang="zh-CN" sz="2000" dirty="0" err="1">
                <a:solidFill>
                  <a:srgbClr val="00B050"/>
                </a:solidFill>
              </a:rPr>
              <a:t>aoc</a:t>
            </a:r>
            <a:r>
              <a:rPr lang="zh-CN" altLang="en-US" sz="2000" dirty="0">
                <a:solidFill>
                  <a:srgbClr val="00B050"/>
                </a:solidFill>
              </a:rPr>
              <a:t>持久化文件名称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appendfsync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always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每修改一次同步一次，默认不启用，为了更安全，推荐使用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appendfsync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everysec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每秒同步一次，默认启用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appendfsync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no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不同步，默认不启用</a:t>
            </a:r>
            <a:endParaRPr lang="zh-CN" altLang="zh-CN" sz="2000" dirty="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2153" y="2743217"/>
            <a:ext cx="4072610" cy="685783"/>
          </a:xfrm>
        </p:spPr>
        <p:txBody>
          <a:bodyPr>
            <a:noAutofit/>
          </a:bodyPr>
          <a:lstStyle/>
          <a:p>
            <a:r>
              <a:rPr lang="en-US" altLang="zh-CN" sz="4000" dirty="0" err="1"/>
              <a:t>Jedis</a:t>
            </a:r>
            <a:r>
              <a:rPr lang="zh-CN" altLang="en-US" sz="4000" dirty="0"/>
              <a:t>的基本使用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2153" y="2667020"/>
            <a:ext cx="4072610" cy="685783"/>
          </a:xfrm>
        </p:spPr>
        <p:txBody>
          <a:bodyPr>
            <a:noAutofit/>
          </a:bodyPr>
          <a:lstStyle/>
          <a:p>
            <a:r>
              <a:rPr lang="en-US" altLang="zh-CN" sz="3200" noProof="1"/>
              <a:t>Redis</a:t>
            </a:r>
            <a:r>
              <a:rPr lang="zh-CN" altLang="en-US" sz="3200" noProof="1"/>
              <a:t>其他功能演示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829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发布订阅（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pub/sub </a:t>
            </a: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）演示</a:t>
            </a:r>
            <a:endParaRPr lang="zh-CN" altLang="en-US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634" name="文本占位符 82946"/>
          <p:cNvSpPr>
            <a:spLocks noGrp="1" noChangeArrowheads="1"/>
          </p:cNvSpPr>
          <p:nvPr>
            <p:ph idx="1"/>
          </p:nvPr>
        </p:nvSpPr>
        <p:spPr>
          <a:xfrm>
            <a:off x="990594" y="2257225"/>
            <a:ext cx="2133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69635" name="图片 829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4" y="2181025"/>
            <a:ext cx="40386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图片 82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4" y="5229025"/>
            <a:ext cx="40386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图片 82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" y="2790625"/>
            <a:ext cx="381000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矩形 82950"/>
          <p:cNvSpPr>
            <a:spLocks noChangeArrowheads="1"/>
          </p:cNvSpPr>
          <p:nvPr/>
        </p:nvSpPr>
        <p:spPr bwMode="auto">
          <a:xfrm>
            <a:off x="5943594" y="1800025"/>
            <a:ext cx="213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9" name="矩形 82951"/>
          <p:cNvSpPr>
            <a:spLocks noChangeArrowheads="1"/>
          </p:cNvSpPr>
          <p:nvPr/>
        </p:nvSpPr>
        <p:spPr bwMode="auto">
          <a:xfrm>
            <a:off x="6095994" y="4848025"/>
            <a:ext cx="213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601" y="4259529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返回的</a:t>
            </a:r>
            <a:r>
              <a:rPr lang="zh-CN" altLang="zh-CN" dirty="0">
                <a:solidFill>
                  <a:srgbClr val="0070C0"/>
                </a:solidFill>
              </a:rPr>
              <a:t>整数</a:t>
            </a:r>
            <a:r>
              <a:rPr lang="zh-CN" altLang="zh-CN" dirty="0"/>
              <a:t>表示订阅的数量</a:t>
            </a:r>
            <a:endParaRPr lang="zh-CN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message</a:t>
            </a:r>
            <a:r>
              <a:rPr lang="en-US" altLang="zh-CN" dirty="0"/>
              <a:t> </a:t>
            </a:r>
            <a:r>
              <a:rPr lang="zh-CN" altLang="zh-CN" dirty="0"/>
              <a:t>表示有新消息</a:t>
            </a:r>
            <a:endParaRPr lang="zh-CN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表示消息发布者</a:t>
            </a:r>
            <a:endParaRPr lang="zh-CN" altLang="en-US" dirty="0"/>
          </a:p>
          <a:p>
            <a:r>
              <a:rPr lang="zh-CN" altLang="zh-CN" dirty="0"/>
              <a:t>然后是 消息内容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533506" y="1547120"/>
            <a:ext cx="7886700" cy="6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71450" indent="-171450" algn="l" defTabSz="685800" rtl="0" fontAlgn="base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普通方式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90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发布订阅（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pub/sub </a:t>
            </a: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）演示</a:t>
            </a:r>
            <a:endParaRPr lang="zh-CN" altLang="en-US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2" name="文本占位符 90114"/>
          <p:cNvSpPr>
            <a:spLocks noGrp="1" noChangeArrowheads="1"/>
          </p:cNvSpPr>
          <p:nvPr>
            <p:ph idx="1"/>
          </p:nvPr>
        </p:nvSpPr>
        <p:spPr>
          <a:xfrm>
            <a:off x="2133668" y="2550025"/>
            <a:ext cx="12192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1683" name="图片 901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8" y="3083425"/>
            <a:ext cx="4419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图片 90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9624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图片 901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00600"/>
            <a:ext cx="3962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矩形 90118"/>
          <p:cNvSpPr>
            <a:spLocks noChangeArrowheads="1"/>
          </p:cNvSpPr>
          <p:nvPr/>
        </p:nvSpPr>
        <p:spPr bwMode="auto">
          <a:xfrm>
            <a:off x="6172200" y="1447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矩形 90119"/>
          <p:cNvSpPr>
            <a:spLocks noChangeArrowheads="1"/>
          </p:cNvSpPr>
          <p:nvPr/>
        </p:nvSpPr>
        <p:spPr bwMode="auto">
          <a:xfrm>
            <a:off x="6096000" y="4343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533506" y="1547120"/>
            <a:ext cx="7886700" cy="6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71450" indent="-171450" algn="l" defTabSz="685800" rtl="0" fontAlgn="base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使用正则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redis-clus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30"/>
            <a:ext cx="6304667" cy="41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1" name="标题 90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集群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533506" y="1547120"/>
            <a:ext cx="7886700" cy="6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71450" indent="-171450" algn="l" defTabSz="685800" rtl="0" fontAlgn="base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 Cluster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87742" y="254426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使用各种脚本可以轻松配置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0020" y="3013501"/>
            <a:ext cx="468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节点故障：超过半数节点</a:t>
            </a:r>
            <a:r>
              <a:rPr lang="en-US" altLang="zh-CN" dirty="0"/>
              <a:t>ping</a:t>
            </a:r>
            <a:r>
              <a:rPr lang="zh-CN" altLang="en-US" dirty="0"/>
              <a:t>不通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95666" y="1743115"/>
            <a:ext cx="1752668" cy="9144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谢谢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9446" y="3441525"/>
            <a:ext cx="3655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Redis</a:t>
            </a:r>
            <a:r>
              <a:rPr lang="zh-CN" altLang="en-US" dirty="0"/>
              <a:t>的中文资料网站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http://www.redis.cn/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446" y="5791138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1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https://newgr8player.github.io/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69745" y="2657475"/>
            <a:ext cx="58839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Jedis</a:t>
            </a:r>
            <a:r>
              <a:rPr lang="en-US" altLang="zh-CN">
                <a:solidFill>
                  <a:schemeClr val="tx1"/>
                </a:solidFill>
              </a:rPr>
              <a:t>Demo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https://github.com/NewGr8Player/JedisDemo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冯泽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985" y="756920"/>
            <a:ext cx="4877435" cy="4877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NoSql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429030" y="2819416"/>
            <a:ext cx="1733608" cy="5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171450" indent="-171450" algn="l" defTabSz="685800" rtl="0" fontAlgn="base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发展史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88925" y="4234795"/>
            <a:ext cx="1433195" cy="1179830"/>
            <a:chOff x="1188925" y="4234795"/>
            <a:chExt cx="1433195" cy="1179830"/>
          </a:xfrm>
        </p:grpSpPr>
        <p:sp>
          <p:nvSpPr>
            <p:cNvPr id="5" name="内容占位符 2"/>
            <p:cNvSpPr txBox="1"/>
            <p:nvPr/>
          </p:nvSpPr>
          <p:spPr bwMode="auto">
            <a:xfrm>
              <a:off x="1193304" y="4234795"/>
              <a:ext cx="1428816" cy="53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lvl1pPr marL="171450" indent="-171450" algn="l" defTabSz="685800" rtl="0" fontAlgn="base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Web1.0</a:t>
              </a:r>
              <a:endParaRPr lang="en-US" altLang="zh-CN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88925" y="49529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信息共享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308" y="4234794"/>
            <a:ext cx="1428816" cy="1179831"/>
            <a:chOff x="3079308" y="4234794"/>
            <a:chExt cx="1428816" cy="1179831"/>
          </a:xfrm>
        </p:grpSpPr>
        <p:sp>
          <p:nvSpPr>
            <p:cNvPr id="6" name="内容占位符 2"/>
            <p:cNvSpPr txBox="1"/>
            <p:nvPr/>
          </p:nvSpPr>
          <p:spPr bwMode="auto">
            <a:xfrm>
              <a:off x="3079308" y="4234794"/>
              <a:ext cx="1428816" cy="53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lvl1pPr marL="171450" indent="-171450" algn="l" defTabSz="685800" rtl="0" fontAlgn="base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Web2.0</a:t>
              </a:r>
              <a:endParaRPr lang="en-US" altLang="zh-CN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79308" y="49529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信息共建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00594" y="4227471"/>
            <a:ext cx="1428816" cy="1187153"/>
            <a:chOff x="4800594" y="4227471"/>
            <a:chExt cx="1428816" cy="1187153"/>
          </a:xfrm>
        </p:grpSpPr>
        <p:sp>
          <p:nvSpPr>
            <p:cNvPr id="7" name="内容占位符 2"/>
            <p:cNvSpPr txBox="1"/>
            <p:nvPr/>
          </p:nvSpPr>
          <p:spPr bwMode="auto">
            <a:xfrm>
              <a:off x="4800594" y="4227471"/>
              <a:ext cx="1428816" cy="53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lvl1pPr marL="171450" indent="-171450" algn="l" defTabSz="685800" rtl="0" fontAlgn="base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Web3.0</a:t>
              </a:r>
              <a:endParaRPr lang="en-US" altLang="zh-CN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13638" y="495295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知识传承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47968" y="4227470"/>
            <a:ext cx="1428816" cy="1187154"/>
            <a:chOff x="6547968" y="4227470"/>
            <a:chExt cx="1428816" cy="1187154"/>
          </a:xfrm>
        </p:grpSpPr>
        <p:sp>
          <p:nvSpPr>
            <p:cNvPr id="8" name="内容占位符 2"/>
            <p:cNvSpPr txBox="1"/>
            <p:nvPr/>
          </p:nvSpPr>
          <p:spPr bwMode="auto">
            <a:xfrm>
              <a:off x="6547968" y="4227470"/>
              <a:ext cx="1428816" cy="53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lvl1pPr marL="171450" indent="-171450" algn="l" defTabSz="685800" rtl="0" fontAlgn="base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fontAlgn="base">
                <a:lnSpc>
                  <a:spcPct val="12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Web4.0</a:t>
              </a:r>
              <a:endParaRPr lang="en-US" altLang="zh-CN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47968" y="495295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知识分配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NoSql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4861" y="3276604"/>
            <a:ext cx="857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High performance 				 – </a:t>
            </a:r>
            <a:r>
              <a:rPr lang="zh-CN" altLang="en-US" dirty="0">
                <a:solidFill>
                  <a:srgbClr val="FF0000"/>
                </a:solidFill>
              </a:rPr>
              <a:t>高性能</a:t>
            </a:r>
            <a:r>
              <a:rPr lang="zh-CN" altLang="en-US" dirty="0"/>
              <a:t> 应对 </a:t>
            </a:r>
            <a:r>
              <a:rPr lang="zh-CN" altLang="en-US" dirty="0">
                <a:solidFill>
                  <a:srgbClr val="FF0000"/>
                </a:solidFill>
              </a:rPr>
              <a:t>高并发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8944" y="4190980"/>
            <a:ext cx="872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Huge Storage 				 – </a:t>
            </a:r>
            <a:r>
              <a:rPr lang="zh-CN" altLang="en-US" dirty="0">
                <a:solidFill>
                  <a:srgbClr val="FF0000"/>
                </a:solidFill>
              </a:rPr>
              <a:t>海量数据的高效存取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944" y="510535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High Availability &amp;&amp; High Scalability	 – </a:t>
            </a:r>
            <a:r>
              <a:rPr lang="zh-CN" altLang="en-US" dirty="0">
                <a:solidFill>
                  <a:srgbClr val="FF0000"/>
                </a:solidFill>
              </a:rPr>
              <a:t>高可用性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高拓展性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209832"/>
            <a:ext cx="7467404" cy="3373827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zh-CN" altLang="en-US" dirty="0"/>
              <a:t>目前主流的非关系型数据库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的分类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5487" y="2740001"/>
            <a:ext cx="6019642" cy="293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键值（</a:t>
            </a:r>
            <a:r>
              <a:rPr lang="en-US" altLang="zh-CN" dirty="0"/>
              <a:t>Key-Value</a:t>
            </a:r>
            <a:r>
              <a:rPr lang="zh-CN" altLang="en-US" dirty="0"/>
              <a:t>）存储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列存储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文档数据库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图形数据库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603"/>
          </a:xfrm>
        </p:spPr>
        <p:txBody>
          <a:bodyPr/>
          <a:lstStyle/>
          <a:p>
            <a:r>
              <a:rPr lang="zh-CN" altLang="en-US" dirty="0"/>
              <a:t>四种类型的比较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14" y="2478630"/>
            <a:ext cx="8515350" cy="366230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1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349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22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2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2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2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6830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349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</p:tagLst>
</file>

<file path=ppt/tags/tag3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3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3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42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4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4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4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52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5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5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5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6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63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6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67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69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7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7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73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74.xml><?xml version="1.0" encoding="utf-8"?>
<p:tagLst xmlns:p="http://schemas.openxmlformats.org/presentationml/2006/main">
  <p:tag name="KSO_WM_TEMPLATE_CATEGORY" val="custom"/>
  <p:tag name="KSO_WM_TEMPLATE_INDEX" val="20186830"/>
</p:tagLst>
</file>

<file path=ppt/tags/tag75.xml><?xml version="1.0" encoding="utf-8"?>
<p:tagLst xmlns:p="http://schemas.openxmlformats.org/presentationml/2006/main">
  <p:tag name="KSO_WM_TEMPLATE_CATEGORY" val="custom"/>
  <p:tag name="KSO_WM_TEMPLATE_INDEX" val="20186830"/>
</p:tagLst>
</file>

<file path=ppt/tags/tag76.xml><?xml version="1.0" encoding="utf-8"?>
<p:tagLst xmlns:p="http://schemas.openxmlformats.org/presentationml/2006/main">
  <p:tag name="KSO_WM_TEMPLATE_CATEGORY" val="custom"/>
  <p:tag name="KSO_WM_TEMPLATE_INDEX" val="20186830"/>
</p:tagLst>
</file>

<file path=ppt/tags/tag77.xml><?xml version="1.0" encoding="utf-8"?>
<p:tagLst xmlns:p="http://schemas.openxmlformats.org/presentationml/2006/main">
  <p:tag name="KSO_WM_TEMPLATE_CATEGORY" val="custom"/>
  <p:tag name="KSO_WM_TEMPLATE_INDEX" val="20186830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683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PPP_SBUSC_PRT_Personal_Growth</Template>
  <TotalTime>0</TotalTime>
  <Words>4022</Words>
  <Application>WPS 演示</Application>
  <PresentationFormat>全屏显示(4:3)</PresentationFormat>
  <Paragraphs>446</Paragraphs>
  <Slides>49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华文细黑</vt:lpstr>
      <vt:lpstr>2_Office 主题​​</vt:lpstr>
      <vt:lpstr>Redis</vt:lpstr>
      <vt:lpstr>目录索引</vt:lpstr>
      <vt:lpstr>NoSql简介</vt:lpstr>
      <vt:lpstr>NoSql简介</vt:lpstr>
      <vt:lpstr>NoSql简介</vt:lpstr>
      <vt:lpstr>NoSql简介</vt:lpstr>
      <vt:lpstr>NoSql简介</vt:lpstr>
      <vt:lpstr>NoSql简介</vt:lpstr>
      <vt:lpstr>NoSql简介</vt:lpstr>
      <vt:lpstr>NoSql简介</vt:lpstr>
      <vt:lpstr>Redis简介</vt:lpstr>
      <vt:lpstr>Redis简介</vt:lpstr>
      <vt:lpstr>Redis简介</vt:lpstr>
      <vt:lpstr>Redis简介</vt:lpstr>
      <vt:lpstr>Redis简介</vt:lpstr>
      <vt:lpstr>Redis简介</vt:lpstr>
      <vt:lpstr>Redis安装</vt:lpstr>
      <vt:lpstr>Redis安装</vt:lpstr>
      <vt:lpstr>Redis安装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Redis的常用命令</vt:lpstr>
      <vt:lpstr>Redis的特性</vt:lpstr>
      <vt:lpstr>Redis的特性</vt:lpstr>
      <vt:lpstr>Redis的特性</vt:lpstr>
      <vt:lpstr>Redis的特性</vt:lpstr>
      <vt:lpstr>Redis的持久化</vt:lpstr>
      <vt:lpstr>Redis的持久化</vt:lpstr>
      <vt:lpstr>Redis的持久化</vt:lpstr>
      <vt:lpstr>Redis的持久化</vt:lpstr>
      <vt:lpstr>Redis的持久化</vt:lpstr>
      <vt:lpstr>Redis的持久化</vt:lpstr>
      <vt:lpstr>Redis的持久化</vt:lpstr>
      <vt:lpstr>Redis的持久化</vt:lpstr>
      <vt:lpstr>Jedis的基本使用</vt:lpstr>
      <vt:lpstr>Redis其他功能演示</vt:lpstr>
      <vt:lpstr>发布订阅（pub/sub ）演示</vt:lpstr>
      <vt:lpstr>发布订阅（pub/sub ）演示</vt:lpstr>
      <vt:lpstr>Redis集群</vt:lpstr>
      <vt:lpstr>谢谢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703</cp:revision>
  <dcterms:created xsi:type="dcterms:W3CDTF">2002-02-19T21:25:00Z</dcterms:created>
  <dcterms:modified xsi:type="dcterms:W3CDTF">2018-06-13T07:40:25Z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