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41"/>
  </p:handoutMasterIdLst>
  <p:sldIdLst>
    <p:sldId id="453" r:id="rId4"/>
    <p:sldId id="583" r:id="rId6"/>
    <p:sldId id="584" r:id="rId7"/>
    <p:sldId id="585" r:id="rId8"/>
    <p:sldId id="586" r:id="rId9"/>
    <p:sldId id="587" r:id="rId10"/>
    <p:sldId id="595" r:id="rId11"/>
    <p:sldId id="596" r:id="rId12"/>
    <p:sldId id="597" r:id="rId13"/>
    <p:sldId id="604" r:id="rId14"/>
    <p:sldId id="605" r:id="rId15"/>
    <p:sldId id="607" r:id="rId16"/>
    <p:sldId id="598" r:id="rId17"/>
    <p:sldId id="614" r:id="rId18"/>
    <p:sldId id="608" r:id="rId19"/>
    <p:sldId id="612" r:id="rId20"/>
    <p:sldId id="613" r:id="rId21"/>
    <p:sldId id="609" r:id="rId22"/>
    <p:sldId id="611" r:id="rId23"/>
    <p:sldId id="599" r:id="rId24"/>
    <p:sldId id="631" r:id="rId25"/>
    <p:sldId id="632" r:id="rId26"/>
    <p:sldId id="633" r:id="rId27"/>
    <p:sldId id="634" r:id="rId28"/>
    <p:sldId id="635" r:id="rId29"/>
    <p:sldId id="636" r:id="rId30"/>
    <p:sldId id="600" r:id="rId31"/>
    <p:sldId id="601" r:id="rId32"/>
    <p:sldId id="602" r:id="rId33"/>
    <p:sldId id="603" r:id="rId34"/>
    <p:sldId id="588" r:id="rId35"/>
    <p:sldId id="589" r:id="rId36"/>
    <p:sldId id="590" r:id="rId37"/>
    <p:sldId id="592" r:id="rId38"/>
    <p:sldId id="472" r:id="rId39"/>
    <p:sldId id="577" r:id="rId4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13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里氏代换原则告诉我们，在软件中将一个基类对象替换成它的子类对象，程序将不会产生任何错误和异常，反过来则不成立，如果一个软件实体使用的是一个子类对象的话，那么它不一定能够使用基类对象。例如：我喜欢动物，那我一定喜欢狗，因为狗是动物的子类；但是我喜欢狗，不能据此断定我喜欢动物，因为我并不喜欢老鼠，虽然它也是动物。</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里氏代换原则告诉我们，在软件中将一个基类对象替换成它的子类对象，程序将不会产生任何错误和异常，反过来则不成立，如果一个软件实体使用的是一个子类对象的话，那么它不一定能够使用基类对象。例如：我喜欢动物，那我一定喜欢狗，因为狗是动物的子类；但是我喜欢狗，不能据此断定我喜欢动物，因为我并不喜欢老鼠，虽然它也是动物。</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8.xml"/><Relationship Id="rId3" Type="http://schemas.openxmlformats.org/officeDocument/2006/relationships/tags" Target="../tags/tag46.xml"/><Relationship Id="rId2" Type="http://schemas.openxmlformats.org/officeDocument/2006/relationships/image" Target="../media/image1.png"/><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8.xml"/><Relationship Id="rId3" Type="http://schemas.openxmlformats.org/officeDocument/2006/relationships/tags" Target="../tags/tag58.xml"/><Relationship Id="rId2" Type="http://schemas.openxmlformats.org/officeDocument/2006/relationships/image" Target="../media/image2.png"/><Relationship Id="rId1" Type="http://schemas.openxmlformats.org/officeDocument/2006/relationships/tags" Target="../tags/tag5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453181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一个类应该有且只有一个变化的原因。</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hangingPunct="1">
              <a:lnSpc>
                <a:spcPct val="110000"/>
              </a:lnSpc>
              <a:buClr>
                <a:srgbClr val="0070C0"/>
              </a:buClr>
            </a:pPr>
            <a:r>
              <a:rPr lang="zh-CN" altLang="en-US" dirty="0"/>
              <a:t>单一职责原则将不同的职责分离到单独的类，每一个职责都是一个变化的中心。</a:t>
            </a:r>
            <a:endParaRPr lang="en-US" altLang="zh-CN" dirty="0"/>
          </a:p>
          <a:p>
            <a:pPr>
              <a:lnSpc>
                <a:spcPct val="110000"/>
              </a:lnSpc>
              <a:buClr>
                <a:srgbClr val="0070C0"/>
              </a:buClr>
            </a:pPr>
            <a:r>
              <a:rPr lang="zh-CN" altLang="en-US" b="1" dirty="0">
                <a:solidFill>
                  <a:srgbClr val="0070C0"/>
                </a:solidFill>
              </a:rPr>
              <a:t>单一职责原则的优点</a:t>
            </a:r>
            <a:endParaRPr lang="zh-CN" altLang="en-US" b="1" dirty="0">
              <a:solidFill>
                <a:srgbClr val="0070C0"/>
              </a:solidFill>
            </a:endParaRPr>
          </a:p>
          <a:p>
            <a:pPr eaLnBrk="1" hangingPunct="1">
              <a:lnSpc>
                <a:spcPct val="110000"/>
              </a:lnSpc>
              <a:buClr>
                <a:srgbClr val="0070C0"/>
              </a:buClr>
            </a:pPr>
            <a:r>
              <a:rPr lang="zh-CN" altLang="en-US" dirty="0"/>
              <a:t>（</a:t>
            </a:r>
            <a:r>
              <a:rPr lang="en-US" altLang="zh-CN" dirty="0"/>
              <a:t>1</a:t>
            </a:r>
            <a:r>
              <a:rPr lang="zh-CN" altLang="en-US" dirty="0"/>
              <a:t>）降低类的复杂度；</a:t>
            </a:r>
            <a:br>
              <a:rPr lang="zh-CN" altLang="en-US" dirty="0"/>
            </a:br>
            <a:r>
              <a:rPr lang="zh-CN" altLang="en-US" dirty="0"/>
              <a:t>（</a:t>
            </a:r>
            <a:r>
              <a:rPr lang="en-US" altLang="zh-CN" dirty="0"/>
              <a:t>2</a:t>
            </a:r>
            <a:r>
              <a:rPr lang="zh-CN" altLang="en-US" dirty="0"/>
              <a:t>）提高类的可读性，提高系统的可维护性；</a:t>
            </a:r>
            <a:br>
              <a:rPr lang="zh-CN" altLang="en-US" dirty="0"/>
            </a:br>
            <a:r>
              <a:rPr lang="zh-CN" altLang="en-US" dirty="0"/>
              <a:t>（</a:t>
            </a:r>
            <a:r>
              <a:rPr lang="en-US" altLang="zh-CN" dirty="0"/>
              <a:t>3</a:t>
            </a: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128169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单一职责原则关键点</a:t>
            </a:r>
            <a:endParaRPr lang="en-US" altLang="zh-CN" b="1" dirty="0">
              <a:solidFill>
                <a:srgbClr val="0070C0"/>
              </a:solidFill>
            </a:endParaRPr>
          </a:p>
          <a:p>
            <a:pPr>
              <a:lnSpc>
                <a:spcPct val="110000"/>
              </a:lnSpc>
              <a:buClr>
                <a:srgbClr val="0070C0"/>
              </a:buClr>
            </a:pPr>
            <a:r>
              <a:rPr lang="zh-CN" altLang="en-US" dirty="0"/>
              <a:t>要求接口的职责单一，从而实现该接口的类的职责单一。</a:t>
            </a:r>
            <a:endParaRPr lang="en-US" altLang="zh-CN" dirty="0"/>
          </a:p>
          <a:p>
            <a:pPr>
              <a:lnSpc>
                <a:spcPct val="110000"/>
              </a:lnSpc>
              <a:buClr>
                <a:srgbClr val="0070C0"/>
              </a:buClr>
            </a:pPr>
            <a:endParaRPr lang="zh-CN" altLang="zh-CN" dirty="0"/>
          </a:p>
        </p:txBody>
      </p:sp>
      <p:pic>
        <p:nvPicPr>
          <p:cNvPr id="11" name="图片 10" descr="单一职责原则"/>
          <p:cNvPicPr>
            <a:picLocks noChangeAspect="1"/>
          </p:cNvPicPr>
          <p:nvPr/>
        </p:nvPicPr>
        <p:blipFill>
          <a:blip r:embed="rId2"/>
          <a:stretch>
            <a:fillRect/>
          </a:stretch>
        </p:blipFill>
        <p:spPr>
          <a:xfrm>
            <a:off x="1209040" y="2689225"/>
            <a:ext cx="6442075" cy="362458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290765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单一职责最难划分的是</a:t>
            </a:r>
            <a:r>
              <a:rPr lang="zh-CN" altLang="en-US" dirty="0">
                <a:solidFill>
                  <a:srgbClr val="0070C0"/>
                </a:solidFill>
              </a:rPr>
              <a:t>职责</a:t>
            </a:r>
            <a:r>
              <a:rPr lang="zh-CN" altLang="en-US" dirty="0"/>
              <a:t>。</a:t>
            </a:r>
            <a:endParaRPr lang="en-US" altLang="zh-CN" dirty="0"/>
          </a:p>
          <a:p>
            <a:pPr marL="457200" indent="-457200">
              <a:lnSpc>
                <a:spcPct val="110000"/>
              </a:lnSpc>
              <a:buClr>
                <a:srgbClr val="0070C0"/>
              </a:buClr>
              <a:buFont typeface="+mj-lt"/>
              <a:buAutoNum type="arabicPeriod"/>
            </a:pPr>
            <a:r>
              <a:rPr lang="zh-CN" altLang="en-US" dirty="0"/>
              <a:t>单一职责原则</a:t>
            </a:r>
            <a:r>
              <a:rPr lang="zh-CN" altLang="en-US" dirty="0">
                <a:solidFill>
                  <a:srgbClr val="0070C0"/>
                </a:solidFill>
              </a:rPr>
              <a:t>提出标准</a:t>
            </a:r>
            <a:r>
              <a:rPr lang="zh-CN" altLang="en-US" dirty="0"/>
              <a:t>：用职责和变化原因来衡量接口或类设计的是否优良，但是职责和变化原因都是不可度量的，因项目、环境而异。</a:t>
            </a:r>
            <a:endParaRPr lang="en-US" altLang="zh-CN" dirty="0"/>
          </a:p>
          <a:p>
            <a:pPr marL="457200" indent="-457200">
              <a:lnSpc>
                <a:spcPct val="110000"/>
              </a:lnSpc>
              <a:buClr>
                <a:srgbClr val="0070C0"/>
              </a:buClr>
              <a:buFont typeface="+mj-lt"/>
              <a:buAutoNum type="arabicPeriod"/>
            </a:pPr>
            <a:r>
              <a:rPr lang="zh-CN" altLang="en-US" dirty="0"/>
              <a:t>接口一定要做到单一职责，类的设计尽量做到只有</a:t>
            </a:r>
            <a:r>
              <a:rPr lang="zh-CN" altLang="en-US" dirty="0">
                <a:solidFill>
                  <a:srgbClr val="0070C0"/>
                </a:solidFill>
              </a:rPr>
              <a:t>一个原因</a:t>
            </a:r>
            <a:r>
              <a:rPr lang="zh-CN" altLang="en-US" dirty="0"/>
              <a:t>引起变化。</a:t>
            </a:r>
            <a:endParaRPr lang="en-US" altLang="zh-CN"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368325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在使用基类的的地方可以任意使用其子类，能保证子类完美替换基类。</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子类必须完全实现父类的方法</a:t>
            </a:r>
            <a:endParaRPr lang="zh-CN" altLang="en-US" dirty="0"/>
          </a:p>
          <a:p>
            <a:pPr marL="457200" indent="-457200">
              <a:lnSpc>
                <a:spcPct val="110000"/>
              </a:lnSpc>
              <a:buClr>
                <a:srgbClr val="0070C0"/>
              </a:buClr>
              <a:buFont typeface="+mj-lt"/>
              <a:buAutoNum type="arabicPeriod"/>
            </a:pPr>
            <a:r>
              <a:rPr lang="zh-CN" altLang="en-US" dirty="0"/>
              <a:t>子类可以有自己的个性</a:t>
            </a:r>
            <a:endParaRPr lang="zh-CN" altLang="en-US" dirty="0"/>
          </a:p>
          <a:p>
            <a:pPr marL="457200" indent="-457200">
              <a:lnSpc>
                <a:spcPct val="110000"/>
              </a:lnSpc>
              <a:buClr>
                <a:srgbClr val="0070C0"/>
              </a:buClr>
              <a:buFont typeface="+mj-lt"/>
              <a:buAutoNum type="arabicPeriod"/>
            </a:pPr>
            <a:r>
              <a:rPr lang="zh-CN" altLang="en-US" dirty="0"/>
              <a:t>覆盖或实现父类的方法时输入参数可以被放大</a:t>
            </a:r>
            <a:endParaRPr lang="zh-CN" altLang="en-US" dirty="0"/>
          </a:p>
          <a:p>
            <a:pPr marL="457200" indent="-457200">
              <a:lnSpc>
                <a:spcPct val="110000"/>
              </a:lnSpc>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52" y="1655366"/>
            <a:ext cx="3581306" cy="497917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High level modules should not depend upon low level modules.Both should depend upon abstractions.</a:t>
            </a:r>
            <a:endParaRPr lang="en-US" altLang="zh-CN" dirty="0"/>
          </a:p>
          <a:p>
            <a:pPr marL="457200" indent="-457200">
              <a:buClr>
                <a:srgbClr val="0070C0"/>
              </a:buClr>
              <a:buFont typeface="+mj-lt"/>
              <a:buAutoNum type="arabicPeriod"/>
            </a:pPr>
            <a:r>
              <a:rPr lang="en-US" altLang="zh-CN" dirty="0"/>
              <a:t>Abstractions should not depend upon details.</a:t>
            </a:r>
            <a:endParaRPr lang="en-US" altLang="zh-CN" dirty="0"/>
          </a:p>
          <a:p>
            <a:pPr marL="457200" indent="-457200">
              <a:buClr>
                <a:srgbClr val="0070C0"/>
              </a:buClr>
              <a:buFont typeface="+mj-lt"/>
              <a:buAutoNum type="arabicPeriod"/>
            </a:pPr>
            <a:r>
              <a:rPr lang="en-US" altLang="zh-CN" dirty="0"/>
              <a:t>Details should depend upon abstractions.</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高层模块不应该依赖低层模块， 两者都应该依赖其抽象；</a:t>
            </a:r>
            <a:endParaRPr lang="zh-CN" altLang="en-US" dirty="0"/>
          </a:p>
          <a:p>
            <a:pPr marL="457200" indent="-457200">
              <a:buClr>
                <a:srgbClr val="0070C0"/>
              </a:buClr>
              <a:buFont typeface="+mj-lt"/>
              <a:buAutoNum type="arabicPeriod"/>
            </a:pPr>
            <a:r>
              <a:rPr lang="zh-CN" altLang="en-US" dirty="0"/>
              <a:t>抽象不应该依赖细节；</a:t>
            </a:r>
            <a:endParaRPr lang="zh-CN" altLang="en-US" dirty="0"/>
          </a:p>
          <a:p>
            <a:pPr marL="457200" indent="-457200">
              <a:buClr>
                <a:srgbClr val="0070C0"/>
              </a:buClr>
              <a:buFont typeface="+mj-lt"/>
              <a:buAutoNum type="arabicPeriod"/>
            </a:pPr>
            <a:r>
              <a:rPr lang="zh-CN" altLang="en-US"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93065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面向接口编程</a:t>
            </a:r>
            <a:endParaRPr lang="zh-CN" altLang="en-US"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每个类尽量都有接口或抽象类， 或者抽象类和接口两者都具备；</a:t>
            </a:r>
            <a:endParaRPr lang="zh-CN" altLang="en-US" dirty="0"/>
          </a:p>
          <a:p>
            <a:pPr marL="457200" indent="-457200">
              <a:buClr>
                <a:srgbClr val="0070C0"/>
              </a:buClr>
              <a:buFont typeface="+mj-lt"/>
              <a:buAutoNum type="arabicPeriod"/>
            </a:pPr>
            <a:r>
              <a:rPr lang="zh-CN" altLang="en-US" dirty="0"/>
              <a:t>变量的表面类型尽量是接口或者是抽象类；</a:t>
            </a:r>
            <a:endParaRPr lang="zh-CN" altLang="en-US" dirty="0"/>
          </a:p>
          <a:p>
            <a:pPr marL="457200" indent="-457200">
              <a:buClr>
                <a:srgbClr val="0070C0"/>
              </a:buClr>
              <a:buFont typeface="+mj-lt"/>
              <a:buAutoNum type="arabicPeriod"/>
            </a:pPr>
            <a:r>
              <a:rPr lang="zh-CN" altLang="en-US" dirty="0"/>
              <a:t>任何类都不应该从具体类派生；</a:t>
            </a:r>
            <a:endParaRPr lang="zh-CN" altLang="en-US" dirty="0"/>
          </a:p>
          <a:p>
            <a:pPr marL="457200" indent="-457200">
              <a:buClr>
                <a:srgbClr val="0070C0"/>
              </a:buClr>
              <a:buFont typeface="+mj-lt"/>
              <a:buAutoNum type="arabicPeriod"/>
            </a:pPr>
            <a:r>
              <a:rPr lang="zh-CN" altLang="en-US" dirty="0"/>
              <a:t>尽量不要覆写基类的方法；</a:t>
            </a:r>
            <a:endParaRPr lang="zh-CN" altLang="en-US" dirty="0"/>
          </a:p>
          <a:p>
            <a:pPr marL="457200" indent="-457200">
              <a:buClr>
                <a:srgbClr val="0070C0"/>
              </a:buClr>
              <a:buFont typeface="+mj-lt"/>
              <a:buAutoNum type="arabicPeriod"/>
            </a:pPr>
            <a:r>
              <a:rPr lang="zh-CN" altLang="en-US" dirty="0"/>
              <a:t>结合里氏替换原则使用。</a:t>
            </a:r>
            <a:endParaRPr lang="zh-CN" altLang="en-US"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面向接口使得程序在数据处理中间过程变得更灵活，在大项目中业务变更的成本变小；</a:t>
            </a:r>
            <a:endParaRPr lang="zh-CN" altLang="zh-CN" dirty="0"/>
          </a:p>
          <a:p>
            <a:pPr marL="457200" indent="-457200" eaLnBrk="1" hangingPunct="1">
              <a:lnSpc>
                <a:spcPct val="150000"/>
              </a:lnSpc>
              <a:buClr>
                <a:srgbClr val="0070C0"/>
              </a:buClr>
              <a:buFont typeface="+mj-lt"/>
              <a:buAutoNum type="arabicPeriod"/>
            </a:pPr>
            <a:r>
              <a:rPr lang="zh-CN" altLang="zh-CN" dirty="0"/>
              <a:t>利于项目的水平拓展，增加新的功能；</a:t>
            </a:r>
            <a:endParaRPr lang="zh-CN" altLang="zh-CN" dirty="0"/>
          </a:p>
          <a:p>
            <a:pPr marL="457200" indent="-457200" eaLnBrk="1" hangingPunct="1">
              <a:lnSpc>
                <a:spcPct val="150000"/>
              </a:lnSpc>
              <a:buClr>
                <a:srgbClr val="0070C0"/>
              </a:buClr>
              <a:buFont typeface="+mj-lt"/>
              <a:buAutoNum type="arabicPeriod"/>
            </a:pPr>
            <a:r>
              <a:rPr lang="zh-CN" altLang="zh-CN" dirty="0"/>
              <a:t>通过采用依赖倒置原则设计的接口或抽象类对实现类进行约束，可以减少需求变化引起的工作量剧增的情况；</a:t>
            </a:r>
            <a:endParaRPr lang="zh-CN" altLang="zh-CN" dirty="0"/>
          </a:p>
          <a:p>
            <a:pPr marL="457200" indent="-457200" eaLnBrk="1" hangingPunct="1">
              <a:lnSpc>
                <a:spcPct val="150000"/>
              </a:lnSpc>
              <a:buClr>
                <a:srgbClr val="0070C0"/>
              </a:buClr>
              <a:buFont typeface="+mj-lt"/>
              <a:buAutoNum type="arabicPeriod"/>
            </a:pPr>
            <a:r>
              <a:rPr lang="zh-CN" altLang="zh-CN" dirty="0"/>
              <a:t>人员变动时对项目影响能适当变小。</a:t>
            </a:r>
            <a:endParaRPr lang="zh-CN"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endParaRPr lang="zh-CN" altLang="en-US" dirty="0"/>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338195"/>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38083"/>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 </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Lst>
</file>

<file path=ppt/tags/tag82.xml><?xml version="1.0" encoding="utf-8"?>
<p:tagLst xmlns:p="http://schemas.openxmlformats.org/presentationml/2006/main">
  <p:tag name="KSO_WM_BEAUTIFY_FLAG" val="#wm#"/>
  <p:tag name="KSO_WM_TEMPLATE_CATEGORY" val="custom"/>
  <p:tag name="KSO_WM_TEMPLATE_INDEX" val="20186830"/>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4444</Words>
  <Application>WPS 演示</Application>
  <PresentationFormat>全屏显示(4:3)</PresentationFormat>
  <Paragraphs>242</Paragraphs>
  <Slides>36</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36</vt:i4>
      </vt:variant>
    </vt:vector>
  </HeadingPairs>
  <TitlesOfParts>
    <vt:vector size="47"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PowerPoint 演示文稿</vt:lpstr>
      <vt:lpstr>Interface Segregation Principle（ISP）</vt:lpstr>
      <vt:lpstr>Least Knowledge Principle（LKP）</vt:lpstr>
      <vt:lpstr>Open Closed Principle （OCP）</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813</cp:revision>
  <dcterms:created xsi:type="dcterms:W3CDTF">2002-02-19T21:25:00Z</dcterms:created>
  <dcterms:modified xsi:type="dcterms:W3CDTF">2018-08-11T09:02:10Z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