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8"/>
  </p:handoutMasterIdLst>
  <p:sldIdLst>
    <p:sldId id="453" r:id="rId3"/>
    <p:sldId id="588" r:id="rId5"/>
    <p:sldId id="589" r:id="rId6"/>
    <p:sldId id="699" r:id="rId7"/>
    <p:sldId id="590" r:id="rId8"/>
    <p:sldId id="679" r:id="rId9"/>
    <p:sldId id="684" r:id="rId10"/>
    <p:sldId id="686" r:id="rId11"/>
    <p:sldId id="680" r:id="rId12"/>
    <p:sldId id="700" r:id="rId13"/>
    <p:sldId id="685" r:id="rId14"/>
    <p:sldId id="687" r:id="rId15"/>
    <p:sldId id="688" r:id="rId16"/>
    <p:sldId id="714" r:id="rId17"/>
    <p:sldId id="701" r:id="rId18"/>
    <p:sldId id="694" r:id="rId19"/>
    <p:sldId id="695" r:id="rId20"/>
    <p:sldId id="696" r:id="rId21"/>
    <p:sldId id="697" r:id="rId22"/>
    <p:sldId id="715" r:id="rId23"/>
    <p:sldId id="702" r:id="rId24"/>
    <p:sldId id="703" r:id="rId25"/>
    <p:sldId id="704" r:id="rId26"/>
    <p:sldId id="705" r:id="rId27"/>
    <p:sldId id="706" r:id="rId28"/>
    <p:sldId id="716" r:id="rId29"/>
    <p:sldId id="707" r:id="rId30"/>
    <p:sldId id="708" r:id="rId31"/>
    <p:sldId id="709" r:id="rId32"/>
    <p:sldId id="712" r:id="rId33"/>
    <p:sldId id="710" r:id="rId34"/>
    <p:sldId id="711" r:id="rId35"/>
    <p:sldId id="472" r:id="rId36"/>
    <p:sldId id="577" r:id="rId3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endParaRPr lang="zh-CN" altLang="en-US"/>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endParaRPr lang="zh-CN" altLang="en-US"/>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endParaRPr lang="zh-CN" altLang="en-US"/>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1.良好的封装性， 代码结构清晰。 一个对象创建是有条件约束的， 如一个调用者需要一个具体的产品对象， 只要知道这个产品的类名（或约束字符串） 就可以了， 不用知道创建对象的艰辛过程， 降低模块间的耦合。</a:t>
            </a:r>
            <a:endParaRPr lang="zh-CN" altLang="en-US" dirty="0"/>
          </a:p>
          <a:p>
            <a:r>
              <a:rPr lang="zh-CN" altLang="en-US" dirty="0"/>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endParaRPr lang="zh-CN" altLang="en-US" dirty="0"/>
          </a:p>
          <a:p>
            <a:r>
              <a:rPr lang="zh-CN" altLang="en-US" dirty="0"/>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endParaRPr lang="zh-CN" altLang="en-US" dirty="0"/>
          </a:p>
          <a:p>
            <a:r>
              <a:rPr lang="zh-CN" altLang="en-US" dirty="0"/>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image" Target="../media/image1.jpeg"/><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2.jpeg"/><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62.xml"/><Relationship Id="rId2" Type="http://schemas.openxmlformats.org/officeDocument/2006/relationships/image" Target="../media/image3.jpeg"/><Relationship Id="rId1" Type="http://schemas.openxmlformats.org/officeDocument/2006/relationships/tags" Target="../tags/tag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image" Target="../media/image4.jpeg"/><Relationship Id="rId1" Type="http://schemas.openxmlformats.org/officeDocument/2006/relationships/tags" Target="../tags/tag7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工厂模式</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endParaRPr lang="zh-CN" altLang="en-US" dirty="0"/>
          </a:p>
          <a:p>
            <a:pPr marL="457200" indent="-457200" eaLnBrk="1" hangingPunct="1">
              <a:lnSpc>
                <a:spcPct val="150000"/>
              </a:lnSpc>
              <a:buClr>
                <a:srgbClr val="0070C0"/>
              </a:buClr>
              <a:buFont typeface="+mj-lt"/>
              <a:buAutoNum type="arabicPeriod"/>
            </a:pPr>
            <a:r>
              <a:rPr lang="zh-CN" altLang="en-US" dirty="0"/>
              <a:t>工厂方法模式的扩展性非常优秀。</a:t>
            </a:r>
            <a:endParaRPr lang="zh-CN" altLang="en-US" dirty="0"/>
          </a:p>
          <a:p>
            <a:pPr marL="457200" indent="-457200" eaLnBrk="1" hangingPunct="1">
              <a:lnSpc>
                <a:spcPct val="150000"/>
              </a:lnSpc>
              <a:buClr>
                <a:srgbClr val="0070C0"/>
              </a:buClr>
              <a:buFont typeface="+mj-lt"/>
              <a:buAutoNum type="arabicPeriod"/>
            </a:pPr>
            <a:r>
              <a:rPr lang="zh-CN" altLang="en-US" dirty="0"/>
              <a:t>屏蔽产品类。</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工厂方法模式是典型的解耦框架。</a:t>
            </a:r>
            <a:endParaRPr lang="zh-CN" altLang="en-US"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endParaRPr lang="zh-CN" altLang="en-US" dirty="0"/>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endParaRPr lang="zh-CN" altLang="en-US" dirty="0"/>
          </a:p>
          <a:p>
            <a:pPr marL="457200" indent="-457200" eaLnBrk="1" hangingPunct="1">
              <a:lnSpc>
                <a:spcPct val="150000"/>
              </a:lnSpc>
              <a:buClr>
                <a:srgbClr val="0070C0"/>
              </a:buClr>
              <a:buFont typeface="+mj-lt"/>
              <a:buAutoNum type="arabicPeriod"/>
            </a:pPr>
            <a:r>
              <a:rPr lang="zh-CN" altLang="en-US" dirty="0"/>
              <a:t>工厂方法模式可以用在异构项目中。</a:t>
            </a:r>
            <a:endParaRPr lang="zh-CN" altLang="en-US" dirty="0"/>
          </a:p>
          <a:p>
            <a:pPr marL="457200" indent="-457200" eaLnBrk="1" hangingPunct="1">
              <a:lnSpc>
                <a:spcPct val="150000"/>
              </a:lnSpc>
              <a:buClr>
                <a:srgbClr val="0070C0"/>
              </a:buClr>
              <a:buFont typeface="+mj-lt"/>
              <a:buAutoNum type="arabicPeriod"/>
            </a:pPr>
            <a:r>
              <a:rPr lang="zh-CN" altLang="en-US" dirty="0"/>
              <a:t>可以使用在测试驱动开发的框架下。</a:t>
            </a: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99" y="1905000"/>
            <a:ext cx="8941263" cy="4291806"/>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sym typeface="+mn-ea"/>
              </a:rPr>
              <a:t>The Abstract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sym typeface="+mn-ea"/>
              </a:rPr>
              <a:t>抽象工厂模式</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zh-CN" altLang="en-US" dirty="0"/>
              <a:t>Provide an interface for creating families of related or dependent objects without specifying their concrete classes.</a:t>
            </a:r>
            <a:endParaRPr lang="zh-CN" altLang="en-US" dirty="0"/>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为创建一组相关或相互依赖的对象提供一个接口， 而且无须指定它们的具体类。 </a:t>
            </a:r>
            <a:endParaRPr lang="zh-CN" altLang="en-US"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封装性，关注接口无须关注具体实现；</a:t>
            </a:r>
            <a:endParaRPr lang="zh-CN" altLang="en-US" dirty="0"/>
          </a:p>
          <a:p>
            <a:pPr marL="457200" indent="-457200" eaLnBrk="1" hangingPunct="1">
              <a:lnSpc>
                <a:spcPct val="150000"/>
              </a:lnSpc>
              <a:buClr>
                <a:srgbClr val="0070C0"/>
              </a:buClr>
              <a:buFont typeface="+mj-lt"/>
              <a:buAutoNum type="arabicPeriod"/>
            </a:pPr>
            <a:r>
              <a:rPr lang="zh-CN" altLang="en-US" dirty="0"/>
              <a:t>产品族内的约束为非公开状态。</a:t>
            </a:r>
            <a:endParaRPr lang="zh-CN" altLang="en-US"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eaLnBrk="1" hangingPunct="1">
              <a:lnSpc>
                <a:spcPct val="150000"/>
              </a:lnSpc>
              <a:buClr>
                <a:srgbClr val="0070C0"/>
              </a:buClr>
              <a:buFont typeface="+mj-lt"/>
              <a:buAutoNum type="arabicPeriod"/>
            </a:pPr>
            <a:r>
              <a:rPr lang="zh-CN" altLang="en-US" dirty="0"/>
              <a:t>扩展非常困难。</a:t>
            </a:r>
            <a:endParaRPr lang="zh-CN" altLang="en-US" dirty="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一个对象族（或是一组没有任何关系的对象）都有相同的约束， 则可以使用抽象工厂模式。</a:t>
            </a: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2438426"/>
            <a:ext cx="8890000" cy="304800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Prototype Pattern</a:t>
            </a:r>
            <a:endParaRPr lang="zh-CN" altLang="en-US" sz="3600" dirty="0"/>
          </a:p>
        </p:txBody>
      </p:sp>
      <p:sp>
        <p:nvSpPr>
          <p:cNvPr id="6" name="内容占位符 2"/>
          <p:cNvSpPr txBox="1"/>
          <p:nvPr/>
        </p:nvSpPr>
        <p:spPr>
          <a:xfrm>
            <a:off x="1290638" y="2374166"/>
            <a:ext cx="6867525" cy="830997"/>
          </a:xfrm>
          <a:prstGeom prst="rect">
            <a:avLst/>
          </a:prstGeom>
        </p:spPr>
        <p:txBody>
          <a:bodyPr vert="horz" lIns="91440" tIns="45720" rIns="91440" bIns="45720" rtlCol="0" anchor="b" anchorCtr="0">
            <a:normAutofit/>
          </a:bodyPr>
          <a:lstStyle>
            <a:lvl1pPr marL="0" indent="0" algn="ctr" defTabSz="685800" rtl="0" eaLnBrk="1" latinLnBrk="0" hangingPunct="1">
              <a:lnSpc>
                <a:spcPct val="120000"/>
              </a:lnSpc>
              <a:spcBef>
                <a:spcPts val="750"/>
              </a:spcBef>
              <a:buFont typeface="Arial" panose="020B0604020202020204" pitchFamily="34" charset="0"/>
              <a:buNone/>
              <a:defRPr sz="40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sym typeface="+mn-ea"/>
              </a:rPr>
              <a:t>原型模式</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33508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dirty="0"/>
              <a:t>Specify the kinds of objects to create using a prototypical </a:t>
            </a:r>
            <a:r>
              <a:rPr lang="en-US" altLang="zh-CN" dirty="0" err="1"/>
              <a:t>instance,and</a:t>
            </a:r>
            <a:r>
              <a:rPr lang="en-US" altLang="zh-CN" dirty="0"/>
              <a:t> create new object by coping the prototype.</a:t>
            </a:r>
            <a:endParaRPr lang="en-US" altLang="zh-CN" dirty="0"/>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使用原型实例指定带创建对象的类型，并通过复制这个原型来创建新的对象。</a:t>
            </a:r>
            <a:endParaRPr lang="zh-CN" altLang="en-US"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如果创建新的对象比较复杂时，可以利用原型模式简化对象的创建过程，同时也能够提高效率；</a:t>
            </a:r>
            <a:endParaRPr lang="zh-CN" altLang="en-US" dirty="0"/>
          </a:p>
          <a:p>
            <a:pPr marL="457200" indent="-457200">
              <a:buClr>
                <a:srgbClr val="0070C0"/>
              </a:buClr>
              <a:buFont typeface="+mj-lt"/>
              <a:buAutoNum type="arabicPeriod"/>
            </a:pPr>
            <a:r>
              <a:rPr lang="zh-CN" altLang="en-US" dirty="0"/>
              <a:t>可以使用深克隆保持对象的状态；</a:t>
            </a:r>
            <a:endParaRPr lang="zh-CN" altLang="en-US" dirty="0"/>
          </a:p>
          <a:p>
            <a:pPr marL="457200" indent="-457200">
              <a:buClr>
                <a:srgbClr val="0070C0"/>
              </a:buClr>
              <a:buFont typeface="+mj-lt"/>
              <a:buAutoNum type="arabicPeriod"/>
            </a:pPr>
            <a:r>
              <a:rPr lang="zh-CN" altLang="en-US" dirty="0"/>
              <a:t>原型模式提供了简化的创建结构。</a:t>
            </a:r>
            <a:endParaRPr lang="zh-CN" altLang="en-US"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249299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在实现深克隆的时候可能需要比较复杂的代码。</a:t>
            </a:r>
            <a:endParaRPr lang="zh-CN" altLang="en-US" dirty="0"/>
          </a:p>
          <a:p>
            <a:pPr marL="457200" indent="-457200">
              <a:buClr>
                <a:srgbClr val="0070C0"/>
              </a:buClr>
              <a:buFont typeface="+mj-lt"/>
              <a:buAutoNum type="arabicPeriod"/>
            </a:pPr>
            <a:r>
              <a:rPr lang="zh-CN" altLang="en-US" dirty="0"/>
              <a:t>需要为每一个类配备一个克隆方法，而且这个克隆方法需要对类的功能进行通盘考虑，这对全新的类来说不是很难，但对已有的类进行改造时，不一定是件容易的事，必须修改其源代码，违背了“开闭原则”。</a:t>
            </a:r>
            <a:endParaRPr lang="zh-CN" altLang="en-US"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48706" y="1814013"/>
            <a:ext cx="8334776" cy="5078313"/>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a:buClr>
                <a:srgbClr val="0070C0"/>
              </a:buClr>
              <a:buFont typeface="+mj-lt"/>
              <a:buAutoNum type="arabicPeriod"/>
            </a:pPr>
            <a:r>
              <a:rPr lang="en-US" altLang="zh-CN" dirty="0"/>
              <a:t>How can objects be created so that which objects to create can be specified at run-time?</a:t>
            </a:r>
            <a:endParaRPr lang="en-US" altLang="zh-CN" dirty="0"/>
          </a:p>
          <a:p>
            <a:pPr marL="457200" indent="-457200">
              <a:buClr>
                <a:srgbClr val="0070C0"/>
              </a:buClr>
              <a:buFont typeface="+mj-lt"/>
              <a:buAutoNum type="arabicPeriod"/>
            </a:pPr>
            <a:r>
              <a:rPr lang="en-US" altLang="zh-CN" dirty="0"/>
              <a:t>How can dynamically loaded classes be instantiated?</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如何创建对象，以便在运行时可以指定要创建哪些对象？</a:t>
            </a:r>
            <a:endParaRPr lang="zh-CN" altLang="en-US" dirty="0"/>
          </a:p>
          <a:p>
            <a:pPr marL="457200" indent="-457200">
              <a:buClr>
                <a:srgbClr val="0070C0"/>
              </a:buClr>
              <a:buFont typeface="+mj-lt"/>
              <a:buAutoNum type="arabicPeriod"/>
            </a:pPr>
            <a:r>
              <a:rPr lang="zh-CN" altLang="en-US" dirty="0"/>
              <a:t>动态加载类如何被实例化？ </a:t>
            </a:r>
            <a:endParaRPr lang="en-US" altLang="zh-CN" dirty="0"/>
          </a:p>
          <a:p>
            <a:pPr>
              <a:buClr>
                <a:srgbClr val="0070C0"/>
              </a:buClr>
            </a:pPr>
            <a:endParaRPr lang="en-US" altLang="zh-CN" dirty="0"/>
          </a:p>
          <a:p>
            <a:pPr marL="457200" indent="-457200">
              <a:buClr>
                <a:srgbClr val="0070C0"/>
              </a:buClr>
              <a:buFont typeface="+mj-lt"/>
              <a:buAutoNum type="arabicPeriod"/>
            </a:pPr>
            <a:r>
              <a:rPr lang="en-US" altLang="zh-CN" dirty="0"/>
              <a:t>Define a Prototype object that returns a copy of itself.</a:t>
            </a:r>
            <a:endParaRPr lang="en-US" altLang="zh-CN" dirty="0"/>
          </a:p>
          <a:p>
            <a:pPr marL="457200" indent="-457200">
              <a:buClr>
                <a:srgbClr val="0070C0"/>
              </a:buClr>
              <a:buFont typeface="+mj-lt"/>
              <a:buAutoNum type="arabicPeriod"/>
            </a:pPr>
            <a:r>
              <a:rPr lang="en-US" altLang="zh-CN" dirty="0"/>
              <a:t>Create new objects by copying a Prototype object.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定义一个返回自身副本的原型对象。</a:t>
            </a:r>
            <a:endParaRPr lang="zh-CN" altLang="en-US" dirty="0"/>
          </a:p>
          <a:p>
            <a:pPr marL="457200" indent="-457200">
              <a:buClr>
                <a:srgbClr val="0070C0"/>
              </a:buClr>
              <a:buFont typeface="+mj-lt"/>
              <a:buAutoNum type="arabicPeriod"/>
            </a:pPr>
            <a:r>
              <a:rPr lang="zh-CN" altLang="en-US" dirty="0"/>
              <a:t>通过复制原型对象创建新对象。</a:t>
            </a:r>
            <a:endParaRPr lang="en-US" altLang="zh-CN"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50" y="1905000"/>
            <a:ext cx="9080370" cy="3352752"/>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Builder Pattern</a:t>
            </a:r>
            <a:endParaRPr lang="zh-CN" altLang="en-US" sz="3600" dirty="0"/>
          </a:p>
        </p:txBody>
      </p:sp>
      <p:sp>
        <p:nvSpPr>
          <p:cNvPr id="6" name="内容占位符 2"/>
          <p:cNvSpPr txBox="1"/>
          <p:nvPr/>
        </p:nvSpPr>
        <p:spPr>
          <a:xfrm>
            <a:off x="1290638" y="2374166"/>
            <a:ext cx="6867525" cy="830997"/>
          </a:xfrm>
          <a:prstGeom prst="rect">
            <a:avLst/>
          </a:prstGeom>
        </p:spPr>
        <p:txBody>
          <a:bodyPr vert="horz" lIns="91440" tIns="45720" rIns="91440" bIns="45720" rtlCol="0" anchor="b" anchorCtr="0">
            <a:normAutofit/>
          </a:bodyPr>
          <a:lstStyle>
            <a:lvl1pPr marL="0" indent="0" algn="ctr" defTabSz="685800" rtl="0" eaLnBrk="1" latinLnBrk="0" hangingPunct="1">
              <a:lnSpc>
                <a:spcPct val="120000"/>
              </a:lnSpc>
              <a:spcBef>
                <a:spcPts val="750"/>
              </a:spcBef>
              <a:buFont typeface="Arial" panose="020B0604020202020204" pitchFamily="34" charset="0"/>
              <a:buNone/>
              <a:defRPr sz="40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sym typeface="+mn-ea"/>
              </a:rPr>
              <a:t>建造者模式</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endParaRPr lang="en-US" altLang="zh-CN" dirty="0">
              <a:sym typeface="+mn-ea"/>
            </a:endParaRPr>
          </a:p>
        </p:txBody>
      </p:sp>
      <p:sp>
        <p:nvSpPr>
          <p:cNvPr id="3" name="文本框 2"/>
          <p:cNvSpPr txBox="1"/>
          <p:nvPr/>
        </p:nvSpPr>
        <p:spPr>
          <a:xfrm>
            <a:off x="566431" y="2057436"/>
            <a:ext cx="8334776" cy="4458849"/>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dirty="0"/>
              <a:t>The intent of the Builder design pattern is to separate the construction of a complex object from its representation. By doing so the same construction process can create different representations.</a:t>
            </a:r>
            <a:endParaRPr lang="zh-CN" altLang="en-US" dirty="0"/>
          </a:p>
          <a:p>
            <a:pPr marL="0" indent="0" eaLnBrk="1" hangingPunct="1">
              <a:lnSpc>
                <a:spcPct val="150000"/>
              </a:lnSpc>
              <a:buClr>
                <a:srgbClr val="0070C0"/>
              </a:buClr>
              <a:buFont typeface="+mj-lt"/>
              <a:buNone/>
            </a:pPr>
            <a:r>
              <a:rPr lang="zh-CN" altLang="en-US" dirty="0"/>
              <a:t>它可以将复杂对象的建造过程抽象出来（抽象类别），使这个抽象过程的不同实现方法可以构造出不同表现（属性）的对象。</a:t>
            </a:r>
            <a:endParaRPr lang="zh-CN" altLang="en-US"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endParaRPr lang="en-US" altLang="zh-CN" dirty="0">
              <a:sym typeface="+mn-ea"/>
            </a:endParaRPr>
          </a:p>
        </p:txBody>
      </p:sp>
      <p:sp>
        <p:nvSpPr>
          <p:cNvPr id="3" name="文本框 2"/>
          <p:cNvSpPr txBox="1"/>
          <p:nvPr/>
        </p:nvSpPr>
        <p:spPr>
          <a:xfrm>
            <a:off x="566431" y="2057436"/>
            <a:ext cx="8334776" cy="2796856"/>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a:solidFill>
                  <a:srgbClr val="0070C0"/>
                </a:solidFill>
              </a:rPr>
              <a:t>适用场景</a:t>
            </a:r>
            <a:endParaRPr lang="en-US" altLang="zh-CN" b="1" dirty="0">
              <a:solidFill>
                <a:srgbClr val="0070C0"/>
              </a:solidFill>
            </a:endParaRPr>
          </a:p>
          <a:p>
            <a:pPr indent="0" eaLnBrk="1" hangingPunct="1">
              <a:lnSpc>
                <a:spcPct val="150000"/>
              </a:lnSpc>
              <a:buFont typeface="Wingdings" panose="05000000000000000000" pitchFamily="2" charset="2"/>
              <a:buNone/>
            </a:pPr>
            <a:r>
              <a:rPr lang="zh-CN" altLang="en-US" dirty="0"/>
              <a:t>在以下情况使用建造者模式：</a:t>
            </a:r>
            <a:endParaRPr lang="zh-CN" altLang="en-US" dirty="0"/>
          </a:p>
          <a:p>
            <a:pPr marL="457200" indent="-457200" eaLnBrk="1" hangingPunct="1">
              <a:lnSpc>
                <a:spcPct val="150000"/>
              </a:lnSpc>
              <a:buClr>
                <a:srgbClr val="0070C0"/>
              </a:buClr>
              <a:buFont typeface="+mj-lt"/>
              <a:buAutoNum type="arabicPeriod"/>
            </a:pPr>
            <a:r>
              <a:rPr lang="zh-CN" altLang="en-US" dirty="0"/>
              <a:t>当创建复杂对象的算法应该独立于该对象的组成部分以及它们的装配方式时；</a:t>
            </a:r>
            <a:endParaRPr lang="zh-CN" altLang="en-US" dirty="0"/>
          </a:p>
          <a:p>
            <a:pPr marL="457200" indent="-457200" eaLnBrk="1" hangingPunct="1">
              <a:lnSpc>
                <a:spcPct val="150000"/>
              </a:lnSpc>
              <a:buClr>
                <a:srgbClr val="0070C0"/>
              </a:buClr>
              <a:buFont typeface="+mj-lt"/>
              <a:buAutoNum type="arabicPeriod"/>
            </a:pPr>
            <a:r>
              <a:rPr lang="zh-CN" altLang="en-US" dirty="0"/>
              <a:t>当构造过程必须允许被构造的对象有不同的表示时。</a:t>
            </a:r>
            <a:endParaRPr lang="zh-CN" altLang="en-US"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endParaRPr lang="en-US" altLang="zh-CN" dirty="0">
              <a:sym typeface="+mn-ea"/>
            </a:endParaRPr>
          </a:p>
        </p:txBody>
      </p:sp>
      <p:sp>
        <p:nvSpPr>
          <p:cNvPr id="3" name="文本框 2"/>
          <p:cNvSpPr txBox="1"/>
          <p:nvPr/>
        </p:nvSpPr>
        <p:spPr>
          <a:xfrm>
            <a:off x="566431" y="2057436"/>
            <a:ext cx="8334776" cy="32316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en-US" altLang="zh-CN" dirty="0"/>
              <a:t>Allows you to vary a product’s internal representation.</a:t>
            </a:r>
            <a:endParaRPr lang="en-US" altLang="zh-CN" dirty="0"/>
          </a:p>
          <a:p>
            <a:pPr marL="457200" indent="-457200">
              <a:buClr>
                <a:srgbClr val="0070C0"/>
              </a:buClr>
              <a:buFont typeface="+mj-lt"/>
              <a:buAutoNum type="arabicPeriod"/>
            </a:pPr>
            <a:r>
              <a:rPr lang="en-US" altLang="zh-CN" dirty="0"/>
              <a:t>Encapsulates code for construction and representation.</a:t>
            </a:r>
            <a:endParaRPr lang="en-US" altLang="zh-CN" dirty="0"/>
          </a:p>
          <a:p>
            <a:pPr marL="457200" indent="-457200">
              <a:buClr>
                <a:srgbClr val="0070C0"/>
              </a:buClr>
              <a:buFont typeface="+mj-lt"/>
              <a:buAutoNum type="arabicPeriod"/>
            </a:pPr>
            <a:r>
              <a:rPr lang="en-US" altLang="zh-CN" dirty="0"/>
              <a:t>Provides control over steps of construction process.</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允许您更改产品的内部表示。</a:t>
            </a:r>
            <a:endParaRPr lang="zh-CN" altLang="en-US" dirty="0"/>
          </a:p>
          <a:p>
            <a:pPr marL="457200" indent="-457200">
              <a:buClr>
                <a:srgbClr val="0070C0"/>
              </a:buClr>
              <a:buFont typeface="+mj-lt"/>
              <a:buAutoNum type="arabicPeriod"/>
            </a:pPr>
            <a:r>
              <a:rPr lang="zh-CN" altLang="en-US" dirty="0"/>
              <a:t>封装构造和表示的代码。</a:t>
            </a:r>
            <a:endParaRPr lang="zh-CN" altLang="en-US" dirty="0"/>
          </a:p>
          <a:p>
            <a:pPr marL="457200" indent="-457200">
              <a:buClr>
                <a:srgbClr val="0070C0"/>
              </a:buClr>
              <a:buFont typeface="+mj-lt"/>
              <a:buAutoNum type="arabicPeriod"/>
            </a:pPr>
            <a:r>
              <a:rPr lang="zh-CN" altLang="en-US" dirty="0"/>
              <a:t>提供链式工序的控制。</a:t>
            </a:r>
            <a:endParaRPr lang="zh-CN" altLang="en-US"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endParaRPr lang="en-US" altLang="zh-CN" dirty="0">
              <a:sym typeface="+mn-ea"/>
            </a:endParaRPr>
          </a:p>
        </p:txBody>
      </p:sp>
      <p:sp>
        <p:nvSpPr>
          <p:cNvPr id="3" name="文本框 2"/>
          <p:cNvSpPr txBox="1"/>
          <p:nvPr/>
        </p:nvSpPr>
        <p:spPr>
          <a:xfrm>
            <a:off x="566431" y="2057436"/>
            <a:ext cx="8334776" cy="433965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en-US" altLang="zh-CN" dirty="0"/>
              <a:t>Requires creating a separate </a:t>
            </a:r>
            <a:r>
              <a:rPr lang="en-US" altLang="zh-CN" dirty="0" err="1"/>
              <a:t>ConcreteBuilder</a:t>
            </a:r>
            <a:r>
              <a:rPr lang="en-US" altLang="zh-CN" dirty="0"/>
              <a:t> for each different type of product.</a:t>
            </a:r>
            <a:endParaRPr lang="en-US" altLang="zh-CN" dirty="0"/>
          </a:p>
          <a:p>
            <a:pPr marL="457200" indent="-457200">
              <a:buClr>
                <a:srgbClr val="0070C0"/>
              </a:buClr>
              <a:buFont typeface="+mj-lt"/>
              <a:buAutoNum type="arabicPeriod"/>
            </a:pPr>
            <a:r>
              <a:rPr lang="en-US" altLang="zh-CN" dirty="0"/>
              <a:t>Requires the builder classes to be mutable.</a:t>
            </a:r>
            <a:endParaRPr lang="en-US" altLang="zh-CN" dirty="0"/>
          </a:p>
          <a:p>
            <a:pPr marL="457200" indent="-457200">
              <a:buClr>
                <a:srgbClr val="0070C0"/>
              </a:buClr>
              <a:buFont typeface="+mj-lt"/>
              <a:buAutoNum type="arabicPeriod"/>
            </a:pPr>
            <a:r>
              <a:rPr lang="en-US" altLang="zh-CN" dirty="0"/>
              <a:t>Data members of class aren't guaranteed to be initialized.</a:t>
            </a:r>
            <a:endParaRPr lang="en-US" altLang="zh-CN" dirty="0"/>
          </a:p>
          <a:p>
            <a:pPr marL="457200" indent="-457200">
              <a:buClr>
                <a:srgbClr val="0070C0"/>
              </a:buClr>
              <a:buFont typeface="+mj-lt"/>
              <a:buAutoNum type="arabicPeriod"/>
            </a:pPr>
            <a:r>
              <a:rPr lang="en-US" altLang="zh-CN" dirty="0"/>
              <a:t>Dependency injection may be less supported.</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需要为每个不同类型的类创建单独的生成器。</a:t>
            </a:r>
            <a:endParaRPr lang="zh-CN" altLang="en-US" dirty="0"/>
          </a:p>
          <a:p>
            <a:pPr marL="457200" indent="-457200">
              <a:buClr>
                <a:srgbClr val="0070C0"/>
              </a:buClr>
              <a:buFont typeface="+mj-lt"/>
              <a:buAutoNum type="arabicPeriod"/>
            </a:pPr>
            <a:r>
              <a:rPr lang="zh-CN" altLang="en-US" dirty="0"/>
              <a:t>要求生成器类是可变的。</a:t>
            </a:r>
            <a:endParaRPr lang="zh-CN" altLang="en-US" dirty="0"/>
          </a:p>
          <a:p>
            <a:pPr marL="457200" indent="-457200">
              <a:buClr>
                <a:srgbClr val="0070C0"/>
              </a:buClr>
              <a:buFont typeface="+mj-lt"/>
              <a:buAutoNum type="arabicPeriod"/>
            </a:pPr>
            <a:r>
              <a:rPr lang="zh-CN" altLang="en-US" dirty="0"/>
              <a:t>类的数据成员不能保证被初始化。</a:t>
            </a:r>
            <a:endParaRPr lang="zh-CN" altLang="en-US" dirty="0"/>
          </a:p>
          <a:p>
            <a:pPr marL="457200" indent="-457200">
              <a:buClr>
                <a:srgbClr val="0070C0"/>
              </a:buClr>
              <a:buFont typeface="+mj-lt"/>
              <a:buAutoNum type="arabicPeriod"/>
            </a:pPr>
            <a:r>
              <a:rPr lang="zh-CN" altLang="en-US" dirty="0"/>
              <a:t>依赖注入可能不太受支持。</a:t>
            </a: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建造者模式</a:t>
            </a:r>
            <a:r>
              <a:rPr lang="en-US" altLang="zh-CN" dirty="0">
                <a:sym typeface="+mn-ea"/>
              </a:rPr>
              <a:t>(The Builder Pattern)</a:t>
            </a:r>
            <a:endParaRPr lang="en-US" altLang="zh-CN" dirty="0">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2057436"/>
            <a:ext cx="8890000" cy="3048000"/>
          </a:xfrm>
          <a:prstGeom prst="rect">
            <a:avLst/>
          </a:prstGeom>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Singleton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单例模式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endParaRPr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b="1" dirty="0">
              <a:solidFill>
                <a:srgbClr val="0070C0"/>
              </a:solidFill>
            </a:endParaRP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endParaRPr lang="zh-CN" altLang="en-US" sz="1600" dirty="0"/>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endParaRPr lang="zh-CN" altLang="en-US" sz="16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endParaRPr lang="zh-CN" altLang="en-US" sz="2000"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endParaRPr lang="zh-CN" altLang="en-US" dirty="0"/>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endParaRPr lang="zh-CN" altLang="en-US" dirty="0"/>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endParaRPr lang="zh-CN" altLang="en-US" dirty="0"/>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endParaRPr lang="zh-CN" altLang="en-US"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zh-CN" altLang="en-US" dirty="0"/>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Lst>
</file>

<file path=ppt/tags/tag74.xml><?xml version="1.0" encoding="utf-8"?>
<p:tagLst xmlns:p="http://schemas.openxmlformats.org/presentationml/2006/main">
  <p:tag name="KSO_WM_BEAUTIFY_FLAG" val="#wm#"/>
  <p:tag name="KSO_WM_TEMPLATE_CATEGORY" val="custom"/>
  <p:tag name="KSO_WM_TEMPLATE_INDEX" val="20186830"/>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4195</Words>
  <Application>WPS 演示</Application>
  <PresentationFormat>全屏显示(4:3)</PresentationFormat>
  <Paragraphs>209</Paragraphs>
  <Slides>34</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Creational Patterns </vt:lpstr>
      <vt:lpstr>PowerPoint 演示文稿</vt:lpstr>
      <vt:lpstr>The Singleton Pattern</vt:lpstr>
      <vt:lpstr>PowerPoint 演示文稿</vt:lpstr>
      <vt:lpstr>PowerPoint 演示文稿</vt:lpstr>
      <vt:lpstr>PowerPoint 演示文稿</vt:lpstr>
      <vt:lpstr>PowerPoint 演示文稿</vt:lpstr>
      <vt:lpstr>PowerPoint 演示文稿</vt:lpstr>
      <vt:lpstr>The Factory Pattern</vt:lpstr>
      <vt:lpstr>PowerPoint 演示文稿</vt:lpstr>
      <vt:lpstr>PowerPoint 演示文稿</vt:lpstr>
      <vt:lpstr>PowerPoint 演示文稿</vt:lpstr>
      <vt:lpstr>PowerPoint 演示文稿</vt:lpstr>
      <vt:lpstr>The Abstract Factory Pattern</vt:lpstr>
      <vt:lpstr>PowerPoint 演示文稿</vt:lpstr>
      <vt:lpstr>PowerPoint 演示文稿</vt:lpstr>
      <vt:lpstr>PowerPoint 演示文稿</vt:lpstr>
      <vt:lpstr>PowerPoint 演示文稿</vt:lpstr>
      <vt:lpstr>PowerPoint 演示文稿</vt:lpstr>
      <vt:lpstr>The Prototype Pattern</vt:lpstr>
      <vt:lpstr>PowerPoint 演示文稿</vt:lpstr>
      <vt:lpstr>PowerPoint 演示文稿</vt:lpstr>
      <vt:lpstr>PowerPoint 演示文稿</vt:lpstr>
      <vt:lpstr>PowerPoint 演示文稿</vt:lpstr>
      <vt:lpstr>PowerPoint 演示文稿</vt:lpstr>
      <vt:lpstr>The Builder Pattern</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922</cp:revision>
  <dcterms:created xsi:type="dcterms:W3CDTF">2002-02-19T21:25:00Z</dcterms:created>
  <dcterms:modified xsi:type="dcterms:W3CDTF">2018-09-12T01:21:46Z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