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15"/>
  </p:notesMasterIdLst>
  <p:handoutMasterIdLst>
    <p:handoutMasterId r:id="rId16"/>
  </p:handoutMasterIdLst>
  <p:sldIdLst>
    <p:sldId id="453" r:id="rId3"/>
    <p:sldId id="583" r:id="rId4"/>
    <p:sldId id="584" r:id="rId5"/>
    <p:sldId id="585" r:id="rId6"/>
    <p:sldId id="586" r:id="rId7"/>
    <p:sldId id="587" r:id="rId8"/>
    <p:sldId id="588" r:id="rId9"/>
    <p:sldId id="589" r:id="rId10"/>
    <p:sldId id="590" r:id="rId11"/>
    <p:sldId id="591" r:id="rId12"/>
    <p:sldId id="472" r:id="rId13"/>
    <p:sldId id="577" r:id="rId14"/>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2018/7/29</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t>11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p>
          <a:p>
            <a:pPr eaLnBrk="1" hangingPunct="1"/>
            <a:r>
              <a:rPr lang="zh-CN" altLang="en-US" dirty="0"/>
              <a:t>优化体系结构的关键是职能明晰（分而治之策略和涟漪效应）、粒度合适，举例 </a:t>
            </a:r>
            <a:r>
              <a:rPr lang="en-US" altLang="zh-CN" dirty="0"/>
              <a:t>MVC （Struts</a:t>
            </a:r>
            <a:r>
              <a:rPr lang="zh-CN" altLang="en-US" dirty="0"/>
              <a:t>框架）。</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p>
          <a:p>
            <a:pPr eaLnBrk="1" hangingPunct="1"/>
            <a:r>
              <a:rPr lang="zh-CN" altLang="en-US" dirty="0"/>
              <a:t>重用是优化体系结构的前提。</a:t>
            </a:r>
          </a:p>
          <a:p>
            <a:pPr eaLnBrk="1" hangingPunct="1"/>
            <a:r>
              <a:rPr lang="zh-CN" altLang="en-US" dirty="0"/>
              <a:t>做到重用和体系结构合理后，自然系统在维护性和弹性会有出色表现。</a:t>
            </a:r>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p>
          <a:p>
            <a:pPr eaLnBrk="1" hangingPunct="1"/>
            <a:r>
              <a:rPr lang="zh-CN" altLang="en-US" dirty="0"/>
              <a:t>结构良好的系统更加容易优化性能。因为功能明晰、结构好，可以准确地判断出哪个地方存在性能瓶颈，从而优化之。</a:t>
            </a:r>
          </a:p>
          <a:p>
            <a:pPr eaLnBrk="1" hangingPunct="1"/>
            <a:r>
              <a:rPr lang="zh-CN" altLang="en-US" dirty="0"/>
              <a:t>上述条件满足，软件质量当然有保证。</a:t>
            </a:r>
          </a:p>
          <a:p>
            <a:pPr eaLnBrk="1" hangingPunct="1"/>
            <a:r>
              <a:rPr lang="zh-CN" altLang="en-US" dirty="0"/>
              <a:t>代码虽然是写给计算机执行，但最重要的是表达人的思想，写给人看的。因此提高代码可读性，方便团队交流非常重要。</a:t>
            </a:r>
          </a:p>
          <a:p>
            <a:pPr eaLnBrk="1" hangingPunct="1"/>
            <a:r>
              <a:rPr lang="zh-CN" altLang="en-US" dirty="0"/>
              <a:t>团队有统一的编码规范和设计模式，水平更加容易提高，因为设计模式能将成功的经验在团队中普及。</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extLst>
      <p:ext uri="{BB962C8B-B14F-4D97-AF65-F5344CB8AC3E}">
        <p14:creationId xmlns:p14="http://schemas.microsoft.com/office/powerpoint/2010/main" val="3675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extLst>
      <p:ext uri="{BB962C8B-B14F-4D97-AF65-F5344CB8AC3E}">
        <p14:creationId xmlns:p14="http://schemas.microsoft.com/office/powerpoint/2010/main" val="66911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extLst>
      <p:ext uri="{BB962C8B-B14F-4D97-AF65-F5344CB8AC3E}">
        <p14:creationId xmlns:p14="http://schemas.microsoft.com/office/powerpoint/2010/main" val="142401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a:t>
            </a:fld>
            <a:endParaRPr lang="zh-CN" altLang="en-US"/>
          </a:p>
        </p:txBody>
      </p:sp>
    </p:spTree>
    <p:extLst>
      <p:ext uri="{BB962C8B-B14F-4D97-AF65-F5344CB8AC3E}">
        <p14:creationId xmlns:p14="http://schemas.microsoft.com/office/powerpoint/2010/main" val="321872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8</a:t>
            </a:fld>
            <a:endParaRPr lang="zh-CN" altLang="en-US"/>
          </a:p>
        </p:txBody>
      </p:sp>
    </p:spTree>
    <p:extLst>
      <p:ext uri="{BB962C8B-B14F-4D97-AF65-F5344CB8AC3E}">
        <p14:creationId xmlns:p14="http://schemas.microsoft.com/office/powerpoint/2010/main" val="1406787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extLst>
      <p:ext uri="{BB962C8B-B14F-4D97-AF65-F5344CB8AC3E}">
        <p14:creationId xmlns:p14="http://schemas.microsoft.com/office/powerpoint/2010/main" val="2132363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extLst>
      <p:ext uri="{BB962C8B-B14F-4D97-AF65-F5344CB8AC3E}">
        <p14:creationId xmlns:p14="http://schemas.microsoft.com/office/powerpoint/2010/main" val="3495561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2018/7/29</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2018/7/29</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2018/7/29</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2"/>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2018/7/29</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2018/7/29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2018/7/29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2018/7/29</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2018/7/29</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2018/7/29</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2018/7/29</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2018/7/29</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2018/7/29</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2018/7/29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2018/7/29</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2018/7/29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9.xml"/><Relationship Id="rId7" Type="http://schemas.openxmlformats.org/officeDocument/2006/relationships/hyperlink" Target="https://github.com/newgr8player"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47.xml"/><Relationship Id="rId5" Type="http://schemas.openxmlformats.org/officeDocument/2006/relationships/hyperlink" Target="https://newgr8player.github.io/" TargetMode="External"/><Relationship Id="rId4" Type="http://schemas.openxmlformats.org/officeDocument/2006/relationships/hyperlink" Target="https://github.com/newgr8player"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a:extLst>
              <a:ext uri="{FF2B5EF4-FFF2-40B4-BE49-F238E27FC236}">
                <a16:creationId xmlns:a16="http://schemas.microsoft.com/office/drawing/2014/main" id="{C39AF679-0E84-4A07-B2FD-C411D867FABF}"/>
              </a:ext>
            </a:extLst>
          </p:cNvPr>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工厂模式的应用</a:t>
            </a:r>
            <a:endParaRPr lang="en-US" altLang="zh-CN" dirty="0"/>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579967"/>
          </a:xfrm>
          <a:prstGeom prst="rect">
            <a:avLst/>
          </a:prstGeom>
          <a:noFill/>
        </p:spPr>
        <p:txBody>
          <a:bodyPr wrap="square" rtlCol="0">
            <a:spAutoFit/>
          </a:bodyPr>
          <a:lstStyle/>
          <a:p>
            <a:pPr eaLnBrk="1" hangingPunct="1">
              <a:lnSpc>
                <a:spcPct val="150000"/>
              </a:lnSpc>
              <a:buFont typeface="Wingdings" panose="05000000000000000000" pitchFamily="2" charset="2"/>
              <a:buNone/>
            </a:pPr>
            <a:r>
              <a:rPr lang="en-US" altLang="zh-CN" dirty="0" err="1"/>
              <a:t>Logback</a:t>
            </a:r>
            <a:r>
              <a:rPr lang="zh-CN" altLang="en-US" dirty="0"/>
              <a:t>进行日志记录时：</a:t>
            </a:r>
          </a:p>
        </p:txBody>
      </p:sp>
      <p:pic>
        <p:nvPicPr>
          <p:cNvPr id="2" name="图片 1">
            <a:extLst>
              <a:ext uri="{FF2B5EF4-FFF2-40B4-BE49-F238E27FC236}">
                <a16:creationId xmlns:a16="http://schemas.microsoft.com/office/drawing/2014/main" id="{5E045BC6-49CD-4EF0-AE75-9E6BF1F51B34}"/>
              </a:ext>
            </a:extLst>
          </p:cNvPr>
          <p:cNvPicPr>
            <a:picLocks noChangeAspect="1"/>
          </p:cNvPicPr>
          <p:nvPr/>
        </p:nvPicPr>
        <p:blipFill>
          <a:blip r:embed="rId5"/>
          <a:stretch>
            <a:fillRect/>
          </a:stretch>
        </p:blipFill>
        <p:spPr>
          <a:xfrm>
            <a:off x="241323" y="2625066"/>
            <a:ext cx="8661353" cy="701966"/>
          </a:xfrm>
          <a:prstGeom prst="rect">
            <a:avLst/>
          </a:prstGeom>
        </p:spPr>
      </p:pic>
    </p:spTree>
    <p:custDataLst>
      <p:tags r:id="rId1"/>
    </p:custDataLst>
    <p:extLst>
      <p:ext uri="{BB962C8B-B14F-4D97-AF65-F5344CB8AC3E}">
        <p14:creationId xmlns:p14="http://schemas.microsoft.com/office/powerpoint/2010/main" val="3246040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4"/>
              </a:rPr>
              <a:t>https://github.com/newgr8player</a:t>
            </a:r>
            <a:endParaRPr lang="en-US" altLang="zh-CN" dirty="0"/>
          </a:p>
          <a:p>
            <a:r>
              <a:rPr lang="en-US" altLang="zh-CN" dirty="0">
                <a:hlinkClick r:id="rId5"/>
              </a:rPr>
              <a:t>https://newgr8player.gitee.io/</a:t>
            </a:r>
            <a:endParaRPr lang="en-US" altLang="zh-CN"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p>
          <a:p>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p>
        </p:txBody>
      </p:sp>
    </p:spTree>
    <p:custDataLst>
      <p:tags r:id="rId1"/>
    </p:custDataLst>
    <p:extLst>
      <p:ext uri="{BB962C8B-B14F-4D97-AF65-F5344CB8AC3E}">
        <p14:creationId xmlns:p14="http://schemas.microsoft.com/office/powerpoint/2010/main" val="193383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3170804"/>
          </a:xfrm>
          <a:prstGeom prst="rect">
            <a:avLst/>
          </a:prstGeom>
          <a:noFill/>
        </p:spPr>
        <p:txBody>
          <a:bodyPr wrap="square" rtlCol="0">
            <a:spAutoFit/>
          </a:bodyPr>
          <a:lstStyle/>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p>
        </p:txBody>
      </p:sp>
    </p:spTree>
    <p:custDataLst>
      <p:tags r:id="rId1"/>
    </p:custDataLst>
    <p:extLst>
      <p:ext uri="{BB962C8B-B14F-4D97-AF65-F5344CB8AC3E}">
        <p14:creationId xmlns:p14="http://schemas.microsoft.com/office/powerpoint/2010/main" val="270048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2677656"/>
          </a:xfrm>
          <a:prstGeom prst="rect">
            <a:avLst/>
          </a:prstGeom>
          <a:noFill/>
        </p:spPr>
        <p:txBody>
          <a:bodyPr wrap="square" rtlCol="0">
            <a:spAutoFit/>
          </a:bodyPr>
          <a:lstStyle/>
          <a:p>
            <a:pPr indent="534988" eaLnBrk="1" hangingPunct="1">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p>
          <a:p>
            <a:pPr eaLnBrk="1" hangingPunct="1">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p>
        </p:txBody>
      </p:sp>
    </p:spTree>
    <p:custDataLst>
      <p:tags r:id="rId1"/>
    </p:custDataLst>
    <p:extLst>
      <p:ext uri="{BB962C8B-B14F-4D97-AF65-F5344CB8AC3E}">
        <p14:creationId xmlns:p14="http://schemas.microsoft.com/office/powerpoint/2010/main" val="231783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3313921"/>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p>
        </p:txBody>
      </p:sp>
    </p:spTree>
    <p:custDataLst>
      <p:tags r:id="rId1"/>
    </p:custDataLst>
    <p:extLst>
      <p:ext uri="{BB962C8B-B14F-4D97-AF65-F5344CB8AC3E}">
        <p14:creationId xmlns:p14="http://schemas.microsoft.com/office/powerpoint/2010/main" val="281735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8EA2B-492E-4889-A978-C1A0719E663F}"/>
              </a:ext>
            </a:extLst>
          </p:cNvPr>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a:extLst>
              <a:ext uri="{FF2B5EF4-FFF2-40B4-BE49-F238E27FC236}">
                <a16:creationId xmlns:a16="http://schemas.microsoft.com/office/drawing/2014/main" id="{C3A115D0-779C-4BB4-A723-511F2C6BA4A7}"/>
              </a:ext>
            </a:extLst>
          </p:cNvPr>
          <p:cNvSpPr>
            <a:spLocks noGrp="1"/>
          </p:cNvSpPr>
          <p:nvPr>
            <p:ph sz="quarter" idx="13"/>
          </p:nvPr>
        </p:nvSpPr>
        <p:spPr/>
        <p:txBody>
          <a:bodyPr/>
          <a:lstStyle/>
          <a:p>
            <a:r>
              <a:rPr lang="zh-CN" altLang="en-US" b="1" dirty="0"/>
              <a:t>创建型模式</a:t>
            </a:r>
            <a:endParaRPr lang="zh-CN" altLang="en-US" dirty="0"/>
          </a:p>
        </p:txBody>
      </p:sp>
    </p:spTree>
    <p:extLst>
      <p:ext uri="{BB962C8B-B14F-4D97-AF65-F5344CB8AC3E}">
        <p14:creationId xmlns:p14="http://schemas.microsoft.com/office/powerpoint/2010/main" val="262892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1"/>
    </p:custDataLst>
    <p:extLst>
      <p:ext uri="{BB962C8B-B14F-4D97-AF65-F5344CB8AC3E}">
        <p14:creationId xmlns:p14="http://schemas.microsoft.com/office/powerpoint/2010/main" val="52952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a:extLst>
              <a:ext uri="{FF2B5EF4-FFF2-40B4-BE49-F238E27FC236}">
                <a16:creationId xmlns:a16="http://schemas.microsoft.com/office/drawing/2014/main" id="{6FBF8D99-FB3D-4D87-A95F-C3882FE7B1C9}"/>
              </a:ext>
            </a:extLst>
          </p:cNvPr>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p>
        </p:txBody>
      </p:sp>
    </p:spTree>
    <p:custDataLst>
      <p:tags r:id="rId1"/>
    </p:custDataLst>
    <p:extLst>
      <p:ext uri="{BB962C8B-B14F-4D97-AF65-F5344CB8AC3E}">
        <p14:creationId xmlns:p14="http://schemas.microsoft.com/office/powerpoint/2010/main" val="37790374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83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98</TotalTime>
  <Words>1419</Words>
  <Application>Microsoft Office PowerPoint</Application>
  <PresentationFormat>全屏显示(4:3)</PresentationFormat>
  <Paragraphs>86</Paragraphs>
  <Slides>12</Slides>
  <Notes>10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宋体</vt:lpstr>
      <vt:lpstr>微软雅黑</vt:lpstr>
      <vt:lpstr>Arial</vt:lpstr>
      <vt:lpstr>Calibri</vt:lpstr>
      <vt:lpstr>Franklin Gothic Medium</vt:lpstr>
      <vt:lpstr>Segoe UI Semibold</vt:lpstr>
      <vt:lpstr>Times New Roman</vt:lpstr>
      <vt:lpstr>Wingdings</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晓晓Sama</cp:lastModifiedBy>
  <cp:revision>777</cp:revision>
  <dcterms:created xsi:type="dcterms:W3CDTF">2002-02-19T21:25:00Z</dcterms:created>
  <dcterms:modified xsi:type="dcterms:W3CDTF">2018-07-29T08:43:06Z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