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5"/>
  </p:notesMasterIdLst>
  <p:handoutMasterIdLst>
    <p:handoutMasterId r:id="rId70"/>
  </p:handoutMasterIdLst>
  <p:sldIdLst>
    <p:sldId id="453" r:id="rId4"/>
    <p:sldId id="583" r:id="rId6"/>
    <p:sldId id="584" r:id="rId7"/>
    <p:sldId id="585" r:id="rId8"/>
    <p:sldId id="586" r:id="rId9"/>
    <p:sldId id="595" r:id="rId10"/>
    <p:sldId id="596" r:id="rId11"/>
    <p:sldId id="597" r:id="rId12"/>
    <p:sldId id="604" r:id="rId13"/>
    <p:sldId id="607" r:id="rId14"/>
    <p:sldId id="598" r:id="rId15"/>
    <p:sldId id="614" r:id="rId16"/>
    <p:sldId id="608" r:id="rId17"/>
    <p:sldId id="612" r:id="rId18"/>
    <p:sldId id="613" r:id="rId19"/>
    <p:sldId id="611" r:id="rId20"/>
    <p:sldId id="599" r:id="rId21"/>
    <p:sldId id="631" r:id="rId22"/>
    <p:sldId id="632" r:id="rId23"/>
    <p:sldId id="633" r:id="rId24"/>
    <p:sldId id="634" r:id="rId25"/>
    <p:sldId id="636" r:id="rId26"/>
    <p:sldId id="600" r:id="rId27"/>
    <p:sldId id="637" r:id="rId28"/>
    <p:sldId id="638" r:id="rId29"/>
    <p:sldId id="639" r:id="rId30"/>
    <p:sldId id="640" r:id="rId31"/>
    <p:sldId id="641" r:id="rId32"/>
    <p:sldId id="601" r:id="rId33"/>
    <p:sldId id="652" r:id="rId34"/>
    <p:sldId id="653" r:id="rId35"/>
    <p:sldId id="654" r:id="rId36"/>
    <p:sldId id="655" r:id="rId37"/>
    <p:sldId id="656" r:id="rId38"/>
    <p:sldId id="602" r:id="rId39"/>
    <p:sldId id="665" r:id="rId40"/>
    <p:sldId id="670" r:id="rId41"/>
    <p:sldId id="666" r:id="rId42"/>
    <p:sldId id="587" r:id="rId43"/>
    <p:sldId id="698" r:id="rId44"/>
    <p:sldId id="603" r:id="rId45"/>
    <p:sldId id="588" r:id="rId46"/>
    <p:sldId id="589" r:id="rId47"/>
    <p:sldId id="699" r:id="rId48"/>
    <p:sldId id="590" r:id="rId49"/>
    <p:sldId id="679" r:id="rId50"/>
    <p:sldId id="684" r:id="rId51"/>
    <p:sldId id="686" r:id="rId52"/>
    <p:sldId id="680" r:id="rId53"/>
    <p:sldId id="700" r:id="rId54"/>
    <p:sldId id="685" r:id="rId55"/>
    <p:sldId id="687" r:id="rId56"/>
    <p:sldId id="688" r:id="rId57"/>
    <p:sldId id="701" r:id="rId58"/>
    <p:sldId id="694" r:id="rId59"/>
    <p:sldId id="695" r:id="rId60"/>
    <p:sldId id="696" r:id="rId61"/>
    <p:sldId id="697" r:id="rId62"/>
    <p:sldId id="702" r:id="rId63"/>
    <p:sldId id="703" r:id="rId64"/>
    <p:sldId id="704" r:id="rId65"/>
    <p:sldId id="705" r:id="rId66"/>
    <p:sldId id="706" r:id="rId67"/>
    <p:sldId id="472" r:id="rId68"/>
    <p:sldId id="577" r:id="rId69"/>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晓晓Sama" initials="晓晓Sam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FFCC6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81280" autoAdjust="0"/>
  </p:normalViewPr>
  <p:slideViewPr>
    <p:cSldViewPr>
      <p:cViewPr varScale="1">
        <p:scale>
          <a:sx n="67" d="100"/>
          <a:sy n="67" d="100"/>
        </p:scale>
        <p:origin x="1608" y="53"/>
      </p:cViewPr>
      <p:guideLst>
        <p:guide orient="horz" pos="2203"/>
        <p:guide pos="2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4" Type="http://schemas.openxmlformats.org/officeDocument/2006/relationships/commentAuthors" Target="commentAuthors.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handoutMaster" Target="handoutMasters/handoutMaster1.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ea typeface="Arial" panose="020B0604020202020204" pitchFamily="34" charset="0"/>
                <a:cs typeface="+mn-cs"/>
              </a:defRPr>
            </a:lvl1pPr>
          </a:lstStyle>
          <a:p>
            <a:fld id="{0F9B84EA-7D68-4D60-9CB1-D50884785D1C}" type="datetimeFigureOut">
              <a:rPr lang="zh-CN" altLang="en-US"/>
            </a:fld>
            <a:endParaRPr lang="zh-CN" altLang="en-US">
              <a:ea typeface="+mn-ea"/>
              <a:cs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noProof="1" smtClean="0">
                <a:ea typeface="Arial" panose="020B0604020202020204" pitchFamily="34" charset="0"/>
                <a:cs typeface="+mn-cs"/>
              </a:defRPr>
            </a:lvl1pPr>
          </a:lstStyle>
          <a:p>
            <a:fld id="{9573C3F1-5DE1-49D7-85EF-378BB3AB6535}" type="slidenum">
              <a:rPr lang="zh-CN" altLang="en-US"/>
            </a:fld>
            <a:endParaRPr lang="zh-CN" altLang="en-US">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buFontTx/>
              <a:buNone/>
              <a:defRPr sz="120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buFontTx/>
              <a:buNone/>
              <a:defRPr sz="1200"/>
            </a:lvl1pPr>
          </a:lstStyle>
          <a:p>
            <a:pPr>
              <a:defRPr/>
            </a:pPr>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buFontTx/>
              <a:buNone/>
              <a:defRPr sz="120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noProof="1" dirty="0">
                <a:cs typeface="+mn-cs"/>
              </a:defRPr>
            </a:lvl1pPr>
          </a:lstStyle>
          <a:p>
            <a:fld id="{86CED120-70A4-4283-998F-973E88A2003A}" type="slidenum">
              <a:rPr lang="en-US" altLang="zh-CN"/>
            </a:fld>
            <a:endParaRPr lang="en-US" altLang="zh-CN">
              <a:cs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15362"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zh-CN"/>
              <a:t>设计模式 - 可复用的面向对象软件元素</a:t>
            </a:r>
            <a:endParaRPr lang="zh-CN" altLang="zh-CN"/>
          </a:p>
        </p:txBody>
      </p:sp>
      <p:sp>
        <p:nvSpPr>
          <p:cNvPr id="1536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110A0595-8C10-4F11-9D71-5A2D3C412DC6}" type="slidenum">
              <a:rPr lang="en-US" altLang="zh-CN" sz="1200" smtClean="0"/>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解释引入里氏替换原则下四点</a:t>
            </a:r>
            <a:endParaRPr lang="en-US" altLang="zh-CN" dirty="0"/>
          </a:p>
          <a:p>
            <a:r>
              <a:rPr lang="zh-CN" altLang="en-US" dirty="0"/>
              <a:t>前提：我们现在决定引入里氏替换原则</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设计模式是</a:t>
            </a:r>
            <a:r>
              <a:rPr lang="en-US" altLang="zh-CN" dirty="0"/>
              <a:t>OOP</a:t>
            </a:r>
            <a:r>
              <a:rPr lang="zh-CN" altLang="en-US" dirty="0"/>
              <a:t>的方法论，随着</a:t>
            </a:r>
            <a:r>
              <a:rPr lang="en-US" altLang="zh-CN" dirty="0"/>
              <a:t>OOP</a:t>
            </a:r>
            <a:r>
              <a:rPr lang="zh-CN" altLang="en-US" dirty="0"/>
              <a:t>语言的应用而逐渐普及成熟。</a:t>
            </a:r>
            <a:endParaRPr lang="zh-CN" altLang="en-US" dirty="0"/>
          </a:p>
          <a:p>
            <a:pPr eaLnBrk="1" hangingPunct="1"/>
            <a:endParaRPr lang="zh-CN" altLang="en-US" dirty="0"/>
          </a:p>
          <a:p>
            <a:pPr eaLnBrk="1" hangingPunct="1"/>
            <a:r>
              <a:rPr lang="zh-CN" altLang="en-US" dirty="0"/>
              <a:t>重用（举例 </a:t>
            </a:r>
            <a:r>
              <a:rPr lang="en-US" altLang="zh-CN" dirty="0"/>
              <a:t>Factory）</a:t>
            </a:r>
            <a:r>
              <a:rPr lang="zh-CN" altLang="en-US" dirty="0"/>
              <a:t> ，避免代码重复冗余是</a:t>
            </a:r>
            <a:r>
              <a:rPr lang="en-US" altLang="zh-CN" dirty="0"/>
              <a:t>OOP</a:t>
            </a:r>
            <a:r>
              <a:rPr lang="zh-CN" altLang="en-US" dirty="0"/>
              <a:t>的核心思想，也是设计模式的精髓所在</a:t>
            </a:r>
            <a:r>
              <a:rPr lang="en-US" altLang="zh-CN" dirty="0"/>
              <a:t>。</a:t>
            </a:r>
            <a:endParaRPr lang="en-US" altLang="zh-CN" dirty="0"/>
          </a:p>
          <a:p>
            <a:pPr eaLnBrk="1" hangingPunct="1"/>
            <a:r>
              <a:rPr lang="zh-CN" altLang="en-US" dirty="0"/>
              <a:t>重用最直接的效果是减少了代码冗余，提高其维护性和弹性（快速开发的基础之一），但是它还有更加重要的意义：要做到重用，必须要能先发现问题所在，其次则必须经常总结经验和教训，从而提出更好的解决方案、开发新的技术和标准。这是软件设计的必备素质，否则无法进步。（如下面例子中的</a:t>
            </a:r>
            <a:r>
              <a:rPr lang="en-US" altLang="zh-CN" dirty="0"/>
              <a:t>MVC</a:t>
            </a:r>
            <a:r>
              <a:rPr lang="zh-CN" altLang="en-US" dirty="0"/>
              <a:t>发展出今日的</a:t>
            </a:r>
            <a:r>
              <a:rPr lang="en-US" altLang="zh-CN" dirty="0"/>
              <a:t>Struts</a:t>
            </a:r>
            <a:r>
              <a:rPr lang="zh-CN" altLang="en-US" dirty="0"/>
              <a:t>等框架）。</a:t>
            </a:r>
            <a:endParaRPr lang="zh-CN" altLang="en-US" dirty="0"/>
          </a:p>
          <a:p>
            <a:pPr eaLnBrk="1" hangingPunct="1"/>
            <a:r>
              <a:rPr lang="zh-CN" altLang="en-US" dirty="0"/>
              <a:t>优化体系结构的关键是职能明晰（分而治之策略和涟漪效应）、粒度合适，举例 </a:t>
            </a:r>
            <a:r>
              <a:rPr lang="en-US" altLang="zh-CN" dirty="0"/>
              <a:t>MVC （Struts</a:t>
            </a:r>
            <a:r>
              <a:rPr lang="zh-CN" altLang="en-US" dirty="0"/>
              <a:t>框架）。</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通俗的来讲，就是一个类对自己依赖的类知道的越少越好。也就是说，对于被依赖的类来说，无论逻辑多么复杂，都尽量地的将逻辑封装在类的内部，对外除了提供的public方法，不对外泄漏任何信息。</a:t>
            </a:r>
            <a:endParaRPr lang="en-US" altLang="zh-CN" dirty="0"/>
          </a:p>
          <a:p>
            <a:endParaRPr lang="en-US" altLang="zh-CN" dirty="0"/>
          </a:p>
          <a:p>
            <a:r>
              <a:rPr lang="en-US" altLang="zh-CN" dirty="0"/>
              <a:t>首先来解释一下什么是直接的朋友：每个对象都会与其他对象有耦合关系，只要两个对象之间有耦合关系，我们就说这两个对象之间是朋友关系。耦合的方式很多，依赖、关联、组合、聚合等。其中，我们称出现成员变量、方法参数、方法返回值中的类为直接的朋友，而出现在局部变量中的类则不是直接的朋友。也就是说，陌生的类最好不要作为局部变量的形式出现在类的内部</a:t>
            </a:r>
            <a:endParaRPr lang="en-US" altLang="zh-CN" dirty="0"/>
          </a:p>
          <a:p>
            <a:endParaRPr lang="en-US" altLang="zh-CN" dirty="0"/>
          </a:p>
          <a:p>
            <a:r>
              <a:rPr lang="en-US" altLang="zh-CN" dirty="0"/>
              <a:t>朋友之间也有间距 </a:t>
            </a:r>
            <a:endParaRPr lang="en-US" altLang="zh-CN" dirty="0"/>
          </a:p>
          <a:p>
            <a:r>
              <a:rPr lang="en-US" altLang="zh-CN" dirty="0"/>
              <a:t>如果朋友把太多的方法或属性暴露给你，则过于亲密，耦合关系变得异常牢固，而且，修改时涉及的面也就越大，变更引起的风险就越大。因此，要适时反复衡量：是否可以减少public方法和属性，改为private、package－private、protected等访问权限，及是否可以加上final关键字，不可变的类和方法，对外提供固定单位服务。</a:t>
            </a:r>
            <a:endParaRPr lang="en-US" altLang="zh-CN" dirty="0"/>
          </a:p>
          <a:p>
            <a:endParaRPr lang="en-US" altLang="zh-CN" dirty="0"/>
          </a:p>
          <a:p>
            <a:r>
              <a:rPr lang="en-US" altLang="zh-CN" dirty="0"/>
              <a:t>类与类之间的关系越密切，耦合度越大，当一个类发生改变时，对另一个类的影响也越大。[解决方案]尽量降低类与类之间的耦合。</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fontScale="92500" lnSpcReduction="10000"/>
          </a:bodyPr>
          <a:lstStyle/>
          <a:p>
            <a:r>
              <a:rPr lang="en-US" altLang="zh-CN" dirty="0"/>
              <a:t>- </a:t>
            </a:r>
            <a:r>
              <a:rPr lang="zh-CN" altLang="en-US" dirty="0"/>
              <a:t>在类的划分上，应该创建有弱耦合的类 </a:t>
            </a:r>
            <a:endParaRPr lang="zh-CN" altLang="en-US" dirty="0"/>
          </a:p>
          <a:p>
            <a:r>
              <a:rPr lang="zh-CN" altLang="en-US" dirty="0"/>
              <a:t>通常我们以接口或者抽象类的方式抽象出来</a:t>
            </a:r>
            <a:endParaRPr lang="zh-CN" altLang="en-US" dirty="0"/>
          </a:p>
          <a:p>
            <a:endParaRPr lang="zh-CN" altLang="en-US" dirty="0"/>
          </a:p>
          <a:p>
            <a:r>
              <a:rPr lang="en-US" altLang="zh-CN" dirty="0"/>
              <a:t>- </a:t>
            </a:r>
            <a:r>
              <a:rPr lang="zh-CN" altLang="en-US" dirty="0"/>
              <a:t>在类的结构设计上，每一个类都应当尽量降低成员的访问权限 </a:t>
            </a:r>
            <a:endParaRPr lang="zh-CN" altLang="en-US" dirty="0"/>
          </a:p>
          <a:p>
            <a:r>
              <a:rPr lang="zh-CN" altLang="en-US" dirty="0"/>
              <a:t>以减少public方法和属性，改为private、package－private、protected等访问权限，及是否可以加上final关键字，不可变的类和方法，对外提供固定服务。</a:t>
            </a:r>
            <a:endParaRPr lang="zh-CN" altLang="en-US" dirty="0"/>
          </a:p>
          <a:p>
            <a:endParaRPr lang="zh-CN" altLang="en-US" dirty="0"/>
          </a:p>
          <a:p>
            <a:r>
              <a:rPr lang="en-US" altLang="zh-CN" dirty="0"/>
              <a:t>- </a:t>
            </a:r>
            <a:r>
              <a:rPr lang="zh-CN" altLang="en-US" dirty="0"/>
              <a:t>在类的设计上，只要有可能，一个类应当设计成不变类 </a:t>
            </a:r>
            <a:endParaRPr lang="zh-CN" altLang="en-US" dirty="0"/>
          </a:p>
          <a:p>
            <a:r>
              <a:rPr lang="zh-CN" altLang="en-US" dirty="0"/>
              <a:t>不可变的类和方法，对外提供固定服务。</a:t>
            </a:r>
            <a:endParaRPr lang="zh-CN" altLang="en-US" dirty="0"/>
          </a:p>
          <a:p>
            <a:endParaRPr lang="zh-CN" altLang="en-US" dirty="0"/>
          </a:p>
          <a:p>
            <a:r>
              <a:rPr lang="en-US" altLang="zh-CN" dirty="0"/>
              <a:t>- </a:t>
            </a:r>
            <a:r>
              <a:rPr lang="zh-CN" altLang="en-US" dirty="0"/>
              <a:t>在对其他类的引用上，一个对象对其它对象的引用应当降到最低 </a:t>
            </a:r>
            <a:endParaRPr lang="zh-CN" altLang="en-US" dirty="0"/>
          </a:p>
          <a:p>
            <a:r>
              <a:rPr lang="zh-CN" altLang="en-US" dirty="0"/>
              <a:t>降低类与类之间的耦合度。</a:t>
            </a:r>
            <a:endParaRPr lang="zh-CN" altLang="en-US" dirty="0"/>
          </a:p>
          <a:p>
            <a:endParaRPr lang="zh-CN" altLang="en-US" dirty="0"/>
          </a:p>
          <a:p>
            <a:r>
              <a:rPr lang="en-US" altLang="zh-CN" dirty="0"/>
              <a:t>- </a:t>
            </a:r>
            <a:r>
              <a:rPr lang="zh-CN" altLang="en-US" dirty="0"/>
              <a:t>尽量降低类的访问权限 </a:t>
            </a:r>
            <a:endParaRPr lang="zh-CN" altLang="en-US" dirty="0"/>
          </a:p>
          <a:p>
            <a:r>
              <a:rPr lang="zh-CN" altLang="en-US" dirty="0"/>
              <a:t>防止类或类对象被过度耦合在另一个类的方法中。</a:t>
            </a:r>
            <a:endParaRPr lang="zh-CN" altLang="en-US" dirty="0"/>
          </a:p>
          <a:p>
            <a:endParaRPr lang="zh-CN" altLang="en-US" dirty="0"/>
          </a:p>
          <a:p>
            <a:r>
              <a:rPr lang="en-US" altLang="zh-CN" dirty="0"/>
              <a:t>- </a:t>
            </a:r>
            <a:r>
              <a:rPr lang="zh-CN" altLang="en-US" dirty="0"/>
              <a:t>不要暴露类成员，而应该提供相应的访问器(属性)</a:t>
            </a:r>
            <a:endParaRPr lang="zh-CN" altLang="en-US" dirty="0"/>
          </a:p>
          <a:p>
            <a:endParaRPr lang="zh-CN" altLang="en-US" dirty="0"/>
          </a:p>
          <a:p>
            <a:r>
              <a:rPr lang="en-US" altLang="zh-CN" dirty="0"/>
              <a:t>- </a:t>
            </a:r>
            <a:r>
              <a:rPr lang="zh-CN" altLang="en-US" dirty="0"/>
              <a:t>谨慎使用序列化功能（类或接口在客户端变更，却未在服务端同步更新，引发序列化失败，项目管理易疏忽）</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fontScale="92500" lnSpcReduction="20000"/>
          </a:bodyPr>
          <a:lstStyle/>
          <a:p>
            <a:r>
              <a:rPr lang="en-US" altLang="zh-CN" dirty="0"/>
              <a:t>为什么使用开闭原则</a:t>
            </a:r>
            <a:endParaRPr lang="en-US" altLang="zh-CN" dirty="0"/>
          </a:p>
          <a:p>
            <a:r>
              <a:rPr lang="en-US" altLang="zh-CN" dirty="0"/>
              <a:t>第一：开闭原则非常有名，只要是面向对象编程，在开发时都会强调开闭原则</a:t>
            </a:r>
            <a:endParaRPr lang="en-US" altLang="zh-CN" dirty="0"/>
          </a:p>
          <a:p>
            <a:endParaRPr lang="en-US" altLang="zh-CN" dirty="0"/>
          </a:p>
          <a:p>
            <a:r>
              <a:rPr lang="en-US" altLang="zh-CN" dirty="0"/>
              <a:t>第二：开闭原则是最基础的设计原则，其它的五个设计原则都是开闭原则的具体形态，也就是说其它的五个设计原则是指导设计的工具和方法，而开闭原则才是其精神领袖。依照java语言的称谓，开闭原则是抽象类，而其它的五个原则是具体的实现类。</a:t>
            </a:r>
            <a:endParaRPr lang="en-US" altLang="zh-CN" dirty="0"/>
          </a:p>
          <a:p>
            <a:endParaRPr lang="en-US" altLang="zh-CN" dirty="0"/>
          </a:p>
          <a:p>
            <a:r>
              <a:rPr lang="en-US" altLang="zh-CN" dirty="0"/>
              <a:t>第三：开闭原则可以提高复用性 </a:t>
            </a:r>
            <a:endParaRPr lang="en-US" altLang="zh-CN" dirty="0"/>
          </a:p>
          <a:p>
            <a:r>
              <a:rPr lang="en-US" altLang="zh-CN" dirty="0"/>
              <a:t>在面向对象的设计中，所有的逻辑都是从原子逻辑组合而来，不是在一个类中独立实现一个业务逻辑。只有这样的代码才可以复用，粒度越小，被复用的可能性越大。那为什么要复用呢？减少代码的重复，避免相同的逻辑分散在多个角落，减少维护人员的工作量。那怎么才能提高复用率呢？缩小逻辑粒度，直到一个逻辑不可以分为止。</a:t>
            </a:r>
            <a:endParaRPr lang="en-US" altLang="zh-CN" dirty="0"/>
          </a:p>
          <a:p>
            <a:endParaRPr lang="en-US" altLang="zh-CN" dirty="0"/>
          </a:p>
          <a:p>
            <a:r>
              <a:rPr lang="en-US" altLang="zh-CN" dirty="0"/>
              <a:t>第四：开闭原则可以提高维护性 </a:t>
            </a:r>
            <a:endParaRPr lang="en-US" altLang="zh-CN" dirty="0"/>
          </a:p>
          <a:p>
            <a:r>
              <a:rPr lang="en-US" altLang="zh-CN" dirty="0"/>
              <a:t>一款软件量产后，维护人员的工作不仅仅对数据进行维护，还可能要对程序进行扩展，维护人员最乐意的事是扩展一个类，而不是修改一个类。让维护人员读懂原有代码，再进行修改，是一件非常痛苦的事情，不要让他在原有的代码海洋中游荡后再修改，那是对维护人员的折磨和摧残。</a:t>
            </a:r>
            <a:endParaRPr lang="en-US" altLang="zh-CN" dirty="0"/>
          </a:p>
          <a:p>
            <a:endParaRPr lang="en-US" altLang="zh-CN" dirty="0"/>
          </a:p>
          <a:p>
            <a:r>
              <a:rPr lang="en-US" altLang="zh-CN" dirty="0"/>
              <a:t>第五：面向对象开发的要求 </a:t>
            </a:r>
            <a:endParaRPr lang="en-US" altLang="zh-CN" dirty="0"/>
          </a:p>
          <a:p>
            <a:r>
              <a:rPr lang="en-US" altLang="zh-CN" dirty="0"/>
              <a:t>万物皆对象，我们要把所有的事物抽象成对象，然后针对对象进行操作，但是万物皆发展变化，有变化就要有策略去应对，怎么快速应对呢？这就需要在设计之初考虑到所有可能变化的因素，然后留下接口，等待“可能”转变为“现实”。</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代码重复冗余为万恶之首。（1. 危害体系结构和软件质量 2.形成思维定势，不利于总结提高 3. 减低创造力，阻碍技术创新</a:t>
            </a:r>
            <a:r>
              <a:rPr lang="en-US" altLang="zh-CN" dirty="0"/>
              <a:t>）</a:t>
            </a:r>
            <a:endParaRPr lang="en-US" altLang="zh-CN" dirty="0"/>
          </a:p>
          <a:p>
            <a:pPr eaLnBrk="1" hangingPunct="1"/>
            <a:r>
              <a:rPr lang="zh-CN" altLang="en-US" dirty="0"/>
              <a:t>重用是优化体系结构的前提。</a:t>
            </a:r>
            <a:endParaRPr lang="zh-CN" altLang="en-US" dirty="0"/>
          </a:p>
          <a:p>
            <a:pPr eaLnBrk="1" hangingPunct="1"/>
            <a:r>
              <a:rPr lang="zh-CN" altLang="en-US" dirty="0"/>
              <a:t>做到重用和体系结构合理后，自然系统在维护性和弹性会有出色表现。</a:t>
            </a:r>
            <a:endParaRPr lang="zh-CN" altLang="en-US" dirty="0"/>
          </a:p>
          <a:p>
            <a:pPr eaLnBrk="1" hangingPunct="1"/>
            <a:r>
              <a:rPr lang="zh-CN" altLang="en-US" dirty="0"/>
              <a:t>结构不良、冗余的系统不利于编写测试用例，难以做到测试驱动（简要介绍</a:t>
            </a:r>
            <a:r>
              <a:rPr lang="zh-CN" altLang="en-US" u="sng" dirty="0">
                <a:solidFill>
                  <a:schemeClr val="accent2"/>
                </a:solidFill>
              </a:rPr>
              <a:t>测试驱动</a:t>
            </a:r>
            <a:r>
              <a:rPr lang="zh-CN" altLang="en-US" dirty="0"/>
              <a:t>）。</a:t>
            </a:r>
            <a:endParaRPr lang="zh-CN" altLang="en-US" dirty="0"/>
          </a:p>
          <a:p>
            <a:pPr eaLnBrk="1" hangingPunct="1"/>
            <a:r>
              <a:rPr lang="zh-CN" altLang="en-US" dirty="0"/>
              <a:t>结构良好的系统更加容易优化性能。因为功能明晰、结构好，可以准确地判断出哪个地方存在性能瓶颈，从而优化之。</a:t>
            </a:r>
            <a:endParaRPr lang="zh-CN" altLang="en-US" dirty="0"/>
          </a:p>
          <a:p>
            <a:pPr eaLnBrk="1" hangingPunct="1"/>
            <a:r>
              <a:rPr lang="zh-CN" altLang="en-US" dirty="0"/>
              <a:t>上述条件满足，软件质量当然有保证。</a:t>
            </a:r>
            <a:endParaRPr lang="zh-CN" altLang="en-US" dirty="0"/>
          </a:p>
          <a:p>
            <a:pPr eaLnBrk="1" hangingPunct="1"/>
            <a:r>
              <a:rPr lang="zh-CN" altLang="en-US" dirty="0"/>
              <a:t>代码虽然是写给计算机执行，但最重要的是表达人的思想，写给人看的。因此提高代码可读性，方便团队交流非常重要。</a:t>
            </a:r>
            <a:endParaRPr lang="zh-CN" altLang="en-US" dirty="0"/>
          </a:p>
          <a:p>
            <a:pPr eaLnBrk="1" hangingPunct="1"/>
            <a:r>
              <a:rPr lang="zh-CN" altLang="en-US" dirty="0"/>
              <a:t>团队有统一的编码规范和设计模式，水平更加容易提高，因为设计模式能将成功的经验在团队中普及。</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fontScale="92500" lnSpcReduction="10000"/>
          </a:bodyPr>
          <a:lstStyle/>
          <a:p>
            <a:r>
              <a:rPr lang="en-US" altLang="zh-CN" dirty="0"/>
              <a:t>- </a:t>
            </a:r>
            <a:r>
              <a:rPr lang="zh-CN" altLang="en-US" dirty="0"/>
              <a:t>在类的划分上，应该创建有弱耦合的类 </a:t>
            </a:r>
            <a:endParaRPr lang="zh-CN" altLang="en-US" dirty="0"/>
          </a:p>
          <a:p>
            <a:r>
              <a:rPr lang="zh-CN" altLang="en-US" dirty="0"/>
              <a:t>通常我们以接口或者抽象类的方式抽象出来</a:t>
            </a:r>
            <a:endParaRPr lang="zh-CN" altLang="en-US" dirty="0"/>
          </a:p>
          <a:p>
            <a:endParaRPr lang="zh-CN" altLang="en-US" dirty="0"/>
          </a:p>
          <a:p>
            <a:r>
              <a:rPr lang="en-US" altLang="zh-CN" dirty="0"/>
              <a:t>- </a:t>
            </a:r>
            <a:r>
              <a:rPr lang="zh-CN" altLang="en-US" dirty="0"/>
              <a:t>在类的结构设计上，每一个类都应当尽量降低成员的访问权限 </a:t>
            </a:r>
            <a:endParaRPr lang="zh-CN" altLang="en-US" dirty="0"/>
          </a:p>
          <a:p>
            <a:r>
              <a:rPr lang="zh-CN" altLang="en-US" dirty="0"/>
              <a:t>以减少public方法和属性，改为private、package－private、protected等访问权限，及是否可以加上final关键字，不可变的类和方法，对外提供固定服务。</a:t>
            </a:r>
            <a:endParaRPr lang="zh-CN" altLang="en-US" dirty="0"/>
          </a:p>
          <a:p>
            <a:endParaRPr lang="zh-CN" altLang="en-US" dirty="0"/>
          </a:p>
          <a:p>
            <a:r>
              <a:rPr lang="en-US" altLang="zh-CN" dirty="0"/>
              <a:t>- </a:t>
            </a:r>
            <a:r>
              <a:rPr lang="zh-CN" altLang="en-US" dirty="0"/>
              <a:t>在类的设计上，只要有可能，一个类应当设计成不变类 </a:t>
            </a:r>
            <a:endParaRPr lang="zh-CN" altLang="en-US" dirty="0"/>
          </a:p>
          <a:p>
            <a:r>
              <a:rPr lang="zh-CN" altLang="en-US" dirty="0"/>
              <a:t>不可变的类和方法，对外提供固定服务。</a:t>
            </a:r>
            <a:endParaRPr lang="zh-CN" altLang="en-US" dirty="0"/>
          </a:p>
          <a:p>
            <a:endParaRPr lang="zh-CN" altLang="en-US" dirty="0"/>
          </a:p>
          <a:p>
            <a:r>
              <a:rPr lang="en-US" altLang="zh-CN" dirty="0"/>
              <a:t>- </a:t>
            </a:r>
            <a:r>
              <a:rPr lang="zh-CN" altLang="en-US" dirty="0"/>
              <a:t>在对其他类的引用上，一个对象对其它对象的引用应当降到最低 </a:t>
            </a:r>
            <a:endParaRPr lang="zh-CN" altLang="en-US" dirty="0"/>
          </a:p>
          <a:p>
            <a:r>
              <a:rPr lang="zh-CN" altLang="en-US" dirty="0"/>
              <a:t>降低类与类之间的耦合度。</a:t>
            </a:r>
            <a:endParaRPr lang="zh-CN" altLang="en-US" dirty="0"/>
          </a:p>
          <a:p>
            <a:endParaRPr lang="zh-CN" altLang="en-US" dirty="0"/>
          </a:p>
          <a:p>
            <a:r>
              <a:rPr lang="en-US" altLang="zh-CN" dirty="0"/>
              <a:t>- </a:t>
            </a:r>
            <a:r>
              <a:rPr lang="zh-CN" altLang="en-US" dirty="0"/>
              <a:t>尽量降低类的访问权限 </a:t>
            </a:r>
            <a:endParaRPr lang="zh-CN" altLang="en-US" dirty="0"/>
          </a:p>
          <a:p>
            <a:r>
              <a:rPr lang="zh-CN" altLang="en-US" dirty="0"/>
              <a:t>防止类或类对象被过度耦合在另一个类的方法中。</a:t>
            </a:r>
            <a:endParaRPr lang="zh-CN" altLang="en-US" dirty="0"/>
          </a:p>
          <a:p>
            <a:endParaRPr lang="zh-CN" altLang="en-US" dirty="0"/>
          </a:p>
          <a:p>
            <a:r>
              <a:rPr lang="en-US" altLang="zh-CN" dirty="0"/>
              <a:t>- </a:t>
            </a:r>
            <a:r>
              <a:rPr lang="zh-CN" altLang="en-US" dirty="0"/>
              <a:t>不要暴露类成员，而应该提供相应的访问器(属性)</a:t>
            </a:r>
            <a:endParaRPr lang="zh-CN" altLang="en-US" dirty="0"/>
          </a:p>
          <a:p>
            <a:endParaRPr lang="zh-CN" altLang="en-US" dirty="0"/>
          </a:p>
          <a:p>
            <a:r>
              <a:rPr lang="en-US" altLang="zh-CN" dirty="0"/>
              <a:t>- </a:t>
            </a:r>
            <a:r>
              <a:rPr lang="zh-CN" altLang="en-US" dirty="0"/>
              <a:t>谨慎使用序列化功能（类或接口在客户端变更，却未在服务端同步更新，引发序列化失败，项目管理易疏忽）</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sym typeface="+mn-ea"/>
              </a:rPr>
              <a:t>单例模式为什么不能增加接口呢？ 因为接口对单例模式是没有任何意义的， 它要求“自行实例化”， 并且提供单一实例、 接口或抽象类是不可能被实例化的。 当然， 在特殊情况下， 单例模式可以实现接口、 被继承等， 需要在系统开发中根据环境判断。</a:t>
            </a:r>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sym typeface="+mn-ea"/>
              </a:rPr>
              <a:t>， 例如一个Web页面上的计数器， 可以不用把每次刷新都记录到数据库中， 使用单例模式保持计数器的值， 并确保是线程安全的</a:t>
            </a:r>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 虽然在软件设计过程中，能及早采用设计模式，设计出精良的软件是最理想的。但是往往要达到该目的存在困难，我们不可能将每个细节都考虑得尽善尽美才开始动手编码。软件设计本身就是一个跌代渐进的过程，需要不断完善之后才能形成最终的产品（当然，系统的核心以及功能模块的接口是要深思熟虑之后才能动工，不可大意行事）。因此如何不断完善软件设计是我们经常遇到的问题。另一方面，我们设计软件不可能不犯错误，如何将存在缺陷的代码重新构建成质量过关的代码是另一个难题。 </a:t>
            </a:r>
            <a:r>
              <a:rPr lang="en-US" altLang="zh-CN" dirty="0"/>
              <a:t>Refactor</a:t>
            </a:r>
            <a:r>
              <a:rPr lang="zh-CN" altLang="en-US" dirty="0"/>
              <a:t>就是为了解决上述问题而提出的。</a:t>
            </a:r>
            <a:endParaRPr lang="en-US" altLang="zh-CN" dirty="0"/>
          </a:p>
          <a:p>
            <a:pPr eaLnBrk="1" hangingPunct="1"/>
            <a:endParaRPr lang="en-US" altLang="zh-CN" dirty="0"/>
          </a:p>
          <a:p>
            <a:pPr eaLnBrk="1" hangingPunct="1"/>
            <a:r>
              <a:rPr lang="zh-CN" altLang="en-US" dirty="0"/>
              <a:t>重构的前提是设计模式和测试驱动（结合实践经验简要介绍，测试驱动并非只是为了检验软件的功能，更重要的在于重构和加速软件开发）</a:t>
            </a:r>
            <a:endParaRPr lang="zh-CN" altLang="en-US" dirty="0"/>
          </a:p>
          <a:p>
            <a:pPr eaLnBrk="1" hangingPunct="1"/>
            <a:endParaRPr lang="en-US" altLang="zh-CN" dirty="0"/>
          </a:p>
          <a:p>
            <a:pPr eaLnBrk="1" hangingPunct="1"/>
            <a:r>
              <a:rPr lang="zh-CN" altLang="en-US" dirty="0"/>
              <a:t>设计过程中，常常面临很多困难，有时甚至是矛盾的抉择。如何权衡各方面的利弊而作出正确选择非常重要。前人的经验和教训总结无疑有非常大的帮助，这有助于我更加清晰地认识到所处环境的各种陷阱和潜在问题，从而作出正确选择。 反设计模式就是帮助开发人员度过该难关的有力工具。与设计模式不同， 反设计模式专注于防止我们犯错误，而设计模式指导我们做出精良的设计，两者是相辅相成的。</a:t>
            </a:r>
            <a:endParaRPr lang="zh-CN" altLang="en-US" dirty="0"/>
          </a:p>
          <a:p>
            <a:pPr eaLnBrk="1" hangingPunct="1"/>
            <a:endParaRPr lang="en-US" altLang="zh-CN" dirty="0"/>
          </a:p>
          <a:p>
            <a:pPr eaLnBrk="1" hangingPunct="1"/>
            <a:r>
              <a:rPr lang="zh-CN" altLang="en-US" dirty="0"/>
              <a:t>反设计模式能帮助我们发现和解决问题，然后通过</a:t>
            </a:r>
            <a:r>
              <a:rPr lang="en-US" altLang="zh-CN" dirty="0"/>
              <a:t>Refactor</a:t>
            </a:r>
            <a:r>
              <a:rPr lang="zh-CN" altLang="en-US" dirty="0"/>
              <a:t>来完善系统设计。因此它是建立在设计模式和</a:t>
            </a:r>
            <a:r>
              <a:rPr lang="en-US" altLang="zh-CN" dirty="0"/>
              <a:t>Refactor</a:t>
            </a:r>
            <a:r>
              <a:rPr lang="zh-CN" altLang="en-US" dirty="0"/>
              <a:t>之上的。</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a:t>1.良好的封装性， 代码结构清晰。 一个对象创建是有条件约束的， 如一个调用者需要一个具体的产品对象， 只要知道这个产品的类名（或约束字符串） 就可以了， 不用知道创建对象的艰辛过程， 降低模块间的耦合。</a:t>
            </a:r>
            <a:endParaRPr lang="zh-CN" altLang="en-US"/>
          </a:p>
          <a:p>
            <a:r>
              <a:rPr lang="zh-CN" altLang="en-US"/>
              <a:t>2.工厂方法模式的扩展性非常优秀。 在增加产品类的情况下， 只要适当地修改具体的工厂类或扩展一个工厂类， 就可以完成“拥抱变化”。 例如在我们的例子中， 需要增加一个棕色人种， 则只需要增加一个BrownHuman类， 工厂类不用任何修改就可完成系统扩展。</a:t>
            </a:r>
            <a:endParaRPr lang="zh-CN" altLang="en-US"/>
          </a:p>
          <a:p>
            <a:r>
              <a:rPr lang="zh-CN" altLang="en-US"/>
              <a:t>3.屏蔽产品类。 这一特点非常重要， 产品类的实现如何变化， 调用者都不需要关心， 它只需要关心产品的接口， 只要接口保持不变， 系统中的上层模块就不要发生变化。 因为产品类的实例化工作是由工厂类负责的， 一个产品对象具体由哪一个产品生成是由工厂类决定的。 在数据库开发中， 大家应该能够深刻体会到工厂方法模式的好处： 如果使用JDBC连接数据库， 数据库从MySQL切换到Oracle， 需要改动的地方就是切换一下驱动名称（前提条件是SQL语句是标准语句） ， 其他的都不需要修改， 这是工厂方法模式灵活性的一个直接案例。</a:t>
            </a:r>
            <a:endParaRPr lang="zh-CN" altLang="en-US"/>
          </a:p>
          <a:p>
            <a:r>
              <a:rPr lang="zh-CN" altLang="en-US"/>
              <a:t>4.工厂方法模式是典型的解耦框架。 高层模块值需要知道产品的抽象类， 其他的实现类都不用关心， 符合迪米特法则， 我不需要的就不要去交流； 也符合依赖倒置原则， 只依赖产品类的抽象； 当然也符合里氏替换原则， 使用产品子类替换产品父类， 没问题！</a:t>
            </a:r>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a:t>1.工厂方法模式是new一个对象的替代品， 所以在所有需要生成对象的地方都可以使用， 但是需要慎重地考虑是否要增加一个工厂类进行管理， 增加代码的复杂度。</a:t>
            </a:r>
            <a:endParaRPr lang="zh-CN" altLang="en-US"/>
          </a:p>
          <a:p>
            <a:r>
              <a:rPr lang="zh-CN" altLang="en-US"/>
              <a:t>2.需要灵活的、 可扩展的框架时， 可以考虑采用工厂方法模式。 万物皆对象， 那万物也就皆产品类， 例如需要设计一个连接邮件服务器的框架， 有三种网络协议可供选择：POP3、 IMAP、 HTTP， 我们就可以把这三种连接方法作为产品类， 定义一个接口如IConnectMail， 然后定义对邮件的操作方法， 用不同的方法实现三个具体的产品类（也就是连接方式） 再定义一个工厂方法， 按照不同的传入条件， 选择不同的连接方式。 如此设计，可以做到完美的扩展， 如某些邮件服务器提供了WebService接口， 很好， 我们只要增加一个产品类就可以了。</a:t>
            </a:r>
            <a:endParaRPr lang="zh-CN" altLang="en-US"/>
          </a:p>
          <a:p>
            <a:r>
              <a:rPr lang="zh-CN" altLang="en-US"/>
              <a:t>3.工厂方法模式可以用在异构项目中， 例如通过WebService与一个非Java的项目交互， 虽然WebService号称是可以做到异构系统的同构化， 但是在实际的开发中， 还是会碰到很多问题， 如类型问题、 WSDL文件的支持问题， 等等。 从WSDL中产生的对象都认为是一个产品， 然后由一个具体的工厂类进行管理， 减少与外围系统的耦合。</a:t>
            </a:r>
            <a:endParaRPr lang="zh-CN" altLang="en-US"/>
          </a:p>
          <a:p>
            <a:r>
              <a:rPr lang="zh-CN" altLang="en-US"/>
              <a:t>4.可以使用在测试驱动开发的框架下。 例如， 测试一个类A， 就需要把与类A有关联关系的类B也同时产生出来， 我们可以使用工厂方法模式把类B虚拟出来， 避免类A与类B的耦合。 目前由于JMock和EasyMock的诞生， 该使用场景已经弱化了， 读者可以在遇到此种情况时直接考虑使用JMock或EasyMock。</a:t>
            </a:r>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a:t>1.工厂方法模式是new一个对象的替代品， 所以在所有需要生成对象的地方都可以使用， 但是需要慎重地考虑是否要增加一个工厂类进行管理， 增加代码的复杂度。</a:t>
            </a:r>
            <a:endParaRPr lang="zh-CN" altLang="en-US"/>
          </a:p>
          <a:p>
            <a:r>
              <a:rPr lang="zh-CN" altLang="en-US"/>
              <a:t>2.需要灵活的、 可扩展的框架时， 可以考虑采用工厂方法模式。 万物皆对象， 那万物也就皆产品类， 例如需要设计一个连接邮件服务器的框架， 有三种网络协议可供选择：POP3、 IMAP、 HTTP， 我们就可以把这三种连接方法作为产品类， 定义一个接口如IConnectMail， 然后定义对邮件的操作方法， 用不同的方法实现三个具体的产品类（也就是连接方式） 再定义一个工厂方法， 按照不同的传入条件， 选择不同的连接方式。 如此设计，可以做到完美的扩展， 如某些邮件服务器提供了WebService接口， 很好， 我们只要增加一个产品类就可以了。</a:t>
            </a:r>
            <a:endParaRPr lang="zh-CN" altLang="en-US"/>
          </a:p>
          <a:p>
            <a:r>
              <a:rPr lang="zh-CN" altLang="en-US"/>
              <a:t>3.工厂方法模式可以用在异构项目中， 例如通过WebService与一个非Java的项目交互， 虽然WebService号称是可以做到异构系统的同构化， 但是在实际的开发中， 还是会碰到很多问题， 如类型问题、 WSDL文件的支持问题， 等等。 从WSDL中产生的对象都认为是一个产品， 然后由一个具体的工厂类进行管理， 减少与外围系统的耦合。</a:t>
            </a:r>
            <a:endParaRPr lang="zh-CN" altLang="en-US"/>
          </a:p>
          <a:p>
            <a:r>
              <a:rPr lang="zh-CN" altLang="en-US"/>
              <a:t>4.可以使用在测试驱动开发的框架下。 例如， 测试一个类A， 就需要把与类A有关联关系的类B也同时产生出来， 我们可以使用工厂方法模式把类B虚拟出来， 避免类A与类B的耦合。 目前由于JMock和EasyMock的诞生， 该使用场景已经弱化了， 读者可以在遇到此种情况时直接考虑使用JMock或EasyMock。</a:t>
            </a:r>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a:t>封装性， 每个产品的实现类不是高层模块要关心的， 它要关心的是什么？ 是接口， 是</a:t>
            </a:r>
            <a:endParaRPr lang="zh-CN" altLang="en-US"/>
          </a:p>
          <a:p>
            <a:r>
              <a:rPr lang="zh-CN" altLang="en-US"/>
              <a:t>抽象， 它不关心对象是如何创建出来， 这由谁负责呢？ 工厂类， 只要知道工厂类是谁， 我就</a:t>
            </a:r>
            <a:endParaRPr lang="zh-CN" altLang="en-US"/>
          </a:p>
          <a:p>
            <a:r>
              <a:rPr lang="zh-CN" altLang="en-US"/>
              <a:t>能创建出一个需要的对象， 省时省力， 优秀设计就应该如此。</a:t>
            </a:r>
            <a:endParaRPr lang="zh-CN" altLang="en-US"/>
          </a:p>
          <a:p>
            <a:r>
              <a:rPr lang="zh-CN" altLang="en-US"/>
              <a:t>● 产品族内的约束为非公开状态。 例如生产男女比例的问题上， 猜想女娲娘娘肯定有自</a:t>
            </a:r>
            <a:endParaRPr lang="zh-CN" altLang="en-US"/>
          </a:p>
          <a:p>
            <a:r>
              <a:rPr lang="zh-CN" altLang="en-US"/>
              <a:t>己的打算， 不能让女盛男衰， 否则女性的优点不就体现不出来了吗？ 那在抽象工厂模式， 就</a:t>
            </a:r>
            <a:endParaRPr lang="zh-CN" altLang="en-US"/>
          </a:p>
          <a:p>
            <a:r>
              <a:rPr lang="zh-CN" altLang="en-US"/>
              <a:t>应该有这样的一个约束： 每生产1个女性， 就同时生产出1.2个男性， 这样的生产过程对调用</a:t>
            </a:r>
            <a:endParaRPr lang="zh-CN" altLang="en-US"/>
          </a:p>
          <a:p>
            <a:r>
              <a:rPr lang="zh-CN" altLang="en-US"/>
              <a:t>工厂类的高层模块来说是透明的， 它不需要知道这个约束， 我就是要一个黄色女性产品就可</a:t>
            </a:r>
            <a:endParaRPr lang="zh-CN" altLang="en-US"/>
          </a:p>
          <a:p>
            <a:r>
              <a:rPr lang="zh-CN" altLang="en-US"/>
              <a:t>以了， 具体的产品族内的约束是在工厂内实现的。</a:t>
            </a:r>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a:t>封装性， 每个产品的实现类不是高层模块要关心的， 它要关心的是什么？ 是接口， 是</a:t>
            </a:r>
            <a:endParaRPr lang="zh-CN" altLang="en-US"/>
          </a:p>
          <a:p>
            <a:r>
              <a:rPr lang="zh-CN" altLang="en-US"/>
              <a:t>抽象， 它不关心对象是如何创建出来， 这由谁负责呢？ 工厂类， 只要知道工厂类是谁， 我就</a:t>
            </a:r>
            <a:endParaRPr lang="zh-CN" altLang="en-US"/>
          </a:p>
          <a:p>
            <a:r>
              <a:rPr lang="zh-CN" altLang="en-US"/>
              <a:t>能创建出一个需要的对象， 省时省力， 优秀设计就应该如此。</a:t>
            </a:r>
            <a:endParaRPr lang="zh-CN" altLang="en-US"/>
          </a:p>
          <a:p>
            <a:r>
              <a:rPr lang="zh-CN" altLang="en-US"/>
              <a:t>● 产品族内的约束为非公开状态。 例如生产男女比例的问题上， 猜想女娲娘娘肯定有自</a:t>
            </a:r>
            <a:endParaRPr lang="zh-CN" altLang="en-US"/>
          </a:p>
          <a:p>
            <a:r>
              <a:rPr lang="zh-CN" altLang="en-US"/>
              <a:t>己的打算， 不能让女盛男衰， 否则女性的优点不就体现不出来了吗？ 那在抽象工厂模式， 就</a:t>
            </a:r>
            <a:endParaRPr lang="zh-CN" altLang="en-US"/>
          </a:p>
          <a:p>
            <a:r>
              <a:rPr lang="zh-CN" altLang="en-US"/>
              <a:t>应该有这样的一个约束： 每生产1个女性， 就同时生产出1.2个男性， 这样的生产过程对调用</a:t>
            </a:r>
            <a:endParaRPr lang="zh-CN" altLang="en-US"/>
          </a:p>
          <a:p>
            <a:r>
              <a:rPr lang="zh-CN" altLang="en-US"/>
              <a:t>工厂类的高层模块来说是透明的， 它不需要知道这个约束， 我就是要一个黄色女性产品就可</a:t>
            </a:r>
            <a:endParaRPr lang="zh-CN" altLang="en-US"/>
          </a:p>
          <a:p>
            <a:r>
              <a:rPr lang="zh-CN" altLang="en-US"/>
              <a:t>以了， 具体的产品族内的约束是在工厂内实现的。</a:t>
            </a:r>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例如一个文本编辑器和一个图片处理器， 都是软件实体， 但是*nix下的文本编辑器和Windows下的文本编辑器虽然功能和界</a:t>
            </a:r>
            <a:endParaRPr lang="zh-CN" altLang="en-US" dirty="0"/>
          </a:p>
          <a:p>
            <a:r>
              <a:rPr lang="zh-CN" altLang="en-US" dirty="0"/>
              <a:t>面都相同， 但是代码实现是不同的， 图片处理器也有类似情况。 也就是具有了共同的约束条</a:t>
            </a:r>
            <a:endParaRPr lang="zh-CN" altLang="en-US" dirty="0"/>
          </a:p>
          <a:p>
            <a:r>
              <a:rPr lang="zh-CN" altLang="en-US" dirty="0"/>
              <a:t>件： 操作系统类型。 于是我们可以使用抽象工厂模式， 产生不同操作系统下的编辑器和图片</a:t>
            </a:r>
            <a:endParaRPr lang="zh-CN" altLang="en-US" dirty="0"/>
          </a:p>
          <a:p>
            <a:r>
              <a:rPr lang="zh-CN" altLang="en-US" dirty="0"/>
              <a:t>处理器</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eaLnBrk="1" hangingPunct="1"/>
            <a:r>
              <a:rPr lang="zh-CN" altLang="en-US" dirty="0"/>
              <a:t>既然它是</a:t>
            </a:r>
            <a:r>
              <a:rPr lang="en-US" altLang="zh-CN" dirty="0"/>
              <a:t>OOP</a:t>
            </a:r>
            <a:r>
              <a:rPr lang="zh-CN" altLang="en-US" dirty="0"/>
              <a:t>的方法论，其内容就是如何设计对象的结构及其相互间的协作关系。</a:t>
            </a:r>
            <a:endParaRPr lang="zh-CN" altLang="en-US" dirty="0"/>
          </a:p>
          <a:p>
            <a:pPr eaLnBrk="1" hangingPunct="1"/>
            <a:endParaRPr lang="zh-CN" altLang="en-US" dirty="0"/>
          </a:p>
          <a:p>
            <a:pPr eaLnBrk="1" hangingPunct="1"/>
            <a:r>
              <a:rPr lang="zh-CN" altLang="en-US" dirty="0"/>
              <a:t>设计模式的内容往往适合于用</a:t>
            </a:r>
            <a:r>
              <a:rPr lang="en-US" altLang="zh-CN" dirty="0"/>
              <a:t>UML</a:t>
            </a:r>
            <a:r>
              <a:rPr lang="zh-CN" altLang="en-US" dirty="0"/>
              <a:t>来表达，通过</a:t>
            </a:r>
            <a:r>
              <a:rPr lang="en-US" altLang="zh-CN" dirty="0"/>
              <a:t>Factory</a:t>
            </a:r>
            <a:r>
              <a:rPr lang="zh-CN" altLang="en-US" dirty="0"/>
              <a:t>模式举例</a:t>
            </a:r>
            <a:endParaRPr lang="zh-CN" altLang="en-US" dirty="0"/>
          </a:p>
          <a:p>
            <a:pPr eaLnBrk="1" hangingPunct="1"/>
            <a:endParaRPr lang="zh-CN" altLang="en-US" dirty="0"/>
          </a:p>
          <a:p>
            <a:pPr eaLnBrk="1" hangingPunct="1"/>
            <a:r>
              <a:rPr lang="zh-CN" altLang="en-US" dirty="0"/>
              <a:t>软件是先设计后编码。设计过程往往要依靠</a:t>
            </a:r>
            <a:r>
              <a:rPr lang="en-US" altLang="zh-CN" dirty="0"/>
              <a:t>UML</a:t>
            </a:r>
            <a:r>
              <a:rPr lang="zh-CN" altLang="en-US" dirty="0"/>
              <a:t>来建模，表达整个软件的结构、流程等方方面面。</a:t>
            </a:r>
            <a:endParaRPr lang="zh-CN" altLang="en-US" dirty="0"/>
          </a:p>
          <a:p>
            <a:pPr eaLnBrk="1" hangingPunct="1"/>
            <a:r>
              <a:rPr lang="zh-CN" altLang="en-US" dirty="0"/>
              <a:t>对</a:t>
            </a:r>
            <a:r>
              <a:rPr lang="en-US" altLang="zh-CN" dirty="0"/>
              <a:t>UML</a:t>
            </a:r>
            <a:r>
              <a:rPr lang="zh-CN" altLang="en-US" dirty="0"/>
              <a:t>有种普遍的误解，以为是一个快速开发工具，能迅速生成代码。</a:t>
            </a:r>
            <a:r>
              <a:rPr lang="en-US" altLang="zh-CN" dirty="0"/>
              <a:t>UML</a:t>
            </a:r>
            <a:r>
              <a:rPr lang="zh-CN" altLang="en-US" dirty="0"/>
              <a:t>的本意是表达设计思想，而非代码生成引擎。当然，随着技术进步，设计思想表达出来后，可利用代码生成引擎来加快开发速度。 </a:t>
            </a:r>
            <a:endParaRPr lang="zh-CN" altLang="en-US" dirty="0"/>
          </a:p>
          <a:p>
            <a:pPr eaLnBrk="1" hangingPunct="1"/>
            <a:endParaRPr lang="zh-CN" altLang="en-US" dirty="0"/>
          </a:p>
          <a:p>
            <a:pPr eaLnBrk="1" hangingPunct="1"/>
            <a:r>
              <a:rPr lang="zh-CN" altLang="en-US" dirty="0"/>
              <a:t>设计模式对软件设计有非常重要的指导意义，因此其本身就适合用</a:t>
            </a:r>
            <a:r>
              <a:rPr lang="en-US" altLang="zh-CN" dirty="0"/>
              <a:t>UML</a:t>
            </a:r>
            <a:r>
              <a:rPr lang="zh-CN" altLang="en-US" dirty="0"/>
              <a:t>表达出来，且可通过</a:t>
            </a:r>
            <a:r>
              <a:rPr lang="en-US" altLang="zh-CN" dirty="0"/>
              <a:t>UML</a:t>
            </a:r>
            <a:r>
              <a:rPr lang="zh-CN" altLang="en-US" dirty="0"/>
              <a:t>应用和融入到软件设计中。</a:t>
            </a:r>
            <a:endParaRPr lang="zh-CN" altLang="en-US" dirty="0"/>
          </a:p>
          <a:p>
            <a:pPr eaLnBrk="1" hangingPunct="1"/>
            <a:endParaRPr lang="zh-CN" altLang="en-US" dirty="0"/>
          </a:p>
          <a:p>
            <a:pPr eaLnBrk="1" hangingPunct="1"/>
            <a:r>
              <a:rPr lang="zh-CN" altLang="en-US" dirty="0"/>
              <a:t>本教程的所有设计模式例子都是采用</a:t>
            </a:r>
            <a:r>
              <a:rPr lang="en-US" altLang="zh-CN" dirty="0"/>
              <a:t>UML</a:t>
            </a:r>
            <a:r>
              <a:rPr lang="zh-CN" altLang="en-US" dirty="0"/>
              <a:t>来表达的。</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86018"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a:p>
        </p:txBody>
      </p:sp>
      <p:sp>
        <p:nvSpPr>
          <p:cNvPr id="86019"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B2E4F78C-D89C-4591-BABC-F2C1F612872E}" type="slidenum">
              <a:rPr lang="en-US" altLang="zh-CN" sz="1200" smtClean="0"/>
            </a:fld>
            <a:endParaRPr lang="en-US" altLang="zh-CN"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就一个类而言,应该仅有一个引起它变化的原因,简单的说,一个类中应该是一组相关性很高的函数、数据的封装。即一个类只负责一项职责,而不应该同时负责多个职责。</a:t>
            </a:r>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手机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例子</a:t>
            </a:r>
            <a:endParaRPr lang="en-US" altLang="zh-CN" dirty="0"/>
          </a:p>
          <a:p>
            <a:r>
              <a:rPr lang="en-US" altLang="zh-CN" dirty="0"/>
              <a:t>1</a:t>
            </a:r>
            <a:r>
              <a:rPr lang="zh-CN" altLang="en-US" dirty="0"/>
              <a:t>、我喜欢动物，狗是动物，所以我喜欢狗</a:t>
            </a:r>
            <a:endParaRPr lang="en-US" altLang="zh-CN" dirty="0"/>
          </a:p>
          <a:p>
            <a:r>
              <a:rPr lang="en-US" altLang="zh-CN" dirty="0"/>
              <a:t>2</a:t>
            </a:r>
            <a:r>
              <a:rPr lang="zh-CN" altLang="en-US" dirty="0"/>
              <a:t>、狗会汪汪叫，哈士奇会汪汪叫，金毛会汪汪叫</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6"/>
          <p:cNvCxnSpPr/>
          <p:nvPr>
            <p:custDataLst>
              <p:tags r:id="rId2"/>
            </p:custDataLst>
          </p:nvPr>
        </p:nvCxnSpPr>
        <p:spPr>
          <a:xfrm flipH="1">
            <a:off x="1223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3"/>
            </p:custDataLst>
          </p:nvPr>
        </p:nvCxnSpPr>
        <p:spPr>
          <a:xfrm>
            <a:off x="1223963" y="2308225"/>
            <a:ext cx="0" cy="218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212850" y="4500563"/>
            <a:ext cx="6721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flipH="1">
            <a:off x="5795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6"/>
            </p:custDataLst>
          </p:nvPr>
        </p:nvCxnSpPr>
        <p:spPr>
          <a:xfrm>
            <a:off x="7929563" y="2317750"/>
            <a:ext cx="0" cy="21828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anchor="b">
            <a:normAutofit/>
          </a:bodyPr>
          <a:lstStyle>
            <a:lvl1pPr algn="ctr">
              <a:defRPr sz="5400"/>
            </a:lvl1pPr>
          </a:lstStyle>
          <a:p>
            <a:r>
              <a:rPr lang="zh-CN" altLang="en-US" noProof="1"/>
              <a:t>单击此处编辑标题</a:t>
            </a:r>
            <a:endParaRPr lang="zh-CN" altLang="en-US" noProof="1"/>
          </a:p>
        </p:txBody>
      </p:sp>
      <p:sp>
        <p:nvSpPr>
          <p:cNvPr id="3" name="副标题 2"/>
          <p:cNvSpPr>
            <a:spLocks noGrp="1"/>
          </p:cNvSpPr>
          <p:nvPr>
            <p:ph type="subTitle" idx="1"/>
          </p:nvPr>
        </p:nvSpPr>
        <p:spPr>
          <a:xfrm>
            <a:off x="1701209" y="3814695"/>
            <a:ext cx="5741582" cy="424732"/>
          </a:xfrm>
        </p:spPr>
        <p:txBody>
          <a:bodyPr>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9"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10" name="页脚占位符 4"/>
          <p:cNvSpPr>
            <a:spLocks noGrp="1"/>
          </p:cNvSpPr>
          <p:nvPr>
            <p:ph type="ftr" sz="quarter" idx="11"/>
          </p:nvPr>
        </p:nvSpPr>
        <p:spPr/>
        <p:txBody>
          <a:bodyPr/>
          <a:lstStyle>
            <a:lvl1pPr>
              <a:defRPr sz="1200"/>
            </a:lvl1pPr>
          </a:lstStyle>
          <a:p>
            <a:endParaRPr lang="zh-CN" altLang="en-US"/>
          </a:p>
        </p:txBody>
      </p:sp>
      <p:sp>
        <p:nvSpPr>
          <p:cNvPr id="11" name="灯片编号占位符 5"/>
          <p:cNvSpPr>
            <a:spLocks noGrp="1"/>
          </p:cNvSpPr>
          <p:nvPr>
            <p:ph type="sldNum" sz="quarter" idx="12"/>
          </p:nvPr>
        </p:nvSpPr>
        <p:spPr/>
        <p:txBody>
          <a:bodyPr/>
          <a:lstStyle>
            <a:lvl1pPr>
              <a:defRPr sz="1200" smtClean="0"/>
            </a:lvl1pPr>
          </a:lstStyle>
          <a:p>
            <a:fld id="{B57485EF-07CB-4560-BDF9-ECAE85E048A8}"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2"/>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4" name="页脚占位符 3"/>
          <p:cNvSpPr>
            <a:spLocks noGrp="1"/>
          </p:cNvSpPr>
          <p:nvPr>
            <p:ph type="ftr" sz="quarter" idx="15"/>
          </p:nvPr>
        </p:nvSpPr>
        <p:spPr/>
        <p:txBody>
          <a:bodyPr/>
          <a:lstStyle>
            <a:lvl1pPr>
              <a:defRPr sz="1200"/>
            </a:lvl1pPr>
          </a:lstStyle>
          <a:p>
            <a:endParaRPr lang="zh-CN" altLang="en-US"/>
          </a:p>
        </p:txBody>
      </p:sp>
      <p:sp>
        <p:nvSpPr>
          <p:cNvPr id="5" name="灯片编号占位符 4"/>
          <p:cNvSpPr>
            <a:spLocks noGrp="1"/>
          </p:cNvSpPr>
          <p:nvPr>
            <p:ph type="sldNum" sz="quarter" idx="16"/>
          </p:nvPr>
        </p:nvSpPr>
        <p:spPr/>
        <p:txBody>
          <a:bodyPr/>
          <a:lstStyle>
            <a:lvl1pPr>
              <a:defRPr sz="1200" smtClean="0"/>
            </a:lvl1pPr>
          </a:lstStyle>
          <a:p>
            <a:fld id="{E99C5EC3-8103-43E4-B157-1AC5D340141F}"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672E4197-9F2F-4415-85F8-93AEECACC1CD}"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7" name="直接连接符 6"/>
          <p:cNvCxnSpPr/>
          <p:nvPr>
            <p:custDataLst>
              <p:tags r:id="rId2"/>
            </p:custDataLst>
          </p:nvPr>
        </p:nvCxnSpPr>
        <p:spPr>
          <a:xfrm flipH="1">
            <a:off x="1223689" y="2307814"/>
            <a:ext cx="2138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3"/>
            </p:custDataLst>
          </p:nvPr>
        </p:nvCxnSpPr>
        <p:spPr>
          <a:xfrm>
            <a:off x="1223689" y="2307814"/>
            <a:ext cx="0" cy="21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4"/>
            </p:custDataLst>
          </p:nvPr>
        </p:nvCxnSpPr>
        <p:spPr>
          <a:xfrm>
            <a:off x="1213529" y="4500880"/>
            <a:ext cx="6720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flipH="1">
            <a:off x="5795689" y="2307814"/>
            <a:ext cx="2138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7929289" y="2317974"/>
            <a:ext cx="0" cy="2182906"/>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wrap="square" anchor="b">
            <a:normAutofit/>
          </a:bodyPr>
          <a:lstStyle>
            <a:lvl1pPr algn="ctr">
              <a:defRPr sz="540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701209" y="3814695"/>
            <a:ext cx="5741582" cy="424732"/>
          </a:xfrm>
        </p:spPr>
        <p:txBody>
          <a:bodyPr wrap="square">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chorCtr="0">
            <a:normAutofit/>
          </a:bodyPr>
          <a:lstStyle>
            <a:lvl1pPr algn="ctr">
              <a:defRPr sz="5400"/>
            </a:lvl1pPr>
          </a:lstStyle>
          <a:p>
            <a:r>
              <a:rPr lang="zh-CN" altLang="en-US" dirty="0"/>
              <a:t>单击此处编辑标题</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8" name="内容占位符 7"/>
          <p:cNvSpPr>
            <a:spLocks noGrp="1"/>
          </p:cNvSpPr>
          <p:nvPr>
            <p:ph sz="quarter" idx="13" hasCustomPrompt="1"/>
          </p:nvPr>
        </p:nvSpPr>
        <p:spPr>
          <a:xfrm>
            <a:off x="1138238" y="2221766"/>
            <a:ext cx="6867525" cy="830997"/>
          </a:xfrm>
        </p:spPr>
        <p:txBody>
          <a:bodyPr anchor="b" anchorCtr="0">
            <a:normAutofit/>
          </a:bodyPr>
          <a:lstStyle>
            <a:lvl1pPr marL="0" indent="0" algn="ctr">
              <a:buNone/>
              <a:defRPr sz="4000"/>
            </a:lvl1pPr>
          </a:lstStyle>
          <a:p>
            <a:pPr lvl="0"/>
            <a:r>
              <a:rPr lang="zh-CN" altLang="en-US" dirty="0"/>
              <a:t>单击此处编辑文本</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flipH="1">
            <a:off x="1871208" y="3048593"/>
            <a:ext cx="5816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1871208" y="3048593"/>
            <a:ext cx="1" cy="1216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4"/>
            </p:custDataLst>
          </p:nvPr>
        </p:nvCxnSpPr>
        <p:spPr>
          <a:xfrm>
            <a:off x="1871208" y="4265528"/>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flipH="1">
            <a:off x="6608308" y="3048593"/>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a:off x="7230608" y="3048593"/>
            <a:ext cx="0" cy="1216935"/>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chorCtr="0">
            <a:normAutofit/>
          </a:bodyPr>
          <a:lstStyle>
            <a:lvl1pPr algn="ctr">
              <a:defRPr sz="6600"/>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dirty="0"/>
              <a:t>单击此处编辑文本</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EF3E80A9-C089-480E-9D1E-3B913964BA2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ormAutofit/>
          </a:bodyPr>
          <a:lstStyle>
            <a:lvl1pPr algn="ctr">
              <a:defRPr sz="5400"/>
            </a:lvl1pPr>
          </a:lstStyle>
          <a:p>
            <a:r>
              <a:rPr lang="zh-CN" altLang="en-US" noProof="1"/>
              <a:t>单击此处编辑标题</a:t>
            </a:r>
            <a:endParaRPr lang="zh-CN" altLang="en-US" noProof="1"/>
          </a:p>
        </p:txBody>
      </p:sp>
      <p:sp>
        <p:nvSpPr>
          <p:cNvPr id="8" name="内容占位符 7"/>
          <p:cNvSpPr>
            <a:spLocks noGrp="1"/>
          </p:cNvSpPr>
          <p:nvPr>
            <p:ph sz="quarter" idx="13" hasCustomPrompt="1"/>
          </p:nvPr>
        </p:nvSpPr>
        <p:spPr>
          <a:xfrm>
            <a:off x="1138238" y="2221766"/>
            <a:ext cx="6867525" cy="830997"/>
          </a:xfrm>
        </p:spPr>
        <p:txBody>
          <a:bodyPr anchor="b">
            <a:normAutofit/>
          </a:bodyPr>
          <a:lstStyle>
            <a:lvl1pPr marL="0" indent="0" algn="ctr">
              <a:buNone/>
              <a:defRPr sz="4000"/>
            </a:lvl1pPr>
          </a:lstStyle>
          <a:p>
            <a:pPr lvl="0"/>
            <a:r>
              <a:rPr lang="zh-CN" altLang="en-US" noProof="1"/>
              <a:t>单击此处编辑文本</a:t>
            </a:r>
            <a:endParaRPr lang="zh-CN" altLang="en-US" noProof="1"/>
          </a:p>
        </p:txBody>
      </p:sp>
      <p:sp>
        <p:nvSpPr>
          <p:cNvPr id="4" name="日期占位符 3"/>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5"/>
          </p:nvPr>
        </p:nvSpPr>
        <p:spPr/>
        <p:txBody>
          <a:bodyPr/>
          <a:lstStyle>
            <a:lvl1pPr>
              <a:defRPr sz="1200"/>
            </a:lvl1pPr>
          </a:lstStyle>
          <a:p>
            <a:endParaRPr lang="zh-CN" altLang="en-US"/>
          </a:p>
        </p:txBody>
      </p:sp>
      <p:sp>
        <p:nvSpPr>
          <p:cNvPr id="6" name="灯片编号占位符 5"/>
          <p:cNvSpPr>
            <a:spLocks noGrp="1"/>
          </p:cNvSpPr>
          <p:nvPr>
            <p:ph type="sldNum" sz="quarter" idx="16"/>
          </p:nvPr>
        </p:nvSpPr>
        <p:spPr/>
        <p:txBody>
          <a:bodyPr/>
          <a:lstStyle>
            <a:lvl1pPr>
              <a:defRPr sz="1200" smtClean="0"/>
            </a:lvl1pPr>
          </a:lstStyle>
          <a:p>
            <a:fld id="{DCC8595C-B6D7-43EC-9577-AA0422BFAAE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6" name="页脚占位符 5"/>
          <p:cNvSpPr>
            <a:spLocks noGrp="1"/>
          </p:cNvSpPr>
          <p:nvPr>
            <p:ph type="ftr" sz="quarter" idx="11"/>
          </p:nvPr>
        </p:nvSpPr>
        <p:spPr/>
        <p:txBody>
          <a:bodyPr/>
          <a:lstStyle>
            <a:lvl1pPr>
              <a:defRPr sz="120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A09486A2-9B4A-4F08-B491-129DAF4DDFA5}"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8" name="页脚占位符 7"/>
          <p:cNvSpPr>
            <a:spLocks noGrp="1"/>
          </p:cNvSpPr>
          <p:nvPr>
            <p:ph type="ftr" sz="quarter" idx="11"/>
          </p:nvPr>
        </p:nvSpPr>
        <p:spPr/>
        <p:txBody>
          <a:bodyPr/>
          <a:lstStyle>
            <a:lvl1pPr>
              <a:defRPr sz="1200"/>
            </a:lvl1pPr>
          </a:lstStyle>
          <a:p>
            <a:endParaRPr lang="zh-CN" altLang="en-US"/>
          </a:p>
        </p:txBody>
      </p:sp>
      <p:sp>
        <p:nvSpPr>
          <p:cNvPr id="9" name="灯片编号占位符 8"/>
          <p:cNvSpPr>
            <a:spLocks noGrp="1"/>
          </p:cNvSpPr>
          <p:nvPr>
            <p:ph type="sldNum" sz="quarter" idx="12"/>
          </p:nvPr>
        </p:nvSpPr>
        <p:spPr/>
        <p:txBody>
          <a:bodyPr/>
          <a:lstStyle>
            <a:lvl1pPr>
              <a:defRPr sz="1200" smtClean="0"/>
            </a:lvl1pPr>
          </a:lstStyle>
          <a:p>
            <a:fld id="{C61880FD-51CA-4182-8801-831F4C9C2CE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flipH="1">
            <a:off x="1871663" y="3048000"/>
            <a:ext cx="581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6"/>
          <p:cNvCxnSpPr/>
          <p:nvPr>
            <p:custDataLst>
              <p:tags r:id="rId3"/>
            </p:custDataLst>
          </p:nvPr>
        </p:nvCxnSpPr>
        <p:spPr>
          <a:xfrm>
            <a:off x="18716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871663" y="4265613"/>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flipH="1">
            <a:off x="6608763" y="3048000"/>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6"/>
            </p:custDataLst>
          </p:nvPr>
        </p:nvCxnSpPr>
        <p:spPr>
          <a:xfrm>
            <a:off x="72310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ormAutofit/>
          </a:bodyPr>
          <a:lstStyle>
            <a:lvl1pPr algn="ctr">
              <a:defRPr sz="6600"/>
            </a:lvl1pPr>
          </a:lstStyle>
          <a:p>
            <a:r>
              <a:rPr lang="zh-CN" altLang="en-US" noProof="1"/>
              <a:t>编辑标题</a:t>
            </a:r>
            <a:endParaRPr lang="zh-CN" altLang="en-US" noProof="1"/>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noProof="1"/>
              <a:t>单击此处编辑文本</a:t>
            </a:r>
            <a:endParaRPr lang="zh-CN" altLang="en-US" noProof="1"/>
          </a:p>
        </p:txBody>
      </p:sp>
      <p:sp>
        <p:nvSpPr>
          <p:cNvPr id="9" name="日期占位符 2"/>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10" name="页脚占位符 3"/>
          <p:cNvSpPr>
            <a:spLocks noGrp="1"/>
          </p:cNvSpPr>
          <p:nvPr>
            <p:ph type="ftr" sz="quarter" idx="15"/>
          </p:nvPr>
        </p:nvSpPr>
        <p:spPr/>
        <p:txBody>
          <a:bodyPr/>
          <a:lstStyle>
            <a:lvl1pPr>
              <a:defRPr sz="1200"/>
            </a:lvl1pPr>
          </a:lstStyle>
          <a:p>
            <a:endParaRPr lang="zh-CN" altLang="en-US"/>
          </a:p>
        </p:txBody>
      </p:sp>
      <p:sp>
        <p:nvSpPr>
          <p:cNvPr id="11" name="灯片编号占位符 4"/>
          <p:cNvSpPr>
            <a:spLocks noGrp="1"/>
          </p:cNvSpPr>
          <p:nvPr>
            <p:ph type="sldNum" sz="quarter" idx="16"/>
          </p:nvPr>
        </p:nvSpPr>
        <p:spPr/>
        <p:txBody>
          <a:bodyPr/>
          <a:lstStyle>
            <a:lvl1pPr>
              <a:defRPr sz="1200" smtClean="0"/>
            </a:lvl1pPr>
          </a:lstStyle>
          <a:p>
            <a:fld id="{6B29CE7E-9584-4E3D-A184-0EB8A5FF10A8}"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3" name="页脚占位符 2"/>
          <p:cNvSpPr>
            <a:spLocks noGrp="1"/>
          </p:cNvSpPr>
          <p:nvPr>
            <p:ph type="ftr" sz="quarter" idx="11"/>
          </p:nvPr>
        </p:nvSpPr>
        <p:spPr/>
        <p:txBody>
          <a:bodyPr/>
          <a:lstStyle>
            <a:lvl1pPr>
              <a:defRPr sz="1200"/>
            </a:lvl1pPr>
          </a:lstStyle>
          <a:p>
            <a:endParaRPr lang="zh-CN" altLang="en-US"/>
          </a:p>
        </p:txBody>
      </p:sp>
      <p:sp>
        <p:nvSpPr>
          <p:cNvPr id="4" name="灯片编号占位符 3"/>
          <p:cNvSpPr>
            <a:spLocks noGrp="1"/>
          </p:cNvSpPr>
          <p:nvPr>
            <p:ph type="sldNum" sz="quarter" idx="12"/>
          </p:nvPr>
        </p:nvSpPr>
        <p:spPr/>
        <p:txBody>
          <a:bodyPr/>
          <a:lstStyle>
            <a:lvl1pPr>
              <a:defRPr sz="1200" smtClean="0"/>
            </a:lvl1pPr>
          </a:lstStyle>
          <a:p>
            <a:fld id="{61FD7337-7689-40E9-995D-FF92F58B836E}"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r>
              <a:rPr lang="zh-CN" altLang="en-US" noProof="1"/>
              <a:t>单击此处编辑标题</a:t>
            </a:r>
            <a:endParaRPr lang="zh-CN" altLang="en-US" noProof="1"/>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a:t>图片</a:t>
            </a:r>
            <a:endParaRPr lang="zh-CN" altLang="en-US" noProof="1"/>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lstStyle>
            <a:lvl1pPr>
              <a:defRPr sz="1200" smtClean="0"/>
            </a:lvl1pPr>
          </a:lstStyle>
          <a:p>
            <a:fld id="{9EFD9D74-47D9-4702-A33C-335B63B48DBF}" type="datetimeFigureOut">
              <a:rPr lang="zh-CN" altLang="en-US"/>
            </a:fld>
            <a:endParaRPr lang="zh-CN" altLang="en-US" dirty="0"/>
          </a:p>
        </p:txBody>
      </p:sp>
      <p:sp>
        <p:nvSpPr>
          <p:cNvPr id="6" name="页脚占位符 5"/>
          <p:cNvSpPr>
            <a:spLocks noGrp="1"/>
          </p:cNvSpPr>
          <p:nvPr>
            <p:ph type="ftr" sz="quarter" idx="11"/>
          </p:nvPr>
        </p:nvSpPr>
        <p:spPr/>
        <p:txBody>
          <a:bodyPr/>
          <a:lstStyle>
            <a:lvl1pPr>
              <a:defRPr sz="1200" dirty="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B2E1C370-EC47-44E1-BBFE-64D6DC550E06}"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986C7E2C-DF09-4D8D-A4F6-C3EF5949F498}"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3"/>
            </p:custDataLst>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bg1">
                    <a:lumMod val="50000"/>
                  </a:schemeClr>
                </a:solidFill>
                <a:ea typeface="Arial" panose="020B0604020202020204" pitchFamily="34" charset="0"/>
                <a:cs typeface="+mn-cs"/>
              </a:defRPr>
            </a:lvl1pPr>
          </a:lstStyle>
          <a:p>
            <a:fld id="{760FBDFE-C587-4B4C-A407-44438C67B59E}" type="datetimeFigureOut">
              <a:rPr lang="zh-CN" altLang="en-US"/>
            </a:fld>
            <a:endParaRPr lang="zh-CN" altLang="en-US">
              <a:ea typeface="+mn-ea"/>
              <a:cs typeface="Arial" panose="020B0604020202020204" pitchFamily="34" charset="0"/>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noProof="1">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noProof="1" smtClean="0">
                <a:solidFill>
                  <a:schemeClr val="bg1">
                    <a:lumMod val="50000"/>
                  </a:schemeClr>
                </a:solidFill>
                <a:ea typeface="Arial" panose="020B0604020202020204" pitchFamily="34" charset="0"/>
                <a:cs typeface="+mn-cs"/>
              </a:defRPr>
            </a:lvl1pPr>
          </a:lstStyle>
          <a:p>
            <a:fld id="{ECA6A4FB-A520-4B09-AD78-B7CBC19CBDD9}" type="slidenum">
              <a:rPr lang="zh-CN" altLang="en-US"/>
            </a:fld>
            <a:endParaRPr lang="zh-CN" altLang="en-US">
              <a:ea typeface="+mn-ea"/>
              <a:cs typeface="Arial" panose="020B0604020202020204" pitchFamily="34" charset="0"/>
            </a:endParaRPr>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fontAlgn="base">
        <a:lnSpc>
          <a:spcPct val="120000"/>
        </a:lnSpc>
        <a:spcBef>
          <a:spcPct val="0"/>
        </a:spcBef>
        <a:spcAft>
          <a:spcPct val="0"/>
        </a:spcAft>
        <a:defRPr sz="36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120000"/>
        </a:lnSpc>
        <a:spcBef>
          <a:spcPts val="750"/>
        </a:spcBef>
        <a:spcAft>
          <a:spcPct val="0"/>
        </a:spcAft>
        <a:buFont typeface="Arial" panose="020B0604020202020204" pitchFamily="34" charset="0"/>
        <a:buChar char="•"/>
        <a:defRPr sz="2400" kern="1200">
          <a:solidFill>
            <a:srgbClr val="404040"/>
          </a:solidFill>
          <a:latin typeface="+mn-lt"/>
          <a:ea typeface="+mn-ea"/>
          <a:cs typeface="+mn-cs"/>
        </a:defRPr>
      </a:lvl1pPr>
      <a:lvl2pPr marL="514350" indent="-171450" algn="l" defTabSz="685800" rtl="0" fontAlgn="base">
        <a:lnSpc>
          <a:spcPct val="120000"/>
        </a:lnSpc>
        <a:spcBef>
          <a:spcPts val="375"/>
        </a:spcBef>
        <a:spcAft>
          <a:spcPct val="0"/>
        </a:spcAft>
        <a:buFont typeface="Arial" panose="020B0604020202020204" pitchFamily="34" charset="0"/>
        <a:buChar char="•"/>
        <a:defRPr sz="2000" kern="1200">
          <a:solidFill>
            <a:srgbClr val="404040"/>
          </a:solidFill>
          <a:latin typeface="+mn-lt"/>
          <a:ea typeface="+mn-ea"/>
          <a:cs typeface="+mn-cs"/>
        </a:defRPr>
      </a:lvl2pPr>
      <a:lvl3pPr marL="8572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3pPr>
      <a:lvl4pPr marL="12001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4pPr>
      <a:lvl5pPr marL="15430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120000"/>
        </a:lnSpc>
        <a:spcBef>
          <a:spcPct val="0"/>
        </a:spcBef>
        <a:buNone/>
        <a:defRPr sz="3600" kern="1200">
          <a:solidFill>
            <a:schemeClr val="tx1">
              <a:lumMod val="75000"/>
              <a:lumOff val="25000"/>
            </a:schemeClr>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hyperlink" Target="https://newgr8player.github.io/" TargetMode="External"/><Relationship Id="rId2" Type="http://schemas.openxmlformats.org/officeDocument/2006/relationships/hyperlink" Target="https://github.com/newgr8player" TargetMode="External"/><Relationship Id="rId1" Type="http://schemas.openxmlformats.org/officeDocument/2006/relationships/tags" Target="../tags/tag27.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8.xml"/><Relationship Id="rId2" Type="http://schemas.openxmlformats.org/officeDocument/2006/relationships/tags" Target="../tags/tag44.xml"/><Relationship Id="rId1" Type="http://schemas.openxmlformats.org/officeDocument/2006/relationships/tags" Target="../tags/tag4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8.xml"/><Relationship Id="rId2" Type="http://schemas.openxmlformats.org/officeDocument/2006/relationships/tags" Target="../tags/tag46.xml"/><Relationship Id="rId1" Type="http://schemas.openxmlformats.org/officeDocument/2006/relationships/tags" Target="../tags/tag45.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8.xml"/><Relationship Id="rId2" Type="http://schemas.openxmlformats.org/officeDocument/2006/relationships/tags" Target="../tags/tag48.xml"/><Relationship Id="rId1" Type="http://schemas.openxmlformats.org/officeDocument/2006/relationships/tags" Target="../tags/tag47.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8.xml"/><Relationship Id="rId2" Type="http://schemas.openxmlformats.org/officeDocument/2006/relationships/tags" Target="../tags/tag50.xml"/><Relationship Id="rId1" Type="http://schemas.openxmlformats.org/officeDocument/2006/relationships/tags" Target="../tags/tag49.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8.xml"/><Relationship Id="rId2" Type="http://schemas.openxmlformats.org/officeDocument/2006/relationships/tags" Target="../tags/tag52.xml"/><Relationship Id="rId1" Type="http://schemas.openxmlformats.org/officeDocument/2006/relationships/tags" Target="../tags/tag51.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8.xml"/><Relationship Id="rId2" Type="http://schemas.openxmlformats.org/officeDocument/2006/relationships/tags" Target="../tags/tag54.xml"/><Relationship Id="rId1" Type="http://schemas.openxmlformats.org/officeDocument/2006/relationships/tags" Target="../tags/tag5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8.xml"/><Relationship Id="rId2" Type="http://schemas.openxmlformats.org/officeDocument/2006/relationships/tags" Target="../tags/tag56.xml"/><Relationship Id="rId1" Type="http://schemas.openxmlformats.org/officeDocument/2006/relationships/tags" Target="../tags/tag55.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8.xml"/><Relationship Id="rId2" Type="http://schemas.openxmlformats.org/officeDocument/2006/relationships/tags" Target="../tags/tag58.xml"/><Relationship Id="rId1" Type="http://schemas.openxmlformats.org/officeDocument/2006/relationships/tags" Target="../tags/tag57.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8.xml"/><Relationship Id="rId2" Type="http://schemas.openxmlformats.org/officeDocument/2006/relationships/tags" Target="../tags/tag32.xml"/><Relationship Id="rId1" Type="http://schemas.openxmlformats.org/officeDocument/2006/relationships/tags" Target="../tags/tag3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8.xml"/><Relationship Id="rId2" Type="http://schemas.openxmlformats.org/officeDocument/2006/relationships/tags" Target="../tags/tag60.xml"/><Relationship Id="rId1" Type="http://schemas.openxmlformats.org/officeDocument/2006/relationships/tags" Target="../tags/tag59.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8.xml"/><Relationship Id="rId2" Type="http://schemas.openxmlformats.org/officeDocument/2006/relationships/tags" Target="../tags/tag62.xml"/><Relationship Id="rId1" Type="http://schemas.openxmlformats.org/officeDocument/2006/relationships/tags" Target="../tags/tag6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8.xml"/><Relationship Id="rId2" Type="http://schemas.openxmlformats.org/officeDocument/2006/relationships/tags" Target="../tags/tag64.xml"/><Relationship Id="rId1" Type="http://schemas.openxmlformats.org/officeDocument/2006/relationships/tags" Target="../tags/tag6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8.xml"/><Relationship Id="rId2" Type="http://schemas.openxmlformats.org/officeDocument/2006/relationships/tags" Target="../tags/tag66.xml"/><Relationship Id="rId1" Type="http://schemas.openxmlformats.org/officeDocument/2006/relationships/tags" Target="../tags/tag65.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8.xml"/><Relationship Id="rId2" Type="http://schemas.openxmlformats.org/officeDocument/2006/relationships/tags" Target="../tags/tag68.xml"/><Relationship Id="rId1" Type="http://schemas.openxmlformats.org/officeDocument/2006/relationships/tags" Target="../tags/tag67.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8.xml"/><Relationship Id="rId2" Type="http://schemas.openxmlformats.org/officeDocument/2006/relationships/tags" Target="../tags/tag70.xml"/><Relationship Id="rId1" Type="http://schemas.openxmlformats.org/officeDocument/2006/relationships/tags" Target="../tags/tag69.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8.xml"/><Relationship Id="rId2" Type="http://schemas.openxmlformats.org/officeDocument/2006/relationships/tags" Target="../tags/tag72.xml"/><Relationship Id="rId1" Type="http://schemas.openxmlformats.org/officeDocument/2006/relationships/tags" Target="../tags/tag71.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8.xml"/><Relationship Id="rId2" Type="http://schemas.openxmlformats.org/officeDocument/2006/relationships/tags" Target="../tags/tag74.xml"/><Relationship Id="rId1" Type="http://schemas.openxmlformats.org/officeDocument/2006/relationships/tags" Target="../tags/tag7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8.xml"/><Relationship Id="rId2" Type="http://schemas.openxmlformats.org/officeDocument/2006/relationships/tags" Target="../tags/tag34.xml"/><Relationship Id="rId1" Type="http://schemas.openxmlformats.org/officeDocument/2006/relationships/tags" Target="../tags/tag3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8.xml"/><Relationship Id="rId2" Type="http://schemas.openxmlformats.org/officeDocument/2006/relationships/tags" Target="../tags/tag76.xml"/><Relationship Id="rId1" Type="http://schemas.openxmlformats.org/officeDocument/2006/relationships/tags" Target="../tags/tag75.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8.xml"/><Relationship Id="rId2" Type="http://schemas.openxmlformats.org/officeDocument/2006/relationships/tags" Target="../tags/tag78.xml"/><Relationship Id="rId1" Type="http://schemas.openxmlformats.org/officeDocument/2006/relationships/tags" Target="../tags/tag77.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8.xml"/><Relationship Id="rId2" Type="http://schemas.openxmlformats.org/officeDocument/2006/relationships/tags" Target="../tags/tag80.xml"/><Relationship Id="rId1" Type="http://schemas.openxmlformats.org/officeDocument/2006/relationships/tags" Target="../tags/tag79.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8.xml"/><Relationship Id="rId2" Type="http://schemas.openxmlformats.org/officeDocument/2006/relationships/tags" Target="../tags/tag82.xml"/><Relationship Id="rId1" Type="http://schemas.openxmlformats.org/officeDocument/2006/relationships/tags" Target="../tags/tag81.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8.xml"/><Relationship Id="rId2" Type="http://schemas.openxmlformats.org/officeDocument/2006/relationships/tags" Target="../tags/tag84.xml"/><Relationship Id="rId1" Type="http://schemas.openxmlformats.org/officeDocument/2006/relationships/tags" Target="../tags/tag8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8.xml"/><Relationship Id="rId2" Type="http://schemas.openxmlformats.org/officeDocument/2006/relationships/tags" Target="../tags/tag86.xml"/><Relationship Id="rId1" Type="http://schemas.openxmlformats.org/officeDocument/2006/relationships/tags" Target="../tags/tag85.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8.xml"/><Relationship Id="rId2" Type="http://schemas.openxmlformats.org/officeDocument/2006/relationships/tags" Target="../tags/tag88.xml"/><Relationship Id="rId1" Type="http://schemas.openxmlformats.org/officeDocument/2006/relationships/tags" Target="../tags/tag87.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8.xml"/><Relationship Id="rId2" Type="http://schemas.openxmlformats.org/officeDocument/2006/relationships/tags" Target="../tags/tag90.xml"/><Relationship Id="rId1" Type="http://schemas.openxmlformats.org/officeDocument/2006/relationships/tags" Target="../tags/tag89.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8.xml"/><Relationship Id="rId2" Type="http://schemas.openxmlformats.org/officeDocument/2006/relationships/tags" Target="../tags/tag92.xml"/><Relationship Id="rId1" Type="http://schemas.openxmlformats.org/officeDocument/2006/relationships/tags" Target="../tags/tag9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tags" Target="../tags/tag36.xml"/><Relationship Id="rId1" Type="http://schemas.openxmlformats.org/officeDocument/2006/relationships/tags" Target="../tags/tag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8.xml"/><Relationship Id="rId2" Type="http://schemas.openxmlformats.org/officeDocument/2006/relationships/tags" Target="../tags/tag94.xml"/><Relationship Id="rId1" Type="http://schemas.openxmlformats.org/officeDocument/2006/relationships/tags" Target="../tags/tag9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8.xml"/><Relationship Id="rId2" Type="http://schemas.openxmlformats.org/officeDocument/2006/relationships/tags" Target="../tags/tag96.xml"/><Relationship Id="rId1" Type="http://schemas.openxmlformats.org/officeDocument/2006/relationships/tags" Target="../tags/tag9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8.xml"/><Relationship Id="rId2" Type="http://schemas.openxmlformats.org/officeDocument/2006/relationships/tags" Target="../tags/tag98.xml"/><Relationship Id="rId1" Type="http://schemas.openxmlformats.org/officeDocument/2006/relationships/tags" Target="../tags/tag97.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8.xml"/><Relationship Id="rId2" Type="http://schemas.openxmlformats.org/officeDocument/2006/relationships/tags" Target="../tags/tag100.xml"/><Relationship Id="rId1" Type="http://schemas.openxmlformats.org/officeDocument/2006/relationships/tags" Target="../tags/tag99.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18.xml"/><Relationship Id="rId2" Type="http://schemas.openxmlformats.org/officeDocument/2006/relationships/tags" Target="../tags/tag102.xml"/><Relationship Id="rId1" Type="http://schemas.openxmlformats.org/officeDocument/2006/relationships/tags" Target="../tags/tag101.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8.xml"/><Relationship Id="rId2" Type="http://schemas.openxmlformats.org/officeDocument/2006/relationships/tags" Target="../tags/tag104.xml"/><Relationship Id="rId1" Type="http://schemas.openxmlformats.org/officeDocument/2006/relationships/tags" Target="../tags/tag103.xml"/></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8.xml"/><Relationship Id="rId2" Type="http://schemas.openxmlformats.org/officeDocument/2006/relationships/tags" Target="../tags/tag106.xml"/><Relationship Id="rId1" Type="http://schemas.openxmlformats.org/officeDocument/2006/relationships/tags" Target="../tags/tag105.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8.xml"/><Relationship Id="rId2" Type="http://schemas.openxmlformats.org/officeDocument/2006/relationships/tags" Target="../tags/tag38.xml"/><Relationship Id="rId1" Type="http://schemas.openxmlformats.org/officeDocument/2006/relationships/tags" Target="../tags/tag3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18.xml"/><Relationship Id="rId2" Type="http://schemas.openxmlformats.org/officeDocument/2006/relationships/tags" Target="../tags/tag108.xml"/><Relationship Id="rId1" Type="http://schemas.openxmlformats.org/officeDocument/2006/relationships/tags" Target="../tags/tag107.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18.xml"/><Relationship Id="rId2" Type="http://schemas.openxmlformats.org/officeDocument/2006/relationships/tags" Target="../tags/tag110.xml"/><Relationship Id="rId1" Type="http://schemas.openxmlformats.org/officeDocument/2006/relationships/tags" Target="../tags/tag109.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18.xml"/><Relationship Id="rId2" Type="http://schemas.openxmlformats.org/officeDocument/2006/relationships/tags" Target="../tags/tag112.xml"/><Relationship Id="rId1" Type="http://schemas.openxmlformats.org/officeDocument/2006/relationships/tags" Target="../tags/tag1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18.xml"/><Relationship Id="rId2" Type="http://schemas.openxmlformats.org/officeDocument/2006/relationships/tags" Target="../tags/tag114.xml"/><Relationship Id="rId1" Type="http://schemas.openxmlformats.org/officeDocument/2006/relationships/tags" Target="../tags/tag113.xml"/></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18.xml"/><Relationship Id="rId2" Type="http://schemas.openxmlformats.org/officeDocument/2006/relationships/tags" Target="../tags/tag116.xml"/><Relationship Id="rId1" Type="http://schemas.openxmlformats.org/officeDocument/2006/relationships/tags" Target="../tags/tag115.xml"/></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18.xml"/><Relationship Id="rId2" Type="http://schemas.openxmlformats.org/officeDocument/2006/relationships/tags" Target="../tags/tag118.xml"/><Relationship Id="rId1" Type="http://schemas.openxmlformats.org/officeDocument/2006/relationships/tags" Target="../tags/tag117.xml"/></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8.xml"/><Relationship Id="rId2" Type="http://schemas.openxmlformats.org/officeDocument/2006/relationships/tags" Target="../tags/tag120.xml"/><Relationship Id="rId1" Type="http://schemas.openxmlformats.org/officeDocument/2006/relationships/tags" Target="../tags/tag1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18.xml"/><Relationship Id="rId2" Type="http://schemas.openxmlformats.org/officeDocument/2006/relationships/tags" Target="../tags/tag122.xml"/><Relationship Id="rId1" Type="http://schemas.openxmlformats.org/officeDocument/2006/relationships/tags" Target="../tags/tag121.xml"/></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18.xml"/><Relationship Id="rId2" Type="http://schemas.openxmlformats.org/officeDocument/2006/relationships/tags" Target="../tags/tag124.xml"/><Relationship Id="rId1" Type="http://schemas.openxmlformats.org/officeDocument/2006/relationships/tags" Target="../tags/tag123.xml"/></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18.xml"/><Relationship Id="rId2" Type="http://schemas.openxmlformats.org/officeDocument/2006/relationships/tags" Target="../tags/tag126.xml"/><Relationship Id="rId1" Type="http://schemas.openxmlformats.org/officeDocument/2006/relationships/tags" Target="../tags/tag125.xml"/></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18.xml"/><Relationship Id="rId2" Type="http://schemas.openxmlformats.org/officeDocument/2006/relationships/tags" Target="../tags/tag128.xml"/><Relationship Id="rId1" Type="http://schemas.openxmlformats.org/officeDocument/2006/relationships/tags" Target="../tags/tag127.xml"/></Relationships>
</file>

<file path=ppt/slides/_rels/slide64.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slideLayout" Target="../slideLayouts/slideLayout1.xml"/><Relationship Id="rId3" Type="http://schemas.openxmlformats.org/officeDocument/2006/relationships/tags" Target="../tags/tag129.xml"/><Relationship Id="rId2" Type="http://schemas.openxmlformats.org/officeDocument/2006/relationships/hyperlink" Target="https://newgr8player.github.io/" TargetMode="External"/><Relationship Id="rId1" Type="http://schemas.openxmlformats.org/officeDocument/2006/relationships/hyperlink" Target="https://github.com/newgr8player" TargetMode="Externa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0.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8.xml"/><Relationship Id="rId2" Type="http://schemas.openxmlformats.org/officeDocument/2006/relationships/tags" Target="../tags/tag40.xml"/><Relationship Id="rId1" Type="http://schemas.openxmlformats.org/officeDocument/2006/relationships/tags" Target="../tags/tag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8.xml"/><Relationship Id="rId2" Type="http://schemas.openxmlformats.org/officeDocument/2006/relationships/tags" Target="../tags/tag42.xml"/><Relationship Id="rId1" Type="http://schemas.openxmlformats.org/officeDocument/2006/relationships/tags" Target="../tags/tag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custDataLst>
              <p:tags r:id="rId1"/>
            </p:custDataLst>
          </p:nvPr>
        </p:nvSpPr>
        <p:spPr bwMode="auto">
          <a:xfrm>
            <a:off x="3276634" y="5172075"/>
            <a:ext cx="2895524"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normAutofit/>
          </a:bodyPr>
          <a:lstStyle>
            <a:lvl1pPr algn="ctr" defTabSz="685800" rtl="0" fontAlgn="base">
              <a:lnSpc>
                <a:spcPct val="120000"/>
              </a:lnSpc>
              <a:spcBef>
                <a:spcPct val="0"/>
              </a:spcBef>
              <a:spcAft>
                <a:spcPct val="0"/>
              </a:spcAft>
              <a:defRPr sz="54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a:lstStyle>
          <a:p>
            <a:pPr>
              <a:buFontTx/>
            </a:pPr>
            <a:r>
              <a:rPr lang="zh-CN" altLang="en-US" sz="1800" dirty="0"/>
              <a:t>开发工程部  冯泽明</a:t>
            </a:r>
            <a:endParaRPr lang="zh-CN" altLang="en-US" sz="1800" dirty="0"/>
          </a:p>
        </p:txBody>
      </p:sp>
      <p:sp>
        <p:nvSpPr>
          <p:cNvPr id="2" name="文本框 1"/>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2"/>
              </a:rPr>
              <a:t>https://github.com/newgr8player</a:t>
            </a:r>
            <a:endParaRPr lang="en-US" altLang="zh-CN" dirty="0"/>
          </a:p>
          <a:p>
            <a:r>
              <a:rPr lang="en-US" altLang="zh-CN" dirty="0">
                <a:hlinkClick r:id="rId3"/>
              </a:rPr>
              <a:t>https://newgr8player.gitee.io/</a:t>
            </a:r>
            <a:endParaRPr lang="en-US" altLang="zh-CN" dirty="0"/>
          </a:p>
        </p:txBody>
      </p:sp>
      <p:sp>
        <p:nvSpPr>
          <p:cNvPr id="3" name="标题 2"/>
          <p:cNvSpPr>
            <a:spLocks noGrp="1"/>
          </p:cNvSpPr>
          <p:nvPr>
            <p:ph type="ctrTitle"/>
            <p:custDataLst>
              <p:tags r:id="rId4"/>
            </p:custDataLst>
          </p:nvPr>
        </p:nvSpPr>
        <p:spPr>
          <a:xfrm>
            <a:off x="1701209" y="2724531"/>
            <a:ext cx="5741582" cy="1089529"/>
          </a:xfrm>
        </p:spPr>
        <p:txBody>
          <a:bodyPr vert="horz" lIns="90000" tIns="46800" rIns="90000" bIns="46800" rtlCol="0" anchor="ctr" anchorCtr="0">
            <a:noAutofit/>
          </a:bodyPr>
          <a:lstStyle/>
          <a:p>
            <a:r>
              <a:rPr lang="zh-CN" altLang="en-US" sz="4000" dirty="0"/>
              <a:t>设计模式</a:t>
            </a:r>
            <a:endParaRPr lang="en-US" altLang="zh-CN" sz="4000" dirty="0"/>
          </a:p>
        </p:txBody>
      </p:sp>
      <p:sp>
        <p:nvSpPr>
          <p:cNvPr id="4" name="副标题 3"/>
          <p:cNvSpPr>
            <a:spLocks noGrp="1"/>
          </p:cNvSpPr>
          <p:nvPr>
            <p:ph type="subTitle" idx="1"/>
            <p:custDataLst>
              <p:tags r:id="rId5"/>
            </p:custDataLst>
          </p:nvPr>
        </p:nvSpPr>
        <p:spPr/>
        <p:txBody>
          <a:bodyPr vert="horz" lIns="90000" tIns="46800" rIns="90000" bIns="46800" rtlCol="0">
            <a:normAutofit/>
          </a:bodyPr>
          <a:lstStyle/>
          <a:p>
            <a:r>
              <a:rPr lang="en-US" altLang="zh-CN" b="1" dirty="0">
                <a:latin typeface="Franklin Gothic Medium" panose="020B0603020102020204" pitchFamily="34" charset="0"/>
              </a:rPr>
              <a:t>Elements of Reusable Object-Oriented Software</a:t>
            </a:r>
            <a:endParaRPr lang="en-US" altLang="zh-CN" dirty="0">
              <a:latin typeface="Franklin Gothic Medium" panose="020B0603020102020204" pitchFamily="34" charset="0"/>
            </a:endParaRPr>
          </a:p>
        </p:txBody>
      </p:sp>
      <p:sp>
        <p:nvSpPr>
          <p:cNvPr id="7" name="文本框 6"/>
          <p:cNvSpPr txBox="1"/>
          <p:nvPr/>
        </p:nvSpPr>
        <p:spPr>
          <a:xfrm>
            <a:off x="3451853" y="2069253"/>
            <a:ext cx="2240293" cy="461665"/>
          </a:xfrm>
          <a:prstGeom prst="rect">
            <a:avLst/>
          </a:prstGeom>
          <a:noFill/>
        </p:spPr>
        <p:txBody>
          <a:bodyPr wrap="none" rtlCol="0">
            <a:spAutoFit/>
          </a:bodyPr>
          <a:lstStyle/>
          <a:p>
            <a:r>
              <a:rPr lang="en-US" altLang="zh-CN" dirty="0">
                <a:latin typeface="Segoe UI Semibold" panose="020B0702040204020203" pitchFamily="34" charset="0"/>
                <a:cs typeface="Segoe UI Semibold" panose="020B0702040204020203" pitchFamily="34" charset="0"/>
              </a:rPr>
              <a:t>Design Pattern</a:t>
            </a:r>
            <a:endParaRPr lang="zh-CN" altLang="en-US" dirty="0">
              <a:latin typeface="Segoe UI Semibold" panose="020B0702040204020203" pitchFamily="34" charset="0"/>
              <a:cs typeface="Segoe UI Semibold" panose="020B0702040204020203" pitchFamily="34" charset="0"/>
            </a:endParaRPr>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单一职责原则</a:t>
            </a:r>
            <a:endParaRPr lang="en-US" altLang="zh-CN" dirty="0"/>
          </a:p>
        </p:txBody>
      </p:sp>
      <p:sp>
        <p:nvSpPr>
          <p:cNvPr id="4" name="文本框 3"/>
          <p:cNvSpPr txBox="1"/>
          <p:nvPr/>
        </p:nvSpPr>
        <p:spPr>
          <a:xfrm>
            <a:off x="571608" y="1831430"/>
            <a:ext cx="8334776" cy="451358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单一职责原则关键点</a:t>
            </a:r>
            <a:endParaRPr lang="en-US" altLang="zh-CN" b="1" dirty="0">
              <a:solidFill>
                <a:srgbClr val="0070C0"/>
              </a:solidFill>
            </a:endParaRPr>
          </a:p>
          <a:p>
            <a:pPr eaLnBrk="1" latinLnBrk="0" hangingPunct="1">
              <a:lnSpc>
                <a:spcPct val="110000"/>
              </a:lnSpc>
              <a:spcBef>
                <a:spcPts val="600"/>
              </a:spcBef>
              <a:spcAft>
                <a:spcPts val="600"/>
              </a:spcAft>
              <a:buClr>
                <a:srgbClr val="0070C0"/>
              </a:buClr>
            </a:pPr>
            <a:r>
              <a:rPr lang="zh-CN" altLang="en-US" dirty="0"/>
              <a:t>要求接口的职责单一，从而实现该接口的类的职责单一。</a:t>
            </a:r>
            <a:endParaRPr lang="zh-CN" altLang="en-US" dirty="0"/>
          </a:p>
          <a:p>
            <a:pPr indent="0" eaLnBrk="1" latinLnBrk="0" hangingPunct="1">
              <a:lnSpc>
                <a:spcPct val="110000"/>
              </a:lnSpc>
              <a:spcBef>
                <a:spcPts val="600"/>
              </a:spcBef>
              <a:spcAft>
                <a:spcPts val="600"/>
              </a:spcAft>
              <a:buClr>
                <a:srgbClr val="0070C0"/>
              </a:buClr>
            </a:pPr>
            <a:r>
              <a:rPr lang="zh-CN" altLang="en-US" b="1" dirty="0">
                <a:solidFill>
                  <a:srgbClr val="0070C0"/>
                </a:solidFill>
                <a:sym typeface="+mn-ea"/>
              </a:rPr>
              <a:t>注意点</a:t>
            </a:r>
            <a:endParaRPr lang="en-US" altLang="zh-CN" b="1" dirty="0">
              <a:solidFill>
                <a:srgbClr val="0070C0"/>
              </a:solidFill>
            </a:endParaRPr>
          </a:p>
          <a:p>
            <a:pPr marL="457200" indent="-457200" algn="l" eaLnBrk="1" latinLnBrk="0" hangingPunct="1">
              <a:lnSpc>
                <a:spcPct val="110000"/>
              </a:lnSpc>
              <a:spcBef>
                <a:spcPts val="600"/>
              </a:spcBef>
              <a:spcAft>
                <a:spcPts val="600"/>
              </a:spcAft>
              <a:buClr>
                <a:srgbClr val="0070C0"/>
              </a:buClr>
              <a:buFont typeface="+mj-lt"/>
              <a:buAutoNum type="arabicPeriod"/>
            </a:pPr>
            <a:r>
              <a:rPr lang="zh-CN" altLang="en-US" dirty="0">
                <a:sym typeface="+mn-ea"/>
              </a:rPr>
              <a:t>单一职责最难划分的是职责。</a:t>
            </a:r>
            <a:endParaRPr lang="zh-CN" altLang="en-US" dirty="0"/>
          </a:p>
          <a:p>
            <a:pPr marL="457200" indent="-457200" algn="l" eaLnBrk="1" latinLnBrk="0" hangingPunct="1">
              <a:lnSpc>
                <a:spcPct val="110000"/>
              </a:lnSpc>
              <a:spcBef>
                <a:spcPts val="600"/>
              </a:spcBef>
              <a:spcAft>
                <a:spcPts val="600"/>
              </a:spcAft>
              <a:buClr>
                <a:srgbClr val="0070C0"/>
              </a:buClr>
              <a:buFont typeface="+mj-lt"/>
              <a:buAutoNum type="arabicPeriod"/>
            </a:pPr>
            <a:r>
              <a:rPr lang="zh-CN" altLang="en-US" dirty="0">
                <a:sym typeface="+mn-ea"/>
              </a:rPr>
              <a:t>单一职责原则提出标准：用职责和变化原因来衡量接口或类设计的是否优良，但是职责和变化原因都是不可度量的，因项目、环境而异。</a:t>
            </a:r>
            <a:endParaRPr lang="zh-CN" altLang="en-US" dirty="0"/>
          </a:p>
          <a:p>
            <a:pPr marL="457200" indent="-457200" algn="l" eaLnBrk="1" latinLnBrk="0" hangingPunct="1">
              <a:lnSpc>
                <a:spcPct val="110000"/>
              </a:lnSpc>
              <a:spcBef>
                <a:spcPts val="600"/>
              </a:spcBef>
              <a:spcAft>
                <a:spcPts val="600"/>
              </a:spcAft>
              <a:buClr>
                <a:srgbClr val="0070C0"/>
              </a:buClr>
              <a:buFont typeface="+mj-lt"/>
              <a:buAutoNum type="arabicPeriod"/>
            </a:pPr>
            <a:r>
              <a:rPr lang="zh-CN" altLang="en-US" dirty="0">
                <a:sym typeface="+mn-ea"/>
              </a:rPr>
              <a:t>接口一定要做到单一职责，类的设计尽量做到只有一个原因引起变化。</a:t>
            </a:r>
            <a:endParaRPr lang="zh-CN" altLang="en-US" dirty="0"/>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err="1"/>
              <a:t>Liskov</a:t>
            </a:r>
            <a:r>
              <a:rPr lang="en-US" altLang="zh-CN" sz="3600" dirty="0"/>
              <a:t> Substitution Principle</a:t>
            </a:r>
            <a:r>
              <a:rPr lang="zh-CN" altLang="en-US" sz="3600" dirty="0"/>
              <a:t>（</a:t>
            </a:r>
            <a:r>
              <a:rPr lang="en-US" altLang="zh-CN" sz="3600" dirty="0"/>
              <a:t>LSP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里氏替换原则</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5676747"/>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定义</a:t>
            </a:r>
            <a:endParaRPr lang="en-US" altLang="zh-CN" b="1" dirty="0">
              <a:solidFill>
                <a:srgbClr val="0070C0"/>
              </a:solidFill>
            </a:endParaRPr>
          </a:p>
          <a:p>
            <a:pPr marL="457200" indent="-457200">
              <a:buClr>
                <a:srgbClr val="0070C0"/>
              </a:buClr>
              <a:buFont typeface="+mj-lt"/>
              <a:buAutoNum type="arabicPeriod"/>
            </a:pPr>
            <a:r>
              <a:rPr lang="en-US" altLang="zh-CN" dirty="0"/>
              <a:t>If for each object o1 of type S there is an object o2 of type T such that for all programs P defined in terms of T, the behavior of P is unchanged when o1 is substituted for o2 then S is a subtype of T.</a:t>
            </a:r>
            <a:endParaRPr lang="en-US" altLang="zh-CN" dirty="0"/>
          </a:p>
          <a:p>
            <a:pPr marL="457200" indent="-457200">
              <a:buClr>
                <a:srgbClr val="0070C0"/>
              </a:buClr>
              <a:buFont typeface="+mj-lt"/>
              <a:buAutoNum type="arabicPeriod"/>
            </a:pPr>
            <a:r>
              <a:rPr lang="en-US" altLang="zh-CN" dirty="0"/>
              <a:t>Functions that use pointers or references to base classes must be able to use objects of derived classes without knowing it.</a:t>
            </a:r>
            <a:endParaRPr lang="en-US" altLang="zh-CN" dirty="0"/>
          </a:p>
          <a:p>
            <a:pPr>
              <a:buClr>
                <a:srgbClr val="0070C0"/>
              </a:buClr>
            </a:pPr>
            <a:endParaRPr lang="en-US" altLang="zh-CN" dirty="0"/>
          </a:p>
          <a:p>
            <a:pPr marL="457200" indent="-457200">
              <a:buClr>
                <a:srgbClr val="0070C0"/>
              </a:buClr>
              <a:buFont typeface="+mj-lt"/>
              <a:buAutoNum type="arabicPeriod"/>
            </a:pPr>
            <a:r>
              <a:rPr lang="zh-CN" altLang="en-US" dirty="0"/>
              <a:t>如果对每一个类型为</a:t>
            </a:r>
            <a:r>
              <a:rPr lang="en-US" altLang="zh-CN" dirty="0"/>
              <a:t>T1</a:t>
            </a:r>
            <a:r>
              <a:rPr lang="zh-CN" altLang="en-US" dirty="0"/>
              <a:t>的对象</a:t>
            </a:r>
            <a:r>
              <a:rPr lang="en-US" altLang="zh-CN" dirty="0"/>
              <a:t>o1</a:t>
            </a:r>
            <a:r>
              <a:rPr lang="zh-CN" altLang="en-US" dirty="0"/>
              <a:t>，都有类型为</a:t>
            </a:r>
            <a:r>
              <a:rPr lang="en-US" altLang="zh-CN" dirty="0"/>
              <a:t>T2</a:t>
            </a:r>
            <a:r>
              <a:rPr lang="zh-CN" altLang="en-US" dirty="0"/>
              <a:t>的对象</a:t>
            </a:r>
            <a:r>
              <a:rPr lang="en-US" altLang="zh-CN" dirty="0"/>
              <a:t>o2</a:t>
            </a:r>
            <a:r>
              <a:rPr lang="zh-CN" altLang="en-US" dirty="0"/>
              <a:t>，使得以</a:t>
            </a:r>
            <a:r>
              <a:rPr lang="en-US" altLang="zh-CN" dirty="0"/>
              <a:t>T1</a:t>
            </a:r>
            <a:r>
              <a:rPr lang="zh-CN" altLang="en-US" dirty="0"/>
              <a:t>定义的所有程序</a:t>
            </a:r>
            <a:r>
              <a:rPr lang="en-US" altLang="zh-CN" dirty="0"/>
              <a:t>P</a:t>
            </a:r>
            <a:r>
              <a:rPr lang="zh-CN" altLang="en-US" dirty="0"/>
              <a:t>在所有的对象</a:t>
            </a:r>
            <a:r>
              <a:rPr lang="en-US" altLang="zh-CN" dirty="0"/>
              <a:t>o1</a:t>
            </a:r>
            <a:r>
              <a:rPr lang="zh-CN" altLang="en-US" dirty="0"/>
              <a:t>都代换成</a:t>
            </a:r>
            <a:r>
              <a:rPr lang="en-US" altLang="zh-CN" dirty="0"/>
              <a:t>o2</a:t>
            </a:r>
            <a:r>
              <a:rPr lang="zh-CN" altLang="en-US" dirty="0"/>
              <a:t>时，程序</a:t>
            </a:r>
            <a:r>
              <a:rPr lang="en-US" altLang="zh-CN" dirty="0"/>
              <a:t>P</a:t>
            </a:r>
            <a:r>
              <a:rPr lang="zh-CN" altLang="en-US" dirty="0"/>
              <a:t>的行为没有发生变化，那么类型</a:t>
            </a:r>
            <a:r>
              <a:rPr lang="en-US" altLang="zh-CN" dirty="0"/>
              <a:t>T2</a:t>
            </a:r>
            <a:r>
              <a:rPr lang="zh-CN" altLang="en-US" dirty="0"/>
              <a:t>是类型</a:t>
            </a:r>
            <a:r>
              <a:rPr lang="en-US" altLang="zh-CN" dirty="0"/>
              <a:t>T1</a:t>
            </a:r>
            <a:r>
              <a:rPr lang="zh-CN" altLang="en-US" dirty="0"/>
              <a:t>的子类型。</a:t>
            </a:r>
            <a:endParaRPr lang="en-US" altLang="zh-CN" dirty="0"/>
          </a:p>
          <a:p>
            <a:pPr marL="457200" indent="-457200">
              <a:buClr>
                <a:srgbClr val="0070C0"/>
              </a:buClr>
              <a:buFont typeface="+mj-lt"/>
              <a:buAutoNum type="arabicPeriod"/>
            </a:pPr>
            <a:r>
              <a:rPr lang="zh-CN" altLang="en-US" dirty="0"/>
              <a:t>所有引用父类的地方必须能透明地使用其子类的对象。</a:t>
            </a:r>
            <a:endParaRPr lang="zh-CN" altLang="en-US" dirty="0"/>
          </a:p>
          <a:p>
            <a:endParaRPr lang="zh-CN" altLang="en-US" dirty="0"/>
          </a:p>
          <a:p>
            <a:pPr>
              <a:lnSpc>
                <a:spcPct val="110000"/>
              </a:lnSpc>
              <a:buClr>
                <a:srgbClr val="0070C0"/>
              </a:buClr>
            </a:pPr>
            <a:endParaRPr lang="zh-CN" altLang="en-US" dirty="0"/>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853940"/>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核心思想</a:t>
            </a:r>
            <a:endParaRPr lang="zh-CN" altLang="en-US" b="1" dirty="0">
              <a:solidFill>
                <a:srgbClr val="0070C0"/>
              </a:solidFill>
            </a:endParaRPr>
          </a:p>
          <a:p>
            <a:pPr indent="0" eaLnBrk="1" latinLnBrk="0" hangingPunct="1">
              <a:lnSpc>
                <a:spcPct val="110000"/>
              </a:lnSpc>
              <a:spcBef>
                <a:spcPts val="600"/>
              </a:spcBef>
              <a:spcAft>
                <a:spcPts val="600"/>
              </a:spcAft>
              <a:buClr>
                <a:srgbClr val="0070C0"/>
              </a:buClr>
            </a:pPr>
            <a:r>
              <a:rPr lang="zh-CN" altLang="en-US" dirty="0"/>
              <a:t>在使用父类的的地方可以任意使用其子类，能保证子类</a:t>
            </a:r>
            <a:r>
              <a:rPr lang="zh-CN" altLang="en-US"/>
              <a:t>完美替换父类</a:t>
            </a:r>
            <a:r>
              <a:rPr lang="zh-CN" altLang="en-US" dirty="0"/>
              <a:t>。</a:t>
            </a:r>
            <a:endParaRPr lang="en-US" altLang="zh-CN" dirty="0"/>
          </a:p>
          <a:p>
            <a:pPr indent="0" eaLnBrk="1" latinLnBrk="0" hangingPunct="1">
              <a:lnSpc>
                <a:spcPct val="110000"/>
              </a:lnSpc>
              <a:spcBef>
                <a:spcPts val="600"/>
              </a:spcBef>
              <a:spcAft>
                <a:spcPts val="600"/>
              </a:spcAft>
              <a:buClr>
                <a:srgbClr val="0070C0"/>
              </a:buClr>
            </a:pPr>
            <a:r>
              <a:rPr lang="zh-CN" altLang="en-US" b="1" dirty="0">
                <a:solidFill>
                  <a:srgbClr val="0070C0"/>
                </a:solidFill>
              </a:rPr>
              <a:t>引入里氏替换原则需要注意</a:t>
            </a:r>
            <a:endParaRPr lang="zh-CN" altLang="en-US" b="1" dirty="0">
              <a:solidFill>
                <a:srgbClr val="0070C0"/>
              </a:solidFill>
            </a:endParaRPr>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子类必须完全实现父类的方法；</a:t>
            </a:r>
            <a:endParaRPr lang="zh-CN" altLang="en-US" dirty="0"/>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子类可以有自己的个性；</a:t>
            </a:r>
            <a:endParaRPr lang="zh-CN" altLang="en-US" dirty="0"/>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覆盖或实现父类的方法时输入参数可以被放大；</a:t>
            </a:r>
            <a:endParaRPr lang="zh-CN" altLang="en-US" dirty="0"/>
          </a:p>
          <a:p>
            <a:pPr marL="457200" indent="0" eaLnBrk="1" latinLnBrk="0" hangingPunct="1">
              <a:lnSpc>
                <a:spcPct val="150000"/>
              </a:lnSpc>
              <a:spcBef>
                <a:spcPts val="600"/>
              </a:spcBef>
              <a:spcAft>
                <a:spcPts val="600"/>
              </a:spcAft>
              <a:buClr>
                <a:srgbClr val="0070C0"/>
              </a:buClr>
              <a:buFont typeface="+mj-lt"/>
              <a:buAutoNum type="arabicPeriod"/>
            </a:pPr>
            <a:r>
              <a:rPr lang="zh-CN" altLang="en-US" dirty="0"/>
              <a:t>覆盖或实现父类的方法时输出结果可以被缩小。</a:t>
            </a:r>
            <a:endParaRPr lang="zh-CN" altLang="en-US" dirty="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45198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里氏替换原则的优点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代码共享，减少创建类的工作量，每个子类都拥有父类的方法和属性；</a:t>
            </a:r>
            <a:endParaRPr lang="zh-CN" altLang="en-US" dirty="0"/>
          </a:p>
          <a:p>
            <a:pPr marL="457200" indent="-457200" eaLnBrk="1" hangingPunct="1">
              <a:lnSpc>
                <a:spcPct val="150000"/>
              </a:lnSpc>
              <a:buClr>
                <a:srgbClr val="0070C0"/>
              </a:buClr>
              <a:buFont typeface="+mj-lt"/>
              <a:buAutoNum type="arabicPeriod"/>
            </a:pPr>
            <a:r>
              <a:rPr lang="zh-CN" altLang="en-US" dirty="0"/>
              <a:t>提高代码的重用性；</a:t>
            </a:r>
            <a:endParaRPr lang="zh-CN" altLang="en-US" dirty="0"/>
          </a:p>
          <a:p>
            <a:pPr marL="457200" indent="-457200" eaLnBrk="1" hangingPunct="1">
              <a:lnSpc>
                <a:spcPct val="150000"/>
              </a:lnSpc>
              <a:buClr>
                <a:srgbClr val="0070C0"/>
              </a:buClr>
              <a:buFont typeface="+mj-lt"/>
              <a:buAutoNum type="arabicPeriod"/>
            </a:pPr>
            <a:r>
              <a:rPr lang="zh-CN" altLang="en-US" dirty="0"/>
              <a:t>子类可以形似父类，但是又异于父类；</a:t>
            </a:r>
            <a:endParaRPr lang="zh-CN" altLang="en-US" dirty="0"/>
          </a:p>
          <a:p>
            <a:pPr marL="457200" indent="-457200" eaLnBrk="1" hangingPunct="1">
              <a:lnSpc>
                <a:spcPct val="150000"/>
              </a:lnSpc>
              <a:buClr>
                <a:srgbClr val="0070C0"/>
              </a:buClr>
              <a:buFont typeface="+mj-lt"/>
              <a:buAutoNum type="arabicPeriod"/>
            </a:pPr>
            <a:r>
              <a:rPr lang="zh-CN" altLang="en-US" dirty="0"/>
              <a:t>提高代码的可扩展性，实现父类的方法就可以了。许多开源框架的扩展接口都是通过继承父类来完成；</a:t>
            </a:r>
            <a:endParaRPr lang="zh-CN" altLang="en-US" dirty="0"/>
          </a:p>
          <a:p>
            <a:pPr marL="457200" indent="-457200" eaLnBrk="1" hangingPunct="1">
              <a:lnSpc>
                <a:spcPct val="150000"/>
              </a:lnSpc>
              <a:buClr>
                <a:srgbClr val="0070C0"/>
              </a:buClr>
              <a:buFont typeface="+mj-lt"/>
              <a:buAutoNum type="arabicPeriod"/>
            </a:pPr>
            <a:r>
              <a:rPr lang="zh-CN" altLang="en-US" dirty="0"/>
              <a:t>提高产品或项目的开放性。</a:t>
            </a:r>
            <a:endParaRPr lang="zh-CN" altLang="zh-CN" dirty="0"/>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445198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里氏替换原则的缺点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继承是侵入性的，只要继承，就必须拥有父类的所有方法和属性；</a:t>
            </a:r>
            <a:endParaRPr lang="zh-CN" altLang="en-US" dirty="0"/>
          </a:p>
          <a:p>
            <a:pPr marL="457200" indent="-457200" eaLnBrk="1" hangingPunct="1">
              <a:lnSpc>
                <a:spcPct val="150000"/>
              </a:lnSpc>
              <a:buClr>
                <a:srgbClr val="0070C0"/>
              </a:buClr>
              <a:buFont typeface="+mj-lt"/>
              <a:buAutoNum type="arabicPeriod"/>
            </a:pPr>
            <a:r>
              <a:rPr lang="zh-CN" altLang="en-US" dirty="0"/>
              <a:t>降低了代码的灵活性，子类必须拥有父类的属性和方法，让子类有了一些约束；</a:t>
            </a:r>
            <a:endParaRPr lang="zh-CN" altLang="en-US" dirty="0"/>
          </a:p>
          <a:p>
            <a:pPr marL="457200" indent="-457200" eaLnBrk="1" hangingPunct="1">
              <a:lnSpc>
                <a:spcPct val="150000"/>
              </a:lnSpc>
              <a:buClr>
                <a:srgbClr val="0070C0"/>
              </a:buClr>
              <a:buFont typeface="+mj-lt"/>
              <a:buAutoNum type="arabicPeriod"/>
            </a:pPr>
            <a:r>
              <a:rPr lang="zh-CN" altLang="en-US" dirty="0"/>
              <a:t>增加了耦合性，当父类的常量，变量和方法被修改了，需要考虑子类的修改，这种修改可能带来非常糟糕的结果，要重构大量的代码。</a:t>
            </a:r>
            <a:endParaRPr lang="zh-CN" altLang="zh-CN" dirty="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里氏替换原则</a:t>
            </a:r>
            <a:endParaRPr lang="en-US" altLang="zh-CN" dirty="0"/>
          </a:p>
        </p:txBody>
      </p:sp>
      <p:sp>
        <p:nvSpPr>
          <p:cNvPr id="3" name="文本框 2"/>
          <p:cNvSpPr txBox="1"/>
          <p:nvPr/>
        </p:nvSpPr>
        <p:spPr>
          <a:xfrm>
            <a:off x="571608" y="1828842"/>
            <a:ext cx="8334776" cy="503872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solidFill>
                  <a:srgbClr val="0070C0"/>
                </a:solidFill>
              </a:rPr>
              <a:t>子类的所有方法必须在父类中声明，或子类必须实现父类中声明的所有方法。</a:t>
            </a:r>
            <a:r>
              <a:rPr lang="zh-CN" altLang="en-US" dirty="0"/>
              <a:t>根据里氏代换原则，为了保证系统的扩展性，在程序中通常使用父类来进行定义，如果一个方法只存在子类中，在父类中不提供相应的声明，则无法在以父类定义的对象中使用该方法。</a:t>
            </a:r>
            <a:endParaRPr lang="zh-CN" altLang="en-US" dirty="0"/>
          </a:p>
          <a:p>
            <a:pPr marL="457200" indent="-457200">
              <a:lnSpc>
                <a:spcPct val="110000"/>
              </a:lnSpc>
              <a:buClr>
                <a:srgbClr val="0070C0"/>
              </a:buClr>
              <a:buFont typeface="+mj-lt"/>
              <a:buAutoNum type="arabicPeriod"/>
            </a:pPr>
            <a:r>
              <a:rPr lang="zh-CN" altLang="en-US" dirty="0"/>
              <a:t>我们在运用里氏代换原则时，</a:t>
            </a:r>
            <a:r>
              <a:rPr lang="zh-CN" altLang="en-US" dirty="0">
                <a:solidFill>
                  <a:srgbClr val="0070C0"/>
                </a:solidFill>
              </a:rPr>
              <a:t>尽量把父类设计为抽象类或者接口，让子类继承父类或实现父接口，并实现在父类中声明的方法，运行时，子类实例替换父类实例</a:t>
            </a:r>
            <a:r>
              <a:rPr lang="zh-CN" altLang="en-US" dirty="0"/>
              <a:t>，我们可以很方便地扩展系统的功能，同时无须修改原有子类的代码，增加新的功能可以通过增加一个新的子类来实现。里氏代换原则是开闭原则的具体实现手段之一。</a:t>
            </a:r>
            <a:endParaRPr lang="en-US" altLang="zh-CN" dirty="0"/>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Dependence Inversion Principle</a:t>
            </a:r>
            <a:r>
              <a:rPr lang="zh-CN" altLang="en-US" sz="3600" dirty="0"/>
              <a:t>（</a:t>
            </a:r>
            <a:r>
              <a:rPr lang="en-US" altLang="zh-CN" sz="3600" dirty="0"/>
              <a:t>DIP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依赖倒置原则</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依赖倒置原则</a:t>
            </a:r>
            <a:endParaRPr lang="zh-CN" altLang="zh-CN" dirty="0"/>
          </a:p>
        </p:txBody>
      </p:sp>
      <p:sp>
        <p:nvSpPr>
          <p:cNvPr id="3" name="文本框 2"/>
          <p:cNvSpPr txBox="1"/>
          <p:nvPr/>
        </p:nvSpPr>
        <p:spPr>
          <a:xfrm>
            <a:off x="571608" y="1828842"/>
            <a:ext cx="8334776" cy="5581015"/>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en-US" sz="2000" dirty="0"/>
              <a:t>High level modules should not depend upon low level modules.Both should depend upon abstractions.</a:t>
            </a:r>
            <a:endParaRPr lang="zh-CN" altLang="en-US" sz="2000" dirty="0"/>
          </a:p>
          <a:p>
            <a:pPr marL="457200" indent="-457200" algn="l" eaLnBrk="1" latinLnBrk="0" hangingPunct="1">
              <a:lnSpc>
                <a:spcPct val="150000"/>
              </a:lnSpc>
              <a:spcBef>
                <a:spcPts val="600"/>
              </a:spcBef>
              <a:buClr>
                <a:srgbClr val="0070C0"/>
              </a:buClr>
              <a:buFont typeface="+mj-lt"/>
              <a:buAutoNum type="arabicPeriod"/>
            </a:pPr>
            <a:r>
              <a:rPr lang="zh-CN" altLang="en-US" sz="2000" dirty="0"/>
              <a:t>Abstractions should not depend upon details.</a:t>
            </a:r>
            <a:endParaRPr lang="zh-CN" altLang="en-US" sz="2000" dirty="0"/>
          </a:p>
          <a:p>
            <a:pPr marL="457200" indent="-457200" algn="l" eaLnBrk="1" latinLnBrk="0" hangingPunct="1">
              <a:lnSpc>
                <a:spcPct val="150000"/>
              </a:lnSpc>
              <a:spcBef>
                <a:spcPts val="600"/>
              </a:spcBef>
              <a:buClr>
                <a:srgbClr val="0070C0"/>
              </a:buClr>
              <a:buFont typeface="+mj-lt"/>
              <a:buAutoNum type="arabicPeriod"/>
            </a:pPr>
            <a:r>
              <a:rPr lang="zh-CN" altLang="en-US" sz="2000" dirty="0"/>
              <a:t>Details should depend upon abstractions.</a:t>
            </a:r>
            <a:endParaRPr lang="zh-CN" altLang="en-US" sz="2000" dirty="0"/>
          </a:p>
          <a:p>
            <a:pPr marL="457200" indent="-457200" algn="l" eaLnBrk="1" latinLnBrk="0" hangingPunct="1">
              <a:lnSpc>
                <a:spcPct val="150000"/>
              </a:lnSpc>
              <a:spcBef>
                <a:spcPts val="600"/>
              </a:spcBef>
              <a:buClr>
                <a:srgbClr val="0070C0"/>
              </a:buClr>
              <a:buNone/>
            </a:pPr>
            <a:endParaRPr lang="zh-CN" altLang="en-US" sz="2000" dirty="0"/>
          </a:p>
          <a:p>
            <a:pPr marL="457200" indent="-457200" algn="l" eaLnBrk="1" latinLnBrk="0" hangingPunct="1">
              <a:lnSpc>
                <a:spcPct val="150000"/>
              </a:lnSpc>
              <a:spcBef>
                <a:spcPts val="600"/>
              </a:spcBef>
              <a:buClr>
                <a:srgbClr val="0070C0"/>
              </a:buClr>
              <a:buFont typeface="+mj-lt"/>
              <a:buAutoNum type="arabicPeriod"/>
            </a:pPr>
            <a:r>
              <a:rPr lang="zh-CN" altLang="en-US" sz="2000" dirty="0"/>
              <a:t>高层模块不应该依赖低层模块， 两者都应该依赖其抽象；</a:t>
            </a:r>
            <a:endParaRPr lang="zh-CN" altLang="en-US" sz="2000" dirty="0"/>
          </a:p>
          <a:p>
            <a:pPr marL="457200" indent="-457200" algn="l" eaLnBrk="1" latinLnBrk="0" hangingPunct="1">
              <a:lnSpc>
                <a:spcPct val="150000"/>
              </a:lnSpc>
              <a:spcBef>
                <a:spcPts val="600"/>
              </a:spcBef>
              <a:buClr>
                <a:srgbClr val="0070C0"/>
              </a:buClr>
              <a:buFont typeface="+mj-lt"/>
              <a:buAutoNum type="arabicPeriod"/>
            </a:pPr>
            <a:r>
              <a:rPr lang="zh-CN" altLang="en-US" sz="2000" dirty="0"/>
              <a:t>抽象不应该依赖细节；</a:t>
            </a:r>
            <a:endParaRPr lang="zh-CN" altLang="en-US" sz="2000" dirty="0"/>
          </a:p>
          <a:p>
            <a:pPr marL="457200" indent="-457200" algn="l" eaLnBrk="1" latinLnBrk="0" hangingPunct="1">
              <a:lnSpc>
                <a:spcPct val="150000"/>
              </a:lnSpc>
              <a:spcBef>
                <a:spcPts val="600"/>
              </a:spcBef>
              <a:buClr>
                <a:srgbClr val="0070C0"/>
              </a:buClr>
              <a:buFont typeface="+mj-lt"/>
              <a:buAutoNum type="arabicPeriod"/>
            </a:pPr>
            <a:r>
              <a:rPr lang="zh-CN" altLang="en-US" sz="2000" dirty="0"/>
              <a:t>细节应该依赖抽象。</a:t>
            </a:r>
            <a:endParaRPr lang="zh-CN" altLang="en-US" dirty="0"/>
          </a:p>
          <a:p>
            <a:endParaRPr lang="zh-CN" altLang="en-US" dirty="0"/>
          </a:p>
          <a:p>
            <a:pPr>
              <a:lnSpc>
                <a:spcPct val="110000"/>
              </a:lnSpc>
              <a:buClr>
                <a:srgbClr val="0070C0"/>
              </a:buClr>
            </a:pPr>
            <a:endParaRPr lang="zh-CN" altLang="en-US" dirty="0"/>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4969510"/>
          </a:xfrm>
          <a:prstGeom prst="rect">
            <a:avLst/>
          </a:prstGeom>
          <a:noFill/>
        </p:spPr>
        <p:txBody>
          <a:bodyPr wrap="square" rtlCol="0">
            <a:spAutoFit/>
          </a:bodyPr>
          <a:lstStyle/>
          <a:p>
            <a:pPr indent="0" eaLnBrk="1" latinLnBrk="0" hangingPunct="1">
              <a:lnSpc>
                <a:spcPct val="200000"/>
              </a:lnSpc>
              <a:spcBef>
                <a:spcPts val="600"/>
              </a:spcBef>
              <a:spcAft>
                <a:spcPts val="600"/>
              </a:spcAft>
              <a:buClr>
                <a:srgbClr val="0070C0"/>
              </a:buClr>
            </a:pPr>
            <a:r>
              <a:rPr lang="zh-CN" altLang="en-US" b="1" dirty="0">
                <a:solidFill>
                  <a:srgbClr val="0070C0"/>
                </a:solidFill>
              </a:rPr>
              <a:t>核心思想</a:t>
            </a:r>
            <a:endParaRPr lang="zh-CN" altLang="en-US" b="1" dirty="0">
              <a:solidFill>
                <a:srgbClr val="0070C0"/>
              </a:solidFill>
            </a:endParaRPr>
          </a:p>
          <a:p>
            <a:pPr indent="0" eaLnBrk="1" latinLnBrk="0" hangingPunct="1">
              <a:lnSpc>
                <a:spcPct val="200000"/>
              </a:lnSpc>
              <a:spcBef>
                <a:spcPts val="600"/>
              </a:spcBef>
              <a:spcAft>
                <a:spcPts val="600"/>
              </a:spcAft>
              <a:buClr>
                <a:srgbClr val="0070C0"/>
              </a:buClr>
            </a:pPr>
            <a:r>
              <a:rPr lang="zh-CN" altLang="en-US" dirty="0"/>
              <a:t>面向接口编程</a:t>
            </a:r>
            <a:endParaRPr lang="en-US" altLang="zh-CN" dirty="0"/>
          </a:p>
          <a:p>
            <a:pPr indent="0" eaLnBrk="1" latinLnBrk="0" hangingPunct="1">
              <a:lnSpc>
                <a:spcPct val="150000"/>
              </a:lnSpc>
              <a:spcBef>
                <a:spcPts val="600"/>
              </a:spcBef>
              <a:spcAft>
                <a:spcPts val="600"/>
              </a:spcAft>
              <a:buClr>
                <a:srgbClr val="0070C0"/>
              </a:buClr>
            </a:pPr>
            <a:r>
              <a:rPr lang="zh-CN" altLang="en-US" b="1" dirty="0">
                <a:solidFill>
                  <a:srgbClr val="0070C0"/>
                </a:solidFill>
              </a:rPr>
              <a:t>引入依赖倒置原则需要注意</a:t>
            </a:r>
            <a:endParaRPr lang="zh-CN" altLang="en-US"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en-US" sz="1800" dirty="0"/>
              <a:t>每个类尽量都有接口或抽象类， 或者抽象类和接口两者都具备；</a:t>
            </a:r>
            <a:endParaRPr lang="zh-CN" altLang="en-US" sz="1800" dirty="0"/>
          </a:p>
          <a:p>
            <a:pPr marL="457200" indent="-457200" algn="l" eaLnBrk="1" latinLnBrk="0" hangingPunct="1">
              <a:lnSpc>
                <a:spcPct val="150000"/>
              </a:lnSpc>
              <a:spcBef>
                <a:spcPts val="600"/>
              </a:spcBef>
              <a:buClr>
                <a:srgbClr val="0070C0"/>
              </a:buClr>
              <a:buFont typeface="+mj-lt"/>
              <a:buAutoNum type="arabicPeriod"/>
            </a:pPr>
            <a:r>
              <a:rPr lang="zh-CN" altLang="en-US" sz="1800" dirty="0"/>
              <a:t>变量的表面类型尽量是接口或者是抽象类；</a:t>
            </a:r>
            <a:endParaRPr lang="zh-CN" altLang="en-US" sz="1800" dirty="0"/>
          </a:p>
          <a:p>
            <a:pPr marL="457200" indent="-457200" algn="l" eaLnBrk="1" latinLnBrk="0" hangingPunct="1">
              <a:lnSpc>
                <a:spcPct val="150000"/>
              </a:lnSpc>
              <a:spcBef>
                <a:spcPts val="600"/>
              </a:spcBef>
              <a:buClr>
                <a:srgbClr val="0070C0"/>
              </a:buClr>
              <a:buFont typeface="+mj-lt"/>
              <a:buAutoNum type="arabicPeriod"/>
            </a:pPr>
            <a:r>
              <a:rPr lang="zh-CN" altLang="en-US" sz="1800" dirty="0"/>
              <a:t>任何类都不应该从具体类派生；</a:t>
            </a:r>
            <a:endParaRPr lang="zh-CN" altLang="en-US" sz="1800" dirty="0"/>
          </a:p>
          <a:p>
            <a:pPr marL="457200" indent="-457200" algn="l" eaLnBrk="1" latinLnBrk="0" hangingPunct="1">
              <a:lnSpc>
                <a:spcPct val="150000"/>
              </a:lnSpc>
              <a:spcBef>
                <a:spcPts val="600"/>
              </a:spcBef>
              <a:buClr>
                <a:srgbClr val="0070C0"/>
              </a:buClr>
              <a:buFont typeface="+mj-lt"/>
              <a:buAutoNum type="arabicPeriod"/>
            </a:pPr>
            <a:r>
              <a:rPr lang="zh-CN" altLang="en-US" sz="1800" dirty="0"/>
              <a:t>尽量不要覆写基类的方法；</a:t>
            </a:r>
            <a:endParaRPr lang="zh-CN" altLang="en-US" sz="1800" dirty="0"/>
          </a:p>
          <a:p>
            <a:pPr marL="457200" indent="-457200" algn="l" eaLnBrk="1" latinLnBrk="0" hangingPunct="1">
              <a:lnSpc>
                <a:spcPct val="150000"/>
              </a:lnSpc>
              <a:spcBef>
                <a:spcPts val="600"/>
              </a:spcBef>
              <a:buClr>
                <a:srgbClr val="0070C0"/>
              </a:buClr>
              <a:buFont typeface="+mj-lt"/>
              <a:buAutoNum type="arabicPeriod"/>
            </a:pPr>
            <a:r>
              <a:rPr lang="zh-CN" altLang="en-US" sz="1800" dirty="0"/>
              <a:t>结合里氏替换原则使用。</a:t>
            </a:r>
            <a:endParaRPr lang="zh-CN" altLang="en-US" sz="1800" dirty="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什么是设计模式</a:t>
            </a:r>
            <a:endParaRPr lang="zh-CN" altLang="en-US" dirty="0"/>
          </a:p>
        </p:txBody>
      </p:sp>
      <p:sp>
        <p:nvSpPr>
          <p:cNvPr id="3" name="文本框 2"/>
          <p:cNvSpPr txBox="1"/>
          <p:nvPr/>
        </p:nvSpPr>
        <p:spPr>
          <a:xfrm>
            <a:off x="566431" y="2057436"/>
            <a:ext cx="8334776" cy="3231654"/>
          </a:xfrm>
          <a:prstGeom prst="rect">
            <a:avLst/>
          </a:prstGeom>
          <a:noFill/>
        </p:spPr>
        <p:txBody>
          <a:bodyPr wrap="square" rtlCol="0">
            <a:spAutoFit/>
          </a:bodyPr>
          <a:lstStyle/>
          <a:p>
            <a:pPr indent="628650" eaLnBrk="1" hangingPunct="1">
              <a:lnSpc>
                <a:spcPct val="150000"/>
              </a:lnSpc>
              <a:buFont typeface="Wingdings" panose="05000000000000000000" pitchFamily="2" charset="2"/>
              <a:buNone/>
            </a:pPr>
            <a:r>
              <a:rPr lang="zh-CN" altLang="en-US" dirty="0"/>
              <a:t>在面向对象程序设计（</a:t>
            </a:r>
            <a:r>
              <a:rPr lang="en-US" altLang="zh-CN" dirty="0"/>
              <a:t>OOP）</a:t>
            </a:r>
            <a:r>
              <a:rPr lang="zh-CN" altLang="en-US" dirty="0"/>
              <a:t>过程中，我们经常会遇到很多重复出现的问题，总结解决这些问题的成功经验和最佳实践便形成了设计模式（</a:t>
            </a:r>
            <a:r>
              <a:rPr lang="en-US" altLang="zh-CN" dirty="0"/>
              <a:t>Design Pattern）。</a:t>
            </a:r>
            <a:endParaRPr lang="en-US" altLang="zh-CN" dirty="0"/>
          </a:p>
          <a:p>
            <a:pPr eaLnBrk="1" hangingPunct="1">
              <a:lnSpc>
                <a:spcPct val="150000"/>
              </a:lnSpc>
              <a:buFont typeface="Wingdings" panose="05000000000000000000" pitchFamily="2" charset="2"/>
              <a:buNone/>
            </a:pPr>
            <a:r>
              <a:rPr lang="zh-CN" altLang="en-US" dirty="0"/>
              <a:t>        其核心思想是</a:t>
            </a:r>
            <a:r>
              <a:rPr lang="zh-CN" altLang="en-US" u="sng" dirty="0">
                <a:solidFill>
                  <a:srgbClr val="0070C0"/>
                </a:solidFill>
              </a:rPr>
              <a:t>将可重用的解决方案总结出来，并分门别类</a:t>
            </a:r>
            <a:r>
              <a:rPr lang="zh-CN" altLang="en-US" dirty="0"/>
              <a:t>。从而指导设计，减少代码重复和优化体系结构。</a:t>
            </a:r>
            <a:endParaRPr lang="zh-CN" altLang="en-US" dirty="0"/>
          </a:p>
          <a:p>
            <a:endParaRPr lang="zh-CN" altLang="en-US" dirty="0"/>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4169410"/>
          </a:xfrm>
          <a:prstGeom prst="rect">
            <a:avLst/>
          </a:prstGeom>
          <a:noFill/>
        </p:spPr>
        <p:txBody>
          <a:bodyPr wrap="square" rtlCol="0">
            <a:spAutoFit/>
          </a:bodyPr>
          <a:lstStyle/>
          <a:p>
            <a:pPr indent="0" eaLnBrk="1" latinLnBrk="0" hangingPunct="1">
              <a:lnSpc>
                <a:spcPct val="100000"/>
              </a:lnSpc>
              <a:spcBef>
                <a:spcPts val="600"/>
              </a:spcBef>
              <a:spcAft>
                <a:spcPts val="600"/>
              </a:spcAft>
              <a:buClr>
                <a:srgbClr val="0070C0"/>
              </a:buClr>
            </a:pPr>
            <a:r>
              <a:rPr lang="zh-CN" altLang="en-US" b="1" dirty="0">
                <a:solidFill>
                  <a:srgbClr val="0070C0"/>
                </a:solidFill>
              </a:rPr>
              <a:t>依赖倒置原则的优点</a:t>
            </a:r>
            <a:endParaRPr lang="zh-CN" altLang="en-US"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en-US" dirty="0"/>
              <a:t>面向接口使得程序在数据处理中间过程变得更灵活，在大项目中业务变更的成本变小；</a:t>
            </a:r>
            <a:endParaRPr lang="zh-CN" altLang="en-US" dirty="0"/>
          </a:p>
          <a:p>
            <a:pPr marL="457200" indent="-457200" algn="l" eaLnBrk="1" latinLnBrk="0" hangingPunct="1">
              <a:lnSpc>
                <a:spcPct val="150000"/>
              </a:lnSpc>
              <a:spcBef>
                <a:spcPts val="600"/>
              </a:spcBef>
              <a:buClr>
                <a:srgbClr val="0070C0"/>
              </a:buClr>
              <a:buFont typeface="+mj-lt"/>
              <a:buAutoNum type="arabicPeriod"/>
            </a:pPr>
            <a:r>
              <a:rPr lang="zh-CN" altLang="en-US" dirty="0"/>
              <a:t>利于项目的水平拓展，增加新的功能；</a:t>
            </a:r>
            <a:endParaRPr lang="zh-CN" altLang="en-US" dirty="0"/>
          </a:p>
          <a:p>
            <a:pPr marL="457200" indent="-457200" algn="l" eaLnBrk="1" latinLnBrk="0" hangingPunct="1">
              <a:lnSpc>
                <a:spcPct val="150000"/>
              </a:lnSpc>
              <a:spcBef>
                <a:spcPts val="600"/>
              </a:spcBef>
              <a:buClr>
                <a:srgbClr val="0070C0"/>
              </a:buClr>
              <a:buFont typeface="+mj-lt"/>
              <a:buAutoNum type="arabicPeriod"/>
            </a:pPr>
            <a:r>
              <a:rPr lang="zh-CN" altLang="en-US" dirty="0"/>
              <a:t>通过采用依赖倒置原则设计的接口或抽象类对实现类进行约束，可以减少需求变化引起的工作量剧增的情况；</a:t>
            </a:r>
            <a:endParaRPr lang="zh-CN" altLang="en-US" dirty="0"/>
          </a:p>
          <a:p>
            <a:pPr marL="457200" indent="-457200" algn="l" eaLnBrk="1" latinLnBrk="0" hangingPunct="1">
              <a:lnSpc>
                <a:spcPct val="150000"/>
              </a:lnSpc>
              <a:spcBef>
                <a:spcPts val="600"/>
              </a:spcBef>
              <a:buClr>
                <a:srgbClr val="0070C0"/>
              </a:buClr>
              <a:buFont typeface="+mj-lt"/>
              <a:buAutoNum type="arabicPeriod"/>
            </a:pPr>
            <a:r>
              <a:rPr lang="zh-CN" altLang="en-US" dirty="0"/>
              <a:t>人员变动时对项目影响能适当变小。</a:t>
            </a:r>
            <a:endParaRPr lang="zh-CN" altLang="en-US" dirty="0"/>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389826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依赖倒置原则的缺点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zh-CN" dirty="0"/>
              <a:t>现实中并不是所有东西都依赖抽象，比如法律，就必须依赖细节；</a:t>
            </a:r>
            <a:endParaRPr lang="zh-CN" altLang="zh-CN" dirty="0"/>
          </a:p>
          <a:p>
            <a:pPr marL="457200" indent="-457200" eaLnBrk="1" hangingPunct="1">
              <a:lnSpc>
                <a:spcPct val="150000"/>
              </a:lnSpc>
              <a:buClr>
                <a:srgbClr val="0070C0"/>
              </a:buClr>
              <a:buFont typeface="+mj-lt"/>
              <a:buAutoNum type="arabicPeriod"/>
            </a:pPr>
            <a:r>
              <a:rPr lang="zh-CN" altLang="zh-CN" dirty="0"/>
              <a:t>如果项目规模并不大且业务很确定可能增加项目前期的设计成本；</a:t>
            </a:r>
            <a:endParaRPr lang="zh-CN" altLang="zh-CN" dirty="0"/>
          </a:p>
          <a:p>
            <a:pPr marL="457200" indent="-457200" eaLnBrk="1" hangingPunct="1">
              <a:lnSpc>
                <a:spcPct val="150000"/>
              </a:lnSpc>
              <a:buClr>
                <a:srgbClr val="0070C0"/>
              </a:buClr>
              <a:buFont typeface="+mj-lt"/>
              <a:buAutoNum type="arabicPeriod"/>
            </a:pPr>
            <a:r>
              <a:rPr lang="zh-CN" altLang="zh-CN" dirty="0"/>
              <a:t>接口设计的通用性与可拓展性决定了后期维护与二次开发的成本，很考验设计人员的设计能力。</a:t>
            </a:r>
            <a:endParaRPr lang="zh-CN" altLang="zh-CN" dirty="0"/>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sym typeface="+mn-ea"/>
              </a:rPr>
              <a:t>依赖倒置原则</a:t>
            </a:r>
            <a:endParaRPr lang="en-US" altLang="zh-CN" dirty="0"/>
          </a:p>
        </p:txBody>
      </p:sp>
      <p:sp>
        <p:nvSpPr>
          <p:cNvPr id="3" name="文本框 2"/>
          <p:cNvSpPr txBox="1"/>
          <p:nvPr/>
        </p:nvSpPr>
        <p:spPr>
          <a:xfrm>
            <a:off x="571608" y="1828842"/>
            <a:ext cx="8334776" cy="2466975"/>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zh-CN" dirty="0"/>
              <a:t>任何变量，类都不应该有一个指向具体类的指针或者引用；</a:t>
            </a:r>
            <a:endParaRPr lang="zh-CN" altLang="zh-CN" dirty="0"/>
          </a:p>
          <a:p>
            <a:pPr marL="457200" indent="-457200" algn="l" eaLnBrk="1" latinLnBrk="0" hangingPunct="1">
              <a:lnSpc>
                <a:spcPct val="150000"/>
              </a:lnSpc>
              <a:spcBef>
                <a:spcPts val="600"/>
              </a:spcBef>
              <a:buClr>
                <a:srgbClr val="0070C0"/>
              </a:buClr>
              <a:buFont typeface="+mj-lt"/>
              <a:buAutoNum type="arabicPeriod"/>
            </a:pPr>
            <a:r>
              <a:rPr lang="zh-CN" altLang="zh-CN" dirty="0"/>
              <a:t>任何类都不该从具体类派生；</a:t>
            </a:r>
            <a:endParaRPr lang="zh-CN" altLang="zh-CN" dirty="0"/>
          </a:p>
          <a:p>
            <a:pPr marL="457200" indent="-457200" algn="l" eaLnBrk="1" latinLnBrk="0" hangingPunct="1">
              <a:lnSpc>
                <a:spcPct val="150000"/>
              </a:lnSpc>
              <a:spcBef>
                <a:spcPts val="600"/>
              </a:spcBef>
              <a:buClr>
                <a:srgbClr val="0070C0"/>
              </a:buClr>
              <a:buFont typeface="+mj-lt"/>
              <a:buAutoNum type="arabicPeriod"/>
            </a:pPr>
            <a:r>
              <a:rPr lang="zh-CN" altLang="zh-CN" dirty="0"/>
              <a:t>任何方法都不该覆写它的任何基类中已经实现了的方法。</a:t>
            </a:r>
            <a:endParaRPr lang="zh-CN" altLang="zh-CN" dirty="0"/>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Interface Segregation Principle</a:t>
            </a:r>
            <a:r>
              <a:rPr lang="zh-CN" altLang="en-US" sz="3600" dirty="0"/>
              <a:t>（</a:t>
            </a:r>
            <a:r>
              <a:rPr lang="en-US" altLang="zh-CN" sz="3600" dirty="0"/>
              <a:t>ISP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接口隔离原则</a:t>
            </a: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5319395"/>
          </a:xfrm>
          <a:prstGeom prst="rect">
            <a:avLst/>
          </a:prstGeom>
          <a:noFill/>
        </p:spPr>
        <p:txBody>
          <a:bodyPr wrap="square" rtlCol="0">
            <a:spAutoFit/>
          </a:bodyPr>
          <a:lstStyle/>
          <a:p>
            <a:pPr indent="0" eaLnBrk="1"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gn="l" eaLnBrk="1" hangingPunct="1">
              <a:lnSpc>
                <a:spcPct val="150000"/>
              </a:lnSpc>
              <a:spcBef>
                <a:spcPts val="600"/>
              </a:spcBef>
              <a:buClr>
                <a:srgbClr val="0070C0"/>
              </a:buClr>
              <a:buFont typeface="+mj-lt"/>
              <a:buAutoNum type="arabicPeriod"/>
            </a:pPr>
            <a:r>
              <a:rPr lang="zh-CN" altLang="zh-CN" dirty="0"/>
              <a:t>Clients should not be forced to depend upon interfaces that they don</a:t>
            </a:r>
            <a:r>
              <a:rPr lang="en-US" altLang="zh-CN" dirty="0"/>
              <a:t>'</a:t>
            </a:r>
            <a:r>
              <a:rPr lang="zh-CN" altLang="zh-CN" dirty="0"/>
              <a:t>t use；</a:t>
            </a:r>
            <a:endParaRPr lang="zh-CN" altLang="zh-CN" dirty="0"/>
          </a:p>
          <a:p>
            <a:pPr marL="457200" indent="-457200" algn="l" eaLnBrk="1" hangingPunct="1">
              <a:lnSpc>
                <a:spcPct val="150000"/>
              </a:lnSpc>
              <a:spcBef>
                <a:spcPts val="600"/>
              </a:spcBef>
              <a:buClr>
                <a:srgbClr val="0070C0"/>
              </a:buClr>
              <a:buFont typeface="+mj-lt"/>
              <a:buAutoNum type="arabicPeriod"/>
            </a:pPr>
            <a:r>
              <a:rPr lang="zh-CN" altLang="zh-CN" dirty="0"/>
              <a:t>The dependency of one class to another one should depend on the smallest possible interface。</a:t>
            </a:r>
            <a:endParaRPr lang="zh-CN" altLang="zh-CN" dirty="0"/>
          </a:p>
          <a:p>
            <a:pPr marL="457200" indent="-457200" algn="l" eaLnBrk="1" hangingPunct="1">
              <a:lnSpc>
                <a:spcPct val="150000"/>
              </a:lnSpc>
              <a:spcBef>
                <a:spcPts val="600"/>
              </a:spcBef>
              <a:buClr>
                <a:srgbClr val="0070C0"/>
              </a:buClr>
              <a:buNone/>
            </a:pPr>
            <a:endParaRPr lang="zh-CN" altLang="zh-CN" dirty="0"/>
          </a:p>
          <a:p>
            <a:pPr marL="457200" indent="-457200" algn="l" eaLnBrk="1" hangingPunct="1">
              <a:lnSpc>
                <a:spcPct val="150000"/>
              </a:lnSpc>
              <a:spcBef>
                <a:spcPts val="600"/>
              </a:spcBef>
              <a:buClr>
                <a:srgbClr val="0070C0"/>
              </a:buClr>
              <a:buFont typeface="+mj-lt"/>
              <a:buAutoNum type="arabicPeriod"/>
            </a:pPr>
            <a:r>
              <a:rPr lang="zh-CN" altLang="zh-CN" dirty="0"/>
              <a:t>客户端不应该依赖它不需用的接口；</a:t>
            </a:r>
            <a:endParaRPr lang="zh-CN" altLang="zh-CN" dirty="0"/>
          </a:p>
          <a:p>
            <a:pPr marL="457200" indent="-457200" algn="l" eaLnBrk="1" hangingPunct="1">
              <a:lnSpc>
                <a:spcPct val="150000"/>
              </a:lnSpc>
              <a:spcBef>
                <a:spcPts val="600"/>
              </a:spcBef>
              <a:buClr>
                <a:srgbClr val="0070C0"/>
              </a:buClr>
              <a:buFont typeface="+mj-lt"/>
              <a:buAutoNum type="arabicPeriod"/>
            </a:pPr>
            <a:r>
              <a:rPr lang="zh-CN" altLang="zh-CN" dirty="0"/>
              <a:t>类间的依赖关系应该建立在最小的接口上。</a:t>
            </a:r>
            <a:endParaRPr lang="zh-CN" altLang="en-US" dirty="0"/>
          </a:p>
          <a:p>
            <a:pPr indent="0" eaLnBrk="1" hangingPunct="1">
              <a:lnSpc>
                <a:spcPct val="110000"/>
              </a:lnSpc>
              <a:spcBef>
                <a:spcPts val="600"/>
              </a:spcBef>
              <a:spcAft>
                <a:spcPts val="600"/>
              </a:spcAft>
              <a:buClr>
                <a:srgbClr val="0070C0"/>
              </a:buClr>
            </a:pPr>
            <a:endParaRPr lang="zh-CN" altLang="en-US" dirty="0"/>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5161915"/>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核心思想</a:t>
            </a:r>
            <a:endParaRPr lang="zh-CN" altLang="en-US" b="1" dirty="0">
              <a:solidFill>
                <a:srgbClr val="0070C0"/>
              </a:solidFill>
            </a:endParaRPr>
          </a:p>
          <a:p>
            <a:pPr indent="0" eaLnBrk="1" latinLnBrk="0" hangingPunct="1">
              <a:lnSpc>
                <a:spcPct val="110000"/>
              </a:lnSpc>
              <a:spcBef>
                <a:spcPts val="600"/>
              </a:spcBef>
              <a:spcAft>
                <a:spcPts val="600"/>
              </a:spcAft>
              <a:buClr>
                <a:srgbClr val="0070C0"/>
              </a:buClr>
            </a:pPr>
            <a:r>
              <a:rPr lang="zh-CN" altLang="en-US" dirty="0"/>
              <a:t>建立单一接口，不要建立臃肿庞大的接口。</a:t>
            </a:r>
            <a:endParaRPr lang="en-US" altLang="zh-CN" dirty="0"/>
          </a:p>
          <a:p>
            <a:pPr indent="0" eaLnBrk="1" latinLnBrk="0" hangingPunct="1">
              <a:lnSpc>
                <a:spcPct val="110000"/>
              </a:lnSpc>
              <a:spcBef>
                <a:spcPts val="600"/>
              </a:spcBef>
              <a:spcAft>
                <a:spcPts val="600"/>
              </a:spcAft>
              <a:buClr>
                <a:srgbClr val="0070C0"/>
              </a:buClr>
            </a:pPr>
            <a:r>
              <a:rPr lang="zh-CN" altLang="en-US" dirty="0"/>
              <a:t>（接口尽量细化，同时接口中的方法尽量的少）</a:t>
            </a:r>
            <a:endParaRPr lang="en-US" altLang="zh-CN" dirty="0"/>
          </a:p>
          <a:p>
            <a:pPr indent="0" eaLnBrk="1" latinLnBrk="0" hangingPunct="1">
              <a:lnSpc>
                <a:spcPct val="110000"/>
              </a:lnSpc>
              <a:spcBef>
                <a:spcPts val="600"/>
              </a:spcBef>
              <a:spcAft>
                <a:spcPts val="600"/>
              </a:spcAft>
              <a:buClr>
                <a:srgbClr val="0070C0"/>
              </a:buClr>
            </a:pPr>
            <a:r>
              <a:rPr lang="zh-CN" altLang="en-US" b="1" dirty="0">
                <a:solidFill>
                  <a:srgbClr val="0070C0"/>
                </a:solidFill>
              </a:rPr>
              <a:t>引入接口隔离原则需要注意</a:t>
            </a:r>
            <a:endParaRPr lang="zh-CN" altLang="en-US" b="1" dirty="0">
              <a:solidFill>
                <a:srgbClr val="0070C0"/>
              </a:solidFill>
            </a:endParaRPr>
          </a:p>
          <a:p>
            <a:pPr marL="457200" indent="-457200" algn="l" eaLnBrk="1" latinLnBrk="0" hangingPunct="1">
              <a:lnSpc>
                <a:spcPct val="125000"/>
              </a:lnSpc>
              <a:spcBef>
                <a:spcPts val="600"/>
              </a:spcBef>
              <a:buClr>
                <a:srgbClr val="0070C0"/>
              </a:buClr>
              <a:buFont typeface="+mj-lt"/>
              <a:buAutoNum type="arabicPeriod"/>
            </a:pPr>
            <a:r>
              <a:rPr lang="zh-CN" altLang="zh-CN" dirty="0"/>
              <a:t>避免一个接口拥有过多功能，尽量保证单一接口功能不能再细化或无必要再细化；</a:t>
            </a:r>
            <a:endParaRPr lang="zh-CN" altLang="zh-CN" dirty="0"/>
          </a:p>
          <a:p>
            <a:pPr marL="457200" indent="-457200" algn="l" eaLnBrk="1" latinLnBrk="0" hangingPunct="1">
              <a:lnSpc>
                <a:spcPct val="125000"/>
              </a:lnSpc>
              <a:spcBef>
                <a:spcPts val="600"/>
              </a:spcBef>
              <a:buClr>
                <a:srgbClr val="0070C0"/>
              </a:buClr>
              <a:buFont typeface="+mj-lt"/>
              <a:buAutoNum type="arabicPeriod"/>
            </a:pPr>
            <a:r>
              <a:rPr lang="zh-CN" altLang="zh-CN" dirty="0"/>
              <a:t>拥有公共功能的接口应提取为公共接口，并且避免在公共接口中添加个性方法；</a:t>
            </a:r>
            <a:endParaRPr lang="zh-CN" altLang="zh-CN" dirty="0"/>
          </a:p>
          <a:p>
            <a:pPr marL="457200" indent="-457200" algn="l" eaLnBrk="1" latinLnBrk="0" hangingPunct="1">
              <a:lnSpc>
                <a:spcPct val="125000"/>
              </a:lnSpc>
              <a:spcBef>
                <a:spcPts val="600"/>
              </a:spcBef>
              <a:buClr>
                <a:srgbClr val="0070C0"/>
              </a:buClr>
              <a:buFont typeface="+mj-lt"/>
              <a:buAutoNum type="arabicPeriod"/>
            </a:pPr>
            <a:r>
              <a:rPr lang="zh-CN" altLang="zh-CN" dirty="0"/>
              <a:t>避免编码混乱造成后期维护成本增加。</a:t>
            </a:r>
            <a:endParaRPr lang="zh-CN" altLang="zh-CN" dirty="0"/>
          </a:p>
          <a:p>
            <a:pPr marL="457200" indent="-457200">
              <a:buClr>
                <a:srgbClr val="0070C0"/>
              </a:buClr>
              <a:buFont typeface="+mj-lt"/>
              <a:buAutoNum type="arabicPeriod"/>
            </a:pPr>
            <a:endParaRPr lang="zh-CN" altLang="en-US" dirty="0"/>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2390140"/>
          </a:xfrm>
          <a:prstGeom prst="rect">
            <a:avLst/>
          </a:prstGeom>
          <a:noFill/>
        </p:spPr>
        <p:txBody>
          <a:bodyPr wrap="square" rtlCol="0">
            <a:spAutoFit/>
          </a:bodyPr>
          <a:lstStyle/>
          <a:p>
            <a:pPr indent="0" eaLnBrk="1" latinLnBrk="0" hangingPunct="1">
              <a:lnSpc>
                <a:spcPct val="110000"/>
              </a:lnSpc>
              <a:spcBef>
                <a:spcPts val="600"/>
              </a:spcBef>
              <a:spcAft>
                <a:spcPts val="600"/>
              </a:spcAft>
              <a:buClr>
                <a:srgbClr val="0070C0"/>
              </a:buClr>
            </a:pPr>
            <a:r>
              <a:rPr lang="zh-CN" altLang="en-US" b="1" dirty="0">
                <a:solidFill>
                  <a:srgbClr val="0070C0"/>
                </a:solidFill>
              </a:rPr>
              <a:t>接口隔离原则的优点</a:t>
            </a:r>
            <a:endParaRPr lang="zh-CN" altLang="en-US"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zh-CN" dirty="0"/>
              <a:t>接口如果能够保持粒度够小，就能保证它足够稳定。</a:t>
            </a:r>
            <a:endParaRPr lang="zh-CN" altLang="zh-CN" dirty="0"/>
          </a:p>
          <a:p>
            <a:pPr marL="457200" indent="-457200" algn="l" eaLnBrk="1" latinLnBrk="0" hangingPunct="1">
              <a:lnSpc>
                <a:spcPct val="150000"/>
              </a:lnSpc>
              <a:spcBef>
                <a:spcPts val="600"/>
              </a:spcBef>
              <a:buClr>
                <a:srgbClr val="0070C0"/>
              </a:buClr>
              <a:buFont typeface="+mj-lt"/>
              <a:buAutoNum type="arabicPeriod"/>
            </a:pPr>
            <a:r>
              <a:rPr lang="zh-CN" altLang="zh-CN" dirty="0"/>
              <a:t>使用多个专门的接口还能够体现对象的层次，因为我们可以通过接口的继承，实现对总接口的定义。</a:t>
            </a:r>
            <a:endParaRPr lang="zh-CN" altLang="zh-CN" dirty="0"/>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1906905"/>
          </a:xfrm>
          <a:prstGeom prst="rect">
            <a:avLst/>
          </a:prstGeom>
          <a:noFill/>
        </p:spPr>
        <p:txBody>
          <a:bodyPr wrap="square" rtlCol="0">
            <a:spAutoFit/>
          </a:bodyPr>
          <a:lstStyle/>
          <a:p>
            <a:pPr indent="0" eaLnBrk="1" latinLnBrk="0" hangingPunct="1">
              <a:lnSpc>
                <a:spcPct val="150000"/>
              </a:lnSpc>
              <a:spcBef>
                <a:spcPts val="600"/>
              </a:spcBef>
              <a:spcAft>
                <a:spcPts val="600"/>
              </a:spcAft>
              <a:buClr>
                <a:srgbClr val="0070C0"/>
              </a:buClr>
            </a:pPr>
            <a:r>
              <a:rPr lang="zh-CN" altLang="en-US" b="1" dirty="0">
                <a:solidFill>
                  <a:srgbClr val="0070C0"/>
                </a:solidFill>
              </a:rPr>
              <a:t>接口隔离原则的缺点</a:t>
            </a:r>
            <a:endParaRPr lang="zh-CN" altLang="en-US" b="1" dirty="0">
              <a:solidFill>
                <a:srgbClr val="0070C0"/>
              </a:solidFill>
            </a:endParaRPr>
          </a:p>
          <a:p>
            <a:pPr marL="457200" indent="-457200" algn="l" eaLnBrk="1" latinLnBrk="0" hangingPunct="1">
              <a:lnSpc>
                <a:spcPct val="150000"/>
              </a:lnSpc>
              <a:spcBef>
                <a:spcPts val="600"/>
              </a:spcBef>
              <a:buClr>
                <a:srgbClr val="0070C0"/>
              </a:buClr>
              <a:buFont typeface="+mj-lt"/>
              <a:buAutoNum type="arabicPeriod"/>
            </a:pPr>
            <a:r>
              <a:rPr lang="zh-CN" altLang="zh-CN" dirty="0"/>
              <a:t>在实际项目中，应该注意度的把握，接口设计的过大或过小都不好，应该根据实际情况多思考再进行设计。</a:t>
            </a:r>
            <a:endParaRPr lang="zh-CN" altLang="zh-CN" dirty="0"/>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接口隔离原则</a:t>
            </a:r>
            <a:endParaRPr lang="en-US" altLang="zh-CN" dirty="0"/>
          </a:p>
        </p:txBody>
      </p:sp>
      <p:sp>
        <p:nvSpPr>
          <p:cNvPr id="3" name="文本框 2"/>
          <p:cNvSpPr txBox="1"/>
          <p:nvPr/>
        </p:nvSpPr>
        <p:spPr>
          <a:xfrm>
            <a:off x="571608" y="1828842"/>
            <a:ext cx="8334776" cy="463296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457200" indent="-457200">
              <a:lnSpc>
                <a:spcPct val="110000"/>
              </a:lnSpc>
              <a:buClr>
                <a:srgbClr val="0070C0"/>
              </a:buClr>
              <a:buFont typeface="+mj-lt"/>
              <a:buAutoNum type="arabicPeriod"/>
            </a:pPr>
            <a:r>
              <a:rPr lang="zh-CN" altLang="en-US" dirty="0"/>
              <a:t>接口要尽量小（核心定义），但“小”也有限，首先不能违反单一职责原则；</a:t>
            </a:r>
            <a:endParaRPr lang="zh-CN" altLang="en-US" dirty="0"/>
          </a:p>
          <a:p>
            <a:pPr marL="457200" indent="-457200">
              <a:lnSpc>
                <a:spcPct val="110000"/>
              </a:lnSpc>
              <a:buClr>
                <a:srgbClr val="0070C0"/>
              </a:buClr>
              <a:buFont typeface="+mj-lt"/>
              <a:buAutoNum type="arabicPeriod"/>
            </a:pPr>
            <a:r>
              <a:rPr lang="zh-CN" altLang="en-US" dirty="0"/>
              <a:t>接口要高内聚，具体到接口隔离原则 ，就是要求在接口中尽量少公布</a:t>
            </a:r>
            <a:r>
              <a:rPr lang="en-US" altLang="zh-CN" dirty="0"/>
              <a:t>public</a:t>
            </a:r>
            <a:r>
              <a:rPr lang="zh-CN" altLang="en-US" dirty="0"/>
              <a:t>方法，接口是对外的承诺，承诺越少对系统的开发越有利，变更的风险也就越少，同时也有利于降低成本；</a:t>
            </a:r>
            <a:endParaRPr lang="zh-CN" altLang="en-US" dirty="0"/>
          </a:p>
          <a:p>
            <a:pPr marL="457200" indent="-457200">
              <a:lnSpc>
                <a:spcPct val="110000"/>
              </a:lnSpc>
              <a:buClr>
                <a:srgbClr val="0070C0"/>
              </a:buClr>
              <a:buFont typeface="+mj-lt"/>
              <a:buAutoNum type="arabicPeriod"/>
            </a:pPr>
            <a:r>
              <a:rPr lang="zh-CN" altLang="en-US" dirty="0"/>
              <a:t>定制服务，一个系统或系统内的模块之间必然会有耦合，有耦合就要有相互访问的接口，在设计时，就需要为各个访问者定制服务本质也是</a:t>
            </a:r>
            <a:r>
              <a:rPr lang="en-US" altLang="zh-CN" dirty="0"/>
              <a:t>ISP</a:t>
            </a:r>
            <a:r>
              <a:rPr lang="zh-CN" altLang="en-US" dirty="0"/>
              <a:t>，按需拆分接口；</a:t>
            </a:r>
            <a:endParaRPr lang="zh-CN" altLang="en-US" dirty="0"/>
          </a:p>
          <a:p>
            <a:pPr marL="457200" indent="-457200">
              <a:lnSpc>
                <a:spcPct val="110000"/>
              </a:lnSpc>
              <a:buClr>
                <a:srgbClr val="0070C0"/>
              </a:buClr>
              <a:buFont typeface="+mj-lt"/>
              <a:buAutoNum type="arabicPeriod"/>
            </a:pPr>
            <a:r>
              <a:rPr lang="zh-CN" altLang="en-US" dirty="0"/>
              <a:t>接口设计是有限度的，但无固化标准。</a:t>
            </a:r>
            <a:endParaRPr lang="en-US" altLang="zh-CN" dirty="0"/>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Least Knowledge Principle</a:t>
            </a:r>
            <a:r>
              <a:rPr lang="zh-CN" altLang="en-US" sz="3600" dirty="0"/>
              <a:t>（</a:t>
            </a:r>
            <a:r>
              <a:rPr lang="en-US" altLang="zh-CN" sz="3600" dirty="0"/>
              <a:t>LKP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最少知识原则</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采用设计模式的好处</a:t>
            </a:r>
            <a:endParaRPr lang="zh-CN" altLang="en-US" dirty="0"/>
          </a:p>
        </p:txBody>
      </p:sp>
      <p:sp>
        <p:nvSpPr>
          <p:cNvPr id="3" name="文本框 2"/>
          <p:cNvSpPr txBox="1"/>
          <p:nvPr/>
        </p:nvSpPr>
        <p:spPr>
          <a:xfrm>
            <a:off x="566431" y="2057436"/>
            <a:ext cx="8334776" cy="4458849"/>
          </a:xfrm>
          <a:prstGeom prst="rect">
            <a:avLst/>
          </a:prstGeom>
          <a:noFill/>
        </p:spPr>
        <p:txBody>
          <a:bodyPr wrap="square" rtlCol="0">
            <a:spAutoFit/>
          </a:bodyPr>
          <a:lstStyle/>
          <a:p>
            <a:pPr marL="342900" indent="-342900" eaLnBrk="1" hangingPunct="1">
              <a:lnSpc>
                <a:spcPct val="150000"/>
              </a:lnSpc>
              <a:buClr>
                <a:srgbClr val="0070C0"/>
              </a:buClr>
              <a:buFont typeface="Wingdings" panose="05000000000000000000" pitchFamily="2" charset="2"/>
              <a:buChar char="Ø"/>
            </a:pPr>
            <a:r>
              <a:rPr lang="zh-CN" altLang="en-US" dirty="0"/>
              <a:t>重用，避免代码重复冗余</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优化体系结构</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提升系统的可维护性和弹性</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代码更加容易测试，利于测试驱动</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为性能优化提供便利</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使软件质量更加有保证</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增强代码可读性，便于团队交流</a:t>
            </a:r>
            <a:endParaRPr lang="zh-CN" altLang="en-US" dirty="0"/>
          </a:p>
          <a:p>
            <a:pPr marL="342900" indent="-342900" eaLnBrk="1" hangingPunct="1">
              <a:lnSpc>
                <a:spcPct val="150000"/>
              </a:lnSpc>
              <a:buClr>
                <a:srgbClr val="0070C0"/>
              </a:buClr>
              <a:buFont typeface="Wingdings" panose="05000000000000000000" pitchFamily="2" charset="2"/>
              <a:buChar char="Ø"/>
            </a:pPr>
            <a:r>
              <a:rPr lang="zh-CN" altLang="en-US" dirty="0"/>
              <a:t>有助于整体提升团队水平</a:t>
            </a:r>
            <a:endParaRPr lang="zh-CN" altLang="en-US" dirty="0"/>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382143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nSpc>
                <a:spcPct val="110000"/>
              </a:lnSpc>
              <a:buClr>
                <a:srgbClr val="0070C0"/>
              </a:buClr>
              <a:buFont typeface="+mj-lt"/>
              <a:buAutoNum type="arabicPeriod"/>
            </a:pPr>
            <a:r>
              <a:rPr dirty="0"/>
              <a:t>An object should keep a minimum understanding of other objects</a:t>
            </a:r>
            <a:r>
              <a:rPr lang="en-US" dirty="0"/>
              <a:t>;</a:t>
            </a:r>
            <a:endParaRPr dirty="0"/>
          </a:p>
          <a:p>
            <a:pPr marL="457200" indent="-457200">
              <a:lnSpc>
                <a:spcPct val="110000"/>
              </a:lnSpc>
              <a:buClr>
                <a:srgbClr val="0070C0"/>
              </a:buClr>
              <a:buFont typeface="+mj-lt"/>
              <a:buAutoNum type="arabicPeriod"/>
            </a:pPr>
            <a:r>
              <a:rPr dirty="0"/>
              <a:t>Only talk to your immedate friends.</a:t>
            </a:r>
            <a:endParaRPr dirty="0"/>
          </a:p>
          <a:p>
            <a:pPr marL="0" indent="0">
              <a:lnSpc>
                <a:spcPct val="110000"/>
              </a:lnSpc>
              <a:buClr>
                <a:srgbClr val="0070C0"/>
              </a:buClr>
              <a:buFont typeface="+mj-lt"/>
              <a:buNone/>
            </a:pPr>
            <a:endParaRPr dirty="0"/>
          </a:p>
          <a:p>
            <a:pPr marL="457200" indent="-457200">
              <a:lnSpc>
                <a:spcPct val="110000"/>
              </a:lnSpc>
              <a:buClr>
                <a:srgbClr val="0070C0"/>
              </a:buClr>
              <a:buFont typeface="+mj-lt"/>
              <a:buAutoNum type="arabicPeriod"/>
            </a:pPr>
            <a:r>
              <a:rPr dirty="0">
                <a:sym typeface="+mn-ea"/>
              </a:rPr>
              <a:t>一个对象应该对其他对象保持最少的了解</a:t>
            </a:r>
            <a:r>
              <a:rPr lang="zh-CN" dirty="0">
                <a:sym typeface="+mn-ea"/>
              </a:rPr>
              <a:t>；</a:t>
            </a:r>
            <a:endParaRPr dirty="0">
              <a:sym typeface="+mn-ea"/>
            </a:endParaRPr>
          </a:p>
          <a:p>
            <a:pPr marL="457200" indent="-457200">
              <a:lnSpc>
                <a:spcPct val="110000"/>
              </a:lnSpc>
              <a:buClr>
                <a:srgbClr val="0070C0"/>
              </a:buClr>
              <a:buFont typeface="+mj-lt"/>
              <a:buAutoNum type="arabicPeriod"/>
            </a:pPr>
            <a:r>
              <a:rPr dirty="0">
                <a:sym typeface="+mn-ea"/>
              </a:rPr>
              <a:t>只与直接的朋友通信。</a:t>
            </a:r>
            <a:endParaRPr dirty="0">
              <a:sym typeface="+mn-ea"/>
            </a:endParaRPr>
          </a:p>
          <a:p>
            <a:pPr marL="457200" indent="-457200">
              <a:lnSpc>
                <a:spcPct val="110000"/>
              </a:lnSpc>
              <a:buClr>
                <a:srgbClr val="0070C0"/>
              </a:buClr>
              <a:buFont typeface="+mj-lt"/>
              <a:buAutoNum type="arabicPeriod"/>
            </a:pPr>
            <a:endParaRPr dirty="0"/>
          </a:p>
          <a:p>
            <a:pPr>
              <a:lnSpc>
                <a:spcPct val="110000"/>
              </a:lnSpc>
              <a:buClr>
                <a:srgbClr val="0070C0"/>
              </a:buClr>
            </a:pPr>
            <a:endParaRPr lang="zh-CN" altLang="en-US" dirty="0"/>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552132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核心思想</a:t>
            </a:r>
            <a:endParaRPr lang="zh-CN" altLang="en-US" b="1" dirty="0">
              <a:solidFill>
                <a:srgbClr val="0070C0"/>
              </a:solidFill>
            </a:endParaRPr>
          </a:p>
          <a:p>
            <a:pPr eaLnBrk="1" hangingPunct="1">
              <a:lnSpc>
                <a:spcPct val="110000"/>
              </a:lnSpc>
              <a:buClr>
                <a:srgbClr val="0070C0"/>
              </a:buClr>
            </a:pPr>
            <a:r>
              <a:rPr lang="zh-CN" altLang="en-US" dirty="0">
                <a:sym typeface="+mn-ea"/>
              </a:rPr>
              <a:t>高内聚，</a:t>
            </a:r>
            <a:r>
              <a:rPr lang="zh-CN" altLang="en-US" dirty="0"/>
              <a:t>低耦合。无论是面向过程编程还是面向对象编程，只有使各个模块之间的耦合尽量的低，才能提高代码的复用率。</a:t>
            </a:r>
            <a:endParaRPr lang="zh-CN" altLang="en-US" dirty="0"/>
          </a:p>
          <a:p>
            <a:pPr eaLnBrk="1" latinLnBrk="0" hangingPunct="1">
              <a:lnSpc>
                <a:spcPct val="110000"/>
              </a:lnSpc>
              <a:spcBef>
                <a:spcPts val="600"/>
              </a:spcBef>
              <a:spcAft>
                <a:spcPts val="600"/>
              </a:spcAft>
              <a:buClr>
                <a:srgbClr val="0070C0"/>
              </a:buClr>
            </a:pPr>
            <a:r>
              <a:rPr lang="zh-CN" altLang="en-US" b="1" dirty="0">
                <a:solidFill>
                  <a:srgbClr val="0070C0"/>
                </a:solidFill>
              </a:rPr>
              <a:t>引入最少知识原则需要注意</a:t>
            </a:r>
            <a:endParaRPr lang="zh-CN" altLang="en-US" b="1" dirty="0">
              <a:solidFill>
                <a:srgbClr val="0070C0"/>
              </a:solidFill>
            </a:endParaRPr>
          </a:p>
          <a:p>
            <a:pPr marL="457200" indent="-457200" eaLnBrk="1" latinLnBrk="0" hangingPunct="1">
              <a:lnSpc>
                <a:spcPct val="130000"/>
              </a:lnSpc>
              <a:buClr>
                <a:srgbClr val="0070C0"/>
              </a:buClr>
              <a:buFont typeface="+mj-lt"/>
              <a:buAutoNum type="arabicPeriod"/>
            </a:pPr>
            <a:r>
              <a:rPr lang="zh-CN" altLang="en-US" sz="2000" dirty="0"/>
              <a:t>在类的划分上，应该创建有弱耦合的类；</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在类的结构设计上，每一个类都应当尽量降低成员的访问权限；</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在类的设计上，只要有可能，一个类应当设计成不变类；</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在对其他类的引用上，一个对象对其它对象的引用应当降到最低 ；</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尽量降低类的访问权限；</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不要暴露类成员，而应该提供相应的访问器(属性)；</a:t>
            </a:r>
            <a:endParaRPr lang="zh-CN" altLang="en-US" sz="2000" dirty="0"/>
          </a:p>
          <a:p>
            <a:pPr marL="457200" indent="-457200" eaLnBrk="1" latinLnBrk="0" hangingPunct="1">
              <a:lnSpc>
                <a:spcPct val="130000"/>
              </a:lnSpc>
              <a:buClr>
                <a:srgbClr val="0070C0"/>
              </a:buClr>
              <a:buFont typeface="+mj-lt"/>
              <a:buAutoNum type="arabicPeriod"/>
            </a:pPr>
            <a:r>
              <a:rPr lang="zh-CN" altLang="en-US" sz="2000" dirty="0"/>
              <a:t>谨慎使用序列化功能。</a:t>
            </a:r>
            <a:endParaRPr lang="zh-CN" altLang="en-US" dirty="0"/>
          </a:p>
          <a:p>
            <a:pPr marL="457200" indent="-457200">
              <a:buClr>
                <a:srgbClr val="0070C0"/>
              </a:buClr>
              <a:buFont typeface="+mj-lt"/>
              <a:buAutoNum type="arabicPeriod"/>
            </a:pPr>
            <a:endParaRPr lang="zh-CN" altLang="en-US" dirty="0"/>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160528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最少知识原则的优点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遵守最少知识原则将降低模块间的耦合，提升了软件的可维护性和可重用性。</a:t>
            </a:r>
            <a:endParaRPr lang="zh-CN" altLang="en-US" dirty="0"/>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2159000"/>
          </a:xfrm>
          <a:prstGeom prst="rect">
            <a:avLst/>
          </a:prstGeom>
          <a:noFill/>
        </p:spPr>
        <p:txBody>
          <a:bodyPr wrap="square" rtlCol="0">
            <a:spAutoFit/>
          </a:bodyPr>
          <a:lstStyle/>
          <a:p>
            <a:pPr>
              <a:lnSpc>
                <a:spcPct val="110000"/>
              </a:lnSpc>
              <a:buClr>
                <a:srgbClr val="0070C0"/>
              </a:buClr>
            </a:pPr>
            <a:r>
              <a:rPr lang="zh-CN" altLang="en-US" b="1" dirty="0">
                <a:solidFill>
                  <a:srgbClr val="0070C0"/>
                </a:solidFill>
              </a:rPr>
              <a:t>最少知识原则的缺点</a:t>
            </a:r>
            <a:endParaRPr lang="zh-CN" altLang="en-US" b="1" dirty="0">
              <a:solidFill>
                <a:srgbClr val="0070C0"/>
              </a:solidFill>
            </a:endParaRPr>
          </a:p>
          <a:p>
            <a:pPr marL="457200" indent="-457200" eaLnBrk="1" hangingPunct="1">
              <a:lnSpc>
                <a:spcPct val="150000"/>
              </a:lnSpc>
              <a:buClr>
                <a:srgbClr val="0070C0"/>
              </a:buClr>
              <a:buFont typeface="+mj-lt"/>
              <a:buAutoNum type="arabicPeriod"/>
            </a:pPr>
            <a:r>
              <a:rPr lang="zh-CN" altLang="en-US" dirty="0"/>
              <a:t>采用这个原则也会导致更多的</a:t>
            </a:r>
            <a:r>
              <a:rPr lang="zh-CN" altLang="en-US" dirty="0">
                <a:solidFill>
                  <a:srgbClr val="0070C0"/>
                </a:solidFill>
              </a:rPr>
              <a:t>包装类</a:t>
            </a:r>
            <a:r>
              <a:rPr lang="zh-CN" altLang="en-US" dirty="0"/>
              <a:t>被制造出来，以处理和其他组件的沟通，这可能会导致复杂度和开发时间的增加，并降低运行时的性能。</a:t>
            </a:r>
            <a:endParaRPr lang="zh-CN" altLang="en-US" dirty="0"/>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最少知识原则</a:t>
            </a:r>
            <a:endParaRPr lang="en-US" altLang="zh-CN" dirty="0"/>
          </a:p>
        </p:txBody>
      </p:sp>
      <p:sp>
        <p:nvSpPr>
          <p:cNvPr id="3" name="文本框 2"/>
          <p:cNvSpPr txBox="1"/>
          <p:nvPr/>
        </p:nvSpPr>
        <p:spPr>
          <a:xfrm>
            <a:off x="571608" y="1828842"/>
            <a:ext cx="8334776" cy="422719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注意点</a:t>
            </a:r>
            <a:endParaRPr lang="en-US" altLang="zh-CN" b="1" dirty="0">
              <a:solidFill>
                <a:srgbClr val="0070C0"/>
              </a:solidFill>
            </a:endParaRPr>
          </a:p>
          <a:p>
            <a:pPr marL="0" indent="0">
              <a:lnSpc>
                <a:spcPct val="110000"/>
              </a:lnSpc>
              <a:buClr>
                <a:srgbClr val="0070C0"/>
              </a:buClr>
              <a:buFont typeface="+mj-lt"/>
              <a:buNone/>
            </a:pPr>
            <a:r>
              <a:rPr lang="zh-CN" altLang="en-US" dirty="0"/>
              <a:t>就任何对象而言，在该对象的方法内，我们只应该调用属于以下范围的方法：</a:t>
            </a:r>
            <a:endParaRPr lang="zh-CN" altLang="en-US" dirty="0"/>
          </a:p>
          <a:p>
            <a:pPr marL="457200" indent="-457200">
              <a:lnSpc>
                <a:spcPct val="110000"/>
              </a:lnSpc>
              <a:buClr>
                <a:srgbClr val="0070C0"/>
              </a:buClr>
              <a:buFont typeface="+mj-lt"/>
              <a:buAutoNum type="arabicPeriod"/>
            </a:pPr>
            <a:r>
              <a:rPr lang="zh-CN" altLang="en-US" dirty="0"/>
              <a:t>该对象本身；</a:t>
            </a:r>
            <a:endParaRPr lang="zh-CN" altLang="en-US" dirty="0"/>
          </a:p>
          <a:p>
            <a:pPr marL="457200" indent="-457200">
              <a:lnSpc>
                <a:spcPct val="110000"/>
              </a:lnSpc>
              <a:buClr>
                <a:srgbClr val="0070C0"/>
              </a:buClr>
              <a:buFont typeface="+mj-lt"/>
              <a:buAutoNum type="arabicPeriod"/>
            </a:pPr>
            <a:r>
              <a:rPr lang="zh-CN" altLang="en-US" dirty="0"/>
              <a:t>被当做方法的参数而传递进来的对象；</a:t>
            </a:r>
            <a:endParaRPr lang="zh-CN" altLang="en-US" dirty="0"/>
          </a:p>
          <a:p>
            <a:pPr marL="457200" indent="-457200">
              <a:lnSpc>
                <a:spcPct val="110000"/>
              </a:lnSpc>
              <a:buClr>
                <a:srgbClr val="0070C0"/>
              </a:buClr>
              <a:buFont typeface="+mj-lt"/>
              <a:buAutoNum type="arabicPeriod"/>
            </a:pPr>
            <a:r>
              <a:rPr lang="zh-CN" altLang="en-US" dirty="0"/>
              <a:t>此方法所创建或实例化的任何对象；</a:t>
            </a:r>
            <a:endParaRPr lang="zh-CN" altLang="en-US" dirty="0"/>
          </a:p>
          <a:p>
            <a:pPr marL="457200" indent="-457200">
              <a:lnSpc>
                <a:spcPct val="110000"/>
              </a:lnSpc>
              <a:buClr>
                <a:srgbClr val="0070C0"/>
              </a:buClr>
              <a:buFont typeface="+mj-lt"/>
              <a:buAutoNum type="arabicPeriod"/>
            </a:pPr>
            <a:r>
              <a:rPr lang="zh-CN" altLang="en-US" dirty="0"/>
              <a:t>对象的任何组件。</a:t>
            </a:r>
            <a:endParaRPr lang="zh-CN" altLang="en-US" dirty="0"/>
          </a:p>
          <a:p>
            <a:pPr marL="457200" indent="-457200">
              <a:lnSpc>
                <a:spcPct val="110000"/>
              </a:lnSpc>
              <a:buClr>
                <a:srgbClr val="0070C0"/>
              </a:buClr>
              <a:buFont typeface="+mj-lt"/>
              <a:buAutoNum type="arabicPeriod"/>
            </a:pPr>
            <a:endParaRPr lang="zh-CN" altLang="en-US" dirty="0"/>
          </a:p>
          <a:p>
            <a:pPr marL="0" indent="0">
              <a:lnSpc>
                <a:spcPct val="110000"/>
              </a:lnSpc>
              <a:buClr>
                <a:srgbClr val="0070C0"/>
              </a:buClr>
              <a:buFont typeface="+mj-lt"/>
              <a:buNone/>
            </a:pPr>
            <a:r>
              <a:rPr lang="zh-CN" altLang="en-US" dirty="0"/>
              <a:t>既可以放在这个类里又可以不放在这个类里的处理原则：</a:t>
            </a:r>
            <a:endParaRPr lang="zh-CN" altLang="en-US" dirty="0"/>
          </a:p>
          <a:p>
            <a:pPr marL="457200" indent="-457200">
              <a:lnSpc>
                <a:spcPct val="110000"/>
              </a:lnSpc>
              <a:buClr>
                <a:srgbClr val="0070C0"/>
              </a:buClr>
              <a:buFont typeface="+mj-lt"/>
              <a:buAutoNum type="arabicPeriod"/>
            </a:pPr>
            <a:r>
              <a:rPr lang="zh-CN" altLang="en-US" dirty="0"/>
              <a:t>放在这个类里对这个类没有任何负面影响。</a:t>
            </a:r>
            <a:endParaRPr lang="zh-CN" altLang="en-US" dirty="0"/>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Open Closed Principle</a:t>
            </a:r>
            <a:br>
              <a:rPr lang="en-US" altLang="zh-CN" sz="3600" dirty="0"/>
            </a:br>
            <a:r>
              <a:rPr lang="zh-CN" altLang="en-US" sz="3600" dirty="0"/>
              <a:t>（</a:t>
            </a:r>
            <a:r>
              <a:rPr lang="en-US" altLang="zh-CN" sz="3600" dirty="0"/>
              <a:t>OCP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en-US" dirty="0"/>
              <a:t>开闭原则</a:t>
            </a:r>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开闭原则</a:t>
            </a:r>
            <a:endParaRPr lang="en-US" altLang="zh-CN" dirty="0"/>
          </a:p>
        </p:txBody>
      </p:sp>
      <p:sp>
        <p:nvSpPr>
          <p:cNvPr id="3" name="文本框 2"/>
          <p:cNvSpPr txBox="1"/>
          <p:nvPr/>
        </p:nvSpPr>
        <p:spPr>
          <a:xfrm>
            <a:off x="571608" y="1828842"/>
            <a:ext cx="8334776" cy="341503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定义</a:t>
            </a:r>
            <a:endParaRPr lang="en-US" altLang="zh-CN" b="1" dirty="0">
              <a:solidFill>
                <a:srgbClr val="0070C0"/>
              </a:solidFill>
            </a:endParaRPr>
          </a:p>
          <a:p>
            <a:pPr marL="457200" indent="-457200">
              <a:lnSpc>
                <a:spcPct val="110000"/>
              </a:lnSpc>
              <a:buClr>
                <a:srgbClr val="0070C0"/>
              </a:buClr>
              <a:buFont typeface="+mj-lt"/>
              <a:buAutoNum type="arabicPeriod"/>
            </a:pPr>
            <a:r>
              <a:rPr dirty="0"/>
              <a:t>Software entities like classes,modules and functions should be open for extension but closed for modifications.</a:t>
            </a:r>
            <a:endParaRPr dirty="0"/>
          </a:p>
          <a:p>
            <a:pPr marL="0" indent="0">
              <a:lnSpc>
                <a:spcPct val="110000"/>
              </a:lnSpc>
              <a:buClr>
                <a:srgbClr val="0070C0"/>
              </a:buClr>
              <a:buFont typeface="+mj-lt"/>
              <a:buNone/>
            </a:pPr>
            <a:endParaRPr dirty="0"/>
          </a:p>
          <a:p>
            <a:pPr marL="457200" indent="-457200">
              <a:lnSpc>
                <a:spcPct val="110000"/>
              </a:lnSpc>
              <a:buClr>
                <a:srgbClr val="0070C0"/>
              </a:buClr>
              <a:buFont typeface="+mj-lt"/>
              <a:buAutoNum type="arabicPeriod"/>
            </a:pPr>
            <a:r>
              <a:rPr dirty="0"/>
              <a:t>一个软件实体如类，模块和函数应该对扩展开放，对修改关闭。</a:t>
            </a:r>
            <a:endParaRPr dirty="0"/>
          </a:p>
          <a:p>
            <a:pPr marL="457200" indent="-457200">
              <a:lnSpc>
                <a:spcPct val="110000"/>
              </a:lnSpc>
              <a:buClr>
                <a:srgbClr val="0070C0"/>
              </a:buClr>
              <a:buFont typeface="+mj-lt"/>
              <a:buAutoNum type="arabicPeriod"/>
            </a:pPr>
            <a:endParaRPr dirty="0"/>
          </a:p>
          <a:p>
            <a:pPr>
              <a:lnSpc>
                <a:spcPct val="110000"/>
              </a:lnSpc>
              <a:buClr>
                <a:srgbClr val="0070C0"/>
              </a:buClr>
            </a:pPr>
            <a:endParaRPr lang="zh-CN" altLang="en-US" dirty="0"/>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sym typeface="+mn-ea"/>
              </a:rPr>
              <a:t>开闭原则</a:t>
            </a:r>
            <a:endParaRPr lang="en-US" altLang="zh-CN" dirty="0"/>
          </a:p>
        </p:txBody>
      </p:sp>
      <p:sp>
        <p:nvSpPr>
          <p:cNvPr id="3" name="文本框 2"/>
          <p:cNvSpPr txBox="1"/>
          <p:nvPr/>
        </p:nvSpPr>
        <p:spPr>
          <a:xfrm>
            <a:off x="571608" y="1828842"/>
            <a:ext cx="8334776" cy="551561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使用开闭原则</a:t>
            </a:r>
            <a:endParaRPr lang="en-US" altLang="zh-CN" b="1" dirty="0">
              <a:solidFill>
                <a:srgbClr val="0070C0"/>
              </a:solidFill>
            </a:endParaRPr>
          </a:p>
          <a:p>
            <a:pPr marL="457200" indent="-457200">
              <a:lnSpc>
                <a:spcPct val="110000"/>
              </a:lnSpc>
              <a:buClr>
                <a:srgbClr val="0070C0"/>
              </a:buClr>
              <a:buFont typeface="+mj-lt"/>
              <a:buAutoNum type="arabicPeriod"/>
            </a:pPr>
            <a:r>
              <a:rPr sz="2000" dirty="0"/>
              <a:t>第一：抽象约束 </a:t>
            </a:r>
            <a:endParaRPr sz="2000" dirty="0"/>
          </a:p>
          <a:p>
            <a:pPr marL="914400" lvl="1" indent="-457200">
              <a:lnSpc>
                <a:spcPct val="110000"/>
              </a:lnSpc>
              <a:buClr>
                <a:srgbClr val="0070C0"/>
              </a:buClr>
              <a:buFont typeface="+mj-lt"/>
              <a:buAutoNum type="arabicPeriod"/>
            </a:pPr>
            <a:r>
              <a:rPr sz="2000" dirty="0"/>
              <a:t>通过接口或抽象类约束扩散，对扩展进行边界限定，不允许出现在接口或抽象类中不存在的public方法。</a:t>
            </a:r>
            <a:endParaRPr sz="2000" dirty="0"/>
          </a:p>
          <a:p>
            <a:pPr marL="914400" lvl="1" indent="-457200">
              <a:lnSpc>
                <a:spcPct val="110000"/>
              </a:lnSpc>
              <a:buClr>
                <a:srgbClr val="0070C0"/>
              </a:buClr>
              <a:buFont typeface="+mj-lt"/>
              <a:buAutoNum type="arabicPeriod"/>
            </a:pPr>
            <a:r>
              <a:rPr sz="2000" dirty="0"/>
              <a:t>参数类型，引用对象尽量使用接口或抽象类，而不是实现类，这主要是实现里氏替换原则的一个要求</a:t>
            </a:r>
            <a:endParaRPr sz="2000" dirty="0"/>
          </a:p>
          <a:p>
            <a:pPr marL="914400" lvl="1" indent="-457200">
              <a:lnSpc>
                <a:spcPct val="110000"/>
              </a:lnSpc>
              <a:buClr>
                <a:srgbClr val="0070C0"/>
              </a:buClr>
              <a:buFont typeface="+mj-lt"/>
              <a:buAutoNum type="arabicPeriod"/>
            </a:pPr>
            <a:r>
              <a:rPr sz="2000" dirty="0"/>
              <a:t>抽象层尽量保持稳定，一旦确定就不要修改</a:t>
            </a:r>
            <a:endParaRPr sz="2000" dirty="0"/>
          </a:p>
          <a:p>
            <a:pPr marL="457200" indent="-457200">
              <a:lnSpc>
                <a:spcPct val="110000"/>
              </a:lnSpc>
              <a:buClr>
                <a:srgbClr val="0070C0"/>
              </a:buClr>
              <a:buFont typeface="+mj-lt"/>
              <a:buAutoNum type="arabicPeriod"/>
            </a:pPr>
            <a:r>
              <a:rPr sz="2000" dirty="0"/>
              <a:t>第二：元数据(metadata)控件模块行为 </a:t>
            </a:r>
            <a:endParaRPr sz="2000" dirty="0"/>
          </a:p>
          <a:p>
            <a:pPr marL="457200" indent="-457200">
              <a:lnSpc>
                <a:spcPct val="110000"/>
              </a:lnSpc>
              <a:buClr>
                <a:srgbClr val="0070C0"/>
              </a:buClr>
              <a:buFont typeface="+mj-lt"/>
              <a:buAutoNum type="arabicPeriod"/>
            </a:pPr>
            <a:r>
              <a:rPr sz="2000" dirty="0"/>
              <a:t>第三：制定项目章程 </a:t>
            </a:r>
            <a:endParaRPr sz="2000" dirty="0"/>
          </a:p>
          <a:p>
            <a:pPr marL="457200" indent="-457200">
              <a:lnSpc>
                <a:spcPct val="110000"/>
              </a:lnSpc>
              <a:buClr>
                <a:srgbClr val="0070C0"/>
              </a:buClr>
              <a:buFont typeface="+mj-lt"/>
              <a:buAutoNum type="arabicPeriod"/>
            </a:pPr>
            <a:r>
              <a:rPr sz="2000" dirty="0"/>
              <a:t>第四：封装变化</a:t>
            </a:r>
            <a:endParaRPr sz="2000" dirty="0"/>
          </a:p>
          <a:p>
            <a:pPr marL="914400" lvl="1" indent="-457200">
              <a:lnSpc>
                <a:spcPct val="110000"/>
              </a:lnSpc>
              <a:buClr>
                <a:srgbClr val="0070C0"/>
              </a:buClr>
              <a:buFont typeface="+mj-lt"/>
              <a:buAutoNum type="arabicPeriod"/>
            </a:pPr>
            <a:r>
              <a:rPr sz="2000" dirty="0"/>
              <a:t>将相同的变化封装到一个接口或抽象类中 </a:t>
            </a:r>
            <a:endParaRPr sz="2000" dirty="0"/>
          </a:p>
          <a:p>
            <a:pPr marL="914400" lvl="1" indent="-457200">
              <a:lnSpc>
                <a:spcPct val="110000"/>
              </a:lnSpc>
              <a:buClr>
                <a:srgbClr val="0070C0"/>
              </a:buClr>
              <a:buFont typeface="+mj-lt"/>
              <a:buAutoNum type="arabicPeriod"/>
            </a:pPr>
            <a:r>
              <a:rPr sz="2000" dirty="0"/>
              <a:t>将不同的变化封装到不同的接口或抽象类中，不应该有两个不同的变化出现在同一个接口或抽象类中。</a:t>
            </a:r>
            <a:r>
              <a:rPr dirty="0"/>
              <a:t> </a:t>
            </a:r>
            <a:endParaRPr dirty="0"/>
          </a:p>
          <a:p>
            <a:pPr marL="457200" indent="-457200">
              <a:lnSpc>
                <a:spcPct val="110000"/>
              </a:lnSpc>
              <a:buClr>
                <a:srgbClr val="0070C0"/>
              </a:buClr>
              <a:buFont typeface="+mj-lt"/>
              <a:buAutoNum type="arabicPeriod"/>
            </a:pPr>
            <a:endParaRPr dirty="0"/>
          </a:p>
          <a:p>
            <a:pPr>
              <a:lnSpc>
                <a:spcPct val="110000"/>
              </a:lnSpc>
              <a:buClr>
                <a:srgbClr val="0070C0"/>
              </a:buClr>
            </a:pPr>
            <a:endParaRPr lang="zh-CN" altLang="en-US" dirty="0"/>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en-US" dirty="0"/>
              <a:t>基本原则</a:t>
            </a:r>
            <a:endParaRPr lang="zh-CN" altLang="en-US" dirty="0"/>
          </a:p>
        </p:txBody>
      </p:sp>
      <p:sp>
        <p:nvSpPr>
          <p:cNvPr id="3" name="文本框 2"/>
          <p:cNvSpPr txBox="1"/>
          <p:nvPr/>
        </p:nvSpPr>
        <p:spPr>
          <a:xfrm>
            <a:off x="571608" y="1828842"/>
            <a:ext cx="8334776" cy="4782820"/>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归纳总结</a:t>
            </a:r>
            <a:endParaRPr lang="zh-CN" altLang="en-US" b="1" dirty="0">
              <a:solidFill>
                <a:srgbClr val="0070C0"/>
              </a:solidFill>
            </a:endParaRPr>
          </a:p>
          <a:p>
            <a:pPr marL="457200" indent="-457200" eaLnBrk="1" latinLnBrk="0" hangingPunct="1">
              <a:lnSpc>
                <a:spcPct val="130000"/>
              </a:lnSpc>
              <a:buClr>
                <a:srgbClr val="0070C0"/>
              </a:buClr>
              <a:buFont typeface="+mj-lt"/>
              <a:buAutoNum type="arabicPeriod"/>
            </a:pPr>
            <a:r>
              <a:rPr lang="zh-CN" altLang="en-US" sz="1600" dirty="0"/>
              <a:t>单一职责原则是从类的功能的角度去设计，将不同的职责分别归于不同的类中，这样使得设计更加清晰、易修改。</a:t>
            </a:r>
            <a:endParaRPr lang="zh-CN" altLang="en-US" sz="1600" dirty="0"/>
          </a:p>
          <a:p>
            <a:pPr marL="457200" indent="-457200" eaLnBrk="1" latinLnBrk="0" hangingPunct="1">
              <a:lnSpc>
                <a:spcPct val="130000"/>
              </a:lnSpc>
              <a:buClr>
                <a:srgbClr val="0070C0"/>
              </a:buClr>
              <a:buFont typeface="+mj-lt"/>
              <a:buAutoNum type="arabicPeriod"/>
            </a:pPr>
            <a:r>
              <a:rPr lang="zh-CN" altLang="en-US" sz="1600" dirty="0"/>
              <a:t>里氏替换原则是从类的继承的角度去设计，强调父类被子类继承后，在父类出现的地方，可以替换为其子类，而且行为不会发生变化。</a:t>
            </a:r>
            <a:endParaRPr lang="zh-CN" altLang="en-US" sz="1600" dirty="0"/>
          </a:p>
          <a:p>
            <a:pPr marL="457200" indent="-457200" eaLnBrk="1" latinLnBrk="0" hangingPunct="1">
              <a:lnSpc>
                <a:spcPct val="130000"/>
              </a:lnSpc>
              <a:buClr>
                <a:srgbClr val="0070C0"/>
              </a:buClr>
              <a:buFont typeface="+mj-lt"/>
              <a:buAutoNum type="arabicPeriod"/>
            </a:pPr>
            <a:r>
              <a:rPr lang="zh-CN" altLang="en-US" sz="1600" dirty="0"/>
              <a:t>依赖倒置原则是从类之间依赖关系的角度去设计，强调高层不依赖于低层，低层依赖于高层，减少实现细节的依赖。</a:t>
            </a:r>
            <a:endParaRPr lang="zh-CN" altLang="en-US" sz="1600" dirty="0"/>
          </a:p>
          <a:p>
            <a:pPr marL="457200" indent="-457200" eaLnBrk="1" latinLnBrk="0" hangingPunct="1">
              <a:lnSpc>
                <a:spcPct val="130000"/>
              </a:lnSpc>
              <a:buClr>
                <a:srgbClr val="0070C0"/>
              </a:buClr>
              <a:buFont typeface="+mj-lt"/>
              <a:buAutoNum type="arabicPeriod"/>
            </a:pPr>
            <a:r>
              <a:rPr lang="zh-CN" altLang="en-US" sz="1600" dirty="0"/>
              <a:t>接口隔离原则是从接口的方法设计角度去思考，强调不能过度设计接口，尽量使得接口内的方法能充分的提供给其实现类需要的功能，不要过度设计导致方法的冗余，也不要设计不充分导致，实现类中有未能抽取的公共部分。</a:t>
            </a:r>
            <a:endParaRPr lang="zh-CN" altLang="en-US" sz="1600" dirty="0"/>
          </a:p>
          <a:p>
            <a:pPr marL="457200" indent="-457200" eaLnBrk="1" latinLnBrk="0" hangingPunct="1">
              <a:lnSpc>
                <a:spcPct val="130000"/>
              </a:lnSpc>
              <a:buClr>
                <a:srgbClr val="0070C0"/>
              </a:buClr>
              <a:buFont typeface="+mj-lt"/>
              <a:buAutoNum type="arabicPeriod"/>
            </a:pPr>
            <a:r>
              <a:rPr lang="zh-CN" altLang="en-US" sz="1600" dirty="0"/>
              <a:t>迪米特法则或最少知识原则，从类与类之间耦合的角度去思考，降低耦合，减少不必要的耦合，不要跨越多层去调用方法，最佳的方式是只调用其朋友类的方法，之后行为由朋友类负责实施。</a:t>
            </a:r>
            <a:endParaRPr lang="zh-CN" altLang="en-US" sz="2000" dirty="0"/>
          </a:p>
          <a:p>
            <a:pPr marL="457200" indent="-457200">
              <a:buClr>
                <a:srgbClr val="0070C0"/>
              </a:buClr>
              <a:buFont typeface="+mj-lt"/>
              <a:buAutoNum type="arabicPeriod"/>
            </a:pPr>
            <a:endParaRPr lang="zh-CN" altLang="en-US" dirty="0"/>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设计模式分类</a:t>
            </a:r>
            <a:endParaRPr lang="zh-CN" altLang="en-US" dirty="0"/>
          </a:p>
        </p:txBody>
      </p:sp>
      <p:sp>
        <p:nvSpPr>
          <p:cNvPr id="3" name="文本框 2"/>
          <p:cNvSpPr txBox="1"/>
          <p:nvPr/>
        </p:nvSpPr>
        <p:spPr>
          <a:xfrm>
            <a:off x="566431" y="2057436"/>
            <a:ext cx="8334776" cy="3646170"/>
          </a:xfrm>
          <a:prstGeom prst="rect">
            <a:avLst/>
          </a:prstGeom>
          <a:noFill/>
        </p:spPr>
        <p:txBody>
          <a:bodyPr wrap="square" rtlCol="0">
            <a:spAutoFit/>
          </a:bodyPr>
          <a:lstStyle/>
          <a:p>
            <a:pPr marL="342900" indent="-342900" eaLnBrk="1" latinLnBrk="0" hangingPunct="1">
              <a:lnSpc>
                <a:spcPct val="110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创建型模式</a:t>
            </a:r>
            <a:r>
              <a:rPr lang="en-US" altLang="zh-CN" dirty="0">
                <a:solidFill>
                  <a:srgbClr val="0070C0"/>
                </a:solidFill>
              </a:rPr>
              <a:t>(Creational patterns) </a:t>
            </a:r>
            <a:r>
              <a:rPr lang="zh-CN" altLang="en-US" dirty="0"/>
              <a:t>帮助我们更好地组织创建对象的代码。增强弹性，以应付在不同情况下创建和初始化对象的代码变更。</a:t>
            </a:r>
            <a:endParaRPr lang="zh-CN" altLang="en-US" dirty="0"/>
          </a:p>
          <a:p>
            <a:pPr marL="342900" indent="-342900" eaLnBrk="1" latinLnBrk="0" hangingPunct="1">
              <a:lnSpc>
                <a:spcPct val="110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结构型模式</a:t>
            </a:r>
            <a:r>
              <a:rPr lang="en-US" altLang="zh-CN" dirty="0">
                <a:solidFill>
                  <a:srgbClr val="0070C0"/>
                </a:solidFill>
              </a:rPr>
              <a:t>(Structural patterns) </a:t>
            </a:r>
            <a:r>
              <a:rPr lang="zh-CN" altLang="en-US" dirty="0"/>
              <a:t>增强代码重用，优化对象结构，使其职责分明、粒度合适，以松耦合的体系结构来减低代码的</a:t>
            </a:r>
            <a:r>
              <a:rPr lang="en-US" altLang="zh-CN" dirty="0"/>
              <a:t>rippling</a:t>
            </a:r>
            <a:r>
              <a:rPr lang="zh-CN" altLang="en-US" dirty="0"/>
              <a:t>效应</a:t>
            </a:r>
            <a:r>
              <a:rPr lang="en-US" altLang="zh-CN" dirty="0">
                <a:sym typeface="+mn-ea"/>
              </a:rPr>
              <a:t>(</a:t>
            </a:r>
            <a:r>
              <a:rPr lang="zh-CN" altLang="zh-CN" dirty="0">
                <a:sym typeface="+mn-ea"/>
              </a:rPr>
              <a:t>涟漪</a:t>
            </a:r>
            <a:r>
              <a:rPr lang="en-US" altLang="zh-CN" dirty="0">
                <a:sym typeface="+mn-ea"/>
              </a:rPr>
              <a:t>/</a:t>
            </a:r>
            <a:r>
              <a:rPr lang="zh-CN" altLang="en-US" dirty="0">
                <a:sym typeface="+mn-ea"/>
              </a:rPr>
              <a:t>蝴蝶效应</a:t>
            </a:r>
            <a:r>
              <a:rPr lang="en-US" altLang="zh-CN" dirty="0">
                <a:sym typeface="+mn-ea"/>
              </a:rPr>
              <a:t>)</a:t>
            </a:r>
            <a:r>
              <a:rPr lang="zh-CN" altLang="en-US" dirty="0"/>
              <a:t>。</a:t>
            </a:r>
            <a:endParaRPr lang="zh-CN" altLang="en-US" dirty="0"/>
          </a:p>
          <a:p>
            <a:pPr marL="342900" indent="-342900" eaLnBrk="1" latinLnBrk="0" hangingPunct="1">
              <a:lnSpc>
                <a:spcPct val="110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行为型模式</a:t>
            </a:r>
            <a:r>
              <a:rPr lang="en-US" altLang="zh-CN" dirty="0">
                <a:solidFill>
                  <a:srgbClr val="0070C0"/>
                </a:solidFill>
              </a:rPr>
              <a:t>(Behavioral patterns) </a:t>
            </a:r>
            <a:r>
              <a:rPr lang="zh-CN" altLang="en-US" dirty="0"/>
              <a:t>更好地定义对象间的协作关系，使复杂的程序流程变得清晰。</a:t>
            </a:r>
            <a:endParaRPr lang="zh-CN" altLang="en-US" dirty="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设计模式、重构和反设计模式</a:t>
            </a:r>
            <a:endParaRPr lang="zh-CN" altLang="en-US" dirty="0"/>
          </a:p>
        </p:txBody>
      </p:sp>
      <p:sp>
        <p:nvSpPr>
          <p:cNvPr id="3" name="文本框 2"/>
          <p:cNvSpPr txBox="1"/>
          <p:nvPr/>
        </p:nvSpPr>
        <p:spPr>
          <a:xfrm>
            <a:off x="566431" y="2057436"/>
            <a:ext cx="8334776" cy="3497580"/>
          </a:xfrm>
          <a:prstGeom prst="rect">
            <a:avLst/>
          </a:prstGeom>
          <a:noFill/>
        </p:spPr>
        <p:txBody>
          <a:bodyPr wrap="square" rtlCol="0">
            <a:spAutoFit/>
          </a:bodyPr>
          <a:lstStyle/>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设计模式</a:t>
            </a:r>
            <a:r>
              <a:rPr lang="zh-CN" altLang="en-US" dirty="0"/>
              <a:t>是成功经验和最佳实践的总结，指导设计人员采用正确精良的设计。</a:t>
            </a:r>
            <a:endParaRPr lang="zh-CN" altLang="en-US" dirty="0"/>
          </a:p>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重构（</a:t>
            </a:r>
            <a:r>
              <a:rPr lang="en-US" altLang="zh-CN" dirty="0">
                <a:solidFill>
                  <a:srgbClr val="0070C0"/>
                </a:solidFill>
              </a:rPr>
              <a:t>Refactor）</a:t>
            </a:r>
            <a:r>
              <a:rPr lang="zh-CN" altLang="en-US" dirty="0"/>
              <a:t>专注于软件的渐进完善。通过消除重复冗余代码，并将存在体系结构缺陷的代码重新构建成符合设计模式的代码来达到设计精良软件的目的。</a:t>
            </a:r>
            <a:endParaRPr lang="zh-CN" altLang="en-US" dirty="0"/>
          </a:p>
          <a:p>
            <a:pPr marL="342900" indent="-342900" eaLnBrk="1" latinLnBrk="0" hangingPunct="1">
              <a:lnSpc>
                <a:spcPct val="105000"/>
              </a:lnSpc>
              <a:spcBef>
                <a:spcPts val="600"/>
              </a:spcBef>
              <a:spcAft>
                <a:spcPts val="600"/>
              </a:spcAft>
              <a:buClr>
                <a:srgbClr val="0070C0"/>
              </a:buClr>
              <a:buFont typeface="Wingdings" panose="05000000000000000000" pitchFamily="2" charset="2"/>
              <a:buChar char="Ø"/>
            </a:pPr>
            <a:r>
              <a:rPr lang="zh-CN" altLang="en-US" dirty="0">
                <a:solidFill>
                  <a:srgbClr val="0070C0"/>
                </a:solidFill>
              </a:rPr>
              <a:t>反设计模式</a:t>
            </a:r>
            <a:r>
              <a:rPr lang="zh-CN" altLang="en-US" dirty="0"/>
              <a:t>与设计模式相反，是失败教训的总结。其澄清了许多设计中经常面临的陷阱和容易混淆的问题，能有效防止开发人员犯错误，从而做出正确选择。</a:t>
            </a:r>
            <a:endParaRPr lang="zh-CN" altLang="en-US" dirty="0"/>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238" y="3078833"/>
            <a:ext cx="6857446" cy="830998"/>
          </a:xfrm>
        </p:spPr>
        <p:txBody>
          <a:bodyPr>
            <a:normAutofit/>
          </a:bodyPr>
          <a:lstStyle/>
          <a:p>
            <a:r>
              <a:rPr lang="en-US" altLang="zh-CN" sz="4400" dirty="0">
                <a:latin typeface="Segoe UI Semibold" panose="020B0702040204020203" pitchFamily="34" charset="0"/>
                <a:cs typeface="Segoe UI Semibold" panose="020B0702040204020203" pitchFamily="34" charset="0"/>
              </a:rPr>
              <a:t>Design Pattern</a:t>
            </a:r>
            <a:endParaRPr lang="zh-CN" altLang="en-US" sz="4400" dirty="0">
              <a:latin typeface="Segoe UI Semibold" panose="020B0702040204020203" pitchFamily="34" charset="0"/>
              <a:cs typeface="Segoe UI Semibold" panose="020B0702040204020203" pitchFamily="34" charset="0"/>
            </a:endParaRPr>
          </a:p>
        </p:txBody>
      </p:sp>
      <p:sp>
        <p:nvSpPr>
          <p:cNvPr id="3" name="内容占位符 2"/>
          <p:cNvSpPr>
            <a:spLocks noGrp="1"/>
          </p:cNvSpPr>
          <p:nvPr>
            <p:ph sz="quarter" idx="13"/>
          </p:nvPr>
        </p:nvSpPr>
        <p:spPr/>
        <p:txBody>
          <a:bodyPr>
            <a:normAutofit/>
          </a:bodyPr>
          <a:lstStyle/>
          <a:p>
            <a:r>
              <a:rPr lang="zh-CN" altLang="en-US" sz="4400" dirty="0"/>
              <a:t>设计模式</a:t>
            </a:r>
            <a:endParaRPr lang="zh-CN" altLang="en-US" sz="4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a:t>
            </a:r>
            <a:endParaRPr lang="zh-CN" altLang="en-US" dirty="0"/>
          </a:p>
        </p:txBody>
      </p:sp>
      <p:sp>
        <p:nvSpPr>
          <p:cNvPr id="3" name="文本框 2"/>
          <p:cNvSpPr txBox="1"/>
          <p:nvPr/>
        </p:nvSpPr>
        <p:spPr>
          <a:xfrm>
            <a:off x="566431" y="2057436"/>
            <a:ext cx="8334776" cy="3415030"/>
          </a:xfrm>
          <a:prstGeom prst="rect">
            <a:avLst/>
          </a:prstGeom>
          <a:noFill/>
        </p:spPr>
        <p:txBody>
          <a:bodyPr wrap="square" rtlCol="0">
            <a:spAutoFit/>
          </a:bodyPr>
          <a:lstStyle/>
          <a:p>
            <a:pPr marL="457200" indent="-457200">
              <a:lnSpc>
                <a:spcPct val="300000"/>
              </a:lnSpc>
              <a:buClr>
                <a:srgbClr val="0070C0"/>
              </a:buClr>
              <a:buFont typeface="+mj-lt"/>
              <a:buAutoNum type="arabicPeriod"/>
            </a:pPr>
            <a:r>
              <a:rPr lang="zh-CN" altLang="en-US" dirty="0"/>
              <a:t>创建型模式（</a:t>
            </a:r>
            <a:r>
              <a:rPr lang="en-US" altLang="zh-CN" dirty="0"/>
              <a:t> Creational Patterns </a:t>
            </a:r>
            <a:r>
              <a:rPr lang="zh-CN" altLang="en-US" dirty="0"/>
              <a:t>）</a:t>
            </a:r>
            <a:endParaRPr lang="en-US" altLang="zh-CN" dirty="0"/>
          </a:p>
          <a:p>
            <a:pPr marL="457200" indent="-457200">
              <a:lnSpc>
                <a:spcPct val="300000"/>
              </a:lnSpc>
              <a:buClr>
                <a:srgbClr val="0070C0"/>
              </a:buClr>
              <a:buFont typeface="+mj-lt"/>
              <a:buAutoNum type="arabicPeriod"/>
            </a:pPr>
            <a:r>
              <a:rPr lang="zh-CN" altLang="en-US" dirty="0"/>
              <a:t>结构型模式（</a:t>
            </a:r>
            <a:r>
              <a:rPr lang="en-US" altLang="zh-CN" dirty="0"/>
              <a:t> Structural Patterns</a:t>
            </a:r>
            <a:r>
              <a:rPr lang="zh-CN" altLang="en-US" dirty="0"/>
              <a:t>）</a:t>
            </a:r>
            <a:endParaRPr lang="en-US" altLang="zh-CN" dirty="0"/>
          </a:p>
          <a:p>
            <a:pPr marL="457200" indent="-457200">
              <a:lnSpc>
                <a:spcPct val="300000"/>
              </a:lnSpc>
              <a:buClr>
                <a:srgbClr val="0070C0"/>
              </a:buClr>
              <a:buFont typeface="+mj-lt"/>
              <a:buAutoNum type="arabicPeriod"/>
            </a:pPr>
            <a:r>
              <a:rPr lang="zh-CN" altLang="en-US" dirty="0"/>
              <a:t>行为型模式（</a:t>
            </a:r>
            <a:r>
              <a:rPr lang="en-US" altLang="zh-CN" dirty="0"/>
              <a:t>Behavioral Patterns</a:t>
            </a:r>
            <a:r>
              <a:rPr lang="zh-CN" altLang="en-US" dirty="0"/>
              <a:t>）</a:t>
            </a:r>
            <a:endParaRPr lang="en-US" altLang="zh-CN" dirty="0"/>
          </a:p>
        </p:txBody>
      </p:sp>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900" dirty="0"/>
              <a:t>Creational Patterns</a:t>
            </a:r>
            <a:br>
              <a:rPr lang="zh-CN" altLang="en-US" dirty="0"/>
            </a:br>
            <a:endParaRPr lang="zh-CN" altLang="en-US" dirty="0"/>
          </a:p>
        </p:txBody>
      </p:sp>
      <p:sp>
        <p:nvSpPr>
          <p:cNvPr id="3" name="内容占位符 2"/>
          <p:cNvSpPr>
            <a:spLocks noGrp="1"/>
          </p:cNvSpPr>
          <p:nvPr>
            <p:ph sz="quarter" idx="13"/>
          </p:nvPr>
        </p:nvSpPr>
        <p:spPr/>
        <p:txBody>
          <a:bodyPr/>
          <a:lstStyle/>
          <a:p>
            <a:r>
              <a:rPr lang="zh-CN" altLang="en-US" b="1" dirty="0"/>
              <a:t>创建型模式</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创建型模式</a:t>
            </a:r>
            <a:endParaRPr lang="zh-CN" altLang="en-US" dirty="0"/>
          </a:p>
        </p:txBody>
      </p:sp>
      <p:sp>
        <p:nvSpPr>
          <p:cNvPr id="3" name="文本框 2"/>
          <p:cNvSpPr txBox="1"/>
          <p:nvPr/>
        </p:nvSpPr>
        <p:spPr>
          <a:xfrm>
            <a:off x="566431" y="2057436"/>
            <a:ext cx="8334776" cy="3784600"/>
          </a:xfrm>
          <a:prstGeom prst="rect">
            <a:avLst/>
          </a:prstGeom>
          <a:noFill/>
        </p:spPr>
        <p:txBody>
          <a:bodyPr wrap="square" rtlCol="0">
            <a:spAutoFit/>
          </a:bodyPr>
          <a:lstStyle/>
          <a:p>
            <a:pPr marL="457200" indent="-457200">
              <a:lnSpc>
                <a:spcPct val="200000"/>
              </a:lnSpc>
              <a:buClr>
                <a:srgbClr val="0070C0"/>
              </a:buClr>
              <a:buFont typeface="+mj-lt"/>
              <a:buAutoNum type="arabicPeriod"/>
            </a:pPr>
            <a:r>
              <a:rPr lang="zh-CN" altLang="en-US" dirty="0">
                <a:sym typeface="+mn-ea"/>
              </a:rPr>
              <a:t>单例模式</a:t>
            </a:r>
            <a:r>
              <a:rPr lang="en-US" altLang="zh-CN" dirty="0">
                <a:sym typeface="+mn-ea"/>
              </a:rPr>
              <a:t>(The Singleton Pattern)</a:t>
            </a:r>
            <a:endParaRPr lang="zh-CN" altLang="en-US" dirty="0"/>
          </a:p>
          <a:p>
            <a:pPr marL="457200" indent="-457200">
              <a:lnSpc>
                <a:spcPct val="200000"/>
              </a:lnSpc>
              <a:buClr>
                <a:srgbClr val="0070C0"/>
              </a:buClr>
              <a:buFont typeface="+mj-lt"/>
              <a:buAutoNum type="arabicPeriod"/>
            </a:pPr>
            <a:r>
              <a:rPr lang="zh-CN" altLang="en-US" dirty="0"/>
              <a:t>工厂模式</a:t>
            </a:r>
            <a:r>
              <a:rPr lang="en-US" altLang="zh-CN" dirty="0"/>
              <a:t>(The Factory Pattern)</a:t>
            </a:r>
            <a:endParaRPr lang="en-US" altLang="zh-CN" dirty="0"/>
          </a:p>
          <a:p>
            <a:pPr marL="457200" indent="-457200">
              <a:lnSpc>
                <a:spcPct val="200000"/>
              </a:lnSpc>
              <a:buClr>
                <a:srgbClr val="0070C0"/>
              </a:buClr>
              <a:buFont typeface="+mj-lt"/>
              <a:buAutoNum type="arabicPeriod"/>
            </a:pPr>
            <a:r>
              <a:rPr lang="zh-CN" altLang="en-US" dirty="0"/>
              <a:t>抽象工厂模式</a:t>
            </a:r>
            <a:r>
              <a:rPr lang="en-US" altLang="zh-CN" dirty="0"/>
              <a:t>(The Abstract Factory Pattern)</a:t>
            </a:r>
            <a:endParaRPr lang="zh-CN" altLang="en-US" dirty="0"/>
          </a:p>
          <a:p>
            <a:pPr marL="457200" indent="-457200" eaLnBrk="1" hangingPunct="1">
              <a:lnSpc>
                <a:spcPct val="200000"/>
              </a:lnSpc>
              <a:buClr>
                <a:srgbClr val="0070C0"/>
              </a:buClr>
              <a:buFont typeface="+mj-lt"/>
              <a:buAutoNum type="arabicPeriod"/>
            </a:pPr>
            <a:r>
              <a:rPr lang="zh-CN" altLang="en-US" dirty="0"/>
              <a:t>原型模式</a:t>
            </a:r>
            <a:r>
              <a:rPr lang="en-US" altLang="zh-CN" dirty="0"/>
              <a:t>(The Prototype Pattern)</a:t>
            </a:r>
            <a:endParaRPr lang="zh-CN" altLang="en-US" dirty="0"/>
          </a:p>
          <a:p>
            <a:pPr marL="457200" indent="-457200" eaLnBrk="1" hangingPunct="1">
              <a:lnSpc>
                <a:spcPct val="200000"/>
              </a:lnSpc>
              <a:buClr>
                <a:srgbClr val="0070C0"/>
              </a:buClr>
              <a:buFont typeface="+mj-lt"/>
              <a:buAutoNum type="arabicPeriod"/>
            </a:pPr>
            <a:r>
              <a:rPr lang="zh-CN" altLang="en-US" dirty="0"/>
              <a:t>建造者模式</a:t>
            </a:r>
            <a:r>
              <a:rPr lang="en-US" altLang="zh-CN" dirty="0"/>
              <a:t>(Builder Pattern)</a:t>
            </a:r>
            <a:endParaRPr lang="zh-CN" altLang="en-US" dirty="0"/>
          </a:p>
        </p:txBody>
      </p:sp>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Singleton Pattern</a:t>
            </a:r>
            <a:endParaRPr lang="zh-CN" altLang="en-US" sz="3600" dirty="0"/>
          </a:p>
        </p:txBody>
      </p:sp>
      <p:sp>
        <p:nvSpPr>
          <p:cNvPr id="3" name="内容占位符 2"/>
          <p:cNvSpPr>
            <a:spLocks noGrp="1"/>
          </p:cNvSpPr>
          <p:nvPr>
            <p:ph sz="quarter" idx="13"/>
          </p:nvPr>
        </p:nvSpPr>
        <p:spPr/>
        <p:txBody>
          <a:bodyPr>
            <a:normAutofit/>
          </a:bodyPr>
          <a:lstStyle/>
          <a:p>
            <a:r>
              <a:rPr lang="zh-CN" altLang="en-US" dirty="0"/>
              <a:t>单例模式</a:t>
            </a:r>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t>单例模式(The Singleton Pattern)</a:t>
            </a:r>
            <a:endParaRPr dirty="0"/>
          </a:p>
        </p:txBody>
      </p:sp>
      <p:sp>
        <p:nvSpPr>
          <p:cNvPr id="3" name="文本框 2"/>
          <p:cNvSpPr txBox="1"/>
          <p:nvPr/>
        </p:nvSpPr>
        <p:spPr>
          <a:xfrm>
            <a:off x="566431" y="2057436"/>
            <a:ext cx="8334776" cy="34150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b="1" dirty="0">
              <a:solidFill>
                <a:srgbClr val="0070C0"/>
              </a:solidFill>
            </a:endParaRPr>
          </a:p>
          <a:p>
            <a:pPr indent="0" eaLnBrk="1" hangingPunct="1">
              <a:lnSpc>
                <a:spcPct val="150000"/>
              </a:lnSpc>
              <a:buFont typeface="Wingdings" panose="05000000000000000000" pitchFamily="2" charset="2"/>
              <a:buNone/>
            </a:pPr>
            <a:r>
              <a:rPr lang="zh-CN" altLang="en-US" dirty="0"/>
              <a:t>Ensure a class has only one instance, and provide a global point of access to it.</a:t>
            </a:r>
            <a:endParaRPr lang="zh-CN" altLang="en-US" dirty="0"/>
          </a:p>
          <a:p>
            <a:pPr indent="0" eaLnBrk="1" hangingPunct="1">
              <a:lnSpc>
                <a:spcPct val="150000"/>
              </a:lnSpc>
              <a:buFont typeface="Wingdings" panose="05000000000000000000" pitchFamily="2" charset="2"/>
              <a:buNone/>
            </a:pPr>
            <a:endParaRPr lang="zh-CN" altLang="en-US" dirty="0"/>
          </a:p>
          <a:p>
            <a:pPr indent="0" eaLnBrk="1" hangingPunct="1">
              <a:lnSpc>
                <a:spcPct val="150000"/>
              </a:lnSpc>
              <a:buFont typeface="Wingdings" panose="05000000000000000000" pitchFamily="2" charset="2"/>
              <a:buNone/>
            </a:pPr>
            <a:r>
              <a:rPr lang="zh-CN" altLang="en-US" dirty="0"/>
              <a:t>确保某一个类只有一个实例， 而且自行实例化并向整个系统提供这个实例。</a:t>
            </a:r>
            <a:endParaRPr lang="zh-CN" altLang="en-US" dirty="0"/>
          </a:p>
        </p:txBody>
      </p:sp>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单例模式(The Singleton Pattern)</a:t>
            </a:r>
            <a:endParaRPr lang="en-US" altLang="zh-CN" dirty="0"/>
          </a:p>
        </p:txBody>
      </p:sp>
      <p:sp>
        <p:nvSpPr>
          <p:cNvPr id="3" name="文本框 2"/>
          <p:cNvSpPr txBox="1"/>
          <p:nvPr/>
        </p:nvSpPr>
        <p:spPr>
          <a:xfrm>
            <a:off x="566431" y="2057436"/>
            <a:ext cx="8334776" cy="433832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r>
              <a:rPr lang="zh-CN" altLang="en-US" dirty="0"/>
              <a:t> </a:t>
            </a:r>
            <a:endParaRPr lang="zh-CN" altLang="en-US" dirty="0"/>
          </a:p>
          <a:p>
            <a:pPr marL="457200" indent="-457200" eaLnBrk="1" hangingPunct="1">
              <a:lnSpc>
                <a:spcPct val="150000"/>
              </a:lnSpc>
              <a:buClr>
                <a:srgbClr val="0070C0"/>
              </a:buClr>
              <a:buFont typeface="+mj-lt"/>
              <a:buAutoNum type="arabicPeriod"/>
            </a:pPr>
            <a:r>
              <a:rPr lang="zh-CN" altLang="en-US" sz="1600" dirty="0"/>
              <a:t>由于单例模式在内存中只有一个实例， 减少了内存开支， 特别是一个对象需要频繁地创建、 销毁时， 而且创建或销毁时性能又无法优化， 单例模式的优势就非常明显；</a:t>
            </a:r>
            <a:endParaRPr lang="zh-CN" altLang="en-US" sz="1600" dirty="0"/>
          </a:p>
          <a:p>
            <a:pPr marL="457200" indent="-457200" eaLnBrk="1" hangingPunct="1">
              <a:lnSpc>
                <a:spcPct val="150000"/>
              </a:lnSpc>
              <a:buClr>
                <a:srgbClr val="0070C0"/>
              </a:buClr>
              <a:buFont typeface="+mj-lt"/>
              <a:buAutoNum type="arabicPeriod"/>
            </a:pPr>
            <a:r>
              <a:rPr lang="zh-CN" altLang="en-US" sz="1600" dirty="0"/>
              <a:t>由于单例模式只生成一个实例， 所以减少了系统的性能开销， 当一个对象的产生需要比较多的资源时， 如读取配置、 产生其他依赖对象时， 则可以通过在应用启动时直接产生一个单例对象， 然后用永久驻留内存的方式来解决（在Java EE中采用单例模式时需要注意JVM垃圾回收机制）；</a:t>
            </a:r>
            <a:endParaRPr lang="zh-CN" altLang="en-US" sz="1600" dirty="0"/>
          </a:p>
          <a:p>
            <a:pPr marL="457200" indent="-457200" eaLnBrk="1" hangingPunct="1">
              <a:lnSpc>
                <a:spcPct val="150000"/>
              </a:lnSpc>
              <a:buClr>
                <a:srgbClr val="0070C0"/>
              </a:buClr>
              <a:buFont typeface="+mj-lt"/>
              <a:buAutoNum type="arabicPeriod"/>
            </a:pPr>
            <a:r>
              <a:rPr lang="zh-CN" altLang="en-US" sz="1600" dirty="0"/>
              <a:t>单例模式可以避免对资源的多重占用， 例如一个写文件动作， 由于只有一个实例存在内存中， 避免对同一个资源文件的同时写操作；</a:t>
            </a:r>
            <a:endParaRPr lang="zh-CN" altLang="en-US" sz="1600" dirty="0"/>
          </a:p>
          <a:p>
            <a:pPr marL="457200" indent="-457200" eaLnBrk="1" hangingPunct="1">
              <a:lnSpc>
                <a:spcPct val="150000"/>
              </a:lnSpc>
              <a:buClr>
                <a:srgbClr val="0070C0"/>
              </a:buClr>
              <a:buFont typeface="+mj-lt"/>
              <a:buAutoNum type="arabicPeriod"/>
            </a:pPr>
            <a:r>
              <a:rPr lang="zh-CN" altLang="en-US" sz="1600" dirty="0"/>
              <a:t>单例模式可以在系统设置全局的访问点， 优化和共享资源访问， 例如可以设计一个单例类， 负责所有数据表的映射处理。</a:t>
            </a:r>
            <a:endParaRPr lang="zh-CN" altLang="en-US" sz="1600" dirty="0"/>
          </a:p>
        </p:txBody>
      </p:sp>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单例模式(The Singleton Pattern)</a:t>
            </a:r>
            <a:endParaRPr lang="en-US" altLang="zh-CN" dirty="0"/>
          </a:p>
        </p:txBody>
      </p:sp>
      <p:sp>
        <p:nvSpPr>
          <p:cNvPr id="3" name="文本框 2"/>
          <p:cNvSpPr txBox="1"/>
          <p:nvPr/>
        </p:nvSpPr>
        <p:spPr>
          <a:xfrm>
            <a:off x="566431" y="2057436"/>
            <a:ext cx="8334776" cy="433832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r>
              <a:rPr lang="zh-CN" altLang="en-US" dirty="0"/>
              <a:t> </a:t>
            </a:r>
            <a:endParaRPr lang="zh-CN" altLang="en-US" dirty="0"/>
          </a:p>
          <a:p>
            <a:pPr marL="457200" indent="-457200" eaLnBrk="1" hangingPunct="1">
              <a:lnSpc>
                <a:spcPct val="150000"/>
              </a:lnSpc>
              <a:buClr>
                <a:srgbClr val="0070C0"/>
              </a:buClr>
              <a:buFont typeface="+mj-lt"/>
              <a:buAutoNum type="arabicPeriod"/>
            </a:pPr>
            <a:r>
              <a:rPr lang="zh-CN" altLang="en-US" sz="2000" dirty="0"/>
              <a:t>单例模式一般没有接口， 扩展很困难， 若要扩展， 除了修改代码基本上没有第二种途径可以实现。 </a:t>
            </a:r>
            <a:endParaRPr lang="zh-CN" altLang="en-US" sz="2000" dirty="0"/>
          </a:p>
          <a:p>
            <a:pPr marL="457200" indent="-457200" eaLnBrk="1" hangingPunct="1">
              <a:lnSpc>
                <a:spcPct val="150000"/>
              </a:lnSpc>
              <a:buClr>
                <a:srgbClr val="0070C0"/>
              </a:buClr>
              <a:buFont typeface="+mj-lt"/>
              <a:buAutoNum type="arabicPeriod"/>
            </a:pPr>
            <a:r>
              <a:rPr lang="zh-CN" altLang="en-US" sz="2000" dirty="0"/>
              <a:t>单例模式对测试是不利的。 在并行开发环境中， 如果单例模式没有完成， 是不能进行测试的， 没有接口也不能使用mock的方式虚拟一个对象。</a:t>
            </a:r>
            <a:endParaRPr lang="zh-CN" altLang="en-US" sz="2000" dirty="0"/>
          </a:p>
          <a:p>
            <a:pPr marL="457200" indent="-457200" eaLnBrk="1" hangingPunct="1">
              <a:lnSpc>
                <a:spcPct val="150000"/>
              </a:lnSpc>
              <a:buClr>
                <a:srgbClr val="0070C0"/>
              </a:buClr>
              <a:buFont typeface="+mj-lt"/>
              <a:buAutoNum type="arabicPeriod"/>
            </a:pPr>
            <a:r>
              <a:rPr lang="zh-CN" altLang="en-US" sz="2000" dirty="0"/>
              <a:t>单例模式与单一职责原则有冲突。 一个类应该只实现一个逻辑， 而不关心它是否是单例的， 是不是要单例取决于环境， 单例模式把</a:t>
            </a:r>
            <a:r>
              <a:rPr lang="en-US" altLang="zh-CN" sz="2000" dirty="0"/>
              <a:t>“</a:t>
            </a:r>
            <a:r>
              <a:rPr lang="zh-CN" altLang="en-US" sz="2000" dirty="0"/>
              <a:t>要单例</a:t>
            </a:r>
            <a:r>
              <a:rPr lang="en-US" altLang="zh-CN" sz="2000" dirty="0"/>
              <a:t>”</a:t>
            </a:r>
            <a:r>
              <a:rPr lang="zh-CN" altLang="en-US" sz="2000" dirty="0"/>
              <a:t>和业务逻辑融合在一个类中。</a:t>
            </a:r>
            <a:endParaRPr lang="zh-CN" altLang="en-US" sz="2000" dirty="0"/>
          </a:p>
        </p:txBody>
      </p:sp>
    </p:spTree>
    <p:custDataLst>
      <p:tags r:id="rId2"/>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单例模式(The Singleton Pattern)</a:t>
            </a:r>
            <a:endParaRPr lang="en-US" altLang="zh-CN" dirty="0"/>
          </a:p>
        </p:txBody>
      </p:sp>
      <p:sp>
        <p:nvSpPr>
          <p:cNvPr id="3" name="文本框 2"/>
          <p:cNvSpPr txBox="1"/>
          <p:nvPr/>
        </p:nvSpPr>
        <p:spPr>
          <a:xfrm>
            <a:off x="566431" y="2057436"/>
            <a:ext cx="8334776" cy="452310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应用场景</a:t>
            </a:r>
            <a:endParaRPr lang="zh-CN" altLang="en-US" dirty="0"/>
          </a:p>
          <a:p>
            <a:pPr marL="457200" indent="-457200" eaLnBrk="1" hangingPunct="1">
              <a:lnSpc>
                <a:spcPct val="150000"/>
              </a:lnSpc>
              <a:buClr>
                <a:srgbClr val="0070C0"/>
              </a:buClr>
              <a:buFont typeface="+mj-lt"/>
              <a:buAutoNum type="arabicPeriod"/>
            </a:pPr>
            <a:r>
              <a:rPr lang="zh-CN" altLang="en-US" dirty="0"/>
              <a:t>要求生成唯一序列号的环境；</a:t>
            </a:r>
            <a:endParaRPr lang="zh-CN" altLang="en-US" dirty="0"/>
          </a:p>
          <a:p>
            <a:pPr marL="457200" indent="-457200" eaLnBrk="1" hangingPunct="1">
              <a:lnSpc>
                <a:spcPct val="150000"/>
              </a:lnSpc>
              <a:buClr>
                <a:srgbClr val="0070C0"/>
              </a:buClr>
              <a:buFont typeface="+mj-lt"/>
              <a:buAutoNum type="arabicPeriod"/>
            </a:pPr>
            <a:r>
              <a:rPr lang="zh-CN" altLang="en-US" dirty="0"/>
              <a:t>在整个项目中需要一个共享访问点或共享数据；</a:t>
            </a:r>
            <a:endParaRPr lang="zh-CN" altLang="en-US" dirty="0"/>
          </a:p>
          <a:p>
            <a:pPr marL="457200" indent="-457200" eaLnBrk="1" hangingPunct="1">
              <a:lnSpc>
                <a:spcPct val="150000"/>
              </a:lnSpc>
              <a:buClr>
                <a:srgbClr val="0070C0"/>
              </a:buClr>
              <a:buFont typeface="+mj-lt"/>
              <a:buAutoNum type="arabicPeriod"/>
            </a:pPr>
            <a:r>
              <a:rPr lang="zh-CN" altLang="en-US" dirty="0"/>
              <a:t>创建一个对象需要消耗的资源过多， 如要访问IO和数据库等资源；</a:t>
            </a:r>
            <a:endParaRPr lang="zh-CN" altLang="en-US" dirty="0"/>
          </a:p>
          <a:p>
            <a:pPr marL="457200" indent="-457200" eaLnBrk="1" hangingPunct="1">
              <a:lnSpc>
                <a:spcPct val="150000"/>
              </a:lnSpc>
              <a:buClr>
                <a:srgbClr val="0070C0"/>
              </a:buClr>
              <a:buFont typeface="+mj-lt"/>
              <a:buAutoNum type="arabicPeriod"/>
            </a:pPr>
            <a:r>
              <a:rPr lang="zh-CN" altLang="en-US" dirty="0"/>
              <a:t>需要定义大量的静态常量和静态方法（如工具类） 的环境， 可以采用单例模式（当然， 也可以直接声明为static的方式）。</a:t>
            </a:r>
            <a:endParaRPr lang="zh-CN" altLang="en-US" dirty="0"/>
          </a:p>
        </p:txBody>
      </p:sp>
    </p:spTree>
    <p:custDataLst>
      <p:tags r:id="rId2"/>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单例模式(The Singleton Pattern)</a:t>
            </a:r>
            <a:endParaRPr lang="en-US" altLang="zh-CN" dirty="0"/>
          </a:p>
        </p:txBody>
      </p:sp>
      <p:sp>
        <p:nvSpPr>
          <p:cNvPr id="3" name="文本框 2"/>
          <p:cNvSpPr txBox="1"/>
          <p:nvPr/>
        </p:nvSpPr>
        <p:spPr>
          <a:xfrm>
            <a:off x="566431" y="2057436"/>
            <a:ext cx="8334776" cy="34150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注意事项</a:t>
            </a:r>
            <a:endParaRPr lang="zh-CN" altLang="en-US" dirty="0"/>
          </a:p>
          <a:p>
            <a:pPr indent="0" eaLnBrk="1" hangingPunct="1">
              <a:lnSpc>
                <a:spcPct val="150000"/>
              </a:lnSpc>
              <a:buFont typeface="Wingdings" panose="05000000000000000000" pitchFamily="2" charset="2"/>
              <a:buNone/>
            </a:pPr>
            <a:r>
              <a:rPr lang="zh-CN" altLang="en-US" dirty="0"/>
              <a:t>作为一种创建类模式，在任何需要生成复杂对象的地方，都可以使用工厂方法模式。有一点需要注意的地方就是复杂对象适合使用工厂模式，而简单对象，特别是只需要通过 new 就可以完成创建的对象，无需使用工厂模式。如果使用工厂模式，就需要引入一个工厂类，会增加系统的复杂度。</a:t>
            </a:r>
            <a:endParaRPr lang="zh-CN" altLang="en-US" dirty="0"/>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设计模式与</a:t>
            </a:r>
            <a:r>
              <a:rPr lang="en-US" altLang="zh-CN" dirty="0"/>
              <a:t>UML</a:t>
            </a:r>
            <a:endParaRPr lang="zh-CN" altLang="en-US" dirty="0"/>
          </a:p>
        </p:txBody>
      </p:sp>
      <p:sp>
        <p:nvSpPr>
          <p:cNvPr id="3" name="文本框 2"/>
          <p:cNvSpPr txBox="1"/>
          <p:nvPr/>
        </p:nvSpPr>
        <p:spPr>
          <a:xfrm>
            <a:off x="566431" y="2057436"/>
            <a:ext cx="8334776" cy="2830195"/>
          </a:xfrm>
          <a:prstGeom prst="rect">
            <a:avLst/>
          </a:prstGeom>
          <a:noFill/>
        </p:spPr>
        <p:txBody>
          <a:bodyPr wrap="square" rtlCol="0">
            <a:spAutoFit/>
          </a:bodyPr>
          <a:lstStyle/>
          <a:p>
            <a:pPr indent="628015" eaLnBrk="1" latinLnBrk="0" hangingPunct="1">
              <a:spcBef>
                <a:spcPts val="600"/>
              </a:spcBef>
              <a:spcAft>
                <a:spcPts val="600"/>
              </a:spcAft>
              <a:buFont typeface="Wingdings" panose="05000000000000000000" pitchFamily="2" charset="2"/>
              <a:buNone/>
            </a:pPr>
            <a:r>
              <a:rPr lang="zh-CN" altLang="en-US" dirty="0">
                <a:solidFill>
                  <a:srgbClr val="0070C0"/>
                </a:solidFill>
              </a:rPr>
              <a:t>设计模式</a:t>
            </a:r>
            <a:r>
              <a:rPr lang="zh-CN" altLang="en-US" dirty="0"/>
              <a:t>是</a:t>
            </a:r>
            <a:r>
              <a:rPr lang="en-US" altLang="zh-CN" dirty="0"/>
              <a:t>OOP</a:t>
            </a:r>
            <a:r>
              <a:rPr lang="zh-CN" altLang="en-US" dirty="0"/>
              <a:t>的方法论，其内容描述基本是围绕对象的结构和协作关系设计。因此需要一种直观的模型将上述内容清晰地表示出来。</a:t>
            </a:r>
            <a:endParaRPr lang="zh-CN" altLang="en-US" dirty="0"/>
          </a:p>
          <a:p>
            <a:pPr indent="628015" eaLnBrk="1" latinLnBrk="0" hangingPunct="1">
              <a:spcBef>
                <a:spcPts val="600"/>
              </a:spcBef>
              <a:spcAft>
                <a:spcPts val="600"/>
              </a:spcAft>
              <a:buFont typeface="Wingdings" panose="05000000000000000000" pitchFamily="2" charset="2"/>
              <a:buNone/>
            </a:pPr>
            <a:r>
              <a:rPr lang="zh-CN" altLang="en-US" dirty="0"/>
              <a:t> </a:t>
            </a:r>
            <a:r>
              <a:rPr lang="zh-CN" altLang="en-US" dirty="0">
                <a:solidFill>
                  <a:srgbClr val="0070C0"/>
                </a:solidFill>
              </a:rPr>
              <a:t>统一建模语言（</a:t>
            </a:r>
            <a:r>
              <a:rPr lang="en-US" altLang="zh-CN" dirty="0">
                <a:solidFill>
                  <a:srgbClr val="0070C0"/>
                </a:solidFill>
              </a:rPr>
              <a:t>UML）</a:t>
            </a:r>
            <a:r>
              <a:rPr lang="zh-CN" altLang="en-US" dirty="0"/>
              <a:t>是</a:t>
            </a:r>
            <a:r>
              <a:rPr lang="en-US" altLang="zh-CN" dirty="0"/>
              <a:t>OOP</a:t>
            </a:r>
            <a:r>
              <a:rPr lang="zh-CN" altLang="en-US" dirty="0"/>
              <a:t>的建模语言，其核心就是把软件的设计思想通过建模的方法表达出来。故非常适合于表达设计模式。同时</a:t>
            </a:r>
            <a:r>
              <a:rPr lang="en-US" altLang="zh-CN" dirty="0"/>
              <a:t>UML</a:t>
            </a:r>
            <a:r>
              <a:rPr lang="zh-CN" altLang="en-US" dirty="0"/>
              <a:t>已经被广泛用于软件设计，这也推动了设计模式的应用。</a:t>
            </a:r>
            <a:endParaRPr lang="zh-CN" altLang="en-US" dirty="0"/>
          </a:p>
        </p:txBody>
      </p:sp>
    </p:spTree>
    <p:custDataLst>
      <p:tags r:id="rId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Factory Pattern</a:t>
            </a:r>
            <a:endParaRPr lang="zh-CN" altLang="en-US" sz="3600" dirty="0"/>
          </a:p>
        </p:txBody>
      </p:sp>
      <p:sp>
        <p:nvSpPr>
          <p:cNvPr id="3" name="内容占位符 2"/>
          <p:cNvSpPr>
            <a:spLocks noGrp="1"/>
          </p:cNvSpPr>
          <p:nvPr>
            <p:ph sz="quarter" idx="13"/>
          </p:nvPr>
        </p:nvSpPr>
        <p:spPr/>
        <p:txBody>
          <a:bodyPr>
            <a:normAutofit/>
          </a:bodyPr>
          <a:lstStyle/>
          <a:p>
            <a:r>
              <a:rPr lang="zh-CN" altLang="en-US" dirty="0"/>
              <a:t>工厂模式</a:t>
            </a:r>
            <a:endParaRPr lang="en-US"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endParaRPr lang="en-US" altLang="zh-CN" dirty="0"/>
          </a:p>
        </p:txBody>
      </p:sp>
      <p:sp>
        <p:nvSpPr>
          <p:cNvPr id="3" name="文本框 2"/>
          <p:cNvSpPr txBox="1"/>
          <p:nvPr/>
        </p:nvSpPr>
        <p:spPr>
          <a:xfrm>
            <a:off x="566431" y="2057436"/>
            <a:ext cx="8334776" cy="396938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indent="0" eaLnBrk="1" hangingPunct="1">
              <a:lnSpc>
                <a:spcPct val="150000"/>
              </a:lnSpc>
              <a:buFont typeface="Wingdings" panose="05000000000000000000" pitchFamily="2" charset="2"/>
              <a:buNone/>
            </a:pPr>
            <a:r>
              <a:rPr lang="zh-CN" altLang="en-US" dirty="0"/>
              <a:t>Define an interface for creating an object,but let subclasses decide which class to instantiate.Factory Method lets a class defer instantiation to subclasses.</a:t>
            </a:r>
            <a:endParaRPr lang="zh-CN" altLang="en-US" dirty="0"/>
          </a:p>
          <a:p>
            <a:pPr indent="0" eaLnBrk="1" hangingPunct="1">
              <a:lnSpc>
                <a:spcPct val="150000"/>
              </a:lnSpc>
              <a:buFont typeface="Wingdings" panose="05000000000000000000" pitchFamily="2" charset="2"/>
              <a:buNone/>
            </a:pPr>
            <a:endParaRPr lang="zh-CN" altLang="en-US" dirty="0"/>
          </a:p>
          <a:p>
            <a:pPr indent="0" eaLnBrk="1" hangingPunct="1">
              <a:lnSpc>
                <a:spcPct val="150000"/>
              </a:lnSpc>
              <a:buFont typeface="Wingdings" panose="05000000000000000000" pitchFamily="2" charset="2"/>
              <a:buNone/>
            </a:pPr>
            <a:r>
              <a:rPr lang="zh-CN" altLang="en-US" dirty="0"/>
              <a:t>定义一个用于创建对象的接口， 让子类决定实例化哪一个类。 工厂方法使一个类的实例化延迟到其子类。</a:t>
            </a:r>
            <a:endParaRPr lang="zh-CN" altLang="en-US" dirty="0"/>
          </a:p>
        </p:txBody>
      </p:sp>
    </p:spTree>
    <p:custDataLst>
      <p:tags r:id="rId2"/>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endParaRPr lang="en-US" altLang="zh-CN" dirty="0"/>
          </a:p>
        </p:txBody>
      </p:sp>
      <p:sp>
        <p:nvSpPr>
          <p:cNvPr id="3" name="文本框 2"/>
          <p:cNvSpPr txBox="1"/>
          <p:nvPr/>
        </p:nvSpPr>
        <p:spPr>
          <a:xfrm>
            <a:off x="566431" y="2057436"/>
            <a:ext cx="8334776" cy="286131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dirty="0"/>
          </a:p>
          <a:p>
            <a:pPr marL="457200" indent="-457200" eaLnBrk="1" hangingPunct="1">
              <a:lnSpc>
                <a:spcPct val="150000"/>
              </a:lnSpc>
              <a:buClr>
                <a:srgbClr val="0070C0"/>
              </a:buClr>
              <a:buFont typeface="+mj-lt"/>
              <a:buAutoNum type="arabicPeriod"/>
            </a:pPr>
            <a:r>
              <a:rPr lang="zh-CN" altLang="en-US" dirty="0"/>
              <a:t>良好的封装性， 代码结构清晰。</a:t>
            </a:r>
            <a:endParaRPr lang="zh-CN" altLang="en-US" dirty="0"/>
          </a:p>
          <a:p>
            <a:pPr marL="457200" indent="-457200" eaLnBrk="1" hangingPunct="1">
              <a:lnSpc>
                <a:spcPct val="150000"/>
              </a:lnSpc>
              <a:buClr>
                <a:srgbClr val="0070C0"/>
              </a:buClr>
              <a:buFont typeface="+mj-lt"/>
              <a:buAutoNum type="arabicPeriod"/>
            </a:pPr>
            <a:r>
              <a:rPr lang="zh-CN" altLang="en-US" dirty="0"/>
              <a:t>工厂方法模式的扩展性非常优秀。</a:t>
            </a:r>
            <a:endParaRPr lang="zh-CN" altLang="en-US" dirty="0"/>
          </a:p>
          <a:p>
            <a:pPr marL="457200" indent="-457200" eaLnBrk="1" hangingPunct="1">
              <a:lnSpc>
                <a:spcPct val="150000"/>
              </a:lnSpc>
              <a:buClr>
                <a:srgbClr val="0070C0"/>
              </a:buClr>
              <a:buFont typeface="+mj-lt"/>
              <a:buAutoNum type="arabicPeriod"/>
            </a:pPr>
            <a:r>
              <a:rPr lang="zh-CN" altLang="en-US" dirty="0"/>
              <a:t>屏蔽产品类。</a:t>
            </a:r>
            <a:endParaRPr lang="zh-CN" altLang="en-US" dirty="0"/>
          </a:p>
          <a:p>
            <a:pPr marL="457200" indent="-457200" eaLnBrk="1" hangingPunct="1">
              <a:lnSpc>
                <a:spcPct val="150000"/>
              </a:lnSpc>
              <a:buClr>
                <a:srgbClr val="0070C0"/>
              </a:buClr>
              <a:buFont typeface="+mj-lt"/>
              <a:buAutoNum type="arabicPeriod"/>
            </a:pPr>
            <a:r>
              <a:rPr lang="zh-CN" altLang="en-US" dirty="0"/>
              <a:t>工厂方法模式是典型的解耦框架。</a:t>
            </a:r>
            <a:endParaRPr lang="zh-CN" altLang="en-US" dirty="0"/>
          </a:p>
        </p:txBody>
      </p:sp>
    </p:spTree>
    <p:custDataLst>
      <p:tags r:id="rId2"/>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工厂模式</a:t>
            </a:r>
            <a:r>
              <a:rPr lang="en-US" altLang="zh-CN" dirty="0"/>
              <a:t>(The Factory Pattern)</a:t>
            </a:r>
            <a:endParaRPr lang="en-US" altLang="zh-CN" dirty="0"/>
          </a:p>
        </p:txBody>
      </p:sp>
      <p:sp>
        <p:nvSpPr>
          <p:cNvPr id="3" name="文本框 2"/>
          <p:cNvSpPr txBox="1"/>
          <p:nvPr/>
        </p:nvSpPr>
        <p:spPr>
          <a:xfrm>
            <a:off x="566431" y="2057436"/>
            <a:ext cx="8334776" cy="452310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应用场景</a:t>
            </a:r>
            <a:endParaRPr lang="zh-CN" altLang="en-US" dirty="0"/>
          </a:p>
          <a:p>
            <a:pPr marL="457200" indent="-457200" eaLnBrk="1" hangingPunct="1">
              <a:lnSpc>
                <a:spcPct val="150000"/>
              </a:lnSpc>
              <a:buClr>
                <a:srgbClr val="0070C0"/>
              </a:buClr>
              <a:buFont typeface="+mj-lt"/>
              <a:buAutoNum type="arabicPeriod"/>
            </a:pPr>
            <a:r>
              <a:rPr lang="zh-CN" altLang="en-US" dirty="0"/>
              <a:t>工厂方法模式是new一个对象的替代品， 所以在所有需要生成对象的地方都可以使用，但是需要慎重地考虑是否要增加一个工厂类进行管理， 增加代码的复杂度。</a:t>
            </a:r>
            <a:endParaRPr lang="zh-CN" altLang="en-US" dirty="0"/>
          </a:p>
          <a:p>
            <a:pPr marL="457200" indent="-457200" eaLnBrk="1" hangingPunct="1">
              <a:lnSpc>
                <a:spcPct val="150000"/>
              </a:lnSpc>
              <a:buClr>
                <a:srgbClr val="0070C0"/>
              </a:buClr>
              <a:buFont typeface="+mj-lt"/>
              <a:buAutoNum type="arabicPeriod"/>
            </a:pPr>
            <a:r>
              <a:rPr lang="zh-CN" altLang="en-US" dirty="0"/>
              <a:t>需要灵活的、 可扩展的框架时， 可以考虑采用工厂方法模式。</a:t>
            </a:r>
            <a:endParaRPr lang="zh-CN" altLang="en-US" dirty="0"/>
          </a:p>
          <a:p>
            <a:pPr marL="457200" indent="-457200" eaLnBrk="1" hangingPunct="1">
              <a:lnSpc>
                <a:spcPct val="150000"/>
              </a:lnSpc>
              <a:buClr>
                <a:srgbClr val="0070C0"/>
              </a:buClr>
              <a:buFont typeface="+mj-lt"/>
              <a:buAutoNum type="arabicPeriod"/>
            </a:pPr>
            <a:r>
              <a:rPr lang="zh-CN" altLang="en-US" dirty="0"/>
              <a:t>工厂方法模式可以用在异构项目中。</a:t>
            </a:r>
            <a:endParaRPr lang="zh-CN" altLang="en-US" dirty="0"/>
          </a:p>
          <a:p>
            <a:pPr marL="457200" indent="-457200" eaLnBrk="1" hangingPunct="1">
              <a:lnSpc>
                <a:spcPct val="150000"/>
              </a:lnSpc>
              <a:buClr>
                <a:srgbClr val="0070C0"/>
              </a:buClr>
              <a:buFont typeface="+mj-lt"/>
              <a:buAutoNum type="arabicPeriod"/>
            </a:pPr>
            <a:r>
              <a:rPr lang="zh-CN" altLang="en-US" dirty="0"/>
              <a:t>可以使用在测试驱动开发的框架下。</a:t>
            </a:r>
            <a:endParaRPr lang="zh-CN" altLang="en-US" dirty="0"/>
          </a:p>
        </p:txBody>
      </p:sp>
    </p:spTree>
    <p:custDataLst>
      <p:tags r:id="rId2"/>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sym typeface="+mn-ea"/>
              </a:rPr>
              <a:t>The Abstract Factory Pattern</a:t>
            </a:r>
            <a:endParaRPr lang="zh-CN" altLang="en-US" sz="3600" dirty="0"/>
          </a:p>
        </p:txBody>
      </p:sp>
      <p:sp>
        <p:nvSpPr>
          <p:cNvPr id="3" name="内容占位符 2"/>
          <p:cNvSpPr>
            <a:spLocks noGrp="1"/>
          </p:cNvSpPr>
          <p:nvPr>
            <p:ph sz="quarter" idx="13"/>
          </p:nvPr>
        </p:nvSpPr>
        <p:spPr/>
        <p:txBody>
          <a:bodyPr>
            <a:normAutofit/>
          </a:bodyPr>
          <a:lstStyle/>
          <a:p>
            <a:r>
              <a:rPr lang="zh-CN" altLang="en-US" dirty="0">
                <a:sym typeface="+mn-ea"/>
              </a:rPr>
              <a:t>抽象工厂模式</a:t>
            </a:r>
            <a:endParaRPr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抽象工厂模式</a:t>
            </a:r>
            <a:r>
              <a:rPr lang="en-US" altLang="zh-CN" dirty="0">
                <a:sym typeface="+mn-ea"/>
              </a:rPr>
              <a:t>(The Abstract Factory Pattern)</a:t>
            </a:r>
            <a:endParaRPr lang="en-US" altLang="zh-CN" dirty="0"/>
          </a:p>
        </p:txBody>
      </p:sp>
      <p:sp>
        <p:nvSpPr>
          <p:cNvPr id="3" name="文本框 2"/>
          <p:cNvSpPr txBox="1"/>
          <p:nvPr/>
        </p:nvSpPr>
        <p:spPr>
          <a:xfrm>
            <a:off x="566431" y="2057436"/>
            <a:ext cx="8334776" cy="34150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zh-CN" altLang="en-US" dirty="0"/>
              <a:t>Provide an interface for creating families of related or dependent objects without specifying their concrete classes.</a:t>
            </a:r>
            <a:endParaRPr lang="zh-CN" altLang="en-US" dirty="0"/>
          </a:p>
          <a:p>
            <a:pPr marL="0" indent="0" eaLnBrk="1" hangingPunct="1">
              <a:lnSpc>
                <a:spcPct val="150000"/>
              </a:lnSpc>
              <a:buClr>
                <a:srgbClr val="0070C0"/>
              </a:buClr>
              <a:buFont typeface="+mj-lt"/>
              <a:buNone/>
            </a:pPr>
            <a:endParaRPr lang="zh-CN" altLang="en-US" dirty="0"/>
          </a:p>
          <a:p>
            <a:pPr marL="0" indent="0" eaLnBrk="1" hangingPunct="1">
              <a:lnSpc>
                <a:spcPct val="150000"/>
              </a:lnSpc>
              <a:buClr>
                <a:srgbClr val="0070C0"/>
              </a:buClr>
              <a:buFont typeface="+mj-lt"/>
              <a:buNone/>
            </a:pPr>
            <a:r>
              <a:rPr lang="zh-CN" altLang="en-US" dirty="0"/>
              <a:t>为创建一组相关或相互依赖的对象提供一个接口， 而且无须指定它们的具体类。 </a:t>
            </a:r>
            <a:endParaRPr lang="zh-CN" altLang="en-US" dirty="0"/>
          </a:p>
        </p:txBody>
      </p:sp>
    </p:spTree>
    <p:custDataLst>
      <p:tags r:id="rId2"/>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抽象工厂模式</a:t>
            </a:r>
            <a:r>
              <a:rPr lang="en-US" altLang="zh-CN" dirty="0">
                <a:sym typeface="+mn-ea"/>
              </a:rPr>
              <a:t>(The Abstract Factory Pattern)</a:t>
            </a:r>
            <a:endParaRPr lang="en-US" altLang="zh-CN" dirty="0"/>
          </a:p>
        </p:txBody>
      </p:sp>
      <p:sp>
        <p:nvSpPr>
          <p:cNvPr id="3" name="文本框 2"/>
          <p:cNvSpPr txBox="1"/>
          <p:nvPr/>
        </p:nvSpPr>
        <p:spPr>
          <a:xfrm>
            <a:off x="566431" y="2057436"/>
            <a:ext cx="8334776" cy="175323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dirty="0"/>
          </a:p>
          <a:p>
            <a:pPr marL="457200" indent="-457200" eaLnBrk="1" hangingPunct="1">
              <a:lnSpc>
                <a:spcPct val="150000"/>
              </a:lnSpc>
              <a:buClr>
                <a:srgbClr val="0070C0"/>
              </a:buClr>
              <a:buFont typeface="+mj-lt"/>
              <a:buAutoNum type="arabicPeriod"/>
            </a:pPr>
            <a:r>
              <a:rPr lang="zh-CN" altLang="en-US" dirty="0"/>
              <a:t>封装性，关注接口无须关注具体实现；</a:t>
            </a:r>
            <a:endParaRPr lang="zh-CN" altLang="en-US" dirty="0"/>
          </a:p>
          <a:p>
            <a:pPr marL="457200" indent="-457200" eaLnBrk="1" hangingPunct="1">
              <a:lnSpc>
                <a:spcPct val="150000"/>
              </a:lnSpc>
              <a:buClr>
                <a:srgbClr val="0070C0"/>
              </a:buClr>
              <a:buFont typeface="+mj-lt"/>
              <a:buAutoNum type="arabicPeriod"/>
            </a:pPr>
            <a:r>
              <a:rPr lang="zh-CN" altLang="en-US" dirty="0"/>
              <a:t>产品族内的约束为非公开状态。</a:t>
            </a:r>
            <a:endParaRPr lang="zh-CN" altLang="en-US" dirty="0"/>
          </a:p>
        </p:txBody>
      </p:sp>
    </p:spTree>
    <p:custDataLst>
      <p:tags r:id="rId2"/>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抽象工厂模式</a:t>
            </a:r>
            <a:r>
              <a:rPr lang="en-US" altLang="zh-CN" dirty="0">
                <a:sym typeface="+mn-ea"/>
              </a:rPr>
              <a:t>(The Abstract Factory Pattern)</a:t>
            </a:r>
            <a:endParaRPr lang="en-US" altLang="zh-CN" dirty="0"/>
          </a:p>
        </p:txBody>
      </p:sp>
      <p:sp>
        <p:nvSpPr>
          <p:cNvPr id="3" name="文本框 2"/>
          <p:cNvSpPr txBox="1"/>
          <p:nvPr/>
        </p:nvSpPr>
        <p:spPr>
          <a:xfrm>
            <a:off x="566431" y="2057436"/>
            <a:ext cx="8334776" cy="119888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eaLnBrk="1" hangingPunct="1">
              <a:lnSpc>
                <a:spcPct val="150000"/>
              </a:lnSpc>
              <a:buClr>
                <a:srgbClr val="0070C0"/>
              </a:buClr>
              <a:buFont typeface="+mj-lt"/>
              <a:buAutoNum type="arabicPeriod"/>
            </a:pPr>
            <a:r>
              <a:rPr lang="zh-CN" altLang="en-US" dirty="0"/>
              <a:t>扩展非常困难。</a:t>
            </a:r>
            <a:endParaRPr lang="zh-CN" altLang="en-US" dirty="0"/>
          </a:p>
        </p:txBody>
      </p:sp>
    </p:spTree>
    <p:custDataLst>
      <p:tags r:id="rId2"/>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抽象工厂模式</a:t>
            </a:r>
            <a:r>
              <a:rPr lang="en-US" altLang="zh-CN" dirty="0">
                <a:sym typeface="+mn-ea"/>
              </a:rPr>
              <a:t>(The Abstract Factory Pattern)</a:t>
            </a:r>
            <a:endParaRPr lang="en-US" altLang="zh-CN" dirty="0"/>
          </a:p>
        </p:txBody>
      </p:sp>
      <p:sp>
        <p:nvSpPr>
          <p:cNvPr id="3" name="文本框 2"/>
          <p:cNvSpPr txBox="1"/>
          <p:nvPr/>
        </p:nvSpPr>
        <p:spPr>
          <a:xfrm>
            <a:off x="566431" y="2057436"/>
            <a:ext cx="8334776" cy="175323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应用场景</a:t>
            </a:r>
            <a:endParaRPr lang="zh-CN" altLang="en-US" dirty="0"/>
          </a:p>
          <a:p>
            <a:pPr marL="457200" indent="-457200" eaLnBrk="1" hangingPunct="1">
              <a:lnSpc>
                <a:spcPct val="150000"/>
              </a:lnSpc>
              <a:buClr>
                <a:srgbClr val="0070C0"/>
              </a:buClr>
              <a:buFont typeface="+mj-lt"/>
              <a:buAutoNum type="arabicPeriod"/>
            </a:pPr>
            <a:r>
              <a:rPr lang="zh-CN" altLang="en-US" dirty="0"/>
              <a:t>一个对象族（或是一组没有任何关系的对象）都有相同的约束， 则可以使用抽象工厂模式。</a:t>
            </a:r>
            <a:endParaRPr lang="zh-CN" altLang="en-US" dirty="0"/>
          </a:p>
        </p:txBody>
      </p:sp>
    </p:spTree>
    <p:custDataLst>
      <p:tags r:id="rId2"/>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Prototype Pattern</a:t>
            </a:r>
            <a:endParaRPr lang="zh-CN" altLang="en-US" sz="3600" dirty="0"/>
          </a:p>
        </p:txBody>
      </p:sp>
      <p:sp>
        <p:nvSpPr>
          <p:cNvPr id="6" name="内容占位符 2"/>
          <p:cNvSpPr txBox="1"/>
          <p:nvPr/>
        </p:nvSpPr>
        <p:spPr>
          <a:xfrm>
            <a:off x="1290638" y="2374166"/>
            <a:ext cx="6867525" cy="830997"/>
          </a:xfrm>
          <a:prstGeom prst="rect">
            <a:avLst/>
          </a:prstGeom>
        </p:spPr>
        <p:txBody>
          <a:bodyPr vert="horz" lIns="91440" tIns="45720" rIns="91440" bIns="45720" rtlCol="0" anchor="b" anchorCtr="0">
            <a:normAutofit/>
          </a:bodyPr>
          <a:lstStyle>
            <a:lvl1pPr marL="0" indent="0" algn="ctr" defTabSz="685800" rtl="0" eaLnBrk="1" latinLnBrk="0" hangingPunct="1">
              <a:lnSpc>
                <a:spcPct val="120000"/>
              </a:lnSpc>
              <a:spcBef>
                <a:spcPts val="750"/>
              </a:spcBef>
              <a:buFont typeface="Arial" panose="020B0604020202020204" pitchFamily="34" charset="0"/>
              <a:buNone/>
              <a:defRPr sz="40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zh-CN" altLang="en-US" dirty="0">
                <a:sym typeface="+mn-ea"/>
              </a:rPr>
              <a:t>原型模式</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Design Principle</a:t>
            </a:r>
            <a:endParaRPr lang="zh-CN" altLang="en-US" dirty="0"/>
          </a:p>
        </p:txBody>
      </p:sp>
      <p:sp>
        <p:nvSpPr>
          <p:cNvPr id="3" name="内容占位符 2"/>
          <p:cNvSpPr>
            <a:spLocks noGrp="1"/>
          </p:cNvSpPr>
          <p:nvPr>
            <p:ph sz="quarter" idx="13"/>
          </p:nvPr>
        </p:nvSpPr>
        <p:spPr/>
        <p:txBody>
          <a:bodyPr/>
          <a:lstStyle/>
          <a:p>
            <a:r>
              <a:rPr lang="zh-CN" altLang="en-US" dirty="0"/>
              <a:t>设计原则</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原型模式</a:t>
            </a:r>
            <a:r>
              <a:rPr lang="en-US" altLang="zh-CN" dirty="0">
                <a:sym typeface="+mn-ea"/>
              </a:rPr>
              <a:t>(The Prototype Pattern)</a:t>
            </a:r>
            <a:endParaRPr lang="en-US" altLang="zh-CN" dirty="0">
              <a:sym typeface="+mn-ea"/>
            </a:endParaRPr>
          </a:p>
        </p:txBody>
      </p:sp>
      <p:sp>
        <p:nvSpPr>
          <p:cNvPr id="3" name="文本框 2"/>
          <p:cNvSpPr txBox="1"/>
          <p:nvPr/>
        </p:nvSpPr>
        <p:spPr>
          <a:xfrm>
            <a:off x="566431" y="2057436"/>
            <a:ext cx="8334776" cy="3350854"/>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en-US" altLang="zh-CN" dirty="0"/>
              <a:t>Specify the kinds of objects to create using a prototypical </a:t>
            </a:r>
            <a:r>
              <a:rPr lang="en-US" altLang="zh-CN" dirty="0" err="1"/>
              <a:t>instance,and</a:t>
            </a:r>
            <a:r>
              <a:rPr lang="en-US" altLang="zh-CN" dirty="0"/>
              <a:t> create new object by coping the prototype.</a:t>
            </a:r>
            <a:endParaRPr lang="en-US" altLang="zh-CN" dirty="0"/>
          </a:p>
          <a:p>
            <a:pPr marL="0" indent="0" eaLnBrk="1" hangingPunct="1">
              <a:lnSpc>
                <a:spcPct val="150000"/>
              </a:lnSpc>
              <a:buClr>
                <a:srgbClr val="0070C0"/>
              </a:buClr>
              <a:buFont typeface="+mj-lt"/>
              <a:buNone/>
            </a:pPr>
            <a:endParaRPr lang="zh-CN" altLang="en-US" dirty="0"/>
          </a:p>
          <a:p>
            <a:pPr marL="0" indent="0" eaLnBrk="1" hangingPunct="1">
              <a:lnSpc>
                <a:spcPct val="150000"/>
              </a:lnSpc>
              <a:buClr>
                <a:srgbClr val="0070C0"/>
              </a:buClr>
              <a:buFont typeface="+mj-lt"/>
              <a:buNone/>
            </a:pPr>
            <a:r>
              <a:rPr lang="zh-CN" altLang="en-US" dirty="0"/>
              <a:t>使用原型实例指定带创建对象的类型，并通过复制这个原型来创建新的对象。</a:t>
            </a:r>
            <a:endParaRPr lang="zh-CN" altLang="en-US" dirty="0"/>
          </a:p>
        </p:txBody>
      </p:sp>
    </p:spTree>
    <p:custDataLst>
      <p:tags r:id="rId2"/>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原型模式</a:t>
            </a:r>
            <a:r>
              <a:rPr lang="en-US" altLang="zh-CN" dirty="0">
                <a:sym typeface="+mn-ea"/>
              </a:rPr>
              <a:t>(The Prototype Pattern)</a:t>
            </a:r>
            <a:endParaRPr lang="en-US" altLang="zh-CN" dirty="0">
              <a:sym typeface="+mn-ea"/>
            </a:endParaRPr>
          </a:p>
        </p:txBody>
      </p:sp>
      <p:sp>
        <p:nvSpPr>
          <p:cNvPr id="3" name="文本框 2"/>
          <p:cNvSpPr txBox="1"/>
          <p:nvPr/>
        </p:nvSpPr>
        <p:spPr>
          <a:xfrm>
            <a:off x="566431" y="2057436"/>
            <a:ext cx="8334776" cy="2123658"/>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dirty="0"/>
          </a:p>
          <a:p>
            <a:pPr marL="457200" indent="-457200">
              <a:buClr>
                <a:srgbClr val="0070C0"/>
              </a:buClr>
              <a:buFont typeface="+mj-lt"/>
              <a:buAutoNum type="arabicPeriod"/>
            </a:pPr>
            <a:r>
              <a:rPr lang="zh-CN" altLang="en-US" dirty="0"/>
              <a:t>如果创建新的对象比较复杂时，可以利用原型模式简化对象的创建过程，同时也能够提高效率；</a:t>
            </a:r>
            <a:endParaRPr lang="zh-CN" altLang="en-US" dirty="0"/>
          </a:p>
          <a:p>
            <a:pPr marL="457200" indent="-457200">
              <a:buClr>
                <a:srgbClr val="0070C0"/>
              </a:buClr>
              <a:buFont typeface="+mj-lt"/>
              <a:buAutoNum type="arabicPeriod"/>
            </a:pPr>
            <a:r>
              <a:rPr lang="zh-CN" altLang="en-US" dirty="0"/>
              <a:t>可以使用深克隆保持对象的状态；</a:t>
            </a:r>
            <a:endParaRPr lang="zh-CN" altLang="en-US" dirty="0"/>
          </a:p>
          <a:p>
            <a:pPr marL="457200" indent="-457200">
              <a:buClr>
                <a:srgbClr val="0070C0"/>
              </a:buClr>
              <a:buFont typeface="+mj-lt"/>
              <a:buAutoNum type="arabicPeriod"/>
            </a:pPr>
            <a:r>
              <a:rPr lang="zh-CN" altLang="en-US" dirty="0"/>
              <a:t>原型模式提供了简化的创建结构。</a:t>
            </a:r>
            <a:endParaRPr lang="zh-CN" altLang="en-US" dirty="0"/>
          </a:p>
        </p:txBody>
      </p:sp>
    </p:spTree>
    <p:custDataLst>
      <p:tags r:id="rId2"/>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原型模式</a:t>
            </a:r>
            <a:r>
              <a:rPr lang="en-US" altLang="zh-CN" dirty="0">
                <a:sym typeface="+mn-ea"/>
              </a:rPr>
              <a:t>(The Prototype Pattern)</a:t>
            </a:r>
            <a:endParaRPr lang="en-US" altLang="zh-CN" dirty="0">
              <a:sym typeface="+mn-ea"/>
            </a:endParaRPr>
          </a:p>
        </p:txBody>
      </p:sp>
      <p:sp>
        <p:nvSpPr>
          <p:cNvPr id="3" name="文本框 2"/>
          <p:cNvSpPr txBox="1"/>
          <p:nvPr/>
        </p:nvSpPr>
        <p:spPr>
          <a:xfrm>
            <a:off x="566431" y="2057436"/>
            <a:ext cx="8334776" cy="249299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buClr>
                <a:srgbClr val="0070C0"/>
              </a:buClr>
              <a:buFont typeface="+mj-lt"/>
              <a:buAutoNum type="arabicPeriod"/>
            </a:pPr>
            <a:r>
              <a:rPr lang="zh-CN" altLang="en-US" dirty="0"/>
              <a:t>在实现深克隆的时候可能需要比较复杂的代码。</a:t>
            </a:r>
            <a:endParaRPr lang="zh-CN" altLang="en-US" dirty="0"/>
          </a:p>
          <a:p>
            <a:pPr marL="457200" indent="-457200">
              <a:buClr>
                <a:srgbClr val="0070C0"/>
              </a:buClr>
              <a:buFont typeface="+mj-lt"/>
              <a:buAutoNum type="arabicPeriod"/>
            </a:pPr>
            <a:r>
              <a:rPr lang="zh-CN" altLang="en-US" dirty="0"/>
              <a:t>需要为每一个类配备一个克隆方法，而且这个克隆方法需要对类的功能进行通盘考虑，这对全新的类来说不是很难，但对已有的类进行改造时，不一定是件容易的事，必须修改其源代码，违背了“开闭原则”。</a:t>
            </a:r>
            <a:endParaRPr lang="zh-CN" altLang="en-US" dirty="0"/>
          </a:p>
        </p:txBody>
      </p:sp>
    </p:spTree>
    <p:custDataLst>
      <p:tags r:id="rId2"/>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原型模式</a:t>
            </a:r>
            <a:r>
              <a:rPr lang="en-US" altLang="zh-CN" dirty="0">
                <a:sym typeface="+mn-ea"/>
              </a:rPr>
              <a:t>(The Prototype Pattern)</a:t>
            </a:r>
            <a:endParaRPr lang="en-US" altLang="zh-CN" dirty="0">
              <a:sym typeface="+mn-ea"/>
            </a:endParaRPr>
          </a:p>
        </p:txBody>
      </p:sp>
      <p:sp>
        <p:nvSpPr>
          <p:cNvPr id="3" name="文本框 2"/>
          <p:cNvSpPr txBox="1"/>
          <p:nvPr/>
        </p:nvSpPr>
        <p:spPr>
          <a:xfrm>
            <a:off x="566431" y="2057436"/>
            <a:ext cx="8334776" cy="4708981"/>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应用场景</a:t>
            </a:r>
            <a:endParaRPr lang="zh-CN" altLang="en-US" dirty="0"/>
          </a:p>
          <a:p>
            <a:pPr marL="457200" indent="-457200">
              <a:buClr>
                <a:srgbClr val="0070C0"/>
              </a:buClr>
              <a:buFont typeface="+mj-lt"/>
              <a:buAutoNum type="arabicPeriod"/>
            </a:pPr>
            <a:r>
              <a:rPr lang="zh-CN" altLang="en-US" dirty="0"/>
              <a:t>如果创建新对象成本较大，我们可以利用已有的对象进行复制来获得。</a:t>
            </a:r>
            <a:endParaRPr lang="zh-CN" altLang="en-US" dirty="0"/>
          </a:p>
          <a:p>
            <a:pPr marL="457200" indent="-457200">
              <a:buClr>
                <a:srgbClr val="0070C0"/>
              </a:buClr>
              <a:buFont typeface="+mj-lt"/>
              <a:buAutoNum type="arabicPeriod"/>
            </a:pPr>
            <a:r>
              <a:rPr lang="zh-CN" altLang="en-US" dirty="0"/>
              <a:t>如果系统要保存对象的状态，而对象的状态变化很小，或者对象本身占内存不大的时候，也可以使用原型模式配合备忘录模式来应用。相反，如果对象的状态变化很大，或者对象占用的内存很大，那么采用状态模式会比原型模式更好。 </a:t>
            </a:r>
            <a:endParaRPr lang="en-US" altLang="zh-CN" dirty="0"/>
          </a:p>
          <a:p>
            <a:pPr marL="457200" indent="-457200">
              <a:buClr>
                <a:srgbClr val="0070C0"/>
              </a:buClr>
              <a:buFont typeface="+mj-lt"/>
              <a:buAutoNum type="arabicPeriod"/>
            </a:pPr>
            <a:r>
              <a:rPr lang="zh-CN" altLang="en-US" dirty="0"/>
              <a:t>需要避免使用分层次的工厂类来创建分层次的对象，并且类的实例对象只有一个或很少的几个组合状态，通过复制原型对象得到新实例可能比使用构造函数创建一个新实例更加方便。</a:t>
            </a:r>
            <a:endParaRPr lang="zh-CN" altLang="en-US" dirty="0"/>
          </a:p>
        </p:txBody>
      </p:sp>
    </p:spTree>
    <p:custDataLst>
      <p:tags r:id="rId2"/>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4"/>
          <p:cNvSpPr>
            <a:spLocks noGrp="1" noChangeArrowheads="1"/>
          </p:cNvSpPr>
          <p:nvPr>
            <p:ph type="ctrTitle"/>
          </p:nvPr>
        </p:nvSpPr>
        <p:spPr>
          <a:xfrm>
            <a:off x="3695666" y="1743115"/>
            <a:ext cx="1752668" cy="914400"/>
          </a:xfrm>
        </p:spPr>
        <p:txBody>
          <a:bodyPr anchor="ctr">
            <a:normAutofit fontScale="90000"/>
          </a:bodyPr>
          <a:lstStyle/>
          <a:p>
            <a:r>
              <a:rPr lang="zh-CN" altLang="en-US" dirty="0">
                <a:ea typeface="宋体" panose="02010600030101010101" pitchFamily="2" charset="-122"/>
              </a:rPr>
              <a:t>谢谢</a:t>
            </a:r>
            <a:endParaRPr lang="zh-CN" altLang="en-US" dirty="0">
              <a:ea typeface="宋体" panose="02010600030101010101" pitchFamily="2" charset="-122"/>
            </a:endParaRPr>
          </a:p>
        </p:txBody>
      </p:sp>
      <p:sp>
        <p:nvSpPr>
          <p:cNvPr id="6" name="文本框 5"/>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1"/>
              </a:rPr>
              <a:t>https://github.com/newgr8player</a:t>
            </a:r>
            <a:endParaRPr lang="en-US" altLang="zh-CN" dirty="0"/>
          </a:p>
          <a:p>
            <a:r>
              <a:rPr lang="en-US" altLang="zh-CN" dirty="0">
                <a:hlinkClick r:id="rId2"/>
              </a:rPr>
              <a:t>https://newgr8player.gitee.io/</a:t>
            </a:r>
            <a:endParaRPr lang="en-US" altLang="zh-CN" dirty="0"/>
          </a:p>
        </p:txBody>
      </p:sp>
    </p:spTree>
    <p:custDataLst>
      <p:tags r:id="rId3"/>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设计原则</a:t>
            </a:r>
            <a:endParaRPr lang="zh-CN" altLang="en-US" dirty="0"/>
          </a:p>
        </p:txBody>
      </p:sp>
      <p:sp>
        <p:nvSpPr>
          <p:cNvPr id="3" name="文本框 2"/>
          <p:cNvSpPr txBox="1"/>
          <p:nvPr/>
        </p:nvSpPr>
        <p:spPr>
          <a:xfrm>
            <a:off x="571608" y="1828842"/>
            <a:ext cx="8334776" cy="4961890"/>
          </a:xfrm>
          <a:prstGeom prst="rect">
            <a:avLst/>
          </a:prstGeom>
          <a:noFill/>
        </p:spPr>
        <p:txBody>
          <a:bodyPr wrap="square" rtlCol="0">
            <a:spAutoFit/>
          </a:bodyPr>
          <a:lstStyle/>
          <a:p>
            <a:pPr marL="342900" indent="-342900" eaLnBrk="1" hangingPunct="1">
              <a:lnSpc>
                <a:spcPct val="110000"/>
              </a:lnSpc>
              <a:buClr>
                <a:srgbClr val="0070C0"/>
              </a:buClr>
              <a:buFont typeface="Wingdings" panose="05000000000000000000" pitchFamily="2" charset="2"/>
              <a:buChar char="Ø"/>
            </a:pPr>
            <a:r>
              <a:rPr lang="zh-CN" altLang="zh-CN" dirty="0"/>
              <a:t>单一职责原则</a:t>
            </a:r>
            <a:r>
              <a:rPr lang="zh-CN" altLang="en-US" dirty="0"/>
              <a:t>（</a:t>
            </a:r>
            <a:r>
              <a:rPr lang="en-US" altLang="zh-CN" dirty="0"/>
              <a:t>Single Responsibility Principle</a:t>
            </a:r>
            <a:r>
              <a:rPr lang="zh-CN" altLang="en-US" dirty="0"/>
              <a:t>，</a:t>
            </a:r>
            <a:r>
              <a:rPr lang="en-US" altLang="zh-CN" dirty="0"/>
              <a:t>SRP</a:t>
            </a:r>
            <a:r>
              <a:rPr lang="zh-CN" altLang="en-US" dirty="0"/>
              <a:t>）</a:t>
            </a:r>
            <a:endParaRPr lang="en-US" altLang="zh-CN" dirty="0"/>
          </a:p>
          <a:p>
            <a:pPr eaLnBrk="1" hangingPunct="1">
              <a:lnSpc>
                <a:spcPct val="110000"/>
              </a:lnSpc>
              <a:buClr>
                <a:srgbClr val="0070C0"/>
              </a:buClr>
            </a:pPr>
            <a:endParaRPr lang="zh-CN" altLang="zh-CN" dirty="0"/>
          </a:p>
          <a:p>
            <a:pPr marL="342900" indent="-342900" eaLnBrk="1" hangingPunct="1">
              <a:lnSpc>
                <a:spcPct val="110000"/>
              </a:lnSpc>
              <a:buClr>
                <a:srgbClr val="0070C0"/>
              </a:buClr>
              <a:buFont typeface="Wingdings" panose="05000000000000000000" pitchFamily="2" charset="2"/>
              <a:buChar char="Ø"/>
            </a:pPr>
            <a:r>
              <a:rPr lang="zh-CN" altLang="zh-CN" dirty="0"/>
              <a:t>里氏替换原则</a:t>
            </a:r>
            <a:r>
              <a:rPr lang="zh-CN" altLang="en-US" dirty="0"/>
              <a:t>（</a:t>
            </a:r>
            <a:r>
              <a:rPr lang="en-US" altLang="zh-CN" dirty="0" err="1"/>
              <a:t>Liskov</a:t>
            </a:r>
            <a:r>
              <a:rPr lang="en-US" altLang="zh-CN" dirty="0"/>
              <a:t> Substitution Principle</a:t>
            </a:r>
            <a:r>
              <a:rPr lang="zh-CN" altLang="en-US" dirty="0"/>
              <a:t>，</a:t>
            </a:r>
            <a:r>
              <a:rPr lang="en-US" altLang="zh-CN" dirty="0"/>
              <a:t>LSP</a:t>
            </a:r>
            <a:r>
              <a:rPr lang="zh-CN" altLang="en-US" dirty="0"/>
              <a:t>）</a:t>
            </a:r>
            <a:endParaRPr lang="en-US" altLang="zh-CN" dirty="0"/>
          </a:p>
          <a:p>
            <a:pPr eaLnBrk="1" hangingPunct="1">
              <a:lnSpc>
                <a:spcPct val="110000"/>
              </a:lnSpc>
              <a:buClr>
                <a:srgbClr val="0070C0"/>
              </a:buClr>
            </a:pPr>
            <a:endParaRPr lang="zh-CN" altLang="zh-CN" dirty="0"/>
          </a:p>
          <a:p>
            <a:pPr marL="342900" indent="-342900" eaLnBrk="1" hangingPunct="1">
              <a:lnSpc>
                <a:spcPct val="110000"/>
              </a:lnSpc>
              <a:buClr>
                <a:srgbClr val="0070C0"/>
              </a:buClr>
              <a:buFont typeface="Wingdings" panose="05000000000000000000" pitchFamily="2" charset="2"/>
              <a:buChar char="Ø"/>
            </a:pPr>
            <a:r>
              <a:rPr lang="zh-CN" altLang="zh-CN" dirty="0"/>
              <a:t>依赖倒置原则</a:t>
            </a:r>
            <a:r>
              <a:rPr lang="zh-CN" altLang="en-US" dirty="0"/>
              <a:t>（</a:t>
            </a:r>
            <a:r>
              <a:rPr lang="en-US" altLang="zh-CN" dirty="0"/>
              <a:t>Dependence Inversion Principle</a:t>
            </a:r>
            <a:r>
              <a:rPr lang="zh-CN" altLang="en-US" dirty="0"/>
              <a:t>，</a:t>
            </a:r>
            <a:r>
              <a:rPr lang="en-US" altLang="zh-CN" dirty="0"/>
              <a:t>DIP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接口隔离原则（</a:t>
            </a:r>
            <a:r>
              <a:rPr lang="en-US" altLang="zh-CN" dirty="0"/>
              <a:t>Interface Segregation Principle</a:t>
            </a:r>
            <a:r>
              <a:rPr lang="zh-CN" altLang="en-US" dirty="0"/>
              <a:t>，</a:t>
            </a:r>
            <a:r>
              <a:rPr lang="en-US" altLang="zh-CN" dirty="0"/>
              <a:t>ISP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最少知识原则（</a:t>
            </a:r>
            <a:r>
              <a:rPr lang="en-US" altLang="zh-CN" dirty="0"/>
              <a:t> Least Knowledge Principle</a:t>
            </a:r>
            <a:r>
              <a:rPr lang="zh-CN" altLang="en-US" dirty="0"/>
              <a:t>，</a:t>
            </a:r>
            <a:r>
              <a:rPr lang="en-US" altLang="zh-CN" dirty="0"/>
              <a:t>LKP</a:t>
            </a:r>
            <a:r>
              <a:rPr lang="zh-CN" altLang="en-US" dirty="0"/>
              <a:t>）</a:t>
            </a:r>
            <a:endParaRPr lang="en-US" altLang="zh-CN" dirty="0"/>
          </a:p>
          <a:p>
            <a:pPr eaLnBrk="1" hangingPunct="1">
              <a:lnSpc>
                <a:spcPct val="110000"/>
              </a:lnSpc>
              <a:buClr>
                <a:srgbClr val="0070C0"/>
              </a:buClr>
            </a:pPr>
            <a:endParaRPr lang="en-US" altLang="zh-CN" dirty="0"/>
          </a:p>
          <a:p>
            <a:pPr marL="342900" indent="-342900" eaLnBrk="1" hangingPunct="1">
              <a:lnSpc>
                <a:spcPct val="110000"/>
              </a:lnSpc>
              <a:buClr>
                <a:srgbClr val="0070C0"/>
              </a:buClr>
              <a:buFont typeface="Wingdings" panose="05000000000000000000" pitchFamily="2" charset="2"/>
              <a:buChar char="Ø"/>
            </a:pPr>
            <a:r>
              <a:rPr lang="zh-CN" altLang="en-US" dirty="0"/>
              <a:t>开闭原则（</a:t>
            </a:r>
            <a:r>
              <a:rPr lang="en-US" altLang="zh-CN" dirty="0"/>
              <a:t>Open Closed Principle</a:t>
            </a:r>
            <a:r>
              <a:rPr lang="zh-CN" altLang="en-US" dirty="0"/>
              <a:t>，</a:t>
            </a:r>
            <a:r>
              <a:rPr lang="en-US" altLang="zh-CN" dirty="0"/>
              <a:t>OCP</a:t>
            </a:r>
            <a:r>
              <a:rPr lang="zh-CN" altLang="en-US" dirty="0"/>
              <a:t>）</a:t>
            </a:r>
            <a:endParaRPr lang="zh-CN" altLang="zh-CN" dirty="0"/>
          </a:p>
          <a:p>
            <a:pPr marL="342900" indent="-342900" eaLnBrk="1" hangingPunct="1">
              <a:lnSpc>
                <a:spcPct val="110000"/>
              </a:lnSpc>
              <a:buClr>
                <a:srgbClr val="0070C0"/>
              </a:buClr>
              <a:buFont typeface="Wingdings" panose="05000000000000000000" pitchFamily="2" charset="2"/>
              <a:buChar char="Ø"/>
            </a:pPr>
            <a:endParaRPr lang="zh-CN" altLang="zh-CN" dirty="0"/>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Single Responsibility Principle</a:t>
            </a:r>
            <a:r>
              <a:rPr lang="zh-CN" altLang="en-US" sz="3600" dirty="0"/>
              <a:t>（</a:t>
            </a:r>
            <a:r>
              <a:rPr lang="en-US" altLang="zh-CN" sz="3600" dirty="0"/>
              <a:t>SRP</a:t>
            </a:r>
            <a:r>
              <a:rPr lang="zh-CN" altLang="en-US" sz="3600" dirty="0"/>
              <a:t>）</a:t>
            </a:r>
            <a:endParaRPr lang="zh-CN" altLang="en-US" sz="3600" dirty="0"/>
          </a:p>
        </p:txBody>
      </p:sp>
      <p:sp>
        <p:nvSpPr>
          <p:cNvPr id="3" name="内容占位符 2"/>
          <p:cNvSpPr>
            <a:spLocks noGrp="1"/>
          </p:cNvSpPr>
          <p:nvPr>
            <p:ph sz="quarter" idx="13"/>
          </p:nvPr>
        </p:nvSpPr>
        <p:spPr/>
        <p:txBody>
          <a:bodyPr/>
          <a:lstStyle/>
          <a:p>
            <a:pPr>
              <a:lnSpc>
                <a:spcPct val="110000"/>
              </a:lnSpc>
              <a:buClr>
                <a:srgbClr val="0070C0"/>
              </a:buClr>
            </a:pPr>
            <a:r>
              <a:rPr lang="zh-CN" altLang="zh-CN" dirty="0"/>
              <a:t>单一职责原则</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pPr>
              <a:lnSpc>
                <a:spcPct val="110000"/>
              </a:lnSpc>
              <a:buClr>
                <a:srgbClr val="0070C0"/>
              </a:buClr>
            </a:pPr>
            <a:r>
              <a:rPr lang="zh-CN" altLang="zh-CN" dirty="0"/>
              <a:t>单一职责原则</a:t>
            </a:r>
            <a:endParaRPr lang="en-US" altLang="zh-CN" dirty="0"/>
          </a:p>
        </p:txBody>
      </p:sp>
      <p:sp>
        <p:nvSpPr>
          <p:cNvPr id="3" name="文本框 2"/>
          <p:cNvSpPr txBox="1"/>
          <p:nvPr/>
        </p:nvSpPr>
        <p:spPr>
          <a:xfrm>
            <a:off x="571608" y="1828842"/>
            <a:ext cx="8334776" cy="5304155"/>
          </a:xfrm>
          <a:prstGeom prst="rect">
            <a:avLst/>
          </a:prstGeom>
          <a:noFill/>
        </p:spPr>
        <p:txBody>
          <a:bodyPr wrap="square" rtlCol="0">
            <a:spAutoFit/>
          </a:bodyPr>
          <a:lstStyle/>
          <a:p>
            <a:pPr eaLnBrk="1" latinLnBrk="0" hangingPunct="1">
              <a:lnSpc>
                <a:spcPct val="110000"/>
              </a:lnSpc>
              <a:spcBef>
                <a:spcPts val="600"/>
              </a:spcBef>
              <a:spcAft>
                <a:spcPts val="600"/>
              </a:spcAft>
              <a:buClr>
                <a:srgbClr val="0070C0"/>
              </a:buClr>
            </a:pPr>
            <a:r>
              <a:rPr lang="zh-CN" altLang="en-US" b="1" dirty="0">
                <a:solidFill>
                  <a:srgbClr val="0070C0"/>
                </a:solidFill>
              </a:rPr>
              <a:t>核心思想</a:t>
            </a:r>
            <a:endParaRPr lang="zh-CN" altLang="en-US" b="1" dirty="0">
              <a:solidFill>
                <a:srgbClr val="0070C0"/>
              </a:solidFill>
            </a:endParaRPr>
          </a:p>
          <a:p>
            <a:pPr eaLnBrk="1" latinLnBrk="0" hangingPunct="1">
              <a:lnSpc>
                <a:spcPct val="110000"/>
              </a:lnSpc>
              <a:spcBef>
                <a:spcPts val="600"/>
              </a:spcBef>
              <a:spcAft>
                <a:spcPts val="600"/>
              </a:spcAft>
              <a:buClr>
                <a:srgbClr val="0070C0"/>
              </a:buClr>
            </a:pPr>
            <a:r>
              <a:rPr lang="zh-CN" altLang="en-US" dirty="0"/>
              <a:t>一个类应该有且只有一个变化的原因。</a:t>
            </a:r>
            <a:endParaRPr lang="en-US" altLang="zh-CN" dirty="0"/>
          </a:p>
          <a:p>
            <a:pPr eaLnBrk="1" latinLnBrk="0" hangingPunct="1">
              <a:lnSpc>
                <a:spcPct val="110000"/>
              </a:lnSpc>
              <a:spcBef>
                <a:spcPts val="600"/>
              </a:spcBef>
              <a:spcAft>
                <a:spcPts val="600"/>
              </a:spcAft>
              <a:buClr>
                <a:srgbClr val="0070C0"/>
              </a:buClr>
            </a:pPr>
            <a:r>
              <a:rPr lang="zh-CN" altLang="en-US" b="1" dirty="0">
                <a:solidFill>
                  <a:srgbClr val="0070C0"/>
                </a:solidFill>
              </a:rPr>
              <a:t>为什么引入单一职责原则</a:t>
            </a:r>
            <a:endParaRPr lang="zh-CN" altLang="en-US" b="1" dirty="0">
              <a:solidFill>
                <a:srgbClr val="0070C0"/>
              </a:solidFill>
            </a:endParaRPr>
          </a:p>
          <a:p>
            <a:pPr eaLnBrk="1" latinLnBrk="0" hangingPunct="1">
              <a:lnSpc>
                <a:spcPct val="110000"/>
              </a:lnSpc>
              <a:spcBef>
                <a:spcPts val="600"/>
              </a:spcBef>
              <a:spcAft>
                <a:spcPts val="600"/>
              </a:spcAft>
              <a:buClr>
                <a:srgbClr val="0070C0"/>
              </a:buClr>
            </a:pPr>
            <a:r>
              <a:rPr lang="zh-CN" altLang="en-US" dirty="0"/>
              <a:t>单一职责原则将不同的职责分离到单独的类，每一个职责都是一个变化的中心。</a:t>
            </a:r>
            <a:endParaRPr lang="en-US" altLang="zh-CN" dirty="0"/>
          </a:p>
          <a:p>
            <a:pPr eaLnBrk="1" latinLnBrk="0" hangingPunct="1">
              <a:lnSpc>
                <a:spcPct val="110000"/>
              </a:lnSpc>
              <a:spcBef>
                <a:spcPts val="600"/>
              </a:spcBef>
              <a:spcAft>
                <a:spcPts val="600"/>
              </a:spcAft>
              <a:buClr>
                <a:srgbClr val="0070C0"/>
              </a:buClr>
            </a:pPr>
            <a:r>
              <a:rPr lang="zh-CN" altLang="en-US" b="1" dirty="0">
                <a:solidFill>
                  <a:srgbClr val="0070C0"/>
                </a:solidFill>
              </a:rPr>
              <a:t>单一职责原则的优点</a:t>
            </a:r>
            <a:endParaRPr lang="zh-CN" altLang="en-US" b="1" dirty="0">
              <a:solidFill>
                <a:srgbClr val="0070C0"/>
              </a:solidFill>
            </a:endParaRPr>
          </a:p>
          <a:p>
            <a:pPr marL="457200" indent="-457200" eaLnBrk="1" latinLnBrk="0" hangingPunct="1">
              <a:lnSpc>
                <a:spcPct val="110000"/>
              </a:lnSpc>
              <a:spcBef>
                <a:spcPts val="600"/>
              </a:spcBef>
              <a:spcAft>
                <a:spcPts val="600"/>
              </a:spcAft>
              <a:buClr>
                <a:srgbClr val="0070C0"/>
              </a:buClr>
              <a:buAutoNum type="arabicPeriod"/>
            </a:pPr>
            <a:r>
              <a:rPr lang="zh-CN" altLang="en-US" dirty="0"/>
              <a:t>降低类的复杂度；</a:t>
            </a:r>
            <a:endParaRPr lang="zh-CN" altLang="en-US" dirty="0"/>
          </a:p>
          <a:p>
            <a:pPr marL="457200" indent="-457200" eaLnBrk="1" latinLnBrk="0" hangingPunct="1">
              <a:lnSpc>
                <a:spcPct val="110000"/>
              </a:lnSpc>
              <a:spcBef>
                <a:spcPts val="600"/>
              </a:spcBef>
              <a:spcAft>
                <a:spcPts val="600"/>
              </a:spcAft>
              <a:buClr>
                <a:srgbClr val="0070C0"/>
              </a:buClr>
              <a:buAutoNum type="arabicPeriod"/>
            </a:pPr>
            <a:r>
              <a:rPr lang="zh-CN" altLang="en-US" dirty="0"/>
              <a:t>提高类的可读性，提高系统的可维护性；</a:t>
            </a:r>
            <a:endParaRPr lang="zh-CN" altLang="en-US" dirty="0"/>
          </a:p>
          <a:p>
            <a:pPr marL="457200" indent="-457200" eaLnBrk="1" latinLnBrk="0" hangingPunct="1">
              <a:lnSpc>
                <a:spcPct val="110000"/>
              </a:lnSpc>
              <a:spcBef>
                <a:spcPts val="600"/>
              </a:spcBef>
              <a:spcAft>
                <a:spcPts val="600"/>
              </a:spcAft>
              <a:buClr>
                <a:srgbClr val="0070C0"/>
              </a:buClr>
              <a:buAutoNum type="arabicPeriod"/>
            </a:pPr>
            <a:r>
              <a:rPr lang="zh-CN" altLang="en-US" dirty="0"/>
              <a:t>降低变更引起的风险（降低对其他功能的影响）。</a:t>
            </a:r>
            <a:endParaRPr lang="zh-CN" altLang="zh-CN" dirty="0"/>
          </a:p>
          <a:p>
            <a:pPr marL="342900" indent="-342900" eaLnBrk="1" hangingPunct="1">
              <a:lnSpc>
                <a:spcPct val="110000"/>
              </a:lnSpc>
              <a:buClr>
                <a:srgbClr val="0070C0"/>
              </a:buClr>
              <a:buFont typeface="Wingdings" panose="05000000000000000000" pitchFamily="2" charset="2"/>
              <a:buChar char="Ø"/>
            </a:pPr>
            <a:endParaRPr lang="zh-CN" altLang="zh-CN" dirty="0"/>
          </a:p>
        </p:txBody>
      </p:sp>
    </p:spTree>
    <p:custDataLst>
      <p:tags r:id="rId2"/>
    </p:custDataLst>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10.xml><?xml version="1.0" encoding="utf-8"?>
<p:tagLst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0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0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0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0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0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1.xml><?xml version="1.0" encoding="utf-8"?>
<p:tagLst xmlns:p="http://schemas.openxmlformats.org/presentationml/2006/main">
  <p:tag name="KSO_WM_TAG_VERSION" val="1.0"/>
  <p:tag name="KSO_WM_TEMPLATE_CATEGORY" val="custom"/>
  <p:tag name="KSO_WM_TEMPLATE_INDEX" val="20186830"/>
</p:tagLst>
</file>

<file path=ppt/tags/tag11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1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1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1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1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1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1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1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1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1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2.xml><?xml version="1.0" encoding="utf-8"?>
<p:tagLst xmlns:p="http://schemas.openxmlformats.org/presentationml/2006/main">
  <p:tag name="KSO_WM_TAG_VERSION" val="1.0"/>
  <p:tag name="KSO_WM_TEMPLATE_CATEGORY" val="custom"/>
  <p:tag name="KSO_WM_TEMPLATE_INDEX" val="20186830"/>
</p:tagLst>
</file>

<file path=ppt/tags/tag12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2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2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2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2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2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2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2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2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29.xml><?xml version="1.0" encoding="utf-8"?>
<p:tagLst xmlns:p="http://schemas.openxmlformats.org/presentationml/2006/main">
  <p:tag name="KSO_WM_TEMPLATE_CATEGORY" val="custom"/>
  <p:tag name="KSO_WM_TEMPLATE_INDEX" val="20186830"/>
</p:tagLst>
</file>

<file path=ppt/tags/tag13.xml><?xml version="1.0" encoding="utf-8"?>
<p:tagLst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130.xml><?xml version="1.0" encoding="utf-8"?>
<p:tagLst xmlns:p="http://schemas.openxmlformats.org/presentationml/2006/main">
  <p:tag name="KSO_WM_BEAUTIFY_FLAG" val="#wm#"/>
  <p:tag name="KSO_WM_TEMPLATE_CATEGORY" val="custom"/>
  <p:tag name="KSO_WM_TEMPLATE_INDEX" val="20186830"/>
</p:tagLst>
</file>

<file path=ppt/tags/tag14.xml><?xml version="1.0" encoding="utf-8"?>
<p:tagLst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15.xml><?xml version="1.0" encoding="utf-8"?>
<p:tagLst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16.xml><?xml version="1.0" encoding="utf-8"?>
<p:tagLst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17.xml><?xml version="1.0" encoding="utf-8"?>
<p:tagLst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18.xml><?xml version="1.0" encoding="utf-8"?>
<p:tagLst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19.xml><?xml version="1.0" encoding="utf-8"?>
<p:tagLst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2.xml><?xml version="1.0" encoding="utf-8"?>
<p:tagLst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20.xml><?xml version="1.0" encoding="utf-8"?>
<p:tagLst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21.xml><?xml version="1.0" encoding="utf-8"?>
<p:tagLst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22.xml><?xml version="1.0" encoding="utf-8"?>
<p:tagLst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23.xml><?xml version="1.0" encoding="utf-8"?>
<p:tagLst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24.xml><?xml version="1.0" encoding="utf-8"?>
<p:tagLst xmlns:p="http://schemas.openxmlformats.org/presentationml/2006/main">
  <p:tag name="KSO_WM_TAG_VERSION" val="1.0"/>
  <p:tag name="KSO_WM_TEMPLATE_CATEGORY" val="custom"/>
  <p:tag name="KSO_WM_TEMPLATE_INDEX" val="20186830"/>
</p:tagLst>
</file>

<file path=ppt/tags/tag25.xml><?xml version="1.0" encoding="utf-8"?>
<p:tagLst xmlns:p="http://schemas.openxmlformats.org/presentationml/2006/main">
  <p:tag name="KSO_WM_TAG_VERSION" val="1.0"/>
  <p:tag name="KSO_WM_TEMPLATE_CATEGORY" val="custom"/>
  <p:tag name="KSO_WM_TEMPLATE_INDEX" val="20186830"/>
</p:tagLst>
</file>

<file path=ppt/tags/tag26.xml><?xml version="1.0" encoding="utf-8"?>
<p:tagLst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2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8.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b"/>
  <p:tag name="KSO_WM_UNIT_INDEX" val="1"/>
  <p:tag name="KSO_WM_UNIT_ID" val="custom20186830_1*b*1"/>
  <p:tag name="KSO_WM_UNIT_LAYERLEVEL" val="1"/>
  <p:tag name="KSO_WM_UNIT_VALUE" val="24"/>
  <p:tag name="KSO_WM_UNIT_ISCONTENTSTITLE" val="0"/>
  <p:tag name="KSO_WM_UNIT_HIGHLIGHT" val="0"/>
  <p:tag name="KSO_WM_UNIT_COMPATIBLE" val="0"/>
  <p:tag name="KSO_WM_UNIT_CLEAR" val="0"/>
  <p:tag name="KSO_WM_UNIT_PRESET_TEXT_INDEX" val="4"/>
  <p:tag name="KSO_WM_UNIT_PRESET_TEXT_LEN" val="57"/>
</p:tagLst>
</file>

<file path=ppt/tags/tag3.xml><?xml version="1.0" encoding="utf-8"?>
<p:tagLst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30.xml><?xml version="1.0" encoding="utf-8"?>
<p:tagLst xmlns:p="http://schemas.openxmlformats.org/presentationml/2006/main">
  <p:tag name="KSO_WM_TAG_VERSION" val="1.0"/>
  <p:tag name="KSO_WM_SLIDE_ITEM_CNT" val="2"/>
  <p:tag name="KSO_WM_SLIDE_LAYOUT" val="a_b_c"/>
  <p:tag name="KSO_WM_SLIDE_LAYOUT_CNT" val="1_1_1"/>
  <p:tag name="KSO_WM_SLIDE_TYPE" val="title"/>
  <p:tag name="KSO_WM_BEAUTIFY_FLAG" val="#wm#"/>
  <p:tag name="KSO_WM_COMBINE_RELATE_SLIDE_ID" val="background20181909_1"/>
  <p:tag name="KSO_WM_TEMPLATE_CATEGORY" val="custom"/>
  <p:tag name="KSO_WM_TEMPLATE_INDEX" val="20186830"/>
  <p:tag name="KSO_WM_SLIDE_ID" val="custom20186830_1"/>
  <p:tag name="KSO_WM_SLIDE_INDEX" val="1"/>
  <p:tag name="KSO_WM_TEMPLATE_SUBCATEGORY" val="combine"/>
  <p:tag name="KSO_WM_TEMPLATE_THUMBS_INDEX" val="1、6、10、15、19、22、"/>
  <p:tag name="KSO_WM_SLIDE_SUBTYPE" val="pureTxt"/>
</p:tagLst>
</file>

<file path=ppt/tags/tag3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4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xml><?xml version="1.0" encoding="utf-8"?>
<p:tagLst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5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6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7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xml><?xml version="1.0" encoding="utf-8"?>
<p:tagLst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8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xml><?xml version="1.0" encoding="utf-8"?>
<p:tagLst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9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heme/theme1.xml><?xml version="1.0" encoding="utf-8"?>
<a:theme xmlns:a="http://schemas.openxmlformats.org/drawingml/2006/main" name="2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PPP_SBUSC_PRT_Personal_Growth</Template>
  <TotalTime>0</TotalTime>
  <Words>8564</Words>
  <Application>WPS 演示</Application>
  <PresentationFormat>全屏显示(4:3)</PresentationFormat>
  <Paragraphs>470</Paragraphs>
  <Slides>65</Slides>
  <Notes>51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65</vt:i4>
      </vt:variant>
    </vt:vector>
  </HeadingPairs>
  <TitlesOfParts>
    <vt:vector size="76" baseType="lpstr">
      <vt:lpstr>Arial</vt:lpstr>
      <vt:lpstr>宋体</vt:lpstr>
      <vt:lpstr>Wingdings</vt:lpstr>
      <vt:lpstr>Times New Roman</vt:lpstr>
      <vt:lpstr>微软雅黑</vt:lpstr>
      <vt:lpstr>Franklin Gothic Medium</vt:lpstr>
      <vt:lpstr>Segoe UI Semibold</vt:lpstr>
      <vt:lpstr>Arial Unicode MS</vt:lpstr>
      <vt:lpstr>Calibri</vt:lpstr>
      <vt:lpstr>2_Office 主题​​</vt:lpstr>
      <vt:lpstr>1_Office 主题​​</vt:lpstr>
      <vt:lpstr>设计模式</vt:lpstr>
      <vt:lpstr>PowerPoint 演示文稿</vt:lpstr>
      <vt:lpstr>PowerPoint 演示文稿</vt:lpstr>
      <vt:lpstr>PowerPoint 演示文稿</vt:lpstr>
      <vt:lpstr>PowerPoint 演示文稿</vt:lpstr>
      <vt:lpstr>Design Principle</vt:lpstr>
      <vt:lpstr>PowerPoint 演示文稿</vt:lpstr>
      <vt:lpstr>Single Responsibility Principle（SRP）</vt:lpstr>
      <vt:lpstr>PowerPoint 演示文稿</vt:lpstr>
      <vt:lpstr>PowerPoint 演示文稿</vt:lpstr>
      <vt:lpstr>Liskov Substitution Principle（LSP）</vt:lpstr>
      <vt:lpstr>PowerPoint 演示文稿</vt:lpstr>
      <vt:lpstr>PowerPoint 演示文稿</vt:lpstr>
      <vt:lpstr>PowerPoint 演示文稿</vt:lpstr>
      <vt:lpstr>PowerPoint 演示文稿</vt:lpstr>
      <vt:lpstr>PowerPoint 演示文稿</vt:lpstr>
      <vt:lpstr>Dependence Inversion Principle（DIP）</vt:lpstr>
      <vt:lpstr>PowerPoint 演示文稿</vt:lpstr>
      <vt:lpstr>PowerPoint 演示文稿</vt:lpstr>
      <vt:lpstr>PowerPoint 演示文稿</vt:lpstr>
      <vt:lpstr>PowerPoint 演示文稿</vt:lpstr>
      <vt:lpstr>PowerPoint 演示文稿</vt:lpstr>
      <vt:lpstr>Interface Segregation Principle（ISP）</vt:lpstr>
      <vt:lpstr>PowerPoint 演示文稿</vt:lpstr>
      <vt:lpstr>PowerPoint 演示文稿</vt:lpstr>
      <vt:lpstr>PowerPoint 演示文稿</vt:lpstr>
      <vt:lpstr>PowerPoint 演示文稿</vt:lpstr>
      <vt:lpstr>PowerPoint 演示文稿</vt:lpstr>
      <vt:lpstr>Least Knowledge Principle（LKP）</vt:lpstr>
      <vt:lpstr>PowerPoint 演示文稿</vt:lpstr>
      <vt:lpstr>PowerPoint 演示文稿</vt:lpstr>
      <vt:lpstr>PowerPoint 演示文稿</vt:lpstr>
      <vt:lpstr>PowerPoint 演示文稿</vt:lpstr>
      <vt:lpstr>PowerPoint 演示文稿</vt:lpstr>
      <vt:lpstr>Open Closed Principle （OCP）</vt:lpstr>
      <vt:lpstr>PowerPoint 演示文稿</vt:lpstr>
      <vt:lpstr>PowerPoint 演示文稿</vt:lpstr>
      <vt:lpstr>PowerPoint 演示文稿</vt:lpstr>
      <vt:lpstr>PowerPoint 演示文稿</vt:lpstr>
      <vt:lpstr>Design Pattern</vt:lpstr>
      <vt:lpstr>PowerPoint 演示文稿</vt:lpstr>
      <vt:lpstr>Creational Patterns </vt:lpstr>
      <vt:lpstr>PowerPoint 演示文稿</vt:lpstr>
      <vt:lpstr>The Singleton Pattern</vt:lpstr>
      <vt:lpstr>PowerPoint 演示文稿</vt:lpstr>
      <vt:lpstr>PowerPoint 演示文稿</vt:lpstr>
      <vt:lpstr>PowerPoint 演示文稿</vt:lpstr>
      <vt:lpstr>PowerPoint 演示文稿</vt:lpstr>
      <vt:lpstr>PowerPoint 演示文稿</vt:lpstr>
      <vt:lpstr>The Factory Pattern</vt:lpstr>
      <vt:lpstr>PowerPoint 演示文稿</vt:lpstr>
      <vt:lpstr>PowerPoint 演示文稿</vt:lpstr>
      <vt:lpstr>PowerPoint 演示文稿</vt:lpstr>
      <vt:lpstr>The Abstract Factory Pattern</vt:lpstr>
      <vt:lpstr>PowerPoint 演示文稿</vt:lpstr>
      <vt:lpstr>PowerPoint 演示文稿</vt:lpstr>
      <vt:lpstr>PowerPoint 演示文稿</vt:lpstr>
      <vt:lpstr>PowerPoint 演示文稿</vt:lpstr>
      <vt:lpstr>The Prototype Pattern</vt:lpstr>
      <vt:lpstr>PowerPoint 演示文稿</vt:lpstr>
      <vt:lpstr>PowerPoint 演示文稿</vt:lpstr>
      <vt:lpstr>PowerPoint 演示文稿</vt:lpstr>
      <vt:lpstr>PowerPoint 演示文稿</vt:lpstr>
      <vt:lpstr>谢谢</vt:lpstr>
      <vt:lpstr>PowerPoint 演示文稿</vt:lpstr>
    </vt:vector>
  </TitlesOfParts>
  <Company>DIGEX,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Project Training</dc:title>
  <dc:creator>pynnkr1</dc:creator>
  <cp:lastModifiedBy>小格调丿</cp:lastModifiedBy>
  <cp:revision>907</cp:revision>
  <dcterms:created xsi:type="dcterms:W3CDTF">2002-02-19T21:25:00Z</dcterms:created>
  <dcterms:modified xsi:type="dcterms:W3CDTF">2018-09-05T05:37:58Z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