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453" r:id="rId3"/>
    <p:sldId id="588" r:id="rId5"/>
    <p:sldId id="589" r:id="rId6"/>
    <p:sldId id="699" r:id="rId7"/>
    <p:sldId id="708" r:id="rId8"/>
    <p:sldId id="709" r:id="rId9"/>
    <p:sldId id="712" r:id="rId10"/>
    <p:sldId id="710" r:id="rId11"/>
    <p:sldId id="739" r:id="rId12"/>
    <p:sldId id="748" r:id="rId13"/>
    <p:sldId id="749" r:id="rId14"/>
    <p:sldId id="750" r:id="rId15"/>
    <p:sldId id="751" r:id="rId16"/>
    <p:sldId id="740" r:id="rId17"/>
    <p:sldId id="752" r:id="rId18"/>
    <p:sldId id="753" r:id="rId19"/>
    <p:sldId id="754" r:id="rId20"/>
    <p:sldId id="755" r:id="rId21"/>
    <p:sldId id="741" r:id="rId22"/>
    <p:sldId id="756" r:id="rId23"/>
    <p:sldId id="757" r:id="rId24"/>
    <p:sldId id="758" r:id="rId25"/>
    <p:sldId id="759" r:id="rId26"/>
    <p:sldId id="742" r:id="rId27"/>
    <p:sldId id="743" r:id="rId28"/>
    <p:sldId id="744" r:id="rId29"/>
    <p:sldId id="745" r:id="rId30"/>
    <p:sldId id="746" r:id="rId31"/>
    <p:sldId id="747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晓Sama" initials="晓晓Sam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CC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1280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203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ea typeface="Arial" panose="020B0604020202020204" pitchFamily="34" charset="0"/>
                <a:cs typeface="+mn-cs"/>
              </a:defRPr>
            </a:lvl1pPr>
          </a:lstStyle>
          <a:p>
            <a:fld id="{9573C3F1-5DE1-49D7-85EF-378BB3AB6535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cs"/>
              </a:defRPr>
            </a:lvl1pPr>
          </a:lstStyle>
          <a:p>
            <a:fld id="{86CED120-70A4-4283-998F-973E88A2003A}" type="slidenum">
              <a:rPr lang="en-US" altLang="zh-CN"/>
            </a:fld>
            <a:endParaRPr lang="en-US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zh-CN"/>
              <a:t>设计模式 - 可复用的面向对象软件元素</a:t>
            </a:r>
            <a:endParaRPr lang="zh-CN" altLang="zh-CN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10A0595-8C10-4F11-9D71-5A2D3C412DC6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最直观的场景，不想实现接口中的所有方法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最直观的场景，不想实现接口中的所有方法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最直观的场景，不想实现接口中的所有方法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最直观的场景，不想实现接口中的所有方法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6FC3-015A-4F86-ACC3-780431FB8E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2"/>
            </p:custDataLst>
          </p:nvPr>
        </p:nvCxnSpPr>
        <p:spPr>
          <a:xfrm flipH="1">
            <a:off x="1223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223963" y="2308225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212850" y="4500563"/>
            <a:ext cx="6721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5795963" y="2308225"/>
            <a:ext cx="2138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929563" y="2317750"/>
            <a:ext cx="0" cy="218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01209" y="2683891"/>
            <a:ext cx="5741582" cy="108952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209" y="3814695"/>
            <a:ext cx="5741582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57485EF-07CB-4560-BDF9-ECAE85E048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99C5EC3-8103-43E4-B157-1AC5D34014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E4197-9F2F-4415-85F8-93AEECACC1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 anchorCtr="0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1871208" y="3048593"/>
            <a:ext cx="58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1871208" y="3048593"/>
            <a:ext cx="1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871208" y="4265528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6608308" y="3048593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230608" y="3048593"/>
            <a:ext cx="0" cy="1216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 anchorCtr="0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EF3E80A9-C089-480E-9D1E-3B913964BA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38792" y="3078832"/>
            <a:ext cx="6856892" cy="1089529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38238" y="2221766"/>
            <a:ext cx="6867525" cy="830997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DCC8595C-B6D7-43EC-9577-AA0422BFAA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A09486A2-9B4A-4F08-B491-129DAF4DDF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C61880FD-51CA-4182-8801-831F4C9C2C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2"/>
            </p:custDataLst>
          </p:nvPr>
        </p:nvCxnSpPr>
        <p:spPr>
          <a:xfrm flipH="1">
            <a:off x="1871663" y="3048000"/>
            <a:ext cx="581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6"/>
          <p:cNvCxnSpPr/>
          <p:nvPr>
            <p:custDataLst>
              <p:tags r:id="rId3"/>
            </p:custDataLst>
          </p:nvPr>
        </p:nvCxnSpPr>
        <p:spPr>
          <a:xfrm>
            <a:off x="18716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1871663" y="4265613"/>
            <a:ext cx="535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 flipH="1">
            <a:off x="6608763" y="3048000"/>
            <a:ext cx="62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>
            <a:off x="7231063" y="3048000"/>
            <a:ext cx="0" cy="121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2153" y="2251982"/>
            <a:ext cx="4072610" cy="1325563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noProof="1"/>
              <a:t>编辑标题</a:t>
            </a:r>
            <a:endParaRPr lang="zh-CN" altLang="en-US" noProof="1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3032491" y="3642633"/>
            <a:ext cx="3079019" cy="535531"/>
          </a:xfrm>
        </p:spPr>
        <p:txBody>
          <a:bodyPr>
            <a:normAutofit/>
          </a:bodyPr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noProof="1"/>
              <a:t>单击此处编辑文本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B29CE7E-9584-4E3D-A184-0EB8A5FF10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61FD7337-7689-40E9-995D-FF92F58B83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B2E1C370-EC47-44E1-BBFE-64D6DC550E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86C7E2C-DF09-4D8D-A4F6-C3EF5949F4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760FBDFE-C587-4B4C-A407-44438C67B59E}" type="datetimeFigureOut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ea typeface="Arial" panose="020B0604020202020204" pitchFamily="34" charset="0"/>
                <a:cs typeface="+mn-cs"/>
              </a:defRPr>
            </a:lvl1pPr>
          </a:lstStyle>
          <a:p>
            <a:fld id="{ECA6A4FB-A520-4B09-AD78-B7CBC19CBDD9}" type="slidenum">
              <a:rPr lang="zh-CN" altLang="en-US"/>
            </a:fld>
            <a:endParaRPr lang="zh-CN" alt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hyperlink" Target="https://newgr8player.github.io/" TargetMode="External"/><Relationship Id="rId2" Type="http://schemas.openxmlformats.org/officeDocument/2006/relationships/hyperlink" Target="https://github.com/newgr8player" TargetMode="Externa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6634" y="5172075"/>
            <a:ext cx="2895524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normAutofit/>
          </a:bodyPr>
          <a:lstStyle>
            <a:lvl1pPr algn="ctr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defTabSz="6858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</a:pPr>
            <a:r>
              <a:rPr lang="zh-CN" altLang="en-US" sz="1800" dirty="0"/>
              <a:t>开发工程部  冯泽明</a:t>
            </a:r>
            <a:endParaRPr lang="zh-CN" altLang="en-US"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19446" y="5791138"/>
            <a:ext cx="41681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</a:pPr>
            <a:r>
              <a:rPr lang="en-US" altLang="zh-CN" dirty="0">
                <a:hlinkClick r:id="rId2"/>
              </a:rPr>
              <a:t>https://github.com/newgr8player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https://newgr8player.gitee.io/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701209" y="2724531"/>
            <a:ext cx="5741582" cy="1089529"/>
          </a:xfrm>
        </p:spPr>
        <p:txBody>
          <a:bodyPr vert="horz" lIns="90000" tIns="46800" rIns="90000" bIns="46800" rtlCol="0" anchor="ctr" anchorCtr="0">
            <a:noAutofit/>
          </a:bodyPr>
          <a:lstStyle/>
          <a:p>
            <a:r>
              <a:rPr lang="zh-CN" altLang="en-US" sz="4000" dirty="0"/>
              <a:t>设计模式</a:t>
            </a:r>
            <a:endParaRPr lang="en-US" altLang="zh-CN" sz="40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r>
              <a:rPr lang="en-US" altLang="zh-CN" b="1" dirty="0">
                <a:latin typeface="Franklin Gothic Medium" panose="020B0603020102020204" pitchFamily="34" charset="0"/>
              </a:rPr>
              <a:t>Elements of Reusable Object-Oriented Software</a:t>
            </a:r>
            <a:endParaRPr lang="en-US" altLang="zh-CN" dirty="0">
              <a:latin typeface="Franklin Gothic Medium" panose="020B0603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1853" y="2069253"/>
            <a:ext cx="2240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 Pattern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命令模式(The Command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定义</a:t>
            </a:r>
            <a:endParaRPr lang="zh-CN" altLang="en-US" dirty="0"/>
          </a:p>
          <a:p>
            <a:pPr marL="0" indent="46101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None/>
            </a:pPr>
            <a:r>
              <a:rPr lang="en-US" altLang="zh-CN" sz="1800" dirty="0"/>
              <a:t>一种数据驱动的设计模式，它属于行为型模式。请求以命令的形式包裹在对象中，并传给调用对象。调用对象寻找可以处理该命令的合适的对象，并把该命令传给相应的对象，该对象执行命令。</a:t>
            </a:r>
            <a:endParaRPr lang="en-US" altLang="zh-CN" sz="1800" dirty="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命令模式(The Command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适用场景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0" indent="0" eaLnBrk="1" hangingPunct="1">
              <a:lnSpc>
                <a:spcPct val="150000"/>
              </a:lnSpc>
              <a:buClr>
                <a:srgbClr val="0070C0"/>
              </a:buClr>
              <a:buFont typeface="+mj-lt"/>
              <a:buNone/>
            </a:pPr>
            <a:r>
              <a:rPr sz="1600" dirty="0"/>
              <a:t>认为是命令的地方都可以使用命令模式，比如： </a:t>
            </a:r>
            <a:endParaRPr sz="1600" dirty="0"/>
          </a:p>
          <a:p>
            <a:pPr marL="800100" lvl="1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GUI 中每一个按钮都是一条命令。 </a:t>
            </a:r>
            <a:endParaRPr sz="1600" dirty="0"/>
          </a:p>
          <a:p>
            <a:pPr marL="800100" lvl="1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模拟 CMD。</a:t>
            </a:r>
            <a:endParaRPr sz="1600" dirty="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命令模式(The Command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优点</a:t>
            </a:r>
            <a:endParaRPr lang="zh-CN" altLang="en-US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降低了系统耦合度。 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新的命令可以很容易添加到系统中去。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命令模式(The Command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缺点</a:t>
            </a:r>
            <a:endParaRPr lang="zh-CN" altLang="en-US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使用命令模式可能会导致某些系统有过多的具体命令类。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Interpreter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解释器模式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解释器模式(The Interpreter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定义</a:t>
            </a:r>
            <a:endParaRPr lang="zh-CN" altLang="en-US" dirty="0"/>
          </a:p>
          <a:p>
            <a:pPr marL="0" indent="46101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None/>
            </a:pPr>
            <a:r>
              <a:rPr lang="en-US" altLang="zh-CN" sz="1800" dirty="0"/>
              <a:t>提供了评估语言的语法或表达式的方式，它属于行为型模式。这种模式实现了一个表达式接口，该接口解释一个特定的上下文。这种模式被用在 SQL 解析、符号处理引擎等。</a:t>
            </a:r>
            <a:endParaRPr lang="en-US" altLang="zh-CN" sz="1800"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解释器模式(The Interpreter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适用场景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可以将一个需要解释执行的语言中的句子表示为一个抽象语法树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一些重复出现的问题可以用一种简单的语言来进行表达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一个简单语法需要解释的场景</a:t>
            </a:r>
            <a:r>
              <a:rPr lang="zh-CN" sz="1600" dirty="0"/>
              <a:t>；</a:t>
            </a:r>
            <a:endParaRPr lang="zh-CN" sz="1600" dirty="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解释器模式(The Interpreter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优点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可扩展性比较好，灵活；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增加了新的解释表达式的方式；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易于实现简单文法。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解释器模式(The Interpreter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缺点</a:t>
            </a:r>
            <a:endParaRPr lang="zh-CN" altLang="en-US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可利用场景比较少；</a:t>
            </a:r>
            <a:endParaRPr lang="zh-CN" altLang="en-US" sz="1800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对于复杂的文法比较难维护；</a:t>
            </a:r>
            <a:endParaRPr lang="zh-CN" altLang="en-US" sz="1800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解释器模式会引起类膨胀；</a:t>
            </a:r>
            <a:endParaRPr lang="zh-CN" altLang="en-US" sz="1800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解释器模式采用递归调用方法。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Iterator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迭代器模式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Behavioral Patterns</a:t>
            </a:r>
            <a:br>
              <a:rPr dirty="0"/>
            </a:b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/>
              <a:t>行为型模式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迭代器模式(The Iterator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定义</a:t>
            </a:r>
            <a:endParaRPr lang="zh-CN" altLang="en-US" dirty="0"/>
          </a:p>
          <a:p>
            <a:pPr marL="0" indent="46101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None/>
            </a:pPr>
            <a:r>
              <a:rPr lang="en-US" altLang="zh-CN" sz="1800" dirty="0"/>
              <a:t>这种模式用于顺序访问集合对象的元素，不需要知道集合对象的底层表示。</a:t>
            </a:r>
            <a:endParaRPr lang="en-US" altLang="zh-CN" sz="1800" dirty="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迭代器模式(The Iterator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适用场景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访问一个聚合对象的内容而无须暴露它的内部表示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需要为聚合对象提供多种遍历方式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为遍历不同的聚合结构提供一个统一的接口。</a:t>
            </a:r>
            <a:endParaRPr sz="1600" dirty="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迭代器模式(The Iterator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优点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它支持以不同的方式遍历一个聚合对象；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迭代器简化了聚合类；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在同一个聚合上可以有多个遍历；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在迭代器模式中，增加新的聚合类和迭代器类都很方便，无须修改原有代码；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迭代器模式(The Iterator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缺点</a:t>
            </a:r>
            <a:endParaRPr lang="zh-CN" altLang="en-US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由于迭代器模式将存储数据和遍历数据的职责分离，增加新的聚合类需要对应增加新的迭代器类，类的个数成对增加，这在一定程度上增加了系统的复杂性。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Mediator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中介者模式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Observer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观察者模式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Strategy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策略模式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Template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模版模式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Visitor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访问者模式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Mememto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备忘录模式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结构型模式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5468" y="1636354"/>
            <a:ext cx="8334776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责任链式(Chain of Responsibility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命令模式(The Command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解释器模式(The Interpreter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迭代器模式(The Iterator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中介者模式(The Mediator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观察者模式(The Observer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状态模式(The State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策略模式(The Strategy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模版模式(The Template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访问者模式(The Visitor Pattern)</a:t>
            </a:r>
            <a:endParaRPr sz="2000" dirty="0"/>
          </a:p>
          <a:p>
            <a:pPr marL="457200" indent="-457200" eaLnBrk="1" latinLnBrk="0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2000" dirty="0"/>
              <a:t>备忘录模式(</a:t>
            </a:r>
            <a:r>
              <a:rPr lang="en-US" sz="2000" dirty="0"/>
              <a:t>The </a:t>
            </a:r>
            <a:r>
              <a:rPr sz="2000" dirty="0"/>
              <a:t>Mememto Pattern)</a:t>
            </a:r>
            <a:endParaRPr sz="2000" dirty="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Chain of Responsibility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责任链式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责任链式(Chain of Responsibility Pattern)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定义</a:t>
            </a:r>
            <a:endParaRPr lang="zh-CN" altLang="en-US" dirty="0"/>
          </a:p>
          <a:p>
            <a:pPr marL="0" indent="0" eaLnBrk="1" hangingPunct="1">
              <a:lnSpc>
                <a:spcPct val="150000"/>
              </a:lnSpc>
              <a:buClr>
                <a:srgbClr val="0070C0"/>
              </a:buClr>
              <a:buFont typeface="+mj-lt"/>
              <a:buNone/>
            </a:pPr>
            <a:r>
              <a:rPr lang="en-US" altLang="zh-CN" sz="2000" dirty="0"/>
              <a:t>为请求创建了一个接收者对象的链。这种模式给予请求的类型，对请求的发送者和接收者进行解耦。这种类型的设计模式属于行为型模式。</a:t>
            </a:r>
            <a:endParaRPr lang="en-US" altLang="zh-CN" sz="2000" dirty="0"/>
          </a:p>
          <a:p>
            <a:pPr marL="0" indent="0" eaLnBrk="1" hangingPunct="1">
              <a:lnSpc>
                <a:spcPct val="150000"/>
              </a:lnSpc>
              <a:buClr>
                <a:srgbClr val="0070C0"/>
              </a:buClr>
              <a:buFont typeface="+mj-lt"/>
              <a:buNone/>
            </a:pPr>
            <a:endParaRPr lang="en-US" altLang="zh-CN" sz="2000" dirty="0"/>
          </a:p>
          <a:p>
            <a:pPr marL="0" indent="0" eaLnBrk="1" hangingPunct="1">
              <a:lnSpc>
                <a:spcPct val="150000"/>
              </a:lnSpc>
              <a:buClr>
                <a:srgbClr val="0070C0"/>
              </a:buClr>
              <a:buFont typeface="+mj-lt"/>
              <a:buNone/>
            </a:pPr>
            <a:r>
              <a:rPr lang="en-US" altLang="zh-CN" sz="2000" dirty="0"/>
              <a:t>在这种模式中，通常每个接收者都包含对另一个接收者的引用。如果一个对象不能处理该请求，那么它会把相同的请求传给下一个接收者，依此类推。</a:t>
            </a:r>
            <a:endParaRPr lang="en-US" altLang="zh-CN" sz="2000" dirty="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责任链式(Chain of Responsibility </a:t>
            </a:r>
            <a:r>
              <a:rPr dirty="0">
                <a:sym typeface="+mn-ea"/>
              </a:rPr>
              <a:t>Pattern</a:t>
            </a:r>
            <a:r>
              <a:rPr dirty="0">
                <a:sym typeface="+mn-ea"/>
              </a:rPr>
              <a:t>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适用场景</a:t>
            </a:r>
            <a:endParaRPr lang="zh-CN" altLang="en-US" b="1" dirty="0">
              <a:solidFill>
                <a:srgbClr val="0070C0"/>
              </a:solidFill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有多个对象可以处理同一个请求，具体哪个对象处理该请求由运行时刻自动确定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endParaRPr sz="1600" dirty="0"/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在不明确指定接收者的情况下，向多个对象中的一个提交一个请求</a:t>
            </a:r>
            <a:r>
              <a:rPr lang="zh-CN" sz="1600" dirty="0"/>
              <a:t>；</a:t>
            </a:r>
            <a:endParaRPr lang="zh-CN" sz="1600" dirty="0"/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endParaRPr sz="1600" dirty="0"/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sz="1600" dirty="0"/>
              <a:t>可动态指定一组对象处理请求</a:t>
            </a:r>
            <a:r>
              <a:rPr lang="zh-CN" sz="1600" dirty="0"/>
              <a:t>；</a:t>
            </a:r>
            <a:endParaRPr lang="zh-CN" sz="1600" dirty="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责任链式(Chain of Responsibility</a:t>
            </a:r>
            <a:r>
              <a:rPr dirty="0">
                <a:sym typeface="+mn-ea"/>
              </a:rPr>
              <a:t> Pattern</a:t>
            </a:r>
            <a:r>
              <a:rPr dirty="0">
                <a:sym typeface="+mn-ea"/>
              </a:rPr>
              <a:t>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优点</a:t>
            </a:r>
            <a:endParaRPr lang="zh-CN" altLang="en-US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降低耦合度。它将请求的发送者和接收者解耦；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简化了对象。使得对象不需要知道链的结构；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增强给对象指派职责的灵活性。通过改变链内的成员或者调动它们的次序，允许动态地新增或者删除责任；</a:t>
            </a:r>
            <a:endParaRPr lang="zh-CN" altLang="en-US" sz="1800" dirty="0"/>
          </a:p>
          <a:p>
            <a:pPr marL="457200" indent="-457200" eaLnBrk="1" latinLnBrk="0" hangingPunct="1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增加新的请求处理类很方便；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571608" y="661194"/>
            <a:ext cx="7886700" cy="994172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0000"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sym typeface="+mn-ea"/>
              </a:rPr>
              <a:t>责任链式(Chain of Responsibility</a:t>
            </a:r>
            <a:r>
              <a:rPr dirty="0">
                <a:sym typeface="+mn-ea"/>
              </a:rPr>
              <a:t> Pattern</a:t>
            </a:r>
            <a:r>
              <a:rPr dirty="0">
                <a:sym typeface="+mn-ea"/>
              </a:rPr>
              <a:t>)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431" y="2057436"/>
            <a:ext cx="833477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缺点</a:t>
            </a:r>
            <a:endParaRPr lang="zh-CN" altLang="en-US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不能保证请求一定被接收；</a:t>
            </a:r>
            <a:endParaRPr lang="zh-CN" altLang="en-US" sz="1800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系统性能将受到一定影响，而且在进行代码调试时不太方便，可能会造成循环调用；</a:t>
            </a:r>
            <a:endParaRPr lang="zh-CN" altLang="en-US" sz="1800" dirty="0"/>
          </a:p>
          <a:p>
            <a:pPr marL="457200" indent="-457200" algn="l">
              <a:lnSpc>
                <a:spcPct val="20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800" dirty="0"/>
              <a:t>可能不容易观察运行时的特征，有碍于除错；</a:t>
            </a:r>
            <a:endParaRPr lang="zh-CN" altLang="en-US" sz="1800" dirty="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8792" y="3078833"/>
            <a:ext cx="6856892" cy="830998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The Command Pattern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命令模式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3"/>
  <p:tag name="KSO_WM_TEMPLATE_CATEGORY" val="custom"/>
  <p:tag name="KSO_WM_TEMPLATE_INDEX" val="20184556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6"/>
  <p:tag name="KSO_WM_TEMPLATE_CATEGORY" val="custom"/>
  <p:tag name="KSO_WM_TEMPLATE_INDEX" val="20184556"/>
  <p:tag name="KSO_WM_UNIT_INDEX" val="6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683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09_1"/>
  <p:tag name="KSO_WM_TEMPLATE_CATEGORY" val="custom"/>
  <p:tag name="KSO_WM_TEMPLATE_INDEX" val="20186830"/>
  <p:tag name="KSO_WM_TEMPLATE_SUBCATEGORY" val="combine"/>
  <p:tag name="KSO_WM_TEMPLATE_THUMBS_INDEX" val="1、6、10、15、19、22"/>
</p:tagLst>
</file>

<file path=ppt/tags/tag1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4"/>
  <p:tag name="KSO_WM_TEMPLATE_CATEGORY" val="custom"/>
  <p:tag name="KSO_WM_TEMPLATE_INDEX" val="20184556"/>
  <p:tag name="KSO_WM_UNIT_INDEX" val="4"/>
</p:tagLst>
</file>

<file path=ppt/tags/tag2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黑白简约商务通用"/>
</p:tagLst>
</file>

<file path=ppt/tags/tag2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b"/>
  <p:tag name="KSO_WM_UNIT_INDEX" val="1"/>
  <p:tag name="KSO_WM_UNIT_ID" val="custom20186830_1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</p:tagLst>
</file>

<file path=ppt/tags/tag22.xml><?xml version="1.0" encoding="utf-8"?>
<p:tagLst xmlns:p="http://schemas.openxmlformats.org/presentationml/2006/main">
  <p:tag name="KSO_WM_TAG_VERSION" val="1.0"/>
  <p:tag name="KSO_WM_SLIDE_ITEM_CNT" val="2"/>
  <p:tag name="KSO_WM_SLIDE_LAYOUT" val="a_b_c"/>
  <p:tag name="KSO_WM_SLIDE_LAYOUT_CNT" val="1_1_1"/>
  <p:tag name="KSO_WM_SLIDE_TYPE" val="title"/>
  <p:tag name="KSO_WM_BEAUTIFY_FLAG" val="#wm#"/>
  <p:tag name="KSO_WM_COMBINE_RELATE_SLIDE_ID" val="background20181909_1"/>
  <p:tag name="KSO_WM_TEMPLATE_CATEGORY" val="custom"/>
  <p:tag name="KSO_WM_TEMPLATE_INDEX" val="20186830"/>
  <p:tag name="KSO_WM_SLIDE_ID" val="custom20186830_1"/>
  <p:tag name="KSO_WM_SLIDE_INDEX" val="1"/>
  <p:tag name="KSO_WM_TEMPLATE_SUBCATEGORY" val="combine"/>
  <p:tag name="KSO_WM_TEMPLATE_THUMBS_INDEX" val="1、6、10、15、19、22、"/>
  <p:tag name="KSO_WM_SLIDE_SUBTYPE" val="pureTxt"/>
</p:tagLst>
</file>

<file path=ppt/tags/tag2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2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2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2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5"/>
  <p:tag name="KSO_WM_TEMPLATE_CATEGORY" val="custom"/>
  <p:tag name="KSO_WM_TEMPLATE_INDEX" val="20184556"/>
  <p:tag name="KSO_WM_UNIT_INDEX" val="5"/>
</p:tagLst>
</file>

<file path=ppt/tags/tag3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3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6"/>
  <p:tag name="KSO_WM_TEMPLATE_CATEGORY" val="custom"/>
  <p:tag name="KSO_WM_TEMPLATE_INDEX" val="20184556"/>
  <p:tag name="KSO_WM_UNIT_INDEX" val="6"/>
</p:tagLst>
</file>

<file path=ppt/tags/tag4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7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48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49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1*i*7"/>
  <p:tag name="KSO_WM_TEMPLATE_CATEGORY" val="custom"/>
  <p:tag name="KSO_WM_TEMPLATE_INDEX" val="20184556"/>
  <p:tag name="KSO_WM_UNIT_INDEX" val="7"/>
</p:tagLst>
</file>

<file path=ppt/tags/tag50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1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3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4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55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BEAUTIFY_FLAG" val="#wm#"/>
  <p:tag name="KSO_WM_UNIT_TYPE" val="a"/>
  <p:tag name="KSO_WM_UNIT_INDEX" val="1"/>
  <p:tag name="KSO_WM_UNIT_ID" val="custom20186830_7*a*1"/>
  <p:tag name="KSO_WM_UNIT_LAYERLEVEL" val="1"/>
  <p:tag name="KSO_WM_UNIT_VALUE" val="19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EMPLATE_CATEGORY" val="custom"/>
  <p:tag name="KSO_WM_TEMPLATE_INDEX" val="20186830"/>
  <p:tag name="KSO_WM_TAG_VERSION" val="1.0"/>
  <p:tag name="KSO_WM_SLIDE_ID" val="custom20186830_7"/>
  <p:tag name="KSO_WM_SLIDE_INDEX" val="7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25*85"/>
  <p:tag name="KSO_WM_SLIDE_SIZE" val="452*279"/>
  <p:tag name="KSO_WM_DIAGRAM_GROUP_CODE" val="l1-1"/>
  <p:tag name="KSO_WM_SLIDE_SUBTYPE" val="diag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2"/>
  <p:tag name="KSO_WM_TEMPLATE_CATEGORY" val="custom"/>
  <p:tag name="KSO_WM_TEMPLATE_INDEX" val="20184556"/>
  <p:tag name="KSO_WM_UNIT_INDEX" val="2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3"/>
  <p:tag name="KSO_WM_TEMPLATE_CATEGORY" val="custom"/>
  <p:tag name="KSO_WM_TEMPLATE_INDEX" val="20184556"/>
  <p:tag name="KSO_WM_UNIT_INDEX" val="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4"/>
  <p:tag name="KSO_WM_TEMPLATE_CATEGORY" val="custom"/>
  <p:tag name="KSO_WM_TEMPLATE_INDEX" val="20184556"/>
  <p:tag name="KSO_WM_UNIT_INDEX" val="4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56_22*i*5"/>
  <p:tag name="KSO_WM_TEMPLATE_CATEGORY" val="custom"/>
  <p:tag name="KSO_WM_TEMPLATE_INDEX" val="20184556"/>
  <p:tag name="KSO_WM_UNIT_INDEX" val="5"/>
</p:tagLst>
</file>

<file path=ppt/theme/theme1.xml><?xml version="1.0" encoding="utf-8"?>
<a:theme xmlns:a="http://schemas.openxmlformats.org/drawingml/2006/main" name="2_Office 主题​​">
  <a:themeElements>
    <a:clrScheme name="自定义 2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WPS 演示</Application>
  <PresentationFormat>全屏显示(4:3)</PresentationFormat>
  <Paragraphs>181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微软雅黑</vt:lpstr>
      <vt:lpstr>Franklin Gothic Medium</vt:lpstr>
      <vt:lpstr>Segoe UI Semibold</vt:lpstr>
      <vt:lpstr>Arial Unicode MS</vt:lpstr>
      <vt:lpstr>Calibri</vt:lpstr>
      <vt:lpstr>黑体</vt:lpstr>
      <vt:lpstr>2_Office 主题​​</vt:lpstr>
      <vt:lpstr>设计模式</vt:lpstr>
      <vt:lpstr>Structural Patterns </vt:lpstr>
      <vt:lpstr>PowerPoint 演示文稿</vt:lpstr>
      <vt:lpstr>The Adapter Pattern</vt:lpstr>
      <vt:lpstr>PowerPoint 演示文稿</vt:lpstr>
      <vt:lpstr>PowerPoint 演示文稿</vt:lpstr>
      <vt:lpstr>PowerPoint 演示文稿</vt:lpstr>
      <vt:lpstr>PowerPoint 演示文稿</vt:lpstr>
      <vt:lpstr>Chain of Responsibility</vt:lpstr>
      <vt:lpstr>PowerPoint 演示文稿</vt:lpstr>
      <vt:lpstr>PowerPoint 演示文稿</vt:lpstr>
      <vt:lpstr>PowerPoint 演示文稿</vt:lpstr>
      <vt:lpstr>PowerPoint 演示文稿</vt:lpstr>
      <vt:lpstr>Chain of Responsibility</vt:lpstr>
      <vt:lpstr>PowerPoint 演示文稿</vt:lpstr>
      <vt:lpstr>PowerPoint 演示文稿</vt:lpstr>
      <vt:lpstr>PowerPoint 演示文稿</vt:lpstr>
      <vt:lpstr>PowerPoint 演示文稿</vt:lpstr>
      <vt:lpstr>Chain of Responsibility</vt:lpstr>
      <vt:lpstr>PowerPoint 演示文稿</vt:lpstr>
      <vt:lpstr>PowerPoint 演示文稿</vt:lpstr>
      <vt:lpstr>PowerPoint 演示文稿</vt:lpstr>
      <vt:lpstr>PowerPoint 演示文稿</vt:lpstr>
      <vt:lpstr>Chain of Responsibility</vt:lpstr>
      <vt:lpstr>Chain of Responsibility</vt:lpstr>
      <vt:lpstr>Chain of Responsibility</vt:lpstr>
      <vt:lpstr>The State Pattern</vt:lpstr>
      <vt:lpstr>The State Pattern</vt:lpstr>
      <vt:lpstr>The Visitor Pattern</vt:lpstr>
    </vt:vector>
  </TitlesOfParts>
  <Company>DIGEX,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Project Training</dc:title>
  <dc:creator>pynnkr1</dc:creator>
  <cp:lastModifiedBy>小格调丿</cp:lastModifiedBy>
  <cp:revision>985</cp:revision>
  <dcterms:created xsi:type="dcterms:W3CDTF">2002-02-19T21:25:00Z</dcterms:created>
  <dcterms:modified xsi:type="dcterms:W3CDTF">2018-10-18T05:41:34Z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