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handoutMasterIdLst>
    <p:handoutMasterId r:id="rId61"/>
  </p:handoutMasterIdLst>
  <p:sldIdLst>
    <p:sldId id="453" r:id="rId4"/>
    <p:sldId id="583" r:id="rId6"/>
    <p:sldId id="584" r:id="rId7"/>
    <p:sldId id="585" r:id="rId8"/>
    <p:sldId id="586" r:id="rId9"/>
    <p:sldId id="587" r:id="rId10"/>
    <p:sldId id="595" r:id="rId11"/>
    <p:sldId id="596" r:id="rId12"/>
    <p:sldId id="597" r:id="rId13"/>
    <p:sldId id="604" r:id="rId14"/>
    <p:sldId id="607" r:id="rId15"/>
    <p:sldId id="598" r:id="rId16"/>
    <p:sldId id="614" r:id="rId17"/>
    <p:sldId id="608" r:id="rId18"/>
    <p:sldId id="612" r:id="rId19"/>
    <p:sldId id="613" r:id="rId20"/>
    <p:sldId id="611" r:id="rId21"/>
    <p:sldId id="599" r:id="rId22"/>
    <p:sldId id="631" r:id="rId23"/>
    <p:sldId id="632" r:id="rId24"/>
    <p:sldId id="633" r:id="rId25"/>
    <p:sldId id="634" r:id="rId26"/>
    <p:sldId id="636" r:id="rId27"/>
    <p:sldId id="600" r:id="rId28"/>
    <p:sldId id="637" r:id="rId29"/>
    <p:sldId id="638" r:id="rId30"/>
    <p:sldId id="639" r:id="rId31"/>
    <p:sldId id="640" r:id="rId32"/>
    <p:sldId id="641" r:id="rId33"/>
    <p:sldId id="601" r:id="rId34"/>
    <p:sldId id="652" r:id="rId35"/>
    <p:sldId id="653" r:id="rId36"/>
    <p:sldId id="654" r:id="rId37"/>
    <p:sldId id="655" r:id="rId38"/>
    <p:sldId id="656" r:id="rId39"/>
    <p:sldId id="602" r:id="rId40"/>
    <p:sldId id="665" r:id="rId41"/>
    <p:sldId id="670" r:id="rId42"/>
    <p:sldId id="666" r:id="rId43"/>
    <p:sldId id="603" r:id="rId44"/>
    <p:sldId id="588" r:id="rId45"/>
    <p:sldId id="589" r:id="rId46"/>
    <p:sldId id="590" r:id="rId47"/>
    <p:sldId id="679" r:id="rId48"/>
    <p:sldId id="684" r:id="rId49"/>
    <p:sldId id="686" r:id="rId50"/>
    <p:sldId id="680" r:id="rId51"/>
    <p:sldId id="685" r:id="rId52"/>
    <p:sldId id="687" r:id="rId53"/>
    <p:sldId id="688" r:id="rId54"/>
    <p:sldId id="694" r:id="rId55"/>
    <p:sldId id="695" r:id="rId56"/>
    <p:sldId id="696" r:id="rId57"/>
    <p:sldId id="697" r:id="rId58"/>
    <p:sldId id="472" r:id="rId59"/>
    <p:sldId id="577" r:id="rId60"/>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1280" autoAdjust="0"/>
  </p:normalViewPr>
  <p:slideViewPr>
    <p:cSldViewPr>
      <p:cViewPr varScale="1">
        <p:scale>
          <a:sx n="67" d="100"/>
          <a:sy n="67" d="100"/>
        </p:scale>
        <p:origin x="1608" y="53"/>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endParaRPr lang="zh-CN" altLang="en-US" dirty="0"/>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endParaRPr lang="en-US" altLang="zh-CN" dirty="0"/>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endParaRPr lang="zh-CN" altLang="en-US" dirty="0"/>
          </a:p>
          <a:p>
            <a:pPr eaLnBrk="1" hangingPunct="1"/>
            <a:r>
              <a:rPr lang="zh-CN" altLang="en-US" dirty="0"/>
              <a:t>优化体系结构的关键是职能明晰（分而治之策略和涟漪效应）、粒度合适，举例 </a:t>
            </a:r>
            <a:r>
              <a:rPr lang="en-US" altLang="zh-CN" dirty="0"/>
              <a:t>MVC （Struts</a:t>
            </a:r>
            <a:r>
              <a:rPr lang="zh-CN" altLang="en-US" dirty="0"/>
              <a:t>框架）。</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通俗的来讲，就是一个类对自己依赖的类知道的越少越好。也就是说，对于被依赖的类来说，无论逻辑多么复杂，都尽量地的将逻辑封装在类的内部，对外除了提供的public方法，不对外泄漏任何信息。</a:t>
            </a:r>
            <a:endParaRPr lang="en-US" altLang="zh-CN" dirty="0"/>
          </a:p>
          <a:p>
            <a:endParaRPr lang="en-US" altLang="zh-CN" dirty="0"/>
          </a:p>
          <a:p>
            <a:r>
              <a:rPr lang="en-US" altLang="zh-CN" dirty="0"/>
              <a:t>首先来解释一下什么是直接的朋友：每个对象都会与其他对象有耦合关系，只要两个对象之间有耦合关系，我们就说这两个对象之间是朋友关系。耦合的方式很多，依赖、关联、组合、聚合等。其中，我们称出现成员变量、方法参数、方法返回值中的类为直接的朋友，而出现在局部变量中的类则不是直接的朋友。也就是说，陌生的类最好不要作为局部变量的形式出现在类的内部</a:t>
            </a:r>
            <a:endParaRPr lang="en-US" altLang="zh-CN" dirty="0"/>
          </a:p>
          <a:p>
            <a:endParaRPr lang="en-US" altLang="zh-CN" dirty="0"/>
          </a:p>
          <a:p>
            <a:r>
              <a:rPr lang="en-US" altLang="zh-CN" dirty="0"/>
              <a:t>朋友之间也有间距 </a:t>
            </a:r>
            <a:endParaRPr lang="en-US" altLang="zh-CN" dirty="0"/>
          </a:p>
          <a:p>
            <a:r>
              <a:rPr lang="en-US" altLang="zh-CN" dirty="0"/>
              <a:t>如果朋友把太多的方法或属性暴露给你，则过于亲密，耦合关系变得异常牢固，而且，修改时涉及的面也就越大，变更引起的风险就越大。因此，要适时反复衡量：是否可以减少public方法和属性，改为private、package－private、protected等访问权限，及是否可以加上final关键字，不可变的类和方法，对外提供固定单位服务。</a:t>
            </a:r>
            <a:endParaRPr lang="en-US" altLang="zh-CN" dirty="0"/>
          </a:p>
          <a:p>
            <a:endParaRPr lang="en-US" altLang="zh-CN" dirty="0"/>
          </a:p>
          <a:p>
            <a:r>
              <a:rPr lang="en-US" altLang="zh-CN" dirty="0"/>
              <a:t>类与类之间的关系越密切，耦合度越大，当一个类发生改变时，对另一个类的影响也越大。[解决方案]尽量降低类与类之间的耦合。</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a:t>
            </a:r>
            <a:r>
              <a:rPr lang="zh-CN" altLang="en-US" dirty="0"/>
              <a:t>在类的划分上，应该创建有弱耦合的类 </a:t>
            </a:r>
            <a:endParaRPr lang="zh-CN" altLang="en-US" dirty="0"/>
          </a:p>
          <a:p>
            <a:r>
              <a:rPr lang="zh-CN" altLang="en-US" dirty="0"/>
              <a:t>通常我们以接口或者抽象类的方式抽象出来</a:t>
            </a:r>
            <a:endParaRPr lang="zh-CN" altLang="en-US" dirty="0"/>
          </a:p>
          <a:p>
            <a:endParaRPr lang="zh-CN" altLang="en-US" dirty="0"/>
          </a:p>
          <a:p>
            <a:r>
              <a:rPr lang="en-US" altLang="zh-CN" dirty="0"/>
              <a:t>- </a:t>
            </a:r>
            <a:r>
              <a:rPr lang="zh-CN" altLang="en-US" dirty="0"/>
              <a:t>在类的结构设计上，每一个类都应当尽量降低成员的访问权限 </a:t>
            </a:r>
            <a:endParaRPr lang="zh-CN" altLang="en-US" dirty="0"/>
          </a:p>
          <a:p>
            <a:r>
              <a:rPr lang="zh-CN" altLang="en-US" dirty="0"/>
              <a:t>以减少public方法和属性，改为private、package－private、protected等访问权限，及是否可以加上final关键字，不可变的类和方法，对外提供固定服务。</a:t>
            </a:r>
            <a:endParaRPr lang="zh-CN" altLang="en-US" dirty="0"/>
          </a:p>
          <a:p>
            <a:endParaRPr lang="zh-CN" altLang="en-US" dirty="0"/>
          </a:p>
          <a:p>
            <a:r>
              <a:rPr lang="en-US" altLang="zh-CN" dirty="0"/>
              <a:t>- </a:t>
            </a:r>
            <a:r>
              <a:rPr lang="zh-CN" altLang="en-US" dirty="0"/>
              <a:t>在类的设计上，只要有可能，一个类应当设计成不变类 </a:t>
            </a:r>
            <a:endParaRPr lang="zh-CN" altLang="en-US" dirty="0"/>
          </a:p>
          <a:p>
            <a:r>
              <a:rPr lang="zh-CN" altLang="en-US" dirty="0"/>
              <a:t>不可变的类和方法，对外提供固定服务。</a:t>
            </a:r>
            <a:endParaRPr lang="zh-CN" altLang="en-US" dirty="0"/>
          </a:p>
          <a:p>
            <a:endParaRPr lang="zh-CN" altLang="en-US" dirty="0"/>
          </a:p>
          <a:p>
            <a:r>
              <a:rPr lang="en-US" altLang="zh-CN" dirty="0"/>
              <a:t>- </a:t>
            </a:r>
            <a:r>
              <a:rPr lang="zh-CN" altLang="en-US" dirty="0"/>
              <a:t>在对其他类的引用上，一个对象对其它对象的引用应当降到最低 </a:t>
            </a:r>
            <a:endParaRPr lang="zh-CN" altLang="en-US" dirty="0"/>
          </a:p>
          <a:p>
            <a:r>
              <a:rPr lang="zh-CN" altLang="en-US" dirty="0"/>
              <a:t>降低类与类之间的耦合度。</a:t>
            </a:r>
            <a:endParaRPr lang="zh-CN" altLang="en-US" dirty="0"/>
          </a:p>
          <a:p>
            <a:endParaRPr lang="zh-CN" altLang="en-US" dirty="0"/>
          </a:p>
          <a:p>
            <a:r>
              <a:rPr lang="en-US" altLang="zh-CN" dirty="0"/>
              <a:t>- </a:t>
            </a:r>
            <a:r>
              <a:rPr lang="zh-CN" altLang="en-US" dirty="0"/>
              <a:t>尽量降低类的访问权限 </a:t>
            </a:r>
            <a:endParaRPr lang="zh-CN" altLang="en-US" dirty="0"/>
          </a:p>
          <a:p>
            <a:r>
              <a:rPr lang="zh-CN" altLang="en-US" dirty="0"/>
              <a:t>防止类或类对象被过度耦合在另一个类的方法中。</a:t>
            </a:r>
            <a:endParaRPr lang="zh-CN" altLang="en-US" dirty="0"/>
          </a:p>
          <a:p>
            <a:endParaRPr lang="zh-CN" altLang="en-US" dirty="0"/>
          </a:p>
          <a:p>
            <a:r>
              <a:rPr lang="en-US" altLang="zh-CN" dirty="0"/>
              <a:t>- </a:t>
            </a:r>
            <a:r>
              <a:rPr lang="zh-CN" altLang="en-US" dirty="0"/>
              <a:t>不要暴露类成员，而应该提供相应的访问器(属性)</a:t>
            </a:r>
            <a:endParaRPr lang="zh-CN" altLang="en-US" dirty="0"/>
          </a:p>
          <a:p>
            <a:endParaRPr lang="zh-CN" altLang="en-US" dirty="0"/>
          </a:p>
          <a:p>
            <a:r>
              <a:rPr lang="en-US" altLang="zh-CN" dirty="0"/>
              <a:t>- </a:t>
            </a:r>
            <a:r>
              <a:rPr lang="zh-CN" altLang="en-US" dirty="0"/>
              <a:t>谨慎使用序列化功能（类或接口在客户端变更，却未在服务端同步更新，引发序列化失败，项目管理易疏忽）</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endParaRPr lang="en-US" altLang="zh-CN" dirty="0"/>
          </a:p>
          <a:p>
            <a:pPr eaLnBrk="1" hangingPunct="1"/>
            <a:r>
              <a:rPr lang="zh-CN" altLang="en-US" dirty="0"/>
              <a:t>重用是优化体系结构的前提。</a:t>
            </a:r>
            <a:endParaRPr lang="zh-CN" altLang="en-US" dirty="0"/>
          </a:p>
          <a:p>
            <a:pPr eaLnBrk="1" hangingPunct="1"/>
            <a:r>
              <a:rPr lang="zh-CN" altLang="en-US" dirty="0"/>
              <a:t>做到重用和体系结构合理后，自然系统在维护性和弹性会有出色表现。</a:t>
            </a:r>
            <a:endParaRPr lang="zh-CN" altLang="en-US" dirty="0"/>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endParaRPr lang="zh-CN" altLang="en-US" dirty="0"/>
          </a:p>
          <a:p>
            <a:pPr eaLnBrk="1" hangingPunct="1"/>
            <a:r>
              <a:rPr lang="zh-CN" altLang="en-US" dirty="0"/>
              <a:t>结构良好的系统更加容易优化性能。因为功能明晰、结构好，可以准确地判断出哪个地方存在性能瓶颈，从而优化之。</a:t>
            </a:r>
            <a:endParaRPr lang="zh-CN" altLang="en-US" dirty="0"/>
          </a:p>
          <a:p>
            <a:pPr eaLnBrk="1" hangingPunct="1"/>
            <a:r>
              <a:rPr lang="zh-CN" altLang="en-US" dirty="0"/>
              <a:t>上述条件满足，软件质量当然有保证。</a:t>
            </a:r>
            <a:endParaRPr lang="zh-CN" altLang="en-US" dirty="0"/>
          </a:p>
          <a:p>
            <a:pPr eaLnBrk="1" hangingPunct="1"/>
            <a:r>
              <a:rPr lang="zh-CN" altLang="en-US" dirty="0"/>
              <a:t>代码虽然是写给计算机执行，但最重要的是表达人的思想，写给人看的。因此提高代码可读性，方便团队交流非常重要。</a:t>
            </a:r>
            <a:endParaRPr lang="zh-CN" altLang="en-US" dirty="0"/>
          </a:p>
          <a:p>
            <a:pPr eaLnBrk="1" hangingPunct="1"/>
            <a:r>
              <a:rPr lang="zh-CN" altLang="en-US" dirty="0"/>
              <a:t>团队有统一的编码规范和设计模式，水平更加容易提高，因为设计模式能将成功的经验在团队中普及。</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为什么使用开闭原则</a:t>
            </a:r>
            <a:endParaRPr lang="en-US" altLang="zh-CN" dirty="0"/>
          </a:p>
          <a:p>
            <a:r>
              <a:rPr lang="en-US" altLang="zh-CN" dirty="0"/>
              <a:t>第一：开闭原则非常有名，只要是面向对象编程，在开发时都会强调开闭原则</a:t>
            </a:r>
            <a:endParaRPr lang="en-US" altLang="zh-CN" dirty="0"/>
          </a:p>
          <a:p>
            <a:endParaRPr lang="en-US" altLang="zh-CN" dirty="0"/>
          </a:p>
          <a:p>
            <a:r>
              <a:rPr lang="en-US" altLang="zh-CN" dirty="0"/>
              <a:t>第二：开闭原则是最基础的设计原则，其它的五个设计原则都是开闭原则的具体形态，也就是说其它的五个设计原则是指导设计的工具和方法，而开闭原则才是其精神领袖。依照java语言的称谓，开闭原则是抽象类，而其它的五个原则是具体的实现类。</a:t>
            </a:r>
            <a:endParaRPr lang="en-US" altLang="zh-CN" dirty="0"/>
          </a:p>
          <a:p>
            <a:endParaRPr lang="en-US" altLang="zh-CN" dirty="0"/>
          </a:p>
          <a:p>
            <a:r>
              <a:rPr lang="en-US" altLang="zh-CN" dirty="0"/>
              <a:t>第三：开闭原则可以提高复用性 </a:t>
            </a:r>
            <a:endParaRPr lang="en-US" altLang="zh-CN" dirty="0"/>
          </a:p>
          <a:p>
            <a:r>
              <a:rPr lang="en-US" altLang="zh-CN" dirty="0"/>
              <a:t>在面向对象的设计中，所有的逻辑都是从原子逻辑组合而来，不是在一个类中独立实现一个业务逻辑。只有这样的代码才可以复用，粒度越小，被复用的可能性越大。那为什么要复用呢？减少代码的重复，避免相同的逻辑分散在多个角落，减少维护人员的工作量。那怎么才能提高复用率呢？缩小逻辑粒度，直到一个逻辑不可以分为止。</a:t>
            </a:r>
            <a:endParaRPr lang="en-US" altLang="zh-CN" dirty="0"/>
          </a:p>
          <a:p>
            <a:endParaRPr lang="en-US" altLang="zh-CN" dirty="0"/>
          </a:p>
          <a:p>
            <a:r>
              <a:rPr lang="en-US" altLang="zh-CN" dirty="0"/>
              <a:t>第四：开闭原则可以提高维护性 </a:t>
            </a:r>
            <a:endParaRPr lang="en-US" altLang="zh-CN" dirty="0"/>
          </a:p>
          <a:p>
            <a:r>
              <a:rPr lang="en-US" altLang="zh-CN" dirty="0"/>
              <a:t>一款软件量产后，维护人员的工作不仅仅对数据进行维护，还可能要对程序进行扩展，维护人员最乐意的事是扩展一个类，而不是修改一个类。让维护人员读懂原有代码，再进行修改，是一件非常痛苦的事情，不要让他在原有的代码海洋中游荡后再修改，那是对维护人员的折磨和摧残。</a:t>
            </a:r>
            <a:endParaRPr lang="en-US" altLang="zh-CN" dirty="0"/>
          </a:p>
          <a:p>
            <a:endParaRPr lang="en-US" altLang="zh-CN" dirty="0"/>
          </a:p>
          <a:p>
            <a:r>
              <a:rPr lang="en-US" altLang="zh-CN" dirty="0"/>
              <a:t>第五：面向对象开发的要求 </a:t>
            </a:r>
            <a:endParaRPr lang="en-US" altLang="zh-CN" dirty="0"/>
          </a:p>
          <a:p>
            <a:r>
              <a:rPr lang="en-US" altLang="zh-CN" dirty="0"/>
              <a:t>万物皆对象，我们要把所有的事物抽象成对象，然后针对对象进行操作，但是万物皆发展变化，有变化就要有策略去应对，怎么快速应对呢？这就需要在设计之初考虑到所有可能变化的因素，然后留下接口，等待“可能”转变为“现实”。</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a:t>
            </a:r>
            <a:r>
              <a:rPr lang="zh-CN" altLang="en-US" dirty="0"/>
              <a:t>在类的划分上，应该创建有弱耦合的类 </a:t>
            </a:r>
            <a:endParaRPr lang="zh-CN" altLang="en-US" dirty="0"/>
          </a:p>
          <a:p>
            <a:r>
              <a:rPr lang="zh-CN" altLang="en-US" dirty="0"/>
              <a:t>通常我们以接口或者抽象类的方式抽象出来</a:t>
            </a:r>
            <a:endParaRPr lang="zh-CN" altLang="en-US" dirty="0"/>
          </a:p>
          <a:p>
            <a:endParaRPr lang="zh-CN" altLang="en-US" dirty="0"/>
          </a:p>
          <a:p>
            <a:r>
              <a:rPr lang="en-US" altLang="zh-CN" dirty="0"/>
              <a:t>- </a:t>
            </a:r>
            <a:r>
              <a:rPr lang="zh-CN" altLang="en-US" dirty="0"/>
              <a:t>在类的结构设计上，每一个类都应当尽量降低成员的访问权限 </a:t>
            </a:r>
            <a:endParaRPr lang="zh-CN" altLang="en-US" dirty="0"/>
          </a:p>
          <a:p>
            <a:r>
              <a:rPr lang="zh-CN" altLang="en-US" dirty="0"/>
              <a:t>以减少public方法和属性，改为private、package－private、protected等访问权限，及是否可以加上final关键字，不可变的类和方法，对外提供固定服务。</a:t>
            </a:r>
            <a:endParaRPr lang="zh-CN" altLang="en-US" dirty="0"/>
          </a:p>
          <a:p>
            <a:endParaRPr lang="zh-CN" altLang="en-US" dirty="0"/>
          </a:p>
          <a:p>
            <a:r>
              <a:rPr lang="en-US" altLang="zh-CN" dirty="0"/>
              <a:t>- </a:t>
            </a:r>
            <a:r>
              <a:rPr lang="zh-CN" altLang="en-US" dirty="0"/>
              <a:t>在类的设计上，只要有可能，一个类应当设计成不变类 </a:t>
            </a:r>
            <a:endParaRPr lang="zh-CN" altLang="en-US" dirty="0"/>
          </a:p>
          <a:p>
            <a:r>
              <a:rPr lang="zh-CN" altLang="en-US" dirty="0"/>
              <a:t>不可变的类和方法，对外提供固定服务。</a:t>
            </a:r>
            <a:endParaRPr lang="zh-CN" altLang="en-US" dirty="0"/>
          </a:p>
          <a:p>
            <a:endParaRPr lang="zh-CN" altLang="en-US" dirty="0"/>
          </a:p>
          <a:p>
            <a:r>
              <a:rPr lang="en-US" altLang="zh-CN" dirty="0"/>
              <a:t>- </a:t>
            </a:r>
            <a:r>
              <a:rPr lang="zh-CN" altLang="en-US" dirty="0"/>
              <a:t>在对其他类的引用上，一个对象对其它对象的引用应当降到最低 </a:t>
            </a:r>
            <a:endParaRPr lang="zh-CN" altLang="en-US" dirty="0"/>
          </a:p>
          <a:p>
            <a:r>
              <a:rPr lang="zh-CN" altLang="en-US" dirty="0"/>
              <a:t>降低类与类之间的耦合度。</a:t>
            </a:r>
            <a:endParaRPr lang="zh-CN" altLang="en-US" dirty="0"/>
          </a:p>
          <a:p>
            <a:endParaRPr lang="zh-CN" altLang="en-US" dirty="0"/>
          </a:p>
          <a:p>
            <a:r>
              <a:rPr lang="en-US" altLang="zh-CN" dirty="0"/>
              <a:t>- </a:t>
            </a:r>
            <a:r>
              <a:rPr lang="zh-CN" altLang="en-US" dirty="0"/>
              <a:t>尽量降低类的访问权限 </a:t>
            </a:r>
            <a:endParaRPr lang="zh-CN" altLang="en-US" dirty="0"/>
          </a:p>
          <a:p>
            <a:r>
              <a:rPr lang="zh-CN" altLang="en-US" dirty="0"/>
              <a:t>防止类或类对象被过度耦合在另一个类的方法中。</a:t>
            </a:r>
            <a:endParaRPr lang="zh-CN" altLang="en-US" dirty="0"/>
          </a:p>
          <a:p>
            <a:endParaRPr lang="zh-CN" altLang="en-US" dirty="0"/>
          </a:p>
          <a:p>
            <a:r>
              <a:rPr lang="en-US" altLang="zh-CN" dirty="0"/>
              <a:t>- </a:t>
            </a:r>
            <a:r>
              <a:rPr lang="zh-CN" altLang="en-US" dirty="0"/>
              <a:t>不要暴露类成员，而应该提供相应的访问器(属性)</a:t>
            </a:r>
            <a:endParaRPr lang="zh-CN" altLang="en-US" dirty="0"/>
          </a:p>
          <a:p>
            <a:endParaRPr lang="zh-CN" altLang="en-US" dirty="0"/>
          </a:p>
          <a:p>
            <a:r>
              <a:rPr lang="en-US" altLang="zh-CN" dirty="0"/>
              <a:t>- </a:t>
            </a:r>
            <a:r>
              <a:rPr lang="zh-CN" altLang="en-US" dirty="0"/>
              <a:t>谨慎使用序列化功能（类或接口在客户端变更，却未在服务端同步更新，引发序列化失败，项目管理易疏忽）</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单例模式为什么不能增加接口呢？ 因为接口对单例模式是没有任何意义的， 它要求“自行实例化”， 并且提供单一实例、 接口或抽象类是不可能被实例化的。 当然， 在特殊情况下， 单例模式可以实现接口、 被继承等， 需要在系统开发中根据环境判断。</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 例如一个Web页面上的计数器， 可以不用把每次刷新都记录到数据库中， 使用单例模式保持计数器的值， 并确保是线程安全的</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endParaRPr lang="zh-CN" altLang="en-US" dirty="0"/>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endParaRPr lang="zh-CN" altLang="en-US" dirty="0"/>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1.良好的封装性， 代码结构清晰。 一个对象创建是有条件约束的， 如一个调用者需要一个具体的产品对象， 只要知道这个产品的类名（或约束字符串） 就可以了， 不用知道创建对象的艰辛过程， 降低模块间的耦合。</a:t>
            </a:r>
            <a:endParaRPr lang="zh-CN" altLang="en-US"/>
          </a:p>
          <a:p>
            <a:r>
              <a:rPr lang="zh-CN" altLang="en-US"/>
              <a:t>2.工厂方法模式的扩展性非常优秀。 在增加产品类的情况下， 只要适当地修改具体的工厂类或扩展一个工厂类， 就可以完成“拥抱变化”。 例如在我们的例子中， 需要增加一个棕色人种， 则只需要增加一个BrownHuman类， 工厂类不用任何修改就可完成系统扩展。</a:t>
            </a:r>
            <a:endParaRPr lang="zh-CN" altLang="en-US"/>
          </a:p>
          <a:p>
            <a:r>
              <a:rPr lang="zh-CN" altLang="en-US"/>
              <a:t>3.屏蔽产品类。 这一特点非常重要， 产品类的实现如何变化， 调用者都不需要关心， 它只需要关心产品的接口， 只要接口保持不变， 系统中的上层模块就不要发生变化。 因为产品类的实例化工作是由工厂类负责的， 一个产品对象具体由哪一个产品生成是由工厂类决定的。 在数据库开发中， 大家应该能够深刻体会到工厂方法模式的好处： 如果使用JDBC连接数据库， 数据库从MySQL切换到Oracle， 需要改动的地方就是切换一下驱动名称（前提条件是SQL语句是标准语句） ， 其他的都不需要修改， 这是工厂方法模式灵活性的一个直接案例。</a:t>
            </a:r>
            <a:endParaRPr lang="zh-CN" altLang="en-US"/>
          </a:p>
          <a:p>
            <a:r>
              <a:rPr lang="zh-CN" altLang="en-US"/>
              <a:t>4.工厂方法模式是典型的解耦框架。 高层模块值需要知道产品的抽象类， 其他的实现类都不用关心， 符合迪米特法则， 我不需要的就不要去交流； 也符合依赖倒置原则， 只依赖产品类的抽象； 当然也符合里氏替换原则， 使用产品子类替换产品父类， 没问题！</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1.工厂方法模式是new一个对象的替代品， 所以在所有需要生成对象的地方都可以使用， 但是需要慎重地考虑是否要增加一个工厂类进行管理， 增加代码的复杂度。</a:t>
            </a:r>
            <a:endParaRPr lang="zh-CN" altLang="en-US"/>
          </a:p>
          <a:p>
            <a:r>
              <a:rPr lang="zh-CN" altLang="en-US"/>
              <a:t>2.需要灵活的、 可扩展的框架时， 可以考虑采用工厂方法模式。 万物皆对象， 那万物也就皆产品类， 例如需要设计一个连接邮件服务器的框架， 有三种网络协议可供选择：POP3、 IMAP、 HTTP， 我们就可以把这三种连接方法作为产品类， 定义一个接口如IConnectMail， 然后定义对邮件的操作方法， 用不同的方法实现三个具体的产品类（也就是连接方式） 再定义一个工厂方法， 按照不同的传入条件， 选择不同的连接方式。 如此设计，可以做到完美的扩展， 如某些邮件服务器提供了WebService接口， 很好， 我们只要增加一个产品类就可以了。</a:t>
            </a:r>
            <a:endParaRPr lang="zh-CN" altLang="en-US"/>
          </a:p>
          <a:p>
            <a:r>
              <a:rPr lang="zh-CN" altLang="en-US"/>
              <a:t>3.工厂方法模式可以用在异构项目中， 例如通过WebService与一个非Java的项目交互， 虽然WebService号称是可以做到异构系统的同构化， 但是在实际的开发中， 还是会碰到很多问题， 如类型问题、 WSDL文件的支持问题， 等等。 从WSDL中产生的对象都认为是一个产品， 然后由一个具体的工厂类进行管理， 减少与外围系统的耦合。</a:t>
            </a:r>
            <a:endParaRPr lang="zh-CN" altLang="en-US"/>
          </a:p>
          <a:p>
            <a:r>
              <a:rPr lang="zh-CN" altLang="en-US"/>
              <a:t>4.可以使用在测试驱动开发的框架下。 例如， 测试一个类A， 就需要把与类A有关联关系的类B也同时产生出来， 我们可以使用工厂方法模式把类B虚拟出来， 避免类A与类B的耦合。 目前由于JMock和EasyMock的诞生， 该使用场景已经弱化了， 读者可以在遇到此种情况时直接考虑使用JMock或EasyMock。</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1.工厂方法模式是new一个对象的替代品， 所以在所有需要生成对象的地方都可以使用， 但是需要慎重地考虑是否要增加一个工厂类进行管理， 增加代码的复杂度。</a:t>
            </a:r>
            <a:endParaRPr lang="zh-CN" altLang="en-US"/>
          </a:p>
          <a:p>
            <a:r>
              <a:rPr lang="zh-CN" altLang="en-US"/>
              <a:t>2.需要灵活的、 可扩展的框架时， 可以考虑采用工厂方法模式。 万物皆对象， 那万物也就皆产品类， 例如需要设计一个连接邮件服务器的框架， 有三种网络协议可供选择：POP3、 IMAP、 HTTP， 我们就可以把这三种连接方法作为产品类， 定义一个接口如IConnectMail， 然后定义对邮件的操作方法， 用不同的方法实现三个具体的产品类（也就是连接方式） 再定义一个工厂方法， 按照不同的传入条件， 选择不同的连接方式。 如此设计，可以做到完美的扩展， 如某些邮件服务器提供了WebService接口， 很好， 我们只要增加一个产品类就可以了。</a:t>
            </a:r>
            <a:endParaRPr lang="zh-CN" altLang="en-US"/>
          </a:p>
          <a:p>
            <a:r>
              <a:rPr lang="zh-CN" altLang="en-US"/>
              <a:t>3.工厂方法模式可以用在异构项目中， 例如通过WebService与一个非Java的项目交互， 虽然WebService号称是可以做到异构系统的同构化， 但是在实际的开发中， 还是会碰到很多问题， 如类型问题、 WSDL文件的支持问题， 等等。 从WSDL中产生的对象都认为是一个产品， 然后由一个具体的工厂类进行管理， 减少与外围系统的耦合。</a:t>
            </a:r>
            <a:endParaRPr lang="zh-CN" altLang="en-US"/>
          </a:p>
          <a:p>
            <a:r>
              <a:rPr lang="zh-CN" altLang="en-US"/>
              <a:t>4.可以使用在测试驱动开发的框架下。 例如， 测试一个类A， 就需要把与类A有关联关系的类B也同时产生出来， 我们可以使用工厂方法模式把类B虚拟出来， 避免类A与类B的耦合。 目前由于JMock和EasyMock的诞生， 该使用场景已经弱化了， 读者可以在遇到此种情况时直接考虑使用JMock或EasyMock。</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封装性， 每个产品的实现类不是高层模块要关心的， 它要关心的是什么？ 是接口， 是</a:t>
            </a:r>
            <a:endParaRPr lang="zh-CN" altLang="en-US"/>
          </a:p>
          <a:p>
            <a:r>
              <a:rPr lang="zh-CN" altLang="en-US"/>
              <a:t>抽象， 它不关心对象是如何创建出来， 这由谁负责呢？ 工厂类， 只要知道工厂类是谁， 我就</a:t>
            </a:r>
            <a:endParaRPr lang="zh-CN" altLang="en-US"/>
          </a:p>
          <a:p>
            <a:r>
              <a:rPr lang="zh-CN" altLang="en-US"/>
              <a:t>能创建出一个需要的对象， 省时省力， 优秀设计就应该如此。</a:t>
            </a:r>
            <a:endParaRPr lang="zh-CN" altLang="en-US"/>
          </a:p>
          <a:p>
            <a:r>
              <a:rPr lang="zh-CN" altLang="en-US"/>
              <a:t>● 产品族内的约束为非公开状态。 例如生产男女比例的问题上， 猜想女娲娘娘肯定有自</a:t>
            </a:r>
            <a:endParaRPr lang="zh-CN" altLang="en-US"/>
          </a:p>
          <a:p>
            <a:r>
              <a:rPr lang="zh-CN" altLang="en-US"/>
              <a:t>己的打算， 不能让女盛男衰， 否则女性的优点不就体现不出来了吗？ 那在抽象工厂模式， 就</a:t>
            </a:r>
            <a:endParaRPr lang="zh-CN" altLang="en-US"/>
          </a:p>
          <a:p>
            <a:r>
              <a:rPr lang="zh-CN" altLang="en-US"/>
              <a:t>应该有这样的一个约束： 每生产1个女性， 就同时生产出1.2个男性， 这样的生产过程对调用</a:t>
            </a:r>
            <a:endParaRPr lang="zh-CN" altLang="en-US"/>
          </a:p>
          <a:p>
            <a:r>
              <a:rPr lang="zh-CN" altLang="en-US"/>
              <a:t>工厂类的高层模块来说是透明的， 它不需要知道这个约束， 我就是要一个黄色女性产品就可</a:t>
            </a:r>
            <a:endParaRPr lang="zh-CN" altLang="en-US"/>
          </a:p>
          <a:p>
            <a:r>
              <a:rPr lang="zh-CN" altLang="en-US"/>
              <a:t>以了， 具体的产品族内的约束是在工厂内实现的。</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封装性， 每个产品的实现类不是高层模块要关心的， 它要关心的是什么？ 是接口， 是</a:t>
            </a:r>
            <a:endParaRPr lang="zh-CN" altLang="en-US"/>
          </a:p>
          <a:p>
            <a:r>
              <a:rPr lang="zh-CN" altLang="en-US"/>
              <a:t>抽象， 它不关心对象是如何创建出来， 这由谁负责呢？ 工厂类， 只要知道工厂类是谁， 我就</a:t>
            </a:r>
            <a:endParaRPr lang="zh-CN" altLang="en-US"/>
          </a:p>
          <a:p>
            <a:r>
              <a:rPr lang="zh-CN" altLang="en-US"/>
              <a:t>能创建出一个需要的对象， 省时省力， 优秀设计就应该如此。</a:t>
            </a:r>
            <a:endParaRPr lang="zh-CN" altLang="en-US"/>
          </a:p>
          <a:p>
            <a:r>
              <a:rPr lang="zh-CN" altLang="en-US"/>
              <a:t>● 产品族内的约束为非公开状态。 例如生产男女比例的问题上， 猜想女娲娘娘肯定有自</a:t>
            </a:r>
            <a:endParaRPr lang="zh-CN" altLang="en-US"/>
          </a:p>
          <a:p>
            <a:r>
              <a:rPr lang="zh-CN" altLang="en-US"/>
              <a:t>己的打算， 不能让女盛男衰， 否则女性的优点不就体现不出来了吗？ 那在抽象工厂模式， 就</a:t>
            </a:r>
            <a:endParaRPr lang="zh-CN" altLang="en-US"/>
          </a:p>
          <a:p>
            <a:r>
              <a:rPr lang="zh-CN" altLang="en-US"/>
              <a:t>应该有这样的一个约束： 每生产1个女性， 就同时生产出1.2个男性， 这样的生产过程对调用</a:t>
            </a:r>
            <a:endParaRPr lang="zh-CN" altLang="en-US"/>
          </a:p>
          <a:p>
            <a:r>
              <a:rPr lang="zh-CN" altLang="en-US"/>
              <a:t>工厂类的高层模块来说是透明的， 它不需要知道这个约束， 我就是要一个黄色女性产品就可</a:t>
            </a:r>
            <a:endParaRPr lang="zh-CN" altLang="en-US"/>
          </a:p>
          <a:p>
            <a:r>
              <a:rPr lang="zh-CN" altLang="en-US"/>
              <a:t>以了， 具体的产品族内的约束是在工厂内实现的。</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例如一个文本编辑器和一个图片处理器， 都是软件实体， 但是*nix下的文本编辑器和Windows下的文本编辑器虽然功能和界</a:t>
            </a:r>
            <a:endParaRPr lang="zh-CN" altLang="en-US"/>
          </a:p>
          <a:p>
            <a:r>
              <a:rPr lang="zh-CN" altLang="en-US"/>
              <a:t>面都相同， 但是代码实现是不同的， 图片处理器也有类似情况。 也就是具有了共同的约束条</a:t>
            </a:r>
            <a:endParaRPr lang="zh-CN" altLang="en-US"/>
          </a:p>
          <a:p>
            <a:r>
              <a:rPr lang="zh-CN" altLang="en-US"/>
              <a:t>件： 操作系统类型。 于是我们可以使用抽象工厂模式， 产生不同操作系统下的编辑器和图片</a:t>
            </a:r>
            <a:endParaRPr lang="zh-CN" altLang="en-US"/>
          </a:p>
          <a:p>
            <a:r>
              <a:rPr lang="zh-CN" altLang="en-US"/>
              <a:t>处理器</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endParaRPr lang="zh-CN" altLang="en-US" dirty="0"/>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endParaRPr lang="zh-CN" altLang="en-US" dirty="0"/>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endParaRPr lang="zh-CN" altLang="en-US" dirty="0"/>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endParaRPr lang="zh-CN" altLang="en-US" dirty="0"/>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endParaRPr lang="zh-CN" altLang="en-US" dirty="0"/>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50.xml"/><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tags" Target="../tags/tag54.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tags" Target="../tags/tag58.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tags" Target="../tags/tag60.xml"/><Relationship Id="rId1" Type="http://schemas.openxmlformats.org/officeDocument/2006/relationships/tags" Target="../tags/tag5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8.xml"/><Relationship Id="rId2" Type="http://schemas.openxmlformats.org/officeDocument/2006/relationships/tags" Target="../tags/tag62.xml"/><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ags" Target="../tags/tag6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ags" Target="../tags/tag6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ags" Target="../tags/tag6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8.xml"/><Relationship Id="rId2" Type="http://schemas.openxmlformats.org/officeDocument/2006/relationships/tags" Target="../tags/tag70.xml"/><Relationship Id="rId1" Type="http://schemas.openxmlformats.org/officeDocument/2006/relationships/tags" Target="../tags/tag6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8.xml"/><Relationship Id="rId2" Type="http://schemas.openxmlformats.org/officeDocument/2006/relationships/tags" Target="../tags/tag72.xml"/><Relationship Id="rId1" Type="http://schemas.openxmlformats.org/officeDocument/2006/relationships/tags" Target="../tags/tag7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8.xml"/><Relationship Id="rId2" Type="http://schemas.openxmlformats.org/officeDocument/2006/relationships/tags" Target="../tags/tag74.xml"/><Relationship Id="rId1" Type="http://schemas.openxmlformats.org/officeDocument/2006/relationships/tags" Target="../tags/tag7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8.xml"/><Relationship Id="rId2" Type="http://schemas.openxmlformats.org/officeDocument/2006/relationships/tags" Target="../tags/tag76.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8.xml"/><Relationship Id="rId2" Type="http://schemas.openxmlformats.org/officeDocument/2006/relationships/tags" Target="../tags/tag78.xml"/><Relationship Id="rId1" Type="http://schemas.openxmlformats.org/officeDocument/2006/relationships/tags" Target="../tags/tag7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8.xml"/><Relationship Id="rId2" Type="http://schemas.openxmlformats.org/officeDocument/2006/relationships/tags" Target="../tags/tag80.xml"/><Relationship Id="rId1" Type="http://schemas.openxmlformats.org/officeDocument/2006/relationships/tags" Target="../tags/tag79.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tags" Target="../tags/tag82.xml"/><Relationship Id="rId1" Type="http://schemas.openxmlformats.org/officeDocument/2006/relationships/tags" Target="../tags/tag81.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8.xml"/><Relationship Id="rId2" Type="http://schemas.openxmlformats.org/officeDocument/2006/relationships/tags" Target="../tags/tag84.xml"/><Relationship Id="rId1" Type="http://schemas.openxmlformats.org/officeDocument/2006/relationships/tags" Target="../tags/tag8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8.xml"/><Relationship Id="rId2" Type="http://schemas.openxmlformats.org/officeDocument/2006/relationships/tags" Target="../tags/tag86.xml"/><Relationship Id="rId1" Type="http://schemas.openxmlformats.org/officeDocument/2006/relationships/tags" Target="../tags/tag8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8.xml"/><Relationship Id="rId2" Type="http://schemas.openxmlformats.org/officeDocument/2006/relationships/tags" Target="../tags/tag88.xml"/><Relationship Id="rId1" Type="http://schemas.openxmlformats.org/officeDocument/2006/relationships/tags" Target="../tags/tag87.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tags" Target="../tags/tag89.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8.xml"/><Relationship Id="rId2" Type="http://schemas.openxmlformats.org/officeDocument/2006/relationships/tags" Target="../tags/tag92.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8.xml"/><Relationship Id="rId2" Type="http://schemas.openxmlformats.org/officeDocument/2006/relationships/tags" Target="../tags/tag94.xml"/><Relationship Id="rId1" Type="http://schemas.openxmlformats.org/officeDocument/2006/relationships/tags" Target="../tags/tag9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8.xml"/><Relationship Id="rId2" Type="http://schemas.openxmlformats.org/officeDocument/2006/relationships/tags" Target="../tags/tag96.xml"/><Relationship Id="rId1" Type="http://schemas.openxmlformats.org/officeDocument/2006/relationships/tags" Target="../tags/tag95.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8.xml"/><Relationship Id="rId2" Type="http://schemas.openxmlformats.org/officeDocument/2006/relationships/tags" Target="../tags/tag98.xml"/><Relationship Id="rId1" Type="http://schemas.openxmlformats.org/officeDocument/2006/relationships/tags" Target="../tags/tag97.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8.xml"/><Relationship Id="rId2" Type="http://schemas.openxmlformats.org/officeDocument/2006/relationships/tags" Target="../tags/tag100.xml"/><Relationship Id="rId1" Type="http://schemas.openxmlformats.org/officeDocument/2006/relationships/tags" Target="../tags/tag99.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8.xml"/><Relationship Id="rId2" Type="http://schemas.openxmlformats.org/officeDocument/2006/relationships/tags" Target="../tags/tag102.xml"/><Relationship Id="rId1" Type="http://schemas.openxmlformats.org/officeDocument/2006/relationships/tags" Target="../tags/tag101.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8.xml"/><Relationship Id="rId2" Type="http://schemas.openxmlformats.org/officeDocument/2006/relationships/tags" Target="../tags/tag104.xml"/><Relationship Id="rId1" Type="http://schemas.openxmlformats.org/officeDocument/2006/relationships/tags" Target="../tags/tag103.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8.xml"/><Relationship Id="rId2" Type="http://schemas.openxmlformats.org/officeDocument/2006/relationships/tags" Target="../tags/tag106.xml"/><Relationship Id="rId1" Type="http://schemas.openxmlformats.org/officeDocument/2006/relationships/tags" Target="../tags/tag105.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8.xml"/><Relationship Id="rId2" Type="http://schemas.openxmlformats.org/officeDocument/2006/relationships/tags" Target="../tags/tag108.xml"/><Relationship Id="rId1" Type="http://schemas.openxmlformats.org/officeDocument/2006/relationships/tags" Target="../tags/tag107.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8.xml"/><Relationship Id="rId2" Type="http://schemas.openxmlformats.org/officeDocument/2006/relationships/tags" Target="../tags/tag110.xml"/><Relationship Id="rId1" Type="http://schemas.openxmlformats.org/officeDocument/2006/relationships/tags" Target="../tags/tag10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8.xml"/><Relationship Id="rId2" Type="http://schemas.openxmlformats.org/officeDocument/2006/relationships/tags" Target="../tags/tag112.xml"/><Relationship Id="rId1" Type="http://schemas.openxmlformats.org/officeDocument/2006/relationships/tags" Target="../tags/tag111.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8.xml"/><Relationship Id="rId2" Type="http://schemas.openxmlformats.org/officeDocument/2006/relationships/tags" Target="../tags/tag114.xml"/><Relationship Id="rId1" Type="http://schemas.openxmlformats.org/officeDocument/2006/relationships/tags" Target="../tags/tag113.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8.xml"/><Relationship Id="rId2" Type="http://schemas.openxmlformats.org/officeDocument/2006/relationships/tags" Target="../tags/tag116.xml"/><Relationship Id="rId1" Type="http://schemas.openxmlformats.org/officeDocument/2006/relationships/tags" Target="../tags/tag115.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8.xml"/><Relationship Id="rId2" Type="http://schemas.openxmlformats.org/officeDocument/2006/relationships/tags" Target="../tags/tag118.xml"/><Relationship Id="rId1" Type="http://schemas.openxmlformats.org/officeDocument/2006/relationships/tags" Target="../tags/tag117.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8.xml"/><Relationship Id="rId2" Type="http://schemas.openxmlformats.org/officeDocument/2006/relationships/tags" Target="../tags/tag120.xml"/><Relationship Id="rId1" Type="http://schemas.openxmlformats.org/officeDocument/2006/relationships/tags" Target="../tags/tag119.xml"/></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1.xml"/><Relationship Id="rId3" Type="http://schemas.openxmlformats.org/officeDocument/2006/relationships/tags" Target="../tags/tag121.xml"/><Relationship Id="rId2" Type="http://schemas.openxmlformats.org/officeDocument/2006/relationships/hyperlink" Target="https://newgr8player.github.io/" TargetMode="External"/><Relationship Id="rId1" Type="http://schemas.openxmlformats.org/officeDocument/2006/relationships/hyperlink" Target="https://github.com/newgr8player" TargetMode="Externa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530415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一个类应该有且只有一个变化的原因。</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为什么引入单一职责原则</a:t>
            </a:r>
            <a:endParaRPr lang="zh-CN" altLang="en-US"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单一职责原则将不同的职责分离到单独的类，每一个职责都是一个变化的中心。</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单一职责原则的优点</a:t>
            </a:r>
            <a:endParaRPr lang="zh-CN" altLang="en-US" b="1" dirty="0">
              <a:solidFill>
                <a:srgbClr val="0070C0"/>
              </a:solidFill>
            </a:endParaRPr>
          </a:p>
          <a:p>
            <a:pPr marL="457200" indent="-457200" eaLnBrk="1" latinLnBrk="0" hangingPunct="1">
              <a:lnSpc>
                <a:spcPct val="110000"/>
              </a:lnSpc>
              <a:spcBef>
                <a:spcPts val="600"/>
              </a:spcBef>
              <a:spcAft>
                <a:spcPts val="600"/>
              </a:spcAft>
              <a:buClr>
                <a:srgbClr val="0070C0"/>
              </a:buClr>
              <a:buAutoNum type="arabicPeriod"/>
            </a:pPr>
            <a:r>
              <a:rPr lang="zh-CN" altLang="en-US" dirty="0"/>
              <a:t>降低类的复杂度；</a:t>
            </a:r>
            <a:endParaRPr lang="zh-CN" altLang="en-US" dirty="0"/>
          </a:p>
          <a:p>
            <a:pPr marL="457200" indent="-457200" eaLnBrk="1" latinLnBrk="0" hangingPunct="1">
              <a:lnSpc>
                <a:spcPct val="110000"/>
              </a:lnSpc>
              <a:spcBef>
                <a:spcPts val="600"/>
              </a:spcBef>
              <a:spcAft>
                <a:spcPts val="600"/>
              </a:spcAft>
              <a:buClr>
                <a:srgbClr val="0070C0"/>
              </a:buClr>
              <a:buAutoNum type="arabicPeriod"/>
            </a:pPr>
            <a:r>
              <a:rPr lang="zh-CN" altLang="en-US" dirty="0"/>
              <a:t>提高类的可读性，提高系统的可维护性；</a:t>
            </a:r>
            <a:endParaRPr lang="zh-CN" altLang="en-US" dirty="0"/>
          </a:p>
          <a:p>
            <a:pPr marL="457200" indent="-457200" eaLnBrk="1" latinLnBrk="0" hangingPunct="1">
              <a:lnSpc>
                <a:spcPct val="110000"/>
              </a:lnSpc>
              <a:spcBef>
                <a:spcPts val="600"/>
              </a:spcBef>
              <a:spcAft>
                <a:spcPts val="600"/>
              </a:spcAft>
              <a:buClr>
                <a:srgbClr val="0070C0"/>
              </a:buClr>
              <a:buAutoNum type="arabicPeriod"/>
            </a:pP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4" name="文本框 3"/>
          <p:cNvSpPr txBox="1"/>
          <p:nvPr/>
        </p:nvSpPr>
        <p:spPr>
          <a:xfrm>
            <a:off x="571608" y="1831430"/>
            <a:ext cx="8334776" cy="451358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单一职责原则关键点</a:t>
            </a:r>
            <a:endParaRPr lang="en-US" altLang="zh-CN"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要求接口的职责单一，从而实现该接口的类的职责单一。</a:t>
            </a:r>
            <a:endParaRPr lang="zh-CN" altLang="en-US" dirty="0"/>
          </a:p>
          <a:p>
            <a:pPr indent="0" eaLnBrk="1" latinLnBrk="0" hangingPunct="1">
              <a:lnSpc>
                <a:spcPct val="110000"/>
              </a:lnSpc>
              <a:spcBef>
                <a:spcPts val="600"/>
              </a:spcBef>
              <a:spcAft>
                <a:spcPts val="600"/>
              </a:spcAft>
              <a:buClr>
                <a:srgbClr val="0070C0"/>
              </a:buClr>
            </a:pPr>
            <a:r>
              <a:rPr lang="zh-CN" altLang="en-US" b="1" dirty="0">
                <a:solidFill>
                  <a:srgbClr val="0070C0"/>
                </a:solidFill>
                <a:sym typeface="+mn-ea"/>
              </a:rPr>
              <a:t>注意点</a:t>
            </a:r>
            <a:endParaRPr lang="en-US" altLang="zh-CN" b="1" dirty="0">
              <a:solidFill>
                <a:srgbClr val="0070C0"/>
              </a:solidFill>
            </a:endParaRPr>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单一职责最难划分的是职责。</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单一职责原则提出标准：用职责和变化原因来衡量接口或类设计的是否优良，但是职责和变化原因都是不可度量的，因项目、环境而异。</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接口一定要做到单一职责，类的设计尽量做到只有一个原因引起变化。</a:t>
            </a:r>
            <a:endParaRPr lang="zh-CN" altLang="en-US"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endParaRPr lang="en-US" altLang="zh-CN" dirty="0"/>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所有引用基类的地方必须能透明地使用其子类的对象。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8539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110000"/>
              </a:lnSpc>
              <a:spcBef>
                <a:spcPts val="600"/>
              </a:spcBef>
              <a:spcAft>
                <a:spcPts val="600"/>
              </a:spcAft>
              <a:buClr>
                <a:srgbClr val="0070C0"/>
              </a:buClr>
            </a:pPr>
            <a:r>
              <a:rPr lang="zh-CN" altLang="en-US" dirty="0"/>
              <a:t>在使用基类的的地方可以任意使用其子类，能保证子类完美替换基类。</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引入里氏替换原则需要注意</a:t>
            </a:r>
            <a:endParaRPr lang="zh-CN" altLang="en-US" b="1" dirty="0">
              <a:solidFill>
                <a:srgbClr val="0070C0"/>
              </a:solidFill>
            </a:endParaRP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子类必须完全实现父类的方法；</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子类可以有自己的个性；</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覆盖或实现父类的方法时输入参数可以被放大；</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覆盖或实现父类的方法时输出结果可以被缩小。</a:t>
            </a:r>
            <a:endParaRPr lang="zh-CN" altLang="en-US" dirty="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endParaRPr lang="zh-CN" altLang="en-US" dirty="0"/>
          </a:p>
          <a:p>
            <a:pPr marL="457200" indent="-457200" eaLnBrk="1" hangingPunct="1">
              <a:lnSpc>
                <a:spcPct val="150000"/>
              </a:lnSpc>
              <a:buClr>
                <a:srgbClr val="0070C0"/>
              </a:buClr>
              <a:buFont typeface="+mj-lt"/>
              <a:buAutoNum type="arabicPeriod"/>
            </a:pPr>
            <a:r>
              <a:rPr lang="zh-CN" altLang="en-US" dirty="0"/>
              <a:t>提高代码的重用性；</a:t>
            </a:r>
            <a:endParaRPr lang="zh-CN" altLang="en-US" dirty="0"/>
          </a:p>
          <a:p>
            <a:pPr marL="457200" indent="-457200" eaLnBrk="1" hangingPunct="1">
              <a:lnSpc>
                <a:spcPct val="150000"/>
              </a:lnSpc>
              <a:buClr>
                <a:srgbClr val="0070C0"/>
              </a:buClr>
              <a:buFont typeface="+mj-lt"/>
              <a:buAutoNum type="arabicPeriod"/>
            </a:pPr>
            <a:r>
              <a:rPr lang="zh-CN" altLang="en-US" dirty="0"/>
              <a:t>子类可以形似父类，但是又异于父类；</a:t>
            </a:r>
            <a:endParaRPr lang="zh-CN" altLang="en-US" dirty="0"/>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endParaRPr lang="zh-CN" altLang="en-US" dirty="0"/>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endParaRPr lang="zh-CN" altLang="en-US" dirty="0"/>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endParaRPr lang="zh-CN" altLang="en-US" dirty="0"/>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0387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endParaRPr lang="zh-CN" altLang="en-US" dirty="0"/>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依赖倒置原则</a:t>
            </a:r>
            <a:endParaRPr lang="zh-CN" altLang="zh-CN" dirty="0"/>
          </a:p>
        </p:txBody>
      </p:sp>
      <p:sp>
        <p:nvSpPr>
          <p:cNvPr id="3" name="文本框 2"/>
          <p:cNvSpPr txBox="1"/>
          <p:nvPr/>
        </p:nvSpPr>
        <p:spPr>
          <a:xfrm>
            <a:off x="571608" y="1828842"/>
            <a:ext cx="8334776" cy="55810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2000" dirty="0"/>
              <a:t>High level modules should not depend upon low level modules.Both should depend upon abstractions.</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Abstractions should not depend upon details.</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Details should depend upon abstractions.</a:t>
            </a:r>
            <a:endParaRPr lang="zh-CN" altLang="en-US" sz="2000" dirty="0"/>
          </a:p>
          <a:p>
            <a:pPr marL="457200" indent="-457200" algn="l" eaLnBrk="1" latinLnBrk="0" hangingPunct="1">
              <a:lnSpc>
                <a:spcPct val="150000"/>
              </a:lnSpc>
              <a:spcBef>
                <a:spcPts val="600"/>
              </a:spcBef>
              <a:buClr>
                <a:srgbClr val="0070C0"/>
              </a:buClr>
              <a:buNone/>
            </a:pP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高层模块不应该依赖低层模块， 两者都应该依赖其抽象；</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抽象不应该依赖细节；</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细节应该依赖抽象。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endParaRPr lang="zh-CN" altLang="en-US" dirty="0"/>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endParaRPr lang="en-US" altLang="zh-CN" dirty="0"/>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endParaRPr lang="zh-CN" altLang="en-US" dirty="0"/>
          </a:p>
          <a:p>
            <a:endParaRPr lang="zh-CN" altLang="en-US" dirty="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969510"/>
          </a:xfrm>
          <a:prstGeom prst="rect">
            <a:avLst/>
          </a:prstGeom>
          <a:noFill/>
        </p:spPr>
        <p:txBody>
          <a:bodyPr wrap="square" rtlCol="0">
            <a:spAutoFit/>
          </a:bodyPr>
          <a:lstStyle/>
          <a:p>
            <a:pPr indent="0" eaLnBrk="1" latinLnBrk="0" hangingPunct="1">
              <a:lnSpc>
                <a:spcPct val="20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200000"/>
              </a:lnSpc>
              <a:spcBef>
                <a:spcPts val="600"/>
              </a:spcBef>
              <a:spcAft>
                <a:spcPts val="600"/>
              </a:spcAft>
              <a:buClr>
                <a:srgbClr val="0070C0"/>
              </a:buClr>
            </a:pPr>
            <a:r>
              <a:rPr lang="zh-CN" altLang="en-US" dirty="0"/>
              <a:t>面向接口编程</a:t>
            </a:r>
            <a:endParaRPr lang="en-US" altLang="zh-CN" dirty="0"/>
          </a:p>
          <a:p>
            <a:pPr indent="0" eaLnBrk="1" latinLnBrk="0" hangingPunct="1">
              <a:lnSpc>
                <a:spcPct val="150000"/>
              </a:lnSpc>
              <a:spcBef>
                <a:spcPts val="600"/>
              </a:spcBef>
              <a:spcAft>
                <a:spcPts val="600"/>
              </a:spcAft>
              <a:buClr>
                <a:srgbClr val="0070C0"/>
              </a:buClr>
            </a:pPr>
            <a:r>
              <a:rPr lang="zh-CN" altLang="en-US" b="1" dirty="0">
                <a:solidFill>
                  <a:srgbClr val="0070C0"/>
                </a:solidFill>
              </a:rPr>
              <a:t>引入依赖倒置原则需要注意</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1800" dirty="0"/>
              <a:t>每个类尽量都有接口或抽象类， 或者抽象类和接口两者都具备；</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变量的表面类型尽量是接口或者是抽象类；</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任何类都不应该从具体类派生；</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尽量不要覆写基类的方法；</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结合里氏替换原则使用。</a:t>
            </a:r>
            <a:endParaRPr lang="zh-CN" altLang="en-US" sz="1800" dirty="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169410"/>
          </a:xfrm>
          <a:prstGeom prst="rect">
            <a:avLst/>
          </a:prstGeom>
          <a:noFill/>
        </p:spPr>
        <p:txBody>
          <a:bodyPr wrap="square" rtlCol="0">
            <a:spAutoFit/>
          </a:bodyPr>
          <a:lstStyle/>
          <a:p>
            <a:pPr indent="0" eaLnBrk="1" latinLnBrk="0" hangingPunct="1">
              <a:lnSpc>
                <a:spcPct val="100000"/>
              </a:lnSpc>
              <a:spcBef>
                <a:spcPts val="600"/>
              </a:spcBef>
              <a:spcAft>
                <a:spcPts val="600"/>
              </a:spcAft>
              <a:buClr>
                <a:srgbClr val="0070C0"/>
              </a:buClr>
            </a:pPr>
            <a:r>
              <a:rPr lang="zh-CN" altLang="en-US" b="1" dirty="0">
                <a:solidFill>
                  <a:srgbClr val="0070C0"/>
                </a:solidFill>
              </a:rPr>
              <a:t>依赖倒置原则的优点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dirty="0"/>
              <a:t>面向接口使得程序在数据处理中间过程变得更灵活，在大项目中业务变更的成本变小；</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利于项目的水平拓展，增加新的功能；</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通过采用依赖倒置原则设计的接口或抽象类对实现类进行约束，可以减少需求变化引起的工作量剧增的情况；</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人员变动时对项目影响能适当变小。</a:t>
            </a:r>
            <a:endParaRPr lang="zh-CN" altLang="en-US" dirty="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9826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依赖倒置原则的缺点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zh-CN" dirty="0"/>
              <a:t>现实中并不是所有东西都依赖抽象，比如法律，就必须依赖细节；</a:t>
            </a:r>
            <a:endParaRPr lang="zh-CN" altLang="zh-CN" dirty="0"/>
          </a:p>
          <a:p>
            <a:pPr marL="457200" indent="-457200" eaLnBrk="1" hangingPunct="1">
              <a:lnSpc>
                <a:spcPct val="150000"/>
              </a:lnSpc>
              <a:buClr>
                <a:srgbClr val="0070C0"/>
              </a:buClr>
              <a:buFont typeface="+mj-lt"/>
              <a:buAutoNum type="arabicPeriod"/>
            </a:pPr>
            <a:r>
              <a:rPr lang="zh-CN" altLang="zh-CN" dirty="0"/>
              <a:t>如果项目规模并不大且业务很确定可能增加项目前期的设计成本；</a:t>
            </a:r>
            <a:endParaRPr lang="zh-CN" altLang="zh-CN" dirty="0"/>
          </a:p>
          <a:p>
            <a:pPr marL="457200" indent="-457200" eaLnBrk="1" hangingPunct="1">
              <a:lnSpc>
                <a:spcPct val="150000"/>
              </a:lnSpc>
              <a:buClr>
                <a:srgbClr val="0070C0"/>
              </a:buClr>
              <a:buFont typeface="+mj-lt"/>
              <a:buAutoNum type="arabicPeriod"/>
            </a:pPr>
            <a:r>
              <a:rPr lang="zh-CN" altLang="zh-CN" dirty="0"/>
              <a:t>接口设计的通用性与可拓展性决定了后期维护与二次开发的成本，很考验设计人员的设计能力。</a:t>
            </a:r>
            <a:endParaRPr lang="zh-CN" altLang="zh-CN"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246697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任何变量，类都不应该有一个指向具体类的指针或者引用；</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任何类都不该从具体类派生；</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任何方法都不该覆写它的任何基类中已经实现了的方法。</a:t>
            </a:r>
            <a:endParaRPr lang="zh-CN" altLang="zh-CN"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319395"/>
          </a:xfrm>
          <a:prstGeom prst="rect">
            <a:avLst/>
          </a:prstGeom>
          <a:noFill/>
        </p:spPr>
        <p:txBody>
          <a:bodyPr wrap="square" rtlCol="0">
            <a:spAutoFit/>
          </a:bodyPr>
          <a:lstStyle/>
          <a:p>
            <a:pPr indent="0" eaLnBrk="1"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hangingPunct="1">
              <a:lnSpc>
                <a:spcPct val="150000"/>
              </a:lnSpc>
              <a:spcBef>
                <a:spcPts val="600"/>
              </a:spcBef>
              <a:buClr>
                <a:srgbClr val="0070C0"/>
              </a:buClr>
              <a:buFont typeface="+mj-lt"/>
              <a:buAutoNum type="arabicPeriod"/>
            </a:pPr>
            <a:r>
              <a:rPr lang="zh-CN" altLang="zh-CN" dirty="0"/>
              <a:t>Clients should not be forced to depend upon interfaces that they don</a:t>
            </a:r>
            <a:r>
              <a:rPr lang="en-US" altLang="zh-CN" dirty="0"/>
              <a:t>'</a:t>
            </a:r>
            <a:r>
              <a:rPr lang="zh-CN" altLang="zh-CN" dirty="0"/>
              <a:t>t use；</a:t>
            </a: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The dependency of one class to another one should depend on the smallest possible interface。</a:t>
            </a:r>
            <a:endParaRPr lang="zh-CN" altLang="zh-CN" dirty="0"/>
          </a:p>
          <a:p>
            <a:pPr marL="457200" indent="-457200" algn="l" eaLnBrk="1" hangingPunct="1">
              <a:lnSpc>
                <a:spcPct val="150000"/>
              </a:lnSpc>
              <a:spcBef>
                <a:spcPts val="600"/>
              </a:spcBef>
              <a:buClr>
                <a:srgbClr val="0070C0"/>
              </a:buClr>
              <a:buNone/>
            </a:pP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客户端不应该依赖它不需用的接口；</a:t>
            </a: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类间的依赖关系应该建立在最小的接口上。</a:t>
            </a:r>
            <a:endParaRPr lang="zh-CN" altLang="en-US" dirty="0"/>
          </a:p>
          <a:p>
            <a:pPr indent="0" eaLnBrk="1" hangingPunct="1">
              <a:lnSpc>
                <a:spcPct val="110000"/>
              </a:lnSpc>
              <a:spcBef>
                <a:spcPts val="600"/>
              </a:spcBef>
              <a:spcAft>
                <a:spcPts val="600"/>
              </a:spcAft>
              <a:buClr>
                <a:srgbClr val="0070C0"/>
              </a:buClr>
            </a:pPr>
            <a:endParaRPr lang="zh-CN" altLang="en-US"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1619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110000"/>
              </a:lnSpc>
              <a:spcBef>
                <a:spcPts val="600"/>
              </a:spcBef>
              <a:spcAft>
                <a:spcPts val="600"/>
              </a:spcAft>
              <a:buClr>
                <a:srgbClr val="0070C0"/>
              </a:buClr>
            </a:pPr>
            <a:r>
              <a:rPr lang="zh-CN" altLang="en-US" dirty="0"/>
              <a:t>建立单一接口，不要建立臃肿庞大的接口。</a:t>
            </a:r>
            <a:endParaRPr lang="en-US" altLang="zh-CN" dirty="0"/>
          </a:p>
          <a:p>
            <a:pPr indent="0" eaLnBrk="1" latinLnBrk="0" hangingPunct="1">
              <a:lnSpc>
                <a:spcPct val="110000"/>
              </a:lnSpc>
              <a:spcBef>
                <a:spcPts val="600"/>
              </a:spcBef>
              <a:spcAft>
                <a:spcPts val="600"/>
              </a:spcAft>
              <a:buClr>
                <a:srgbClr val="0070C0"/>
              </a:buClr>
            </a:pPr>
            <a:r>
              <a:rPr lang="zh-CN" altLang="en-US" dirty="0"/>
              <a:t>（接口尽量细化，同时接口中的方法尽量的少）</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引入接口隔离原则需要注意</a:t>
            </a:r>
            <a:endParaRPr lang="zh-CN" altLang="en-US" b="1" dirty="0">
              <a:solidFill>
                <a:srgbClr val="0070C0"/>
              </a:solidFill>
            </a:endParaRPr>
          </a:p>
          <a:p>
            <a:pPr marL="457200" indent="-457200" algn="l" eaLnBrk="1" latinLnBrk="0" hangingPunct="1">
              <a:lnSpc>
                <a:spcPct val="125000"/>
              </a:lnSpc>
              <a:spcBef>
                <a:spcPts val="600"/>
              </a:spcBef>
              <a:buClr>
                <a:srgbClr val="0070C0"/>
              </a:buClr>
              <a:buFont typeface="+mj-lt"/>
              <a:buAutoNum type="arabicPeriod"/>
            </a:pPr>
            <a:r>
              <a:rPr lang="zh-CN" altLang="zh-CN" dirty="0"/>
              <a:t>避免一个接口拥有过多功能，尽量保证单一接口功能不能再细化或无必要再细化；</a:t>
            </a:r>
            <a:endParaRPr lang="zh-CN" altLang="zh-CN" dirty="0"/>
          </a:p>
          <a:p>
            <a:pPr marL="457200" indent="-457200" algn="l" eaLnBrk="1" latinLnBrk="0" hangingPunct="1">
              <a:lnSpc>
                <a:spcPct val="125000"/>
              </a:lnSpc>
              <a:spcBef>
                <a:spcPts val="600"/>
              </a:spcBef>
              <a:buClr>
                <a:srgbClr val="0070C0"/>
              </a:buClr>
              <a:buFont typeface="+mj-lt"/>
              <a:buAutoNum type="arabicPeriod"/>
            </a:pPr>
            <a:r>
              <a:rPr lang="zh-CN" altLang="zh-CN" dirty="0"/>
              <a:t>拥有公共功能的接口应提取为公共接口，并且避免在公共接口中添加个性方法；</a:t>
            </a:r>
            <a:endParaRPr lang="zh-CN" altLang="zh-CN" dirty="0"/>
          </a:p>
          <a:p>
            <a:pPr marL="457200" indent="-457200" algn="l" eaLnBrk="1" latinLnBrk="0" hangingPunct="1">
              <a:lnSpc>
                <a:spcPct val="125000"/>
              </a:lnSpc>
              <a:spcBef>
                <a:spcPts val="600"/>
              </a:spcBef>
              <a:buClr>
                <a:srgbClr val="0070C0"/>
              </a:buClr>
              <a:buFont typeface="+mj-lt"/>
              <a:buAutoNum type="arabicPeriod"/>
            </a:pPr>
            <a:r>
              <a:rPr lang="zh-CN" altLang="zh-CN" dirty="0"/>
              <a:t>避免编码混乱造成后期维护成本增加。</a:t>
            </a:r>
            <a:endParaRPr lang="zh-CN" altLang="zh-CN"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23901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接口隔离原则的优点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接口如果能够保持粒度够小，就能保证它足够稳定。</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使用多个专门的接口还能够体现对象的层次，因为我们可以通过接口的继承，实现对总接口的定义。</a:t>
            </a:r>
            <a:endParaRPr lang="zh-CN" altLang="zh-CN"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1906905"/>
          </a:xfrm>
          <a:prstGeom prst="rect">
            <a:avLst/>
          </a:prstGeom>
          <a:noFill/>
        </p:spPr>
        <p:txBody>
          <a:bodyPr wrap="square" rtlCol="0">
            <a:spAutoFit/>
          </a:bodyPr>
          <a:lstStyle/>
          <a:p>
            <a:pPr indent="0" eaLnBrk="1" latinLnBrk="0" hangingPunct="1">
              <a:lnSpc>
                <a:spcPct val="150000"/>
              </a:lnSpc>
              <a:spcBef>
                <a:spcPts val="600"/>
              </a:spcBef>
              <a:spcAft>
                <a:spcPts val="600"/>
              </a:spcAft>
              <a:buClr>
                <a:srgbClr val="0070C0"/>
              </a:buClr>
            </a:pPr>
            <a:r>
              <a:rPr lang="zh-CN" altLang="en-US" b="1" dirty="0">
                <a:solidFill>
                  <a:srgbClr val="0070C0"/>
                </a:solidFill>
              </a:rPr>
              <a:t>接口隔离原则的缺点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在实际项目中，应该注意度的把握，接口设计的过大或过小都不好，应该根据实际情况多思考再进行设计。</a:t>
            </a:r>
            <a:endParaRPr lang="zh-CN" altLang="zh-CN"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463296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接口要尽量小（核心定义），但“小”也有限，首先不能违反单一职责原则；</a:t>
            </a:r>
            <a:endParaRPr lang="zh-CN" altLang="en-US" dirty="0"/>
          </a:p>
          <a:p>
            <a:pPr marL="457200" indent="-457200">
              <a:lnSpc>
                <a:spcPct val="110000"/>
              </a:lnSpc>
              <a:buClr>
                <a:srgbClr val="0070C0"/>
              </a:buClr>
              <a:buFont typeface="+mj-lt"/>
              <a:buAutoNum type="arabicPeriod"/>
            </a:pPr>
            <a:r>
              <a:rPr lang="zh-CN" altLang="en-US" dirty="0"/>
              <a:t>接口要高内聚，具体到接口隔离原则 ，就是要求在接口中尽量少公布</a:t>
            </a:r>
            <a:r>
              <a:rPr lang="en-US" altLang="zh-CN" dirty="0"/>
              <a:t>public</a:t>
            </a:r>
            <a:r>
              <a:rPr lang="zh-CN" altLang="en-US" dirty="0"/>
              <a:t>方法，接口是对外的承诺，承诺越少对系统的开发越有利，变更的风险也就越少，同时也有利于降低成本；</a:t>
            </a:r>
            <a:endParaRPr lang="zh-CN" altLang="en-US" dirty="0"/>
          </a:p>
          <a:p>
            <a:pPr marL="457200" indent="-457200">
              <a:lnSpc>
                <a:spcPct val="110000"/>
              </a:lnSpc>
              <a:buClr>
                <a:srgbClr val="0070C0"/>
              </a:buClr>
              <a:buFont typeface="+mj-lt"/>
              <a:buAutoNum type="arabicPeriod"/>
            </a:pPr>
            <a:r>
              <a:rPr lang="zh-CN" altLang="en-US" dirty="0"/>
              <a:t>定制服务，一个系统或系统内的模块之间必然会有耦合，有耦合就要有相互访问的接口，在设计时，就需要为各个访问者定制服务本质也是</a:t>
            </a:r>
            <a:r>
              <a:rPr lang="en-US" altLang="zh-CN" dirty="0"/>
              <a:t>ISP</a:t>
            </a:r>
            <a:r>
              <a:rPr lang="zh-CN" altLang="en-US" dirty="0"/>
              <a:t>，按需拆分接口；</a:t>
            </a:r>
            <a:endParaRPr lang="zh-CN" altLang="en-US" dirty="0"/>
          </a:p>
          <a:p>
            <a:pPr marL="457200" indent="-457200">
              <a:lnSpc>
                <a:spcPct val="110000"/>
              </a:lnSpc>
              <a:buClr>
                <a:srgbClr val="0070C0"/>
              </a:buClr>
              <a:buFont typeface="+mj-lt"/>
              <a:buAutoNum type="arabicPeriod"/>
            </a:pPr>
            <a:r>
              <a:rPr lang="zh-CN" altLang="en-US" dirty="0"/>
              <a:t>接口设计是有限度的，但无固化标准。</a:t>
            </a:r>
            <a:endParaRPr lang="en-US" altLang="zh-CN"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endParaRPr lang="zh-CN" altLang="en-US" dirty="0"/>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endParaRPr lang="zh-CN" altLang="en-US"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An object should keep a minimum understanding of other objects</a:t>
            </a:r>
            <a:r>
              <a:rPr lang="en-US" dirty="0"/>
              <a:t>;</a:t>
            </a:r>
            <a:endParaRPr dirty="0"/>
          </a:p>
          <a:p>
            <a:pPr marL="457200" indent="-457200">
              <a:lnSpc>
                <a:spcPct val="110000"/>
              </a:lnSpc>
              <a:buClr>
                <a:srgbClr val="0070C0"/>
              </a:buClr>
              <a:buFont typeface="+mj-lt"/>
              <a:buAutoNum type="arabicPeriod"/>
            </a:pPr>
            <a:r>
              <a:rPr dirty="0"/>
              <a:t>Only talk to your immedate friends.</a:t>
            </a:r>
            <a:endParaRPr dirty="0"/>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sym typeface="+mn-ea"/>
              </a:rPr>
              <a:t>一个对象应该对其他对象保持最少的了解</a:t>
            </a:r>
            <a:r>
              <a:rPr lang="zh-CN" dirty="0">
                <a:sym typeface="+mn-ea"/>
              </a:rPr>
              <a:t>；</a:t>
            </a:r>
            <a:endParaRPr dirty="0">
              <a:sym typeface="+mn-ea"/>
            </a:endParaRPr>
          </a:p>
          <a:p>
            <a:pPr marL="457200" indent="-457200">
              <a:lnSpc>
                <a:spcPct val="110000"/>
              </a:lnSpc>
              <a:buClr>
                <a:srgbClr val="0070C0"/>
              </a:buClr>
              <a:buFont typeface="+mj-lt"/>
              <a:buAutoNum type="arabicPeriod"/>
            </a:pPr>
            <a:r>
              <a:rPr dirty="0">
                <a:sym typeface="+mn-ea"/>
              </a:rPr>
              <a:t>只与直接的朋友通信。</a:t>
            </a:r>
            <a:endParaRPr dirty="0">
              <a:sym typeface="+mn-ea"/>
            </a:endParaRP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55213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sym typeface="+mn-ea"/>
              </a:rPr>
              <a:t>高内聚，</a:t>
            </a:r>
            <a:r>
              <a:rPr lang="zh-CN" altLang="en-US" dirty="0"/>
              <a:t>低耦合。无论是面向过程编程还是面向对象编程，只有使各个模块之间的耦合尽量的低，才能提高代码的复用率。</a:t>
            </a:r>
            <a:endParaRPr lang="zh-CN" altLang="en-US" dirty="0"/>
          </a:p>
          <a:p>
            <a:pPr eaLnBrk="1" latinLnBrk="0" hangingPunct="1">
              <a:lnSpc>
                <a:spcPct val="110000"/>
              </a:lnSpc>
              <a:spcBef>
                <a:spcPts val="600"/>
              </a:spcBef>
              <a:spcAft>
                <a:spcPts val="600"/>
              </a:spcAft>
              <a:buClr>
                <a:srgbClr val="0070C0"/>
              </a:buClr>
            </a:pPr>
            <a:r>
              <a:rPr lang="zh-CN" altLang="en-US" b="1" dirty="0">
                <a:solidFill>
                  <a:srgbClr val="0070C0"/>
                </a:solidFill>
              </a:rPr>
              <a:t>引入最少知识原则需要注意</a:t>
            </a:r>
            <a:endParaRPr lang="zh-CN" altLang="en-US" b="1" dirty="0">
              <a:solidFill>
                <a:srgbClr val="0070C0"/>
              </a:solidFill>
            </a:endParaRPr>
          </a:p>
          <a:p>
            <a:pPr marL="457200" indent="-457200" eaLnBrk="1" latinLnBrk="0" hangingPunct="1">
              <a:lnSpc>
                <a:spcPct val="130000"/>
              </a:lnSpc>
              <a:buClr>
                <a:srgbClr val="0070C0"/>
              </a:buClr>
              <a:buFont typeface="+mj-lt"/>
              <a:buAutoNum type="arabicPeriod"/>
            </a:pPr>
            <a:r>
              <a:rPr lang="zh-CN" altLang="en-US" sz="2000" dirty="0"/>
              <a:t>在类的划分上，应该创建有弱耦合的类；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在类的结构设计上，每一个类都应当尽量降低成员的访问权限；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在类的设计上，只要有可能，一个类应当设计成不变类；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在对其他类的引用上，一个对象对其它对象的引用应当降到最低 ；</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尽量降低类的访问权限；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不要暴露类成员，而应该提供相应的访问器(属性)；</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谨慎使用序列化功能。</a:t>
            </a:r>
            <a:endParaRPr lang="zh-CN" altLang="en-US"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160528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遵守最少知识原则将降低模块间的耦合，提升了软件的可维护性和可重用性。</a:t>
            </a:r>
            <a:endParaRPr lang="zh-CN" altLang="en-US" dirty="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215900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采用这个原则也会导致更多的</a:t>
            </a:r>
            <a:r>
              <a:rPr lang="zh-CN" altLang="en-US" dirty="0">
                <a:solidFill>
                  <a:srgbClr val="0070C0"/>
                </a:solidFill>
              </a:rPr>
              <a:t>包装类</a:t>
            </a:r>
            <a:r>
              <a:rPr lang="zh-CN" altLang="en-US" dirty="0"/>
              <a:t>被制造出来，以处理和其他组件的沟通，这可能会导致复杂度和开发时间的增加，并降低运行时的性能。</a:t>
            </a:r>
            <a:endParaRPr lang="zh-CN" altLang="en-US" dirty="0"/>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422719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0" indent="0">
              <a:lnSpc>
                <a:spcPct val="110000"/>
              </a:lnSpc>
              <a:buClr>
                <a:srgbClr val="0070C0"/>
              </a:buClr>
              <a:buFont typeface="+mj-lt"/>
              <a:buNone/>
            </a:pPr>
            <a:r>
              <a:rPr lang="zh-CN" altLang="en-US" dirty="0"/>
              <a:t>就任何对象而言，在该对象的方法内，我们只应该调用属于以下范围的方法：</a:t>
            </a:r>
            <a:endParaRPr lang="zh-CN" altLang="en-US" dirty="0"/>
          </a:p>
          <a:p>
            <a:pPr marL="457200" indent="-457200">
              <a:lnSpc>
                <a:spcPct val="110000"/>
              </a:lnSpc>
              <a:buClr>
                <a:srgbClr val="0070C0"/>
              </a:buClr>
              <a:buFont typeface="+mj-lt"/>
              <a:buAutoNum type="arabicPeriod"/>
            </a:pPr>
            <a:r>
              <a:rPr lang="zh-CN" altLang="en-US" dirty="0"/>
              <a:t>该对象本身；</a:t>
            </a:r>
            <a:endParaRPr lang="zh-CN" altLang="en-US" dirty="0"/>
          </a:p>
          <a:p>
            <a:pPr marL="457200" indent="-457200">
              <a:lnSpc>
                <a:spcPct val="110000"/>
              </a:lnSpc>
              <a:buClr>
                <a:srgbClr val="0070C0"/>
              </a:buClr>
              <a:buFont typeface="+mj-lt"/>
              <a:buAutoNum type="arabicPeriod"/>
            </a:pPr>
            <a:r>
              <a:rPr lang="zh-CN" altLang="en-US" dirty="0"/>
              <a:t>被当做方法的参数而传递进来的对象；</a:t>
            </a:r>
            <a:endParaRPr lang="zh-CN" altLang="en-US" dirty="0"/>
          </a:p>
          <a:p>
            <a:pPr marL="457200" indent="-457200">
              <a:lnSpc>
                <a:spcPct val="110000"/>
              </a:lnSpc>
              <a:buClr>
                <a:srgbClr val="0070C0"/>
              </a:buClr>
              <a:buFont typeface="+mj-lt"/>
              <a:buAutoNum type="arabicPeriod"/>
            </a:pPr>
            <a:r>
              <a:rPr lang="zh-CN" altLang="en-US" dirty="0"/>
              <a:t>此方法所创建或实例化的任何对象；</a:t>
            </a:r>
            <a:endParaRPr lang="zh-CN" altLang="en-US" dirty="0"/>
          </a:p>
          <a:p>
            <a:pPr marL="457200" indent="-457200">
              <a:lnSpc>
                <a:spcPct val="110000"/>
              </a:lnSpc>
              <a:buClr>
                <a:srgbClr val="0070C0"/>
              </a:buClr>
              <a:buFont typeface="+mj-lt"/>
              <a:buAutoNum type="arabicPeriod"/>
            </a:pPr>
            <a:r>
              <a:rPr lang="zh-CN" altLang="en-US" dirty="0"/>
              <a:t>对象的任何组件。</a:t>
            </a:r>
            <a:endParaRPr lang="zh-CN" altLang="en-US" dirty="0"/>
          </a:p>
          <a:p>
            <a:pPr marL="457200" indent="-457200">
              <a:lnSpc>
                <a:spcPct val="110000"/>
              </a:lnSpc>
              <a:buClr>
                <a:srgbClr val="0070C0"/>
              </a:buClr>
              <a:buFont typeface="+mj-lt"/>
              <a:buAutoNum type="arabicPeriod"/>
            </a:pPr>
            <a:endParaRPr lang="zh-CN" altLang="en-US" dirty="0"/>
          </a:p>
          <a:p>
            <a:pPr marL="0" indent="0">
              <a:lnSpc>
                <a:spcPct val="110000"/>
              </a:lnSpc>
              <a:buClr>
                <a:srgbClr val="0070C0"/>
              </a:buClr>
              <a:buFont typeface="+mj-lt"/>
              <a:buNone/>
            </a:pPr>
            <a:r>
              <a:rPr lang="zh-CN" altLang="en-US" dirty="0"/>
              <a:t>既可以放在这个类里又可以不放在这个类里的处理原则：</a:t>
            </a:r>
            <a:endParaRPr lang="zh-CN" altLang="en-US" dirty="0"/>
          </a:p>
          <a:p>
            <a:pPr marL="457200" indent="-457200">
              <a:lnSpc>
                <a:spcPct val="110000"/>
              </a:lnSpc>
              <a:buClr>
                <a:srgbClr val="0070C0"/>
              </a:buClr>
              <a:buFont typeface="+mj-lt"/>
              <a:buAutoNum type="arabicPeriod"/>
            </a:pPr>
            <a:r>
              <a:rPr lang="zh-CN" altLang="en-US" dirty="0"/>
              <a:t>放在这个类里对这个类没有任何负面影响。</a:t>
            </a:r>
            <a:endParaRPr lang="zh-CN" altLang="en-US" dirty="0"/>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34150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Software entities like classes,modules and functions should be open for extension but closed for modifications.</a:t>
            </a:r>
            <a:endParaRPr dirty="0"/>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t>一个软件实体如类，模块和函数应该对扩展开放，对修改关闭。</a:t>
            </a:r>
            <a:endParaRPr dirty="0"/>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551561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使用开闭原则</a:t>
            </a:r>
            <a:endParaRPr lang="en-US" altLang="zh-CN" b="1" dirty="0">
              <a:solidFill>
                <a:srgbClr val="0070C0"/>
              </a:solidFill>
            </a:endParaRPr>
          </a:p>
          <a:p>
            <a:pPr marL="457200" indent="-457200">
              <a:lnSpc>
                <a:spcPct val="110000"/>
              </a:lnSpc>
              <a:buClr>
                <a:srgbClr val="0070C0"/>
              </a:buClr>
              <a:buFont typeface="+mj-lt"/>
              <a:buAutoNum type="arabicPeriod"/>
            </a:pPr>
            <a:r>
              <a:rPr sz="2000" dirty="0"/>
              <a:t>第一：抽象约束 </a:t>
            </a:r>
            <a:endParaRPr sz="2000" dirty="0"/>
          </a:p>
          <a:p>
            <a:pPr marL="914400" lvl="1" indent="-457200">
              <a:lnSpc>
                <a:spcPct val="110000"/>
              </a:lnSpc>
              <a:buClr>
                <a:srgbClr val="0070C0"/>
              </a:buClr>
              <a:buFont typeface="+mj-lt"/>
              <a:buAutoNum type="arabicPeriod"/>
            </a:pPr>
            <a:r>
              <a:rPr sz="2000" dirty="0"/>
              <a:t>通过接口或抽象类约束扩散，对扩展进行边界限定，不允许出现在接口或抽象类中不存在的public方法。</a:t>
            </a:r>
            <a:endParaRPr sz="2000" dirty="0"/>
          </a:p>
          <a:p>
            <a:pPr marL="914400" lvl="1" indent="-457200">
              <a:lnSpc>
                <a:spcPct val="110000"/>
              </a:lnSpc>
              <a:buClr>
                <a:srgbClr val="0070C0"/>
              </a:buClr>
              <a:buFont typeface="+mj-lt"/>
              <a:buAutoNum type="arabicPeriod"/>
            </a:pPr>
            <a:r>
              <a:rPr sz="2000" dirty="0"/>
              <a:t>参数类型，引用对象尽量使用接口或抽象类，而不是实现类，这主要是实现里氏替换原则的一个要求</a:t>
            </a:r>
            <a:endParaRPr sz="2000" dirty="0"/>
          </a:p>
          <a:p>
            <a:pPr marL="914400" lvl="1" indent="-457200">
              <a:lnSpc>
                <a:spcPct val="110000"/>
              </a:lnSpc>
              <a:buClr>
                <a:srgbClr val="0070C0"/>
              </a:buClr>
              <a:buFont typeface="+mj-lt"/>
              <a:buAutoNum type="arabicPeriod"/>
            </a:pPr>
            <a:r>
              <a:rPr sz="2000" dirty="0"/>
              <a:t>抽象层尽量保持稳定，一旦确定就不要修改</a:t>
            </a:r>
            <a:endParaRPr sz="2000" dirty="0"/>
          </a:p>
          <a:p>
            <a:pPr marL="457200" indent="-457200">
              <a:lnSpc>
                <a:spcPct val="110000"/>
              </a:lnSpc>
              <a:buClr>
                <a:srgbClr val="0070C0"/>
              </a:buClr>
              <a:buFont typeface="+mj-lt"/>
              <a:buAutoNum type="arabicPeriod"/>
            </a:pPr>
            <a:r>
              <a:rPr sz="2000" dirty="0"/>
              <a:t>第二：元数据(metadata)控件模块行为 </a:t>
            </a:r>
            <a:endParaRPr sz="2000" dirty="0"/>
          </a:p>
          <a:p>
            <a:pPr marL="457200" indent="-457200">
              <a:lnSpc>
                <a:spcPct val="110000"/>
              </a:lnSpc>
              <a:buClr>
                <a:srgbClr val="0070C0"/>
              </a:buClr>
              <a:buFont typeface="+mj-lt"/>
              <a:buAutoNum type="arabicPeriod"/>
            </a:pPr>
            <a:r>
              <a:rPr sz="2000" dirty="0"/>
              <a:t>第三：制定项目章程 </a:t>
            </a:r>
            <a:endParaRPr sz="2000" dirty="0"/>
          </a:p>
          <a:p>
            <a:pPr marL="457200" indent="-457200">
              <a:lnSpc>
                <a:spcPct val="110000"/>
              </a:lnSpc>
              <a:buClr>
                <a:srgbClr val="0070C0"/>
              </a:buClr>
              <a:buFont typeface="+mj-lt"/>
              <a:buAutoNum type="arabicPeriod"/>
            </a:pPr>
            <a:r>
              <a:rPr sz="2000" dirty="0"/>
              <a:t>第四：封装变化</a:t>
            </a:r>
            <a:endParaRPr sz="2000" dirty="0"/>
          </a:p>
          <a:p>
            <a:pPr marL="914400" lvl="1" indent="-457200">
              <a:lnSpc>
                <a:spcPct val="110000"/>
              </a:lnSpc>
              <a:buClr>
                <a:srgbClr val="0070C0"/>
              </a:buClr>
              <a:buFont typeface="+mj-lt"/>
              <a:buAutoNum type="arabicPeriod"/>
            </a:pPr>
            <a:r>
              <a:rPr sz="2000" dirty="0"/>
              <a:t>将相同的变化封装到一个接口或抽象类中 </a:t>
            </a:r>
            <a:endParaRPr sz="2000" dirty="0"/>
          </a:p>
          <a:p>
            <a:pPr marL="914400" lvl="1" indent="-457200">
              <a:lnSpc>
                <a:spcPct val="110000"/>
              </a:lnSpc>
              <a:buClr>
                <a:srgbClr val="0070C0"/>
              </a:buClr>
              <a:buFont typeface="+mj-lt"/>
              <a:buAutoNum type="arabicPeriod"/>
            </a:pPr>
            <a:r>
              <a:rPr sz="2000" dirty="0"/>
              <a:t>将不同的变化封装到不同的接口或抽象类中，不应该有两个不同的变化出现在同一个接口或抽象类中。</a:t>
            </a:r>
            <a:r>
              <a:rPr dirty="0"/>
              <a:t> </a:t>
            </a:r>
            <a:endParaRPr dirty="0"/>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基本原则</a:t>
            </a:r>
            <a:endParaRPr lang="zh-CN" altLang="en-US" dirty="0"/>
          </a:p>
        </p:txBody>
      </p:sp>
      <p:sp>
        <p:nvSpPr>
          <p:cNvPr id="3" name="文本框 2"/>
          <p:cNvSpPr txBox="1"/>
          <p:nvPr/>
        </p:nvSpPr>
        <p:spPr>
          <a:xfrm>
            <a:off x="571608" y="1828842"/>
            <a:ext cx="8334776" cy="478282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归纳总结</a:t>
            </a:r>
            <a:endParaRPr lang="zh-CN" altLang="en-US" b="1" dirty="0">
              <a:solidFill>
                <a:srgbClr val="0070C0"/>
              </a:solidFill>
            </a:endParaRPr>
          </a:p>
          <a:p>
            <a:pPr marL="457200" indent="-457200" eaLnBrk="1" latinLnBrk="0" hangingPunct="1">
              <a:lnSpc>
                <a:spcPct val="130000"/>
              </a:lnSpc>
              <a:buClr>
                <a:srgbClr val="0070C0"/>
              </a:buClr>
              <a:buFont typeface="+mj-lt"/>
              <a:buAutoNum type="arabicPeriod"/>
            </a:pPr>
            <a:r>
              <a:rPr lang="zh-CN" altLang="en-US" sz="1600" dirty="0"/>
              <a:t>单一职责原则是从类的功能的角度去设计，将不同的职责分别归于不同的类中，这样使得设计更加清晰、易修改。</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里氏替换原则是从类的继承的角度去设计，强调父类被子类继承后，在父类出现的地方，可以替换为其子类，而且行为不会发生变化。</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依赖倒置原则是从类之间依赖关系的角度去设计，强调高层不依赖于低层，低层依赖于高层，减少实现细节的依赖。</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接口隔离原则是从接口的方法设计角度去思考，强调不能过度设计接口，尽量使得接口内的方法能充分的提供给其实现类需要的功能，不要过度设计导致方法的冗余，也不要设计不充分导致，实现类中有未能抽取的公共部分。</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迪米特法则或最少知识原则，从类与类之间耦合的角度去思考，降低耦合，减少不必要的耦合，不要跨越多层去调用方法，最佳的方式是只调用其朋友类的方法，之后行为由朋友类负责实施。</a:t>
            </a:r>
            <a:endParaRPr lang="zh-CN" altLang="en-US" sz="2000"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endParaRPr lang="zh-CN" altLang="en-US" dirty="0"/>
          </a:p>
        </p:txBody>
      </p:sp>
      <p:sp>
        <p:nvSpPr>
          <p:cNvPr id="3" name="文本框 2"/>
          <p:cNvSpPr txBox="1"/>
          <p:nvPr/>
        </p:nvSpPr>
        <p:spPr>
          <a:xfrm>
            <a:off x="566431" y="2057436"/>
            <a:ext cx="8334776" cy="3497580"/>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endParaRPr lang="zh-CN" altLang="en-US"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endParaRPr lang="zh-CN" altLang="en-US"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endParaRPr lang="zh-CN" altLang="en-US" dirty="0"/>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endParaRPr lang="zh-CN" altLang="en-US" dirty="0"/>
          </a:p>
        </p:txBody>
      </p:sp>
      <p:sp>
        <p:nvSpPr>
          <p:cNvPr id="3" name="文本框 2"/>
          <p:cNvSpPr txBox="1"/>
          <p:nvPr/>
        </p:nvSpPr>
        <p:spPr>
          <a:xfrm>
            <a:off x="566431" y="2057436"/>
            <a:ext cx="8334776" cy="3415030"/>
          </a:xfrm>
          <a:prstGeom prst="rect">
            <a:avLst/>
          </a:prstGeom>
          <a:noFill/>
        </p:spPr>
        <p:txBody>
          <a:bodyPr wrap="square" rtlCol="0">
            <a:spAutoFit/>
          </a:bodyPr>
          <a:lstStyle/>
          <a:p>
            <a:pPr marL="457200" indent="-457200">
              <a:lnSpc>
                <a:spcPct val="3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endParaRPr lang="zh-CN" altLang="en-US" dirty="0"/>
          </a:p>
        </p:txBody>
      </p:sp>
      <p:sp>
        <p:nvSpPr>
          <p:cNvPr id="3" name="文本框 2"/>
          <p:cNvSpPr txBox="1"/>
          <p:nvPr/>
        </p:nvSpPr>
        <p:spPr>
          <a:xfrm>
            <a:off x="566431" y="2057436"/>
            <a:ext cx="8334776" cy="3784600"/>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sym typeface="+mn-ea"/>
              </a:rPr>
              <a:t>单例模式</a:t>
            </a:r>
            <a:r>
              <a:rPr lang="en-US" altLang="zh-CN" dirty="0">
                <a:sym typeface="+mn-ea"/>
              </a:rPr>
              <a:t>(The Singleton Pattern)</a:t>
            </a:r>
            <a:endParaRPr lang="zh-CN" altLang="en-US" dirty="0"/>
          </a:p>
          <a:p>
            <a:pPr marL="457200" indent="-457200">
              <a:lnSpc>
                <a:spcPct val="200000"/>
              </a:lnSpc>
              <a:buClr>
                <a:srgbClr val="0070C0"/>
              </a:buClr>
              <a:buFont typeface="+mj-lt"/>
              <a:buAutoNum type="arabicPeriod"/>
            </a:pPr>
            <a:r>
              <a:rPr lang="zh-CN" altLang="en-US" dirty="0"/>
              <a:t>工厂模式</a:t>
            </a:r>
            <a:r>
              <a:rPr lang="en-US" altLang="zh-CN" dirty="0"/>
              <a:t>(The Factory Pattern)</a:t>
            </a:r>
            <a:endParaRPr lang="en-US" altLang="zh-CN" dirty="0"/>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t>单例模式(The Singleton Pattern)</a:t>
            </a:r>
            <a:endParaRPr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b="1" dirty="0">
              <a:solidFill>
                <a:srgbClr val="0070C0"/>
              </a:solidFill>
            </a:endParaRPr>
          </a:p>
          <a:p>
            <a:pPr indent="0" eaLnBrk="1" hangingPunct="1">
              <a:lnSpc>
                <a:spcPct val="150000"/>
              </a:lnSpc>
              <a:buFont typeface="Wingdings" panose="05000000000000000000" pitchFamily="2" charset="2"/>
              <a:buNone/>
            </a:pPr>
            <a:r>
              <a:rPr lang="zh-CN" altLang="en-US" dirty="0"/>
              <a:t>Ensure a class has only one instance, and provide a global point of access to it.</a:t>
            </a:r>
            <a:endParaRPr lang="zh-CN" altLang="en-US" dirty="0"/>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确保某一个类只有一个实例， 而且自行实例化并向整个系统提供这个实例。</a:t>
            </a:r>
            <a:endParaRPr lang="zh-CN" altLang="en-US" dirty="0"/>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r>
              <a:rPr lang="zh-CN" altLang="en-US" dirty="0"/>
              <a:t> </a:t>
            </a:r>
            <a:endParaRPr lang="zh-CN" altLang="en-US" dirty="0"/>
          </a:p>
          <a:p>
            <a:pPr marL="457200" indent="-457200" eaLnBrk="1" hangingPunct="1">
              <a:lnSpc>
                <a:spcPct val="150000"/>
              </a:lnSpc>
              <a:buClr>
                <a:srgbClr val="0070C0"/>
              </a:buClr>
              <a:buFont typeface="+mj-lt"/>
              <a:buAutoNum type="arabicPeriod"/>
            </a:pPr>
            <a:r>
              <a:rPr lang="zh-CN" altLang="en-US" sz="1600" dirty="0"/>
              <a:t>由于单例模式在内存中只有一个实例， 减少了内存开支， 特别是一个对象需要频繁地创建、 销毁时， 而且创建或销毁时性能又无法优化， 单例模式的优势就非常明显；</a:t>
            </a:r>
            <a:endParaRPr lang="zh-CN" altLang="en-US" sz="1600" dirty="0"/>
          </a:p>
          <a:p>
            <a:pPr marL="457200" indent="-457200" eaLnBrk="1" hangingPunct="1">
              <a:lnSpc>
                <a:spcPct val="150000"/>
              </a:lnSpc>
              <a:buClr>
                <a:srgbClr val="0070C0"/>
              </a:buClr>
              <a:buFont typeface="+mj-lt"/>
              <a:buAutoNum type="arabicPeriod"/>
            </a:pPr>
            <a:r>
              <a:rPr lang="zh-CN" altLang="en-US" sz="1600" dirty="0"/>
              <a:t>由于单例模式只生成一个实例， 所以减少了系统的性能开销， 当一个对象的产生需要比较多的资源时， 如读取配置、 产生其他依赖对象时， 则可以通过在应用启动时直接产生一个单例对象， 然后用永久驻留内存的方式来解决（在Java EE中采用单例模式时需要注意JVM垃圾回收机制）；</a:t>
            </a:r>
            <a:endParaRPr lang="zh-CN" altLang="en-US" sz="1600" dirty="0"/>
          </a:p>
          <a:p>
            <a:pPr marL="457200" indent="-457200" eaLnBrk="1" hangingPunct="1">
              <a:lnSpc>
                <a:spcPct val="150000"/>
              </a:lnSpc>
              <a:buClr>
                <a:srgbClr val="0070C0"/>
              </a:buClr>
              <a:buFont typeface="+mj-lt"/>
              <a:buAutoNum type="arabicPeriod"/>
            </a:pPr>
            <a:r>
              <a:rPr lang="zh-CN" altLang="en-US" sz="1600" dirty="0"/>
              <a:t>单例模式可以避免对资源的多重占用， 例如一个写文件动作， 由于只有一个实例存在内存中， 避免对同一个资源文件的同时写操作；</a:t>
            </a:r>
            <a:endParaRPr lang="zh-CN" altLang="en-US" sz="1600" dirty="0"/>
          </a:p>
          <a:p>
            <a:pPr marL="457200" indent="-457200" eaLnBrk="1" hangingPunct="1">
              <a:lnSpc>
                <a:spcPct val="150000"/>
              </a:lnSpc>
              <a:buClr>
                <a:srgbClr val="0070C0"/>
              </a:buClr>
              <a:buFont typeface="+mj-lt"/>
              <a:buAutoNum type="arabicPeriod"/>
            </a:pPr>
            <a:r>
              <a:rPr lang="zh-CN" altLang="en-US" sz="1600" dirty="0"/>
              <a:t>单例模式可以在系统设置全局的访问点， 优化和共享资源访问， 例如可以设计一个单例类， 负责所有数据表的映射处理。</a:t>
            </a:r>
            <a:endParaRPr lang="zh-CN" altLang="en-US" sz="1600" dirty="0"/>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r>
              <a:rPr lang="zh-CN" altLang="en-US" dirty="0"/>
              <a:t> </a:t>
            </a:r>
            <a:endParaRPr lang="zh-CN" altLang="en-US" dirty="0"/>
          </a:p>
          <a:p>
            <a:pPr marL="457200" indent="-457200" eaLnBrk="1" hangingPunct="1">
              <a:lnSpc>
                <a:spcPct val="150000"/>
              </a:lnSpc>
              <a:buClr>
                <a:srgbClr val="0070C0"/>
              </a:buClr>
              <a:buFont typeface="+mj-lt"/>
              <a:buAutoNum type="arabicPeriod"/>
            </a:pPr>
            <a:r>
              <a:rPr lang="zh-CN" altLang="en-US" sz="2000" dirty="0"/>
              <a:t>单例模式一般没有接口， 扩展很困难， 若要扩展， 除了修改代码基本上没有第二种途径可以实现。 </a:t>
            </a:r>
            <a:endParaRPr lang="zh-CN" altLang="en-US" sz="2000" dirty="0"/>
          </a:p>
          <a:p>
            <a:pPr marL="457200" indent="-457200" eaLnBrk="1" hangingPunct="1">
              <a:lnSpc>
                <a:spcPct val="150000"/>
              </a:lnSpc>
              <a:buClr>
                <a:srgbClr val="0070C0"/>
              </a:buClr>
              <a:buFont typeface="+mj-lt"/>
              <a:buAutoNum type="arabicPeriod"/>
            </a:pPr>
            <a:r>
              <a:rPr lang="zh-CN" altLang="en-US" sz="2000" dirty="0"/>
              <a:t>单例模式对测试是不利的。 在并行开发环境中， 如果单例模式没有完成， 是不能进行测试的， 没有接口也不能使用mock的方式虚拟一个对象。</a:t>
            </a:r>
            <a:endParaRPr lang="zh-CN" altLang="en-US" sz="2000" dirty="0"/>
          </a:p>
          <a:p>
            <a:pPr marL="457200" indent="-457200" eaLnBrk="1" hangingPunct="1">
              <a:lnSpc>
                <a:spcPct val="150000"/>
              </a:lnSpc>
              <a:buClr>
                <a:srgbClr val="0070C0"/>
              </a:buClr>
              <a:buFont typeface="+mj-lt"/>
              <a:buAutoNum type="arabicPeriod"/>
            </a:pPr>
            <a:r>
              <a:rPr lang="zh-CN" altLang="en-US" sz="2000" dirty="0"/>
              <a:t>单例模式与单一职责原则有冲突。 一个类应该只实现一个逻辑， 而不关心它是否是单例的， 是不是要单例取决于环境， 单例模式把</a:t>
            </a:r>
            <a:r>
              <a:rPr lang="en-US" altLang="zh-CN" sz="2000" dirty="0"/>
              <a:t>“</a:t>
            </a:r>
            <a:r>
              <a:rPr lang="zh-CN" altLang="en-US" sz="2000" dirty="0"/>
              <a:t>要单例</a:t>
            </a:r>
            <a:r>
              <a:rPr lang="en-US" altLang="zh-CN" sz="2000" dirty="0"/>
              <a:t>”</a:t>
            </a:r>
            <a:r>
              <a:rPr lang="zh-CN" altLang="en-US" sz="2000" dirty="0"/>
              <a:t>和业务逻辑融合在一个类中。</a:t>
            </a:r>
            <a:endParaRPr lang="zh-CN" altLang="en-US" sz="2000" dirty="0"/>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要求生成唯一序列号的环境；</a:t>
            </a:r>
            <a:endParaRPr lang="zh-CN" altLang="en-US" dirty="0"/>
          </a:p>
          <a:p>
            <a:pPr marL="457200" indent="-457200" eaLnBrk="1" hangingPunct="1">
              <a:lnSpc>
                <a:spcPct val="150000"/>
              </a:lnSpc>
              <a:buClr>
                <a:srgbClr val="0070C0"/>
              </a:buClr>
              <a:buFont typeface="+mj-lt"/>
              <a:buAutoNum type="arabicPeriod"/>
            </a:pPr>
            <a:r>
              <a:rPr lang="zh-CN" altLang="en-US" dirty="0"/>
              <a:t>在整个项目中需要一个共享访问点或共享数据；</a:t>
            </a:r>
            <a:endParaRPr lang="zh-CN" altLang="en-US" dirty="0"/>
          </a:p>
          <a:p>
            <a:pPr marL="457200" indent="-457200" eaLnBrk="1" hangingPunct="1">
              <a:lnSpc>
                <a:spcPct val="150000"/>
              </a:lnSpc>
              <a:buClr>
                <a:srgbClr val="0070C0"/>
              </a:buClr>
              <a:buFont typeface="+mj-lt"/>
              <a:buAutoNum type="arabicPeriod"/>
            </a:pPr>
            <a:r>
              <a:rPr lang="zh-CN" altLang="en-US" dirty="0"/>
              <a:t>创建一个对象需要消耗的资源过多， 如要访问IO和数据库等资源；</a:t>
            </a:r>
            <a:endParaRPr lang="zh-CN" altLang="en-US" dirty="0"/>
          </a:p>
          <a:p>
            <a:pPr marL="457200" indent="-457200" eaLnBrk="1" hangingPunct="1">
              <a:lnSpc>
                <a:spcPct val="150000"/>
              </a:lnSpc>
              <a:buClr>
                <a:srgbClr val="0070C0"/>
              </a:buClr>
              <a:buFont typeface="+mj-lt"/>
              <a:buAutoNum type="arabicPeriod"/>
            </a:pPr>
            <a:r>
              <a:rPr lang="zh-CN" altLang="en-US" dirty="0"/>
              <a:t>需要定义大量的静态常量和静态方法（如工具类） 的环境， 可以采用单例模式（当然， 也可以直接声明为static的方式）。</a:t>
            </a:r>
            <a:endParaRPr lang="zh-CN" altLang="en-US" dirty="0"/>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注意事项</a:t>
            </a:r>
            <a:endParaRPr lang="zh-CN" altLang="en-US" dirty="0"/>
          </a:p>
          <a:p>
            <a:pPr indent="0" eaLnBrk="1" hangingPunct="1">
              <a:lnSpc>
                <a:spcPct val="150000"/>
              </a:lnSpc>
              <a:buFont typeface="Wingdings" panose="05000000000000000000" pitchFamily="2" charset="2"/>
              <a:buNone/>
            </a:pPr>
            <a:r>
              <a:rPr lang="zh-CN" altLang="en-US" dirty="0"/>
              <a:t>作为一种创建类模式，在任何需要生成复杂对象的地方，都可以使用工厂方法模式。有一点需要注意的地方就是复杂对象适合使用工厂模式，而简单对象，特别是只需要通过 new 就可以完成创建的对象，无需使用工厂模式。如果使用工厂模式，就需要引入一个工厂类，会增加系统的复杂度。</a:t>
            </a:r>
            <a:endParaRPr lang="zh-CN" altLang="en-US" dirty="0"/>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indent="0" eaLnBrk="1" hangingPunct="1">
              <a:lnSpc>
                <a:spcPct val="150000"/>
              </a:lnSpc>
              <a:buFont typeface="Wingdings" panose="05000000000000000000" pitchFamily="2" charset="2"/>
              <a:buNone/>
            </a:pPr>
            <a:r>
              <a:rPr lang="zh-CN" altLang="en-US" dirty="0"/>
              <a:t>Define an interface for creating an object,but let subclasses decide which class to instantiate.Factory Method lets a class defer instantiation to subclasses.</a:t>
            </a:r>
            <a:endParaRPr lang="zh-CN" altLang="en-US" dirty="0"/>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定义一个用于创建对象的接口， 让子类决定实例化哪一个类。 工厂方法使一个类的实例化延迟到其子类。</a:t>
            </a:r>
            <a:endParaRPr lang="zh-CN" altLang="en-US" dirty="0"/>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hangingPunct="1">
              <a:lnSpc>
                <a:spcPct val="150000"/>
              </a:lnSpc>
              <a:buClr>
                <a:srgbClr val="0070C0"/>
              </a:buClr>
              <a:buFont typeface="+mj-lt"/>
              <a:buAutoNum type="arabicPeriod"/>
            </a:pPr>
            <a:r>
              <a:rPr lang="zh-CN" altLang="en-US" dirty="0"/>
              <a:t>良好的封装性， 代码结构清晰。</a:t>
            </a:r>
            <a:endParaRPr lang="zh-CN" altLang="en-US" dirty="0"/>
          </a:p>
          <a:p>
            <a:pPr marL="457200" indent="-457200" eaLnBrk="1" hangingPunct="1">
              <a:lnSpc>
                <a:spcPct val="150000"/>
              </a:lnSpc>
              <a:buClr>
                <a:srgbClr val="0070C0"/>
              </a:buClr>
              <a:buFont typeface="+mj-lt"/>
              <a:buAutoNum type="arabicPeriod"/>
            </a:pPr>
            <a:r>
              <a:rPr lang="zh-CN" altLang="en-US" dirty="0"/>
              <a:t>工厂方法模式的扩展性非常优秀。</a:t>
            </a:r>
            <a:endParaRPr lang="zh-CN" altLang="en-US" dirty="0"/>
          </a:p>
          <a:p>
            <a:pPr marL="457200" indent="-457200" eaLnBrk="1" hangingPunct="1">
              <a:lnSpc>
                <a:spcPct val="150000"/>
              </a:lnSpc>
              <a:buClr>
                <a:srgbClr val="0070C0"/>
              </a:buClr>
              <a:buFont typeface="+mj-lt"/>
              <a:buAutoNum type="arabicPeriod"/>
            </a:pPr>
            <a:r>
              <a:rPr lang="zh-CN" altLang="en-US" dirty="0"/>
              <a:t>屏蔽产品类。</a:t>
            </a:r>
            <a:endParaRPr lang="zh-CN" altLang="en-US" dirty="0"/>
          </a:p>
          <a:p>
            <a:pPr marL="457200" indent="-457200" eaLnBrk="1" hangingPunct="1">
              <a:lnSpc>
                <a:spcPct val="150000"/>
              </a:lnSpc>
              <a:buClr>
                <a:srgbClr val="0070C0"/>
              </a:buClr>
              <a:buFont typeface="+mj-lt"/>
              <a:buAutoNum type="arabicPeriod"/>
            </a:pPr>
            <a:r>
              <a:rPr lang="zh-CN" altLang="en-US" dirty="0"/>
              <a:t>工厂方法模式是典型的解耦框架。</a:t>
            </a:r>
            <a:endParaRPr lang="zh-CN" altLang="en-US" dirty="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830195"/>
          </a:xfrm>
          <a:prstGeom prst="rect">
            <a:avLst/>
          </a:prstGeom>
          <a:noFill/>
        </p:spPr>
        <p:txBody>
          <a:bodyPr wrap="square" rtlCol="0">
            <a:spAutoFit/>
          </a:bodyPr>
          <a:lstStyle/>
          <a:p>
            <a:pPr indent="628015" eaLnBrk="1" latinLnBrk="0" hangingPunct="1">
              <a:spcBef>
                <a:spcPts val="600"/>
              </a:spcBef>
              <a:spcAft>
                <a:spcPts val="600"/>
              </a:spcAft>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endParaRPr lang="zh-CN" altLang="en-US" dirty="0"/>
          </a:p>
          <a:p>
            <a:pPr indent="628015" eaLnBrk="1" latinLnBrk="0" hangingPunct="1">
              <a:spcBef>
                <a:spcPts val="600"/>
              </a:spcBef>
              <a:spcAft>
                <a:spcPts val="600"/>
              </a:spcAft>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endParaRPr lang="zh-CN" altLang="en-US" dirty="0"/>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工厂方法模式是new一个对象的替代品， 所以在所有需要生成对象的地方都可以使用，但是需要慎重地考虑是否要增加一个工厂类进行管理， 增加代码的复杂度。</a:t>
            </a:r>
            <a:endParaRPr lang="zh-CN" altLang="en-US" dirty="0"/>
          </a:p>
          <a:p>
            <a:pPr marL="457200" indent="-457200" eaLnBrk="1" hangingPunct="1">
              <a:lnSpc>
                <a:spcPct val="150000"/>
              </a:lnSpc>
              <a:buClr>
                <a:srgbClr val="0070C0"/>
              </a:buClr>
              <a:buFont typeface="+mj-lt"/>
              <a:buAutoNum type="arabicPeriod"/>
            </a:pPr>
            <a:r>
              <a:rPr lang="zh-CN" altLang="en-US" dirty="0"/>
              <a:t>需要灵活的、 可扩展的框架时， 可以考虑采用工厂方法模式。</a:t>
            </a:r>
            <a:endParaRPr lang="zh-CN" altLang="en-US" dirty="0"/>
          </a:p>
          <a:p>
            <a:pPr marL="457200" indent="-457200" eaLnBrk="1" hangingPunct="1">
              <a:lnSpc>
                <a:spcPct val="150000"/>
              </a:lnSpc>
              <a:buClr>
                <a:srgbClr val="0070C0"/>
              </a:buClr>
              <a:buFont typeface="+mj-lt"/>
              <a:buAutoNum type="arabicPeriod"/>
            </a:pPr>
            <a:r>
              <a:rPr lang="zh-CN" altLang="en-US" dirty="0"/>
              <a:t>工厂方法模式可以用在异构项目中。</a:t>
            </a:r>
            <a:endParaRPr lang="zh-CN" altLang="en-US" dirty="0"/>
          </a:p>
          <a:p>
            <a:pPr marL="457200" indent="-457200" eaLnBrk="1" hangingPunct="1">
              <a:lnSpc>
                <a:spcPct val="150000"/>
              </a:lnSpc>
              <a:buClr>
                <a:srgbClr val="0070C0"/>
              </a:buClr>
              <a:buFont typeface="+mj-lt"/>
              <a:buAutoNum type="arabicPeriod"/>
            </a:pPr>
            <a:r>
              <a:rPr lang="zh-CN" altLang="en-US" dirty="0"/>
              <a:t>可以使用在测试驱动开发的框架下。</a:t>
            </a:r>
            <a:endParaRPr lang="zh-CN" altLang="en-US" dirty="0"/>
          </a:p>
        </p:txBody>
      </p:sp>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zh-CN" altLang="en-US" dirty="0"/>
              <a:t>Provide an interface for creating families of related or dependent objects without specifying their concrete classes.</a:t>
            </a:r>
            <a:endParaRPr lang="zh-CN" altLang="en-US" dirty="0"/>
          </a:p>
          <a:p>
            <a:pPr marL="0" indent="0" eaLnBrk="1" hangingPunct="1">
              <a:lnSpc>
                <a:spcPct val="150000"/>
              </a:lnSpc>
              <a:buClr>
                <a:srgbClr val="0070C0"/>
              </a:buClr>
              <a:buFont typeface="+mj-lt"/>
              <a:buNone/>
            </a:pPr>
            <a:endParaRPr lang="zh-CN" altLang="en-US" dirty="0"/>
          </a:p>
          <a:p>
            <a:pPr marL="0" indent="0" eaLnBrk="1" hangingPunct="1">
              <a:lnSpc>
                <a:spcPct val="150000"/>
              </a:lnSpc>
              <a:buClr>
                <a:srgbClr val="0070C0"/>
              </a:buClr>
              <a:buFont typeface="+mj-lt"/>
              <a:buNone/>
            </a:pPr>
            <a:r>
              <a:rPr lang="zh-CN" altLang="en-US" dirty="0"/>
              <a:t>为创建一组相关或相互依赖的对象提供一个接口， 而且无须指定它们的具体类。 </a:t>
            </a:r>
            <a:endParaRPr lang="zh-CN" altLang="en-US" dirty="0"/>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hangingPunct="1">
              <a:lnSpc>
                <a:spcPct val="150000"/>
              </a:lnSpc>
              <a:buClr>
                <a:srgbClr val="0070C0"/>
              </a:buClr>
              <a:buFont typeface="+mj-lt"/>
              <a:buAutoNum type="arabicPeriod"/>
            </a:pPr>
            <a:r>
              <a:rPr lang="zh-CN" altLang="en-US" dirty="0"/>
              <a:t>封装性，关注接口无须关注具体实现；</a:t>
            </a:r>
            <a:endParaRPr lang="zh-CN" altLang="en-US" dirty="0"/>
          </a:p>
          <a:p>
            <a:pPr marL="457200" indent="-457200" eaLnBrk="1" hangingPunct="1">
              <a:lnSpc>
                <a:spcPct val="150000"/>
              </a:lnSpc>
              <a:buClr>
                <a:srgbClr val="0070C0"/>
              </a:buClr>
              <a:buFont typeface="+mj-lt"/>
              <a:buAutoNum type="arabicPeriod"/>
            </a:pPr>
            <a:r>
              <a:rPr lang="zh-CN" altLang="en-US" dirty="0"/>
              <a:t>产品族内的约束为非公开状态。</a:t>
            </a:r>
            <a:endParaRPr lang="zh-CN" altLang="en-US" dirty="0"/>
          </a:p>
        </p:txBody>
      </p:sp>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eaLnBrk="1" hangingPunct="1">
              <a:lnSpc>
                <a:spcPct val="150000"/>
              </a:lnSpc>
              <a:buClr>
                <a:srgbClr val="0070C0"/>
              </a:buClr>
              <a:buFont typeface="+mj-lt"/>
              <a:buAutoNum type="arabicPeriod"/>
            </a:pPr>
            <a:r>
              <a:rPr lang="zh-CN" altLang="en-US" dirty="0"/>
              <a:t>扩展非常困难。</a:t>
            </a:r>
            <a:endParaRPr lang="zh-CN" altLang="en-US" dirty="0"/>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一个对象族（或是一组没有任何关系的对象）都有相同的约束， 则可以使用抽象工厂模式。</a:t>
            </a:r>
            <a:endParaRPr lang="zh-CN" altLang="en-US" dirty="0"/>
          </a:p>
        </p:txBody>
      </p:sp>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endParaRPr lang="zh-CN" altLang="en-US" dirty="0">
              <a:ea typeface="宋体" panose="02010600030101010101" pitchFamily="2" charset="-122"/>
            </a:endParaRP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1"/>
              </a:rPr>
              <a:t>https://github.com/newgr8player</a:t>
            </a:r>
            <a:endParaRPr lang="en-US" altLang="zh-CN" dirty="0"/>
          </a:p>
          <a:p>
            <a:r>
              <a:rPr lang="en-US" altLang="zh-CN" dirty="0">
                <a:hlinkClick r:id="rId2"/>
              </a:rPr>
              <a:t>https://newgr8player.gitee.io/</a:t>
            </a:r>
            <a:endParaRPr lang="en-US" altLang="zh-CN" dirty="0"/>
          </a:p>
        </p:txBody>
      </p:sp>
    </p:spTree>
    <p:custDataLst>
      <p:tags r:id="rId3"/>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endParaRPr lang="zh-CN" altLang="en-US" dirty="0"/>
          </a:p>
        </p:txBody>
      </p:sp>
      <p:sp>
        <p:nvSpPr>
          <p:cNvPr id="3" name="文本框 2"/>
          <p:cNvSpPr txBox="1"/>
          <p:nvPr/>
        </p:nvSpPr>
        <p:spPr>
          <a:xfrm>
            <a:off x="566431" y="2057436"/>
            <a:ext cx="8334776" cy="3646170"/>
          </a:xfrm>
          <a:prstGeom prst="rect">
            <a:avLst/>
          </a:prstGeom>
          <a:noFill/>
        </p:spPr>
        <p:txBody>
          <a:bodyPr wrap="square" rtlCol="0">
            <a:spAutoFit/>
          </a:bodyPr>
          <a:lstStyle/>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endParaRPr lang="zh-CN" altLang="en-US" dirty="0"/>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r>
              <a:rPr lang="en-US" altLang="zh-CN" dirty="0">
                <a:sym typeface="+mn-ea"/>
              </a:rPr>
              <a:t>(</a:t>
            </a:r>
            <a:r>
              <a:rPr lang="zh-CN" altLang="zh-CN" dirty="0">
                <a:sym typeface="+mn-ea"/>
              </a:rPr>
              <a:t>涟漪</a:t>
            </a:r>
            <a:r>
              <a:rPr lang="en-US" altLang="zh-CN" dirty="0">
                <a:sym typeface="+mn-ea"/>
              </a:rPr>
              <a:t>/</a:t>
            </a:r>
            <a:r>
              <a:rPr lang="zh-CN" altLang="en-US" dirty="0">
                <a:sym typeface="+mn-ea"/>
              </a:rPr>
              <a:t>蝴蝶效应</a:t>
            </a:r>
            <a:r>
              <a:rPr lang="en-US" altLang="zh-CN" dirty="0">
                <a:sym typeface="+mn-ea"/>
              </a:rPr>
              <a:t>)</a:t>
            </a:r>
            <a:r>
              <a:rPr lang="zh-CN" altLang="en-US" dirty="0"/>
              <a:t>。</a:t>
            </a:r>
            <a:endParaRPr lang="zh-CN" altLang="en-US" dirty="0"/>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endParaRPr lang="zh-CN" altLang="en-US"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endParaRPr lang="zh-CN" altLang="en-US" dirty="0"/>
          </a:p>
        </p:txBody>
      </p:sp>
      <p:sp>
        <p:nvSpPr>
          <p:cNvPr id="3" name="文本框 2"/>
          <p:cNvSpPr txBox="1"/>
          <p:nvPr/>
        </p:nvSpPr>
        <p:spPr>
          <a:xfrm>
            <a:off x="571608" y="1828842"/>
            <a:ext cx="8334776" cy="4961890"/>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0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xml><?xml version="1.0" encoding="utf-8"?>
<p:tagLst xmlns:p="http://schemas.openxmlformats.org/presentationml/2006/main">
  <p:tag name="KSO_WM_TAG_VERSION" val="1.0"/>
  <p:tag name="KSO_WM_TEMPLATE_CATEGORY" val="custom"/>
  <p:tag name="KSO_WM_TEMPLATE_INDEX" val="20186830"/>
</p:tagLst>
</file>

<file path=ppt/tags/tag11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2.xml><?xml version="1.0" encoding="utf-8"?>
<p:tagLst xmlns:p="http://schemas.openxmlformats.org/presentationml/2006/main">
  <p:tag name="KSO_WM_TAG_VERSION" val="1.0"/>
  <p:tag name="KSO_WM_TEMPLATE_CATEGORY" val="custom"/>
  <p:tag name="KSO_WM_TEMPLATE_INDEX" val="20186830"/>
</p:tagLst>
</file>

<file path=ppt/tags/tag12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21.xml><?xml version="1.0" encoding="utf-8"?>
<p:tagLst xmlns:p="http://schemas.openxmlformats.org/presentationml/2006/main">
  <p:tag name="KSO_WM_TEMPLATE_CATEGORY" val="custom"/>
  <p:tag name="KSO_WM_TEMPLATE_INDEX" val="20186830"/>
</p:tagLst>
</file>

<file path=ppt/tags/tag122.xml><?xml version="1.0" encoding="utf-8"?>
<p:tagLst xmlns:p="http://schemas.openxmlformats.org/presentationml/2006/main">
  <p:tag name="KSO_WM_BEAUTIFY_FLAG" val="#wm#"/>
  <p:tag name="KSO_WM_TEMPLATE_CATEGORY" val="custom"/>
  <p:tag name="KSO_WM_TEMPLATE_INDEX" val="20186830"/>
</p:tagLst>
</file>

<file path=ppt/tags/tag13.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4.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5.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6.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17.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18.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19.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1.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2.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3.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4.xml><?xml version="1.0" encoding="utf-8"?>
<p:tagLst xmlns:p="http://schemas.openxmlformats.org/presentationml/2006/main">
  <p:tag name="KSO_WM_TAG_VERSION" val="1.0"/>
  <p:tag name="KSO_WM_TEMPLATE_CATEGORY" val="custom"/>
  <p:tag name="KSO_WM_TEMPLATE_INDEX" val="20186830"/>
</p:tagLst>
</file>

<file path=ppt/tags/tag25.xml><?xml version="1.0" encoding="utf-8"?>
<p:tagLst xmlns:p="http://schemas.openxmlformats.org/presentationml/2006/main">
  <p:tag name="KSO_WM_TAG_VERSION" val="1.0"/>
  <p:tag name="KSO_WM_TEMPLATE_CATEGORY" val="custom"/>
  <p:tag name="KSO_WM_TEMPLATE_INDEX" val="20186830"/>
</p:tagLst>
</file>

<file path=ppt/tags/tag26.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8.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8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9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0</TotalTime>
  <Words>7772</Words>
  <Application>WPS 演示</Application>
  <PresentationFormat>全屏显示(4:3)</PresentationFormat>
  <Paragraphs>423</Paragraphs>
  <Slides>56</Slides>
  <Notes>29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56</vt:i4>
      </vt:variant>
    </vt:vector>
  </HeadingPairs>
  <TitlesOfParts>
    <vt:vector size="67"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1_Office 主题​​</vt:lpstr>
      <vt:lpstr>设计模式</vt:lpstr>
      <vt:lpstr>PowerPoint 演示文稿</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Dependence Inversion Principle（DIP）</vt:lpstr>
      <vt:lpstr>PowerPoint 演示文稿</vt:lpstr>
      <vt:lpstr>PowerPoint 演示文稿</vt:lpstr>
      <vt:lpstr>PowerPoint 演示文稿</vt:lpstr>
      <vt:lpstr>PowerPoint 演示文稿</vt:lpstr>
      <vt:lpstr>PowerPoint 演示文稿</vt:lpstr>
      <vt:lpstr>Interface Segregation Principle（ISP）</vt:lpstr>
      <vt:lpstr>PowerPoint 演示文稿</vt:lpstr>
      <vt:lpstr>PowerPoint 演示文稿</vt:lpstr>
      <vt:lpstr>PowerPoint 演示文稿</vt:lpstr>
      <vt:lpstr>PowerPoint 演示文稿</vt:lpstr>
      <vt:lpstr>PowerPoint 演示文稿</vt:lpstr>
      <vt:lpstr>Least Knowledge Principle（LKP）</vt:lpstr>
      <vt:lpstr>PowerPoint 演示文稿</vt:lpstr>
      <vt:lpstr>PowerPoint 演示文稿</vt:lpstr>
      <vt:lpstr>PowerPoint 演示文稿</vt:lpstr>
      <vt:lpstr>PowerPoint 演示文稿</vt:lpstr>
      <vt:lpstr>PowerPoint 演示文稿</vt:lpstr>
      <vt:lpstr>Open Closed Principle （OCP）</vt:lpstr>
      <vt:lpstr>PowerPoint 演示文稿</vt:lpstr>
      <vt:lpstr>PowerPoint 演示文稿</vt:lpstr>
      <vt:lpstr>PowerPoint 演示文稿</vt:lpstr>
      <vt:lpstr>PowerPoint 演示文稿</vt:lpstr>
      <vt:lpstr>Creational Patterns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890</cp:revision>
  <dcterms:created xsi:type="dcterms:W3CDTF">2002-02-19T21:25:00Z</dcterms:created>
  <dcterms:modified xsi:type="dcterms:W3CDTF">2018-08-17T07:15:39Z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