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8"/>
  </p:handoutMasterIdLst>
  <p:sldIdLst>
    <p:sldId id="453" r:id="rId4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5" r:id="rId15"/>
    <p:sldId id="466" r:id="rId16"/>
    <p:sldId id="46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  <p:custDataLst>
              <p:tags r:id="rId3"/>
            </p:custDataLst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  <p:custDataLst>
              <p:tags r:id="rId11"/>
            </p:custDataLst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hyperlink" Target="https://newgr8player.github.io/" TargetMode="External"/><Relationship Id="rId3" Type="http://schemas.openxmlformats.org/officeDocument/2006/relationships/hyperlink" Target="https://github.com/newgr8player" TargetMode="Externa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0.xm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3.xml"/><Relationship Id="rId3" Type="http://schemas.openxmlformats.org/officeDocument/2006/relationships/image" Target="../media/image3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s"/>
          <p:cNvPicPr>
            <a:picLocks noChangeAspect="1"/>
          </p:cNvPicPr>
          <p:nvPr/>
        </p:nvPicPr>
        <p:blipFill>
          <a:blip r:embed="rId1"/>
          <a:srcRect l="539" t="4468" r="-471" b="948"/>
          <a:stretch>
            <a:fillRect/>
          </a:stretch>
        </p:blipFill>
        <p:spPr>
          <a:xfrm>
            <a:off x="3180080" y="1905635"/>
            <a:ext cx="2702560" cy="1330960"/>
          </a:xfrm>
          <a:prstGeom prst="rect">
            <a:avLst/>
          </a:prstGeom>
        </p:spPr>
      </p:pic>
      <p:sp>
        <p:nvSpPr>
          <p:cNvPr id="5" name="标题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3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701209" y="3797550"/>
            <a:ext cx="5741582" cy="424732"/>
          </a:xfrm>
        </p:spPr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Source Code Pro" panose="020B0509030403020204" charset="0"/>
                <a:cs typeface="Source Code Pro" panose="020B0509030403020204" charset="0"/>
              </a:rPr>
              <a:t>Open Source Search &amp; Analytics </a:t>
            </a:r>
            <a:endParaRPr lang="en-US" altLang="zh-CN" b="1" dirty="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3052445"/>
            <a:ext cx="7467600" cy="3629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4</a:t>
            </a:r>
            <a:r>
              <a:rPr lang="zh-CN" altLang="en-US" b="1"/>
              <a:t> ES工作原理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1800"/>
              <a:t>当ElasticSearch的节点启动后，它会利用多播(multicast)(或者单播，如果用户更改了配置)寻找集群中的其它节点，并与之建立连接。这个过程如下图所示：</a:t>
            </a:r>
            <a:endParaRPr lang="zh-CN" altLang="en-US" sz="180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7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5</a:t>
            </a:r>
            <a:r>
              <a:rPr lang="zh-CN" altLang="en-US" b="1"/>
              <a:t> ES核心概念</a:t>
            </a:r>
            <a:endParaRPr lang="zh-CN" altLang="en-US" b="1"/>
          </a:p>
          <a:p>
            <a:pPr marL="228600" indent="-228600">
              <a:buAutoNum type="arabicPeriod"/>
            </a:pPr>
            <a:r>
              <a:rPr lang="zh-CN" altLang="en-US" sz="1400" b="1"/>
              <a:t>Cluster：集群。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ES可以作为一个独立的单个搜索服务器。不过，为了处理大型数据集，实现容错和高可用性，ES可以运行在许多互相合作的服务器上。这些服务器的集合称为集群。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2"/>
            </a:pPr>
            <a:r>
              <a:rPr lang="zh-CN" altLang="en-US" sz="1400" b="1"/>
              <a:t>Node：节点。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形成集群的每个服务器称为节点。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400" b="1"/>
              <a:t>Shard：分片。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当有大量的文档时，由于内存的限制、磁盘处理能力不足、无法足够快的响应客户端的请求等，一个节点可能不够。这种情况下，数据可以分为较小的分片。每个分片放到不同的服务器上。 当你查询的索引分布在多个分片上时，ES会把查询发送给每个相关的分片，并将结果组合在一起，而应用程序并不知道分片的存在。即：这个过程对用户来说是透明的。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4"/>
            </a:pPr>
            <a:r>
              <a:rPr lang="zh-CN" altLang="en-US" sz="1400" b="1"/>
              <a:t>Replia：副本。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为提高查询吞吐量或实现高可用性，可以使用分片副本。 副本是一个分片的精确复制，每个分片可以有零个或多个副本。ES中可以有许多相同的分片，其中之一被选择更改索引操作，这种特殊的分片称为主分片。当主分片丢失时，如：该分片所在的数据不可用时，集群将副本提升为新的主分片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5"/>
            </a:pPr>
            <a:r>
              <a:rPr lang="zh-CN" altLang="en-US" sz="1400" b="1"/>
              <a:t>全文检索。</a:t>
            </a:r>
            <a:endParaRPr lang="zh-CN" altLang="en-US" sz="1400" b="1"/>
          </a:p>
          <a:p>
            <a:pPr marL="0" indent="0">
              <a:buFont typeface="+mj-lt"/>
              <a:buNone/>
            </a:pPr>
            <a:r>
              <a:rPr lang="zh-CN" altLang="en-US" sz="1000"/>
              <a:t>全文检索就是对一篇文章进行索引，可以根据关键字搜索，类似于mysql里的like语句。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性能与优势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495425"/>
            <a:ext cx="8300720" cy="3514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75740"/>
            <a:ext cx="8234045" cy="509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475740"/>
            <a:ext cx="8010525" cy="495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性能与优势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优点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Elasticsearch是分布式的。不需要其他组件，分发是实时的，被叫做”Push replication”。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 完全支持 Apache Lucene 的接近实时的搜索。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处理多租户（multitenancy）不需要特殊配置，而Solr则需要更多的高级设置。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 采用 Gateway 的概念，使得完备份更加简单。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各节点组成对等的网络结构，某些节点出现故障时会自动分配其他节点代替其进行工作。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优点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Solr有一个更大、更成熟的用户、开发和贡献者社区。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支持添加多种格式的索引，如：HTML、PDF、微软 Office 系列软件格式以及 JSON、XML、CSV 等纯文本格式。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Solr比较成熟、稳定。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不考虑建索引的同时进行搜索，速度更快。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缺点</a:t>
            </a:r>
            <a:endParaRPr lang="zh-CN" altLang="en-US" b="1"/>
          </a:p>
          <a:p>
            <a:pPr marL="342900" indent="-342900">
              <a:buAutoNum type="arabicPeriod"/>
            </a:pPr>
            <a:r>
              <a:rPr lang="zh-CN" altLang="en-US"/>
              <a:t>建立索引时，搜索效率下降，实时索引搜索效率不高。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思考：大规模数据如何检索？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如：当系统数据量上了10亿、100亿条的时候，我们在做系统架构的时候通常会从以下角度去考虑问题：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用什么数据库好？(mysql、sybase、oracle、达梦、神通、mongodb、hbase…)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如何解决单点故障；(lvs、F5、A10、Zookeep、MQ)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如何保证数据安全性；(热备、冷备、异地多活)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如何解决检索难题；(数据库代理中间件：mysql-proxy、Cobar、MaxScale等;)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如何解决统计分析问题；(离线、近实时)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传统数据库的应对解决方案：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 b="1"/>
              <a:t>对于关系型数据，我们通常采用以下或类似架构去解决查询瓶颈和写入瓶颈： 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 b="1"/>
              <a:t>解决要点： </a:t>
            </a:r>
            <a:endParaRPr lang="zh-CN" altLang="en-US" sz="1400" b="1"/>
          </a:p>
          <a:p>
            <a:pPr marL="342900" indent="-342900">
              <a:buAutoNum type="arabicPeriod"/>
            </a:pPr>
            <a:r>
              <a:rPr lang="zh-CN" altLang="en-US" sz="1400"/>
              <a:t>通过主从备份解决数据安全性问题； 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/>
              <a:t>通过数据库代理中间件心跳监测，解决单点故障问题； 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/>
              <a:t>通过代理中间件将查询语句分发到各个slave节点进行查询，并汇总结果 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" y="1337945"/>
            <a:ext cx="8194675" cy="53270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非关系型数据库的解决方案</a:t>
            </a:r>
            <a:endParaRPr lang="zh-CN" altLang="en-US" sz="1400" b="1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400" b="1"/>
              <a:t>对于Nosql数据库，以mongodb为例，其它原理类似： </a:t>
            </a:r>
            <a:endParaRPr lang="zh-CN" altLang="en-US" sz="1400" b="1"/>
          </a:p>
          <a:p>
            <a:pPr marL="342900" indent="-342900" algn="l">
              <a:buNone/>
            </a:pPr>
            <a:r>
              <a:rPr lang="zh-CN" altLang="en-US" sz="1400" b="1"/>
              <a:t>解决要点：</a:t>
            </a:r>
            <a:r>
              <a:rPr lang="zh-CN" altLang="en-US" sz="1400"/>
              <a:t>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通过副本备份保证数据安全性；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通过节点竞选机制解决单点问题；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先从配置库检索分片信息，然后将请求分发到各个节点，最后由路由节点合并汇总结果</a:t>
            </a:r>
            <a:r>
              <a:rPr lang="zh-CN" altLang="en-US" sz="1400">
                <a:sym typeface="+mn-ea"/>
              </a:rPr>
              <a:t>；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10" y="1591945"/>
            <a:ext cx="6197600" cy="4819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733361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完全把数据放入内存怎么样？</a:t>
            </a:r>
            <a:endParaRPr lang="zh-CN" altLang="en-US" sz="14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我们知道，完全把数据放在内存中是不可靠的，实际上也不太现实，当我们的数据达到PB级别时，按照每个节点96G内存计算，在内存完全装满的数据情况下：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我们需要的机器是：</a:t>
            </a:r>
            <a:r>
              <a:rPr lang="zh-CN" altLang="en-US" sz="1200" b="1"/>
              <a:t>1PB=1024T=1048576G</a:t>
            </a:r>
            <a:r>
              <a:rPr lang="zh-CN" altLang="en-US" sz="1200"/>
              <a:t>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节点数：</a:t>
            </a:r>
            <a:r>
              <a:rPr lang="zh-CN" altLang="en-US" sz="1200" b="1"/>
              <a:t>1048576 ÷ 96=10922个 </a:t>
            </a:r>
            <a:endParaRPr lang="zh-CN" altLang="en-US" sz="1200" b="1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实际上，考虑到数据备份，节点数往往在2.5万台左右。成本巨大决定了其不现实！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从前面讨论我们了解到，把数据放在内存也好，不放在内存也好，都不能完完全全解决问题。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全部放在内存速度问题是解决了，但成本问题上来了。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 b="1"/>
              <a:t>为解决以上问题，从源头着手分析，通常会从以下方式来寻找方法：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存储数据时按有序存储；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将数据和索引分离；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压缩数据；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E</a:t>
            </a:r>
            <a:r>
              <a:rPr lang="zh-CN" altLang="en-US"/>
              <a:t>lasticsearch简介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1.1 ES定义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1800"/>
              <a:t>ES=elaticsearch简写， Elasticsearch是一个开源的高扩展的分布式全文检索引擎，它可以近乎实时的存储、检索数据；本身扩展性很好，可以扩展到上百台服务器，处理PB级别的数据。 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Elasticsearch也使用Java开发并使用Lucene作为其核心来实现所有索引和搜索的功能，但是它的目的是通过简单的RESTful API来隐藏Lucene的复杂性，从而让全文搜索变得简单。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2</a:t>
            </a:r>
            <a:r>
              <a:rPr lang="zh-CN" altLang="en-US" b="1"/>
              <a:t> Lucene与ES关系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r>
              <a:rPr lang="zh-CN" altLang="en-US" sz="1800"/>
              <a:t>Lucene只是一个库。想要使用它，你必须使用Java来作为开发语言并将其直接集成到你的应用中，更糟糕的是，Lucene非常复杂，你需要深入了解检索的相关知识来理解它是如何工作的。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Elasticsearch也使用Java开发并使用Lucene作为其核心来实现所有索引和搜索的功能，但是它的目的是通过简单的RESTful API来隐藏Lucene的复杂性，从而让全文搜索变得简单。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3</a:t>
            </a:r>
            <a:r>
              <a:rPr lang="zh-CN" altLang="en-US" b="1"/>
              <a:t> ES主要解决问题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628650" indent="-457200">
              <a:buAutoNum type="arabicPeriod"/>
            </a:pPr>
            <a:r>
              <a:rPr lang="zh-CN" altLang="en-US" sz="1800"/>
              <a:t>检索相关数据； </a:t>
            </a:r>
            <a:endParaRPr lang="zh-CN" altLang="en-US" sz="1800"/>
          </a:p>
          <a:p>
            <a:pPr marL="457200" indent="-457200">
              <a:buAutoNum type="arabicPeriod"/>
            </a:pPr>
            <a:endParaRPr lang="zh-CN" altLang="en-US" sz="1800"/>
          </a:p>
          <a:p>
            <a:pPr marL="628650" indent="-457200">
              <a:buAutoNum type="arabicPeriod"/>
            </a:pPr>
            <a:r>
              <a:rPr lang="zh-CN" altLang="en-US" sz="1800"/>
              <a:t>返回统计结果； </a:t>
            </a:r>
            <a:endParaRPr lang="zh-CN" altLang="en-US" sz="1800"/>
          </a:p>
          <a:p>
            <a:pPr marL="457200" indent="-457200">
              <a:buAutoNum type="arabicPeriod"/>
            </a:pPr>
            <a:endParaRPr lang="zh-CN" altLang="en-US" sz="1800"/>
          </a:p>
          <a:p>
            <a:pPr marL="628650" indent="-457200">
              <a:buAutoNum type="arabicPeriod"/>
            </a:pPr>
            <a:r>
              <a:rPr lang="zh-CN" altLang="en-US" sz="1800"/>
              <a:t>速度要快。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00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03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1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2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2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21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2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2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12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3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2"/>
  <p:tag name="KSO_WM_UNIT_ID" val="custom20186830_3*f*2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31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0"/>
  <p:tag name="KSO_WM_TEMPLATE_THUMBS_INDEX" val="1、6、10、15、19、22"/>
</p:tagLst>
</file>

<file path=ppt/tags/tag9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9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3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  <p:tag name="KSO_WM_SLIDE_MODEL_TYPE" val="cover"/>
</p:tagLst>
</file>

<file path=ppt/tags/tag9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9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2"/>
  <p:tag name="KSO_WM_UNIT_ID" val="custom20186830_3*f*2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WPS 演示</Application>
  <PresentationFormat>全屏显示(4:3)</PresentationFormat>
  <Paragraphs>121</Paragraphs>
  <Slides>13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Source Code Pro</vt:lpstr>
      <vt:lpstr>Calibri</vt:lpstr>
      <vt:lpstr>Arial Unicode MS</vt:lpstr>
      <vt:lpstr>2_Office 主题​​</vt:lpstr>
      <vt:lpstr>1_Office 主题​​</vt:lpstr>
      <vt:lpstr>PowerPoint 演示文稿</vt:lpstr>
      <vt:lpstr>ES是如何产生的？</vt:lpstr>
      <vt:lpstr>ES是如何产生的？</vt:lpstr>
      <vt:lpstr>ES是如何产生的？</vt:lpstr>
      <vt:lpstr>ES是如何产生的？</vt:lpstr>
      <vt:lpstr>Elasticsearch简介</vt:lpstr>
      <vt:lpstr>Elasticsearch简介</vt:lpstr>
      <vt:lpstr>Elasticsearch简介</vt:lpstr>
      <vt:lpstr>Elasticsearch简介</vt:lpstr>
      <vt:lpstr>Elasticsearch简介</vt:lpstr>
      <vt:lpstr>Elasticsearch简介</vt:lpstr>
      <vt:lpstr>性能与优势</vt:lpstr>
      <vt:lpstr>性能与优势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959</cp:revision>
  <dcterms:created xsi:type="dcterms:W3CDTF">2002-02-19T21:25:00Z</dcterms:created>
  <dcterms:modified xsi:type="dcterms:W3CDTF">2019-02-28T00:44:29Z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