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310" r:id="rId4"/>
    <p:sldId id="311" r:id="rId5"/>
    <p:sldId id="312" r:id="rId6"/>
    <p:sldId id="313" r:id="rId7"/>
    <p:sldId id="314" r:id="rId8"/>
    <p:sldId id="315" r:id="rId9"/>
    <p:sldId id="259" r:id="rId10"/>
    <p:sldId id="316" r:id="rId11"/>
    <p:sldId id="308" r:id="rId12"/>
    <p:sldId id="317" r:id="rId13"/>
    <p:sldId id="318" r:id="rId14"/>
    <p:sldId id="319" r:id="rId15"/>
    <p:sldId id="320" r:id="rId16"/>
    <p:sldId id="309" r:id="rId17"/>
    <p:sldId id="290" r:id="rId18"/>
    <p:sldId id="321" r:id="rId19"/>
    <p:sldId id="322" r:id="rId20"/>
    <p:sldId id="323" r:id="rId21"/>
    <p:sldId id="285" r:id="rId22"/>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444B"/>
    <a:srgbClr val="2B425D"/>
    <a:srgbClr val="2A9BB5"/>
    <a:srgbClr val="999480"/>
    <a:srgbClr val="144E61"/>
    <a:srgbClr val="692A30"/>
    <a:srgbClr val="DADADA"/>
    <a:srgbClr val="B3565E"/>
    <a:srgbClr val="347198"/>
    <a:srgbClr val="FFD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3122" autoAdjust="0"/>
  </p:normalViewPr>
  <p:slideViewPr>
    <p:cSldViewPr>
      <p:cViewPr varScale="1">
        <p:scale>
          <a:sx n="119" d="100"/>
          <a:sy n="119" d="100"/>
        </p:scale>
        <p:origin x="644"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1A0EB-448F-4D92-B258-42ABA1819FBA}"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8FF72-A855-4998-9ED6-DF8D593AD7B3}" type="slidenum">
              <a:rPr lang="zh-CN" altLang="en-US" smtClean="0"/>
              <a:t>‹#›</a:t>
            </a:fld>
            <a:endParaRPr lang="zh-CN" altLang="en-US"/>
          </a:p>
        </p:txBody>
      </p:sp>
    </p:spTree>
    <p:extLst>
      <p:ext uri="{BB962C8B-B14F-4D97-AF65-F5344CB8AC3E}">
        <p14:creationId xmlns:p14="http://schemas.microsoft.com/office/powerpoint/2010/main" val="85827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258FF72-A855-4998-9ED6-DF8D593AD7B3}" type="slidenum">
              <a:rPr lang="zh-CN" altLang="en-US" smtClean="0"/>
              <a:t>1</a:t>
            </a:fld>
            <a:endParaRPr lang="zh-CN" altLang="en-US"/>
          </a:p>
        </p:txBody>
      </p:sp>
    </p:spTree>
    <p:extLst>
      <p:ext uri="{BB962C8B-B14F-4D97-AF65-F5344CB8AC3E}">
        <p14:creationId xmlns:p14="http://schemas.microsoft.com/office/powerpoint/2010/main" val="99080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10</a:t>
            </a:fld>
            <a:endParaRPr lang="zh-CN" altLang="en-US"/>
          </a:p>
        </p:txBody>
      </p:sp>
    </p:spTree>
    <p:extLst>
      <p:ext uri="{BB962C8B-B14F-4D97-AF65-F5344CB8AC3E}">
        <p14:creationId xmlns:p14="http://schemas.microsoft.com/office/powerpoint/2010/main" val="313235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11</a:t>
            </a:fld>
            <a:endParaRPr lang="zh-CN" altLang="en-US"/>
          </a:p>
        </p:txBody>
      </p:sp>
    </p:spTree>
    <p:extLst>
      <p:ext uri="{BB962C8B-B14F-4D97-AF65-F5344CB8AC3E}">
        <p14:creationId xmlns:p14="http://schemas.microsoft.com/office/powerpoint/2010/main" val="150407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12</a:t>
            </a:fld>
            <a:endParaRPr lang="zh-CN" altLang="en-US"/>
          </a:p>
        </p:txBody>
      </p:sp>
    </p:spTree>
    <p:extLst>
      <p:ext uri="{BB962C8B-B14F-4D97-AF65-F5344CB8AC3E}">
        <p14:creationId xmlns:p14="http://schemas.microsoft.com/office/powerpoint/2010/main" val="184226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13</a:t>
            </a:fld>
            <a:endParaRPr lang="zh-CN" altLang="en-US"/>
          </a:p>
        </p:txBody>
      </p:sp>
    </p:spTree>
    <p:extLst>
      <p:ext uri="{BB962C8B-B14F-4D97-AF65-F5344CB8AC3E}">
        <p14:creationId xmlns:p14="http://schemas.microsoft.com/office/powerpoint/2010/main" val="231771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14</a:t>
            </a:fld>
            <a:endParaRPr lang="zh-CN" altLang="en-US"/>
          </a:p>
        </p:txBody>
      </p:sp>
    </p:spTree>
    <p:extLst>
      <p:ext uri="{BB962C8B-B14F-4D97-AF65-F5344CB8AC3E}">
        <p14:creationId xmlns:p14="http://schemas.microsoft.com/office/powerpoint/2010/main" val="37136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15</a:t>
            </a:fld>
            <a:endParaRPr lang="zh-CN" altLang="en-US"/>
          </a:p>
        </p:txBody>
      </p:sp>
    </p:spTree>
    <p:extLst>
      <p:ext uri="{BB962C8B-B14F-4D97-AF65-F5344CB8AC3E}">
        <p14:creationId xmlns:p14="http://schemas.microsoft.com/office/powerpoint/2010/main" val="3482997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16</a:t>
            </a:fld>
            <a:endParaRPr lang="zh-CN" altLang="en-US"/>
          </a:p>
        </p:txBody>
      </p:sp>
    </p:spTree>
    <p:extLst>
      <p:ext uri="{BB962C8B-B14F-4D97-AF65-F5344CB8AC3E}">
        <p14:creationId xmlns:p14="http://schemas.microsoft.com/office/powerpoint/2010/main" val="95284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17</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18</a:t>
            </a:fld>
            <a:endParaRPr lang="zh-CN" altLang="en-US"/>
          </a:p>
        </p:txBody>
      </p:sp>
    </p:spTree>
    <p:extLst>
      <p:ext uri="{BB962C8B-B14F-4D97-AF65-F5344CB8AC3E}">
        <p14:creationId xmlns:p14="http://schemas.microsoft.com/office/powerpoint/2010/main" val="946673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19</a:t>
            </a:fld>
            <a:endParaRPr lang="zh-CN" altLang="en-US"/>
          </a:p>
        </p:txBody>
      </p:sp>
    </p:spTree>
    <p:extLst>
      <p:ext uri="{BB962C8B-B14F-4D97-AF65-F5344CB8AC3E}">
        <p14:creationId xmlns:p14="http://schemas.microsoft.com/office/powerpoint/2010/main" val="272588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2</a:t>
            </a:fld>
            <a:endParaRPr lang="zh-CN" altLang="en-US"/>
          </a:p>
        </p:txBody>
      </p:sp>
    </p:spTree>
    <p:extLst>
      <p:ext uri="{BB962C8B-B14F-4D97-AF65-F5344CB8AC3E}">
        <p14:creationId xmlns:p14="http://schemas.microsoft.com/office/powerpoint/2010/main" val="260939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20</a:t>
            </a:fld>
            <a:endParaRPr lang="zh-CN" altLang="en-US"/>
          </a:p>
        </p:txBody>
      </p:sp>
    </p:spTree>
    <p:extLst>
      <p:ext uri="{BB962C8B-B14F-4D97-AF65-F5344CB8AC3E}">
        <p14:creationId xmlns:p14="http://schemas.microsoft.com/office/powerpoint/2010/main" val="3360463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21</a:t>
            </a:fld>
            <a:endParaRPr lang="zh-CN" altLang="en-US"/>
          </a:p>
        </p:txBody>
      </p:sp>
    </p:spTree>
    <p:extLst>
      <p:ext uri="{BB962C8B-B14F-4D97-AF65-F5344CB8AC3E}">
        <p14:creationId xmlns:p14="http://schemas.microsoft.com/office/powerpoint/2010/main" val="330724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3</a:t>
            </a:fld>
            <a:endParaRPr lang="zh-CN" altLang="en-US"/>
          </a:p>
        </p:txBody>
      </p:sp>
    </p:spTree>
    <p:extLst>
      <p:ext uri="{BB962C8B-B14F-4D97-AF65-F5344CB8AC3E}">
        <p14:creationId xmlns:p14="http://schemas.microsoft.com/office/powerpoint/2010/main" val="401720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要了解</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是什么，从隐喻开始比使用技术解释更容易，而</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本身是一个强大的隐喻：</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的本意是码头工人。码头工人是这样的劳动者：当船只停靠在港口时，码头工人将商品移入和移出船只。箱子和物品的大小和形状各不相同，经验丰富的码头工人因其能够以经济有效的方式手工将货物装入船舶而受到重视。雇人搬东西并不便宜，但别无选择。</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4</a:t>
            </a:fld>
            <a:endParaRPr lang="zh-CN" altLang="en-US"/>
          </a:p>
        </p:txBody>
      </p:sp>
    </p:spTree>
    <p:extLst>
      <p:ext uri="{BB962C8B-B14F-4D97-AF65-F5344CB8AC3E}">
        <p14:creationId xmlns:p14="http://schemas.microsoft.com/office/powerpoint/2010/main" val="193997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对于工作在软件方面的人来说，这应该是熟悉的。花费了大量时间和智力，将隐喻奇怪形状的软件变成了不同大小的异形船，其中包含其他形状奇特的软件，因此它们可以出售给其他地方的用户或企业。</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5</a:t>
            </a:fld>
            <a:endParaRPr lang="zh-CN" altLang="en-US"/>
          </a:p>
        </p:txBody>
      </p:sp>
    </p:spTree>
    <p:extLst>
      <p:ext uri="{BB962C8B-B14F-4D97-AF65-F5344CB8AC3E}">
        <p14:creationId xmlns:p14="http://schemas.microsoft.com/office/powerpoint/2010/main" val="145981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dirty="0">
                <a:solidFill>
                  <a:schemeClr val="bg1"/>
                </a:solidFill>
                <a:latin typeface="Agency FB" panose="020B0503020202020204" pitchFamily="34" charset="0"/>
              </a:rPr>
              <a:t>在</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将软件部署到不同的环境需要付出巨大的努力。即使您不是手动运行脚本来在不同的计算机上配置软件（并且很多人仍然这样做），您仍然需要与配置管理工具搏斗，这些工具可以在日益快速发展而缺乏资源的环境上管理状态。即使将这些工作封装在</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中，也花费了大量时间来管理这些</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的部署，等待它们启动，以及管理它们创建的资源使用开销。</a:t>
            </a:r>
            <a:endParaRPr lang="en-US" altLang="zh-CN" sz="1200" dirty="0">
              <a:solidFill>
                <a:schemeClr val="bg1"/>
              </a:solidFill>
              <a:latin typeface="Agency FB" panose="020B0503020202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6</a:t>
            </a:fld>
            <a:endParaRPr lang="zh-CN" altLang="en-US"/>
          </a:p>
        </p:txBody>
      </p:sp>
    </p:spTree>
    <p:extLst>
      <p:ext uri="{BB962C8B-B14F-4D97-AF65-F5344CB8AC3E}">
        <p14:creationId xmlns:p14="http://schemas.microsoft.com/office/powerpoint/2010/main" val="423458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有了</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，配置工作与资源管理分离，从而使得部署工作非常简单：运行</a:t>
            </a:r>
            <a:r>
              <a:rPr lang="en-US" altLang="zh-CN" b="0" i="0" dirty="0">
                <a:solidFill>
                  <a:srgbClr val="222222"/>
                </a:solidFill>
                <a:effectLst/>
                <a:latin typeface="open sans" panose="020B0606030504020204" pitchFamily="34" charset="0"/>
              </a:rPr>
              <a:t>docker run</a:t>
            </a:r>
            <a:r>
              <a:rPr lang="zh-CN" altLang="en-US" b="0" i="0" dirty="0">
                <a:solidFill>
                  <a:srgbClr val="222222"/>
                </a:solidFill>
                <a:effectLst/>
                <a:latin typeface="open sans" panose="020B0606030504020204" pitchFamily="34" charset="0"/>
              </a:rPr>
              <a:t>，环境镜像被拉下并准备运行，消耗更少的资源，不干扰其他环境。</a:t>
            </a:r>
          </a:p>
          <a:p>
            <a:pPr algn="l"/>
            <a:r>
              <a:rPr lang="zh-CN" altLang="en-US" b="0" i="0" dirty="0">
                <a:solidFill>
                  <a:srgbClr val="222222"/>
                </a:solidFill>
                <a:effectLst/>
                <a:latin typeface="open sans" panose="020B0606030504020204" pitchFamily="34" charset="0"/>
              </a:rPr>
              <a:t>无需担心容器是否将被运送到</a:t>
            </a:r>
            <a:r>
              <a:rPr lang="en-US" altLang="zh-CN" b="0" i="0" dirty="0">
                <a:solidFill>
                  <a:srgbClr val="222222"/>
                </a:solidFill>
                <a:effectLst/>
                <a:latin typeface="open sans" panose="020B0606030504020204" pitchFamily="34" charset="0"/>
              </a:rPr>
              <a:t>RedHat</a:t>
            </a:r>
            <a:r>
              <a:rPr lang="zh-CN" altLang="en-US" b="0" i="0" dirty="0">
                <a:solidFill>
                  <a:srgbClr val="222222"/>
                </a:solidFill>
                <a:effectLst/>
                <a:latin typeface="open sans" panose="020B0606030504020204" pitchFamily="34" charset="0"/>
              </a:rPr>
              <a:t>机器，</a:t>
            </a:r>
            <a:r>
              <a:rPr lang="en-US" altLang="zh-CN" b="0" i="0" dirty="0">
                <a:solidFill>
                  <a:srgbClr val="222222"/>
                </a:solidFill>
                <a:effectLst/>
                <a:latin typeface="open sans" panose="020B0606030504020204" pitchFamily="34" charset="0"/>
              </a:rPr>
              <a:t>Ubuntu</a:t>
            </a:r>
            <a:r>
              <a:rPr lang="zh-CN" altLang="en-US" b="0" i="0" dirty="0">
                <a:solidFill>
                  <a:srgbClr val="222222"/>
                </a:solidFill>
                <a:effectLst/>
                <a:latin typeface="open sans" panose="020B0606030504020204" pitchFamily="34" charset="0"/>
              </a:rPr>
              <a:t>机器或</a:t>
            </a:r>
            <a:r>
              <a:rPr lang="en-US" altLang="zh-CN" b="0" i="0" dirty="0">
                <a:solidFill>
                  <a:srgbClr val="222222"/>
                </a:solidFill>
                <a:effectLst/>
                <a:latin typeface="open sans" panose="020B0606030504020204" pitchFamily="34" charset="0"/>
              </a:rPr>
              <a:t>Cent OS VM</a:t>
            </a:r>
            <a:r>
              <a:rPr lang="zh-CN" altLang="en-US" b="0" i="0" dirty="0">
                <a:solidFill>
                  <a:srgbClr val="222222"/>
                </a:solidFill>
                <a:effectLst/>
                <a:latin typeface="open sans" panose="020B0606030504020204" pitchFamily="34" charset="0"/>
              </a:rPr>
              <a:t>映像</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只要它上面有</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，就可以了。</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7</a:t>
            </a:fld>
            <a:endParaRPr lang="zh-CN" altLang="en-US"/>
          </a:p>
        </p:txBody>
      </p:sp>
    </p:spTree>
    <p:extLst>
      <p:ext uri="{BB962C8B-B14F-4D97-AF65-F5344CB8AC3E}">
        <p14:creationId xmlns:p14="http://schemas.microsoft.com/office/powerpoint/2010/main" val="373885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传统虚拟机技术是虚拟出一套硬件后，在其上运行一个完整操作系统，在该系统上再运行所需应用进程；而容器内的应用进程直接运行于宿主的内核，容器内没有自己的内核，而且也没有进行硬件虚拟。因此容器要比传统虚拟机更为轻便。</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8</a:t>
            </a:fld>
            <a:endParaRPr lang="zh-CN" altLang="en-US"/>
          </a:p>
        </p:txBody>
      </p:sp>
    </p:spTree>
    <p:extLst>
      <p:ext uri="{BB962C8B-B14F-4D97-AF65-F5344CB8AC3E}">
        <p14:creationId xmlns:p14="http://schemas.microsoft.com/office/powerpoint/2010/main" val="245635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9</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78342"/>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10" name="矩形 9">
            <a:extLst>
              <a:ext uri="{FF2B5EF4-FFF2-40B4-BE49-F238E27FC236}">
                <a16:creationId xmlns:a16="http://schemas.microsoft.com/office/drawing/2014/main" id="{2E974778-398A-458E-8D42-D4F9464320C8}"/>
              </a:ext>
            </a:extLst>
          </p:cNvPr>
          <p:cNvSpPr/>
          <p:nvPr userDrawn="1"/>
        </p:nvSpPr>
        <p:spPr>
          <a:xfrm>
            <a:off x="0" y="-1684"/>
            <a:ext cx="9143999" cy="5145184"/>
          </a:xfrm>
          <a:prstGeom prst="rect">
            <a:avLst/>
          </a:prstGeom>
          <a:pattFill prst="divot">
            <a:fgClr>
              <a:schemeClr val="accent1">
                <a:lumMod val="75000"/>
              </a:schemeClr>
            </a:fgClr>
            <a:bgClr>
              <a:srgbClr val="303D4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416FCCB3-A8BE-4AD8-8742-889C386335AC}"/>
              </a:ext>
            </a:extLst>
          </p:cNvPr>
          <p:cNvGrpSpPr/>
          <p:nvPr/>
        </p:nvGrpSpPr>
        <p:grpSpPr>
          <a:xfrm>
            <a:off x="4183138" y="3890075"/>
            <a:ext cx="1584919" cy="548160"/>
            <a:chOff x="6300192" y="3749706"/>
            <a:chExt cx="1584919" cy="548160"/>
          </a:xfrm>
        </p:grpSpPr>
        <p:sp>
          <p:nvSpPr>
            <p:cNvPr id="14" name="TextBox 13"/>
            <p:cNvSpPr txBox="1"/>
            <p:nvPr/>
          </p:nvSpPr>
          <p:spPr>
            <a:xfrm>
              <a:off x="6300936" y="3749706"/>
              <a:ext cx="1584175" cy="307777"/>
            </a:xfrm>
            <a:prstGeom prst="rect">
              <a:avLst/>
            </a:prstGeom>
            <a:noFill/>
          </p:spPr>
          <p:txBody>
            <a:bodyPr wrap="square" rtlCol="0">
              <a:spAutoFit/>
            </a:bodyPr>
            <a:lstStyle/>
            <a:p>
              <a:r>
                <a:rPr lang="zh-CN" altLang="en-US" sz="14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冯 泽 明</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16" name="Rectangle 4"/>
            <p:cNvSpPr txBox="1">
              <a:spLocks noChangeArrowheads="1"/>
            </p:cNvSpPr>
            <p:nvPr/>
          </p:nvSpPr>
          <p:spPr bwMode="auto">
            <a:xfrm>
              <a:off x="6300192" y="3990089"/>
              <a:ext cx="1473673"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en-US" altLang="zh-CN" sz="1400" dirty="0">
                  <a:solidFill>
                    <a:schemeClr val="bg1"/>
                  </a:solidFill>
                  <a:latin typeface="Aharoni" panose="02010803020104030203" pitchFamily="2" charset="-79"/>
                  <a:ea typeface="微软雅黑" panose="020B0503020204020204" pitchFamily="34" charset="-122"/>
                  <a:cs typeface="Aharoni" panose="02010803020104030203" pitchFamily="2" charset="-79"/>
                </a:rPr>
                <a:t>2021-10-10</a:t>
              </a:r>
              <a:endParaRPr lang="zh-CN" sz="1300" b="0" dirty="0">
                <a:solidFill>
                  <a:schemeClr val="bg1"/>
                </a:solidFill>
                <a:latin typeface="微软雅黑" panose="020B0503020204020204" pitchFamily="34" charset="-122"/>
                <a:ea typeface="微软雅黑" panose="020B0503020204020204" pitchFamily="34" charset="-122"/>
              </a:endParaRPr>
            </a:p>
          </p:txBody>
        </p:sp>
      </p:grpSp>
      <p:grpSp>
        <p:nvGrpSpPr>
          <p:cNvPr id="92" name="组合 91">
            <a:extLst>
              <a:ext uri="{FF2B5EF4-FFF2-40B4-BE49-F238E27FC236}">
                <a16:creationId xmlns:a16="http://schemas.microsoft.com/office/drawing/2014/main" id="{090D3A41-2753-4FE2-A142-516A21499ED4}"/>
              </a:ext>
            </a:extLst>
          </p:cNvPr>
          <p:cNvGrpSpPr/>
          <p:nvPr/>
        </p:nvGrpSpPr>
        <p:grpSpPr>
          <a:xfrm>
            <a:off x="0" y="-898204"/>
            <a:ext cx="2942631" cy="898204"/>
            <a:chOff x="-2942631" y="898947"/>
            <a:chExt cx="2942631" cy="898204"/>
          </a:xfrm>
        </p:grpSpPr>
        <p:sp>
          <p:nvSpPr>
            <p:cNvPr id="93" name="矩形 92">
              <a:extLst>
                <a:ext uri="{FF2B5EF4-FFF2-40B4-BE49-F238E27FC236}">
                  <a16:creationId xmlns:a16="http://schemas.microsoft.com/office/drawing/2014/main" id="{0126D5F6-506F-4F47-8C9C-C0E4A4260EFD}"/>
                </a:ext>
              </a:extLst>
            </p:cNvPr>
            <p:cNvSpPr/>
            <p:nvPr/>
          </p:nvSpPr>
          <p:spPr>
            <a:xfrm>
              <a:off x="-727192" y="898947"/>
              <a:ext cx="727192" cy="898204"/>
            </a:xfrm>
            <a:prstGeom prst="rect">
              <a:avLst/>
            </a:prstGeom>
            <a:solidFill>
              <a:srgbClr val="2A9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BFA34F4F-39F6-414A-A358-73E244ACA4F1}"/>
                </a:ext>
              </a:extLst>
            </p:cNvPr>
            <p:cNvSpPr/>
            <p:nvPr/>
          </p:nvSpPr>
          <p:spPr>
            <a:xfrm>
              <a:off x="-1464203" y="898947"/>
              <a:ext cx="727192" cy="898204"/>
            </a:xfrm>
            <a:prstGeom prst="rect">
              <a:avLst/>
            </a:prstGeom>
            <a:solidFill>
              <a:srgbClr val="B3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B7F4BBE-34DA-4707-82F8-9BAD5EFE4260}"/>
                </a:ext>
              </a:extLst>
            </p:cNvPr>
            <p:cNvSpPr/>
            <p:nvPr/>
          </p:nvSpPr>
          <p:spPr>
            <a:xfrm>
              <a:off x="-2201214" y="898947"/>
              <a:ext cx="727192" cy="898204"/>
            </a:xfrm>
            <a:prstGeom prst="rect">
              <a:avLst/>
            </a:prstGeom>
            <a:solidFill>
              <a:srgbClr val="E2E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067105F-B65D-4DAD-A37F-3F741686A659}"/>
                </a:ext>
              </a:extLst>
            </p:cNvPr>
            <p:cNvSpPr/>
            <p:nvPr/>
          </p:nvSpPr>
          <p:spPr>
            <a:xfrm>
              <a:off x="-2942631" y="898947"/>
              <a:ext cx="727192" cy="8982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a:extLst>
              <a:ext uri="{FF2B5EF4-FFF2-40B4-BE49-F238E27FC236}">
                <a16:creationId xmlns:a16="http://schemas.microsoft.com/office/drawing/2014/main" id="{D8D28698-51E7-4D2E-B693-8BBFB6A2DDD5}"/>
              </a:ext>
            </a:extLst>
          </p:cNvPr>
          <p:cNvGrpSpPr/>
          <p:nvPr/>
        </p:nvGrpSpPr>
        <p:grpSpPr>
          <a:xfrm>
            <a:off x="1619672" y="890891"/>
            <a:ext cx="6961367" cy="2222024"/>
            <a:chOff x="217970" y="1275062"/>
            <a:chExt cx="6961367" cy="2222024"/>
          </a:xfrm>
        </p:grpSpPr>
        <p:sp>
          <p:nvSpPr>
            <p:cNvPr id="12" name="Rectangle 3"/>
            <p:cNvSpPr txBox="1">
              <a:spLocks noChangeArrowheads="1"/>
            </p:cNvSpPr>
            <p:nvPr/>
          </p:nvSpPr>
          <p:spPr bwMode="auto">
            <a:xfrm>
              <a:off x="251520" y="2432742"/>
              <a:ext cx="6927817" cy="1064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给 刘 师 傅 好 好 的 上 一 课 。</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40" name="Rectangle 3"/>
            <p:cNvSpPr txBox="1">
              <a:spLocks noChangeArrowheads="1"/>
            </p:cNvSpPr>
            <p:nvPr/>
          </p:nvSpPr>
          <p:spPr bwMode="auto">
            <a:xfrm>
              <a:off x="217970" y="2123820"/>
              <a:ext cx="4830081" cy="53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从 零 开 始</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E2E2C9A-2E5D-40BB-A237-3476C7189DC0}"/>
                </a:ext>
              </a:extLst>
            </p:cNvPr>
            <p:cNvSpPr txBox="1"/>
            <p:nvPr/>
          </p:nvSpPr>
          <p:spPr>
            <a:xfrm>
              <a:off x="3012613" y="1275062"/>
              <a:ext cx="4046117" cy="1446550"/>
            </a:xfrm>
            <a:prstGeom prst="rect">
              <a:avLst/>
            </a:prstGeom>
            <a:noFill/>
          </p:spPr>
          <p:txBody>
            <a:bodyPr wrap="square" rtlCol="0">
              <a:spAutoFit/>
            </a:bodyPr>
            <a:lstStyle/>
            <a:p>
              <a:r>
                <a:rPr lang="en-US" altLang="zh-CN"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rPr>
                <a:t>Docker</a:t>
              </a:r>
              <a:endParaRPr lang="zh-CN" altLang="en-US"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endParaRPr>
            </a:p>
          </p:txBody>
        </p:sp>
        <p:pic>
          <p:nvPicPr>
            <p:cNvPr id="99" name="图片 98" descr="手机屏幕的截图&#10;&#10;低可信度描述已自动生成">
              <a:extLst>
                <a:ext uri="{FF2B5EF4-FFF2-40B4-BE49-F238E27FC236}">
                  <a16:creationId xmlns:a16="http://schemas.microsoft.com/office/drawing/2014/main" id="{D3BF377C-1A97-4B52-8FCD-274C01BE11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995" b="73991"/>
            <a:stretch/>
          </p:blipFill>
          <p:spPr>
            <a:xfrm flipV="1">
              <a:off x="345292" y="1934109"/>
              <a:ext cx="2304256" cy="90802"/>
            </a:xfrm>
            <a:custGeom>
              <a:avLst/>
              <a:gdLst>
                <a:gd name="connsiteX0" fmla="*/ 0 w 4721675"/>
                <a:gd name="connsiteY0" fmla="*/ 0 h 1244000"/>
                <a:gd name="connsiteX1" fmla="*/ 4721675 w 4721675"/>
                <a:gd name="connsiteY1" fmla="*/ 0 h 1244000"/>
                <a:gd name="connsiteX2" fmla="*/ 4721675 w 4721675"/>
                <a:gd name="connsiteY2" fmla="*/ 1244000 h 1244000"/>
                <a:gd name="connsiteX3" fmla="*/ 0 w 4721675"/>
                <a:gd name="connsiteY3" fmla="*/ 1244000 h 1244000"/>
              </a:gdLst>
              <a:ahLst/>
              <a:cxnLst>
                <a:cxn ang="0">
                  <a:pos x="connsiteX0" y="connsiteY0"/>
                </a:cxn>
                <a:cxn ang="0">
                  <a:pos x="connsiteX1" y="connsiteY1"/>
                </a:cxn>
                <a:cxn ang="0">
                  <a:pos x="connsiteX2" y="connsiteY2"/>
                </a:cxn>
                <a:cxn ang="0">
                  <a:pos x="connsiteX3" y="connsiteY3"/>
                </a:cxn>
              </a:cxnLst>
              <a:rect l="l" t="t" r="r" b="b"/>
              <a:pathLst>
                <a:path w="4721675" h="1244000">
                  <a:moveTo>
                    <a:pt x="0" y="0"/>
                  </a:moveTo>
                  <a:lnTo>
                    <a:pt x="4721675" y="0"/>
                  </a:lnTo>
                  <a:lnTo>
                    <a:pt x="4721675" y="1244000"/>
                  </a:lnTo>
                  <a:lnTo>
                    <a:pt x="0" y="1244000"/>
                  </a:lnTo>
                  <a:close/>
                </a:path>
              </a:pathLst>
            </a:custGeom>
            <a:effectLst>
              <a:outerShdw blurRad="50800" dist="38100" dir="2700000" algn="tl" rotWithShape="0">
                <a:prstClr val="black">
                  <a:alpha val="40000"/>
                </a:prstClr>
              </a:outerShdw>
            </a:effectLst>
          </p:spPr>
        </p:pic>
      </p:grpSp>
      <p:pic>
        <p:nvPicPr>
          <p:cNvPr id="104" name="图片 103">
            <a:extLst>
              <a:ext uri="{FF2B5EF4-FFF2-40B4-BE49-F238E27FC236}">
                <a16:creationId xmlns:a16="http://schemas.microsoft.com/office/drawing/2014/main" id="{2B74092C-57BD-47BD-9A19-1C978B3EA0E5}"/>
              </a:ext>
            </a:extLst>
          </p:cNvPr>
          <p:cNvPicPr>
            <a:picLocks noChangeAspect="1"/>
          </p:cNvPicPr>
          <p:nvPr/>
        </p:nvPicPr>
        <p:blipFill rotWithShape="1">
          <a:blip r:embed="rId5" cstate="print">
            <a:lum bright="70000" contrast="-70000"/>
            <a:extLst>
              <a:ext uri="{28A0092B-C50C-407E-A947-70E740481C1C}">
                <a14:useLocalDpi xmlns:a14="http://schemas.microsoft.com/office/drawing/2010/main" val="0"/>
              </a:ext>
            </a:extLst>
          </a:blip>
          <a:srcRect t="42964" b="45230"/>
          <a:stretch/>
        </p:blipFill>
        <p:spPr>
          <a:xfrm>
            <a:off x="2942631" y="3141597"/>
            <a:ext cx="3590516" cy="423912"/>
          </a:xfrm>
          <a:prstGeom prst="rect">
            <a:avLst/>
          </a:prstGeom>
        </p:spPr>
      </p:pic>
    </p:spTree>
    <p:extLst>
      <p:ext uri="{BB962C8B-B14F-4D97-AF65-F5344CB8AC3E}">
        <p14:creationId xmlns:p14="http://schemas.microsoft.com/office/powerpoint/2010/main" val="3206258619"/>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1929383" y="411510"/>
            <a:ext cx="4331314"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的历史发展进程</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6" name="TextBox 11">
            <a:extLst>
              <a:ext uri="{FF2B5EF4-FFF2-40B4-BE49-F238E27FC236}">
                <a16:creationId xmlns:a16="http://schemas.microsoft.com/office/drawing/2014/main" id="{A462FBAA-53E8-4077-B078-EBE11C22B109}"/>
              </a:ext>
            </a:extLst>
          </p:cNvPr>
          <p:cNvSpPr txBox="1"/>
          <p:nvPr/>
        </p:nvSpPr>
        <p:spPr>
          <a:xfrm>
            <a:off x="1284802" y="1347614"/>
            <a:ext cx="6264696" cy="273305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Docker </a:t>
            </a:r>
            <a:r>
              <a:rPr lang="zh-CN" altLang="en-US" sz="1200" dirty="0">
                <a:solidFill>
                  <a:schemeClr val="bg1"/>
                </a:solidFill>
                <a:latin typeface="Agency FB" panose="020B0503020202020204" pitchFamily="34" charset="0"/>
              </a:rPr>
              <a:t>最初是 </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公司创始人 </a:t>
            </a:r>
            <a:r>
              <a:rPr lang="en-US" altLang="zh-CN" sz="1200" dirty="0">
                <a:solidFill>
                  <a:schemeClr val="bg1"/>
                </a:solidFill>
                <a:latin typeface="Agency FB" panose="020B0503020202020204" pitchFamily="34" charset="0"/>
              </a:rPr>
              <a:t>Solomon </a:t>
            </a:r>
            <a:r>
              <a:rPr lang="en-US" altLang="zh-CN" sz="1200" dirty="0" err="1">
                <a:solidFill>
                  <a:schemeClr val="bg1"/>
                </a:solidFill>
                <a:latin typeface="Agency FB" panose="020B0503020202020204" pitchFamily="34" charset="0"/>
              </a:rPr>
              <a:t>Hykes</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在法国期间发起的一个公司内部项目，它是基于 </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公司多年云服务技术的一次革新，并于 </a:t>
            </a:r>
            <a:r>
              <a:rPr lang="en-US" altLang="zh-CN" sz="1200" dirty="0">
                <a:solidFill>
                  <a:schemeClr val="bg1"/>
                </a:solidFill>
                <a:latin typeface="Agency FB" panose="020B0503020202020204" pitchFamily="34" charset="0"/>
              </a:rPr>
              <a:t>2013 </a:t>
            </a:r>
            <a:r>
              <a:rPr lang="zh-CN" altLang="en-US" sz="1200" dirty="0">
                <a:solidFill>
                  <a:schemeClr val="bg1"/>
                </a:solidFill>
                <a:latin typeface="Agency FB" panose="020B0503020202020204" pitchFamily="34" charset="0"/>
              </a:rPr>
              <a:t>年 </a:t>
            </a:r>
            <a:r>
              <a:rPr lang="en-US" altLang="zh-CN" sz="1200" dirty="0">
                <a:solidFill>
                  <a:schemeClr val="bg1"/>
                </a:solidFill>
                <a:latin typeface="Agency FB" panose="020B0503020202020204" pitchFamily="34" charset="0"/>
              </a:rPr>
              <a:t>3 </a:t>
            </a:r>
            <a:r>
              <a:rPr lang="zh-CN" altLang="en-US" sz="1200" dirty="0">
                <a:solidFill>
                  <a:schemeClr val="bg1"/>
                </a:solidFill>
                <a:latin typeface="Agency FB" panose="020B0503020202020204" pitchFamily="34" charset="0"/>
              </a:rPr>
              <a:t>月以 </a:t>
            </a:r>
            <a:r>
              <a:rPr lang="en-US" altLang="zh-CN" sz="1200" dirty="0">
                <a:solidFill>
                  <a:schemeClr val="bg1"/>
                </a:solidFill>
                <a:latin typeface="Agency FB" panose="020B0503020202020204" pitchFamily="34" charset="0"/>
              </a:rPr>
              <a:t>Apache 2.0 </a:t>
            </a:r>
            <a:r>
              <a:rPr lang="zh-CN" altLang="en-US" sz="1200" dirty="0">
                <a:solidFill>
                  <a:schemeClr val="bg1"/>
                </a:solidFill>
                <a:latin typeface="Agency FB" panose="020B0503020202020204" pitchFamily="34" charset="0"/>
              </a:rPr>
              <a:t>授权协议开源，主要项目代码在 </a:t>
            </a:r>
            <a:r>
              <a:rPr lang="en-US" altLang="zh-CN" sz="1200" dirty="0">
                <a:solidFill>
                  <a:schemeClr val="bg1"/>
                </a:solidFill>
                <a:latin typeface="Agency FB" panose="020B0503020202020204" pitchFamily="34" charset="0"/>
              </a:rPr>
              <a:t>GitHub </a:t>
            </a:r>
            <a:r>
              <a:rPr lang="zh-CN" altLang="en-US" sz="1200" dirty="0">
                <a:solidFill>
                  <a:schemeClr val="bg1"/>
                </a:solidFill>
                <a:latin typeface="Agency FB" panose="020B0503020202020204" pitchFamily="34" charset="0"/>
              </a:rPr>
              <a:t>上进行维护。</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项目后来还加入了 </a:t>
            </a:r>
            <a:r>
              <a:rPr lang="en-US" altLang="zh-CN" sz="1200" dirty="0">
                <a:solidFill>
                  <a:schemeClr val="bg1"/>
                </a:solidFill>
                <a:latin typeface="Agency FB" panose="020B0503020202020204" pitchFamily="34" charset="0"/>
              </a:rPr>
              <a:t>Linux </a:t>
            </a:r>
            <a:r>
              <a:rPr lang="zh-CN" altLang="en-US" sz="1200" dirty="0">
                <a:solidFill>
                  <a:schemeClr val="bg1"/>
                </a:solidFill>
                <a:latin typeface="Agency FB" panose="020B0503020202020204" pitchFamily="34" charset="0"/>
              </a:rPr>
              <a:t>基金会，并成立推动 开放容器联盟（</a:t>
            </a:r>
            <a:r>
              <a:rPr lang="en-US" altLang="zh-CN" sz="1200" dirty="0">
                <a:solidFill>
                  <a:schemeClr val="bg1"/>
                </a:solidFill>
                <a:latin typeface="Agency FB" panose="020B0503020202020204" pitchFamily="34" charset="0"/>
              </a:rPr>
              <a:t>OCI</a:t>
            </a:r>
            <a:r>
              <a:rPr lang="zh-CN" altLang="en-US" sz="1200" dirty="0">
                <a:solidFill>
                  <a:schemeClr val="bg1"/>
                </a:solidFill>
                <a:latin typeface="Agency FB" panose="020B0503020202020204" pitchFamily="34" charset="0"/>
              </a:rPr>
              <a:t>）。</a:t>
            </a:r>
          </a:p>
          <a:p>
            <a:pPr algn="just"/>
            <a:endParaRPr lang="zh-CN" altLang="en-US"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自开源后受到广泛的关注和讨论，至今其 </a:t>
            </a:r>
            <a:r>
              <a:rPr lang="en-US" altLang="zh-CN" sz="1200" dirty="0">
                <a:solidFill>
                  <a:schemeClr val="bg1"/>
                </a:solidFill>
                <a:latin typeface="Agency FB" panose="020B0503020202020204" pitchFamily="34" charset="0"/>
              </a:rPr>
              <a:t>GitHub </a:t>
            </a:r>
            <a:r>
              <a:rPr lang="zh-CN" altLang="en-US" sz="1200" dirty="0">
                <a:solidFill>
                  <a:schemeClr val="bg1"/>
                </a:solidFill>
                <a:latin typeface="Agency FB" panose="020B0503020202020204" pitchFamily="34" charset="0"/>
              </a:rPr>
              <a:t>项目已经超过 </a:t>
            </a:r>
            <a:r>
              <a:rPr lang="en-US" altLang="zh-CN" sz="1200" dirty="0">
                <a:solidFill>
                  <a:schemeClr val="bg1"/>
                </a:solidFill>
                <a:latin typeface="Agency FB" panose="020B0503020202020204" pitchFamily="34" charset="0"/>
              </a:rPr>
              <a:t>4 </a:t>
            </a:r>
            <a:r>
              <a:rPr lang="zh-CN" altLang="en-US" sz="1200" dirty="0">
                <a:solidFill>
                  <a:schemeClr val="bg1"/>
                </a:solidFill>
                <a:latin typeface="Agency FB" panose="020B0503020202020204" pitchFamily="34" charset="0"/>
              </a:rPr>
              <a:t>万 </a:t>
            </a:r>
            <a:r>
              <a:rPr lang="en-US" altLang="zh-CN" sz="1200" dirty="0">
                <a:solidFill>
                  <a:schemeClr val="bg1"/>
                </a:solidFill>
                <a:latin typeface="Agency FB" panose="020B0503020202020204" pitchFamily="34" charset="0"/>
              </a:rPr>
              <a:t>6 </a:t>
            </a:r>
            <a:r>
              <a:rPr lang="zh-CN" altLang="en-US" sz="1200" dirty="0">
                <a:solidFill>
                  <a:schemeClr val="bg1"/>
                </a:solidFill>
                <a:latin typeface="Agency FB" panose="020B0503020202020204" pitchFamily="34" charset="0"/>
              </a:rPr>
              <a:t>千个星标和一万多个 </a:t>
            </a:r>
            <a:r>
              <a:rPr lang="en-US" altLang="zh-CN" sz="1200" dirty="0">
                <a:solidFill>
                  <a:schemeClr val="bg1"/>
                </a:solidFill>
                <a:latin typeface="Agency FB" panose="020B0503020202020204" pitchFamily="34" charset="0"/>
              </a:rPr>
              <a:t>fork</a:t>
            </a:r>
            <a:r>
              <a:rPr lang="zh-CN" altLang="en-US" sz="1200" dirty="0">
                <a:solidFill>
                  <a:schemeClr val="bg1"/>
                </a:solidFill>
                <a:latin typeface="Agency FB" panose="020B0503020202020204" pitchFamily="34" charset="0"/>
              </a:rPr>
              <a:t>。甚至由于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项目的火爆，在 </a:t>
            </a:r>
            <a:r>
              <a:rPr lang="en-US" altLang="zh-CN" sz="1200" dirty="0">
                <a:solidFill>
                  <a:schemeClr val="bg1"/>
                </a:solidFill>
                <a:latin typeface="Agency FB" panose="020B0503020202020204" pitchFamily="34" charset="0"/>
              </a:rPr>
              <a:t>2013 </a:t>
            </a:r>
            <a:r>
              <a:rPr lang="zh-CN" altLang="en-US" sz="1200" dirty="0">
                <a:solidFill>
                  <a:schemeClr val="bg1"/>
                </a:solidFill>
                <a:latin typeface="Agency FB" panose="020B0503020202020204" pitchFamily="34" charset="0"/>
              </a:rPr>
              <a:t>年底，</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公司决定改名为 </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最初是在 </a:t>
            </a:r>
            <a:r>
              <a:rPr lang="en-US" altLang="zh-CN" sz="1200" dirty="0">
                <a:solidFill>
                  <a:schemeClr val="bg1"/>
                </a:solidFill>
                <a:latin typeface="Agency FB" panose="020B0503020202020204" pitchFamily="34" charset="0"/>
              </a:rPr>
              <a:t>Ubuntu 12.04 </a:t>
            </a:r>
            <a:r>
              <a:rPr lang="zh-CN" altLang="en-US" sz="1200" dirty="0">
                <a:solidFill>
                  <a:schemeClr val="bg1"/>
                </a:solidFill>
                <a:latin typeface="Agency FB" panose="020B0503020202020204" pitchFamily="34" charset="0"/>
              </a:rPr>
              <a:t>上开发实现的；</a:t>
            </a:r>
            <a:r>
              <a:rPr lang="en-US" altLang="zh-CN" sz="1200" dirty="0">
                <a:solidFill>
                  <a:schemeClr val="bg1"/>
                </a:solidFill>
                <a:latin typeface="Agency FB" panose="020B0503020202020204" pitchFamily="34" charset="0"/>
              </a:rPr>
              <a:t>Red Hat </a:t>
            </a:r>
            <a:r>
              <a:rPr lang="zh-CN" altLang="en-US" sz="1200" dirty="0">
                <a:solidFill>
                  <a:schemeClr val="bg1"/>
                </a:solidFill>
                <a:latin typeface="Agency FB" panose="020B0503020202020204" pitchFamily="34" charset="0"/>
              </a:rPr>
              <a:t>则从 </a:t>
            </a:r>
            <a:r>
              <a:rPr lang="en-US" altLang="zh-CN" sz="1200" dirty="0">
                <a:solidFill>
                  <a:schemeClr val="bg1"/>
                </a:solidFill>
                <a:latin typeface="Agency FB" panose="020B0503020202020204" pitchFamily="34" charset="0"/>
              </a:rPr>
              <a:t>RHEL 6.5 </a:t>
            </a:r>
            <a:r>
              <a:rPr lang="zh-CN" altLang="en-US" sz="1200" dirty="0">
                <a:solidFill>
                  <a:schemeClr val="bg1"/>
                </a:solidFill>
                <a:latin typeface="Agency FB" panose="020B0503020202020204" pitchFamily="34" charset="0"/>
              </a:rPr>
              <a:t>开始对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进行支持；</a:t>
            </a:r>
            <a:r>
              <a:rPr lang="en-US" altLang="zh-CN" sz="1200" dirty="0">
                <a:solidFill>
                  <a:schemeClr val="bg1"/>
                </a:solidFill>
                <a:latin typeface="Agency FB" panose="020B0503020202020204" pitchFamily="34" charset="0"/>
              </a:rPr>
              <a:t>Google </a:t>
            </a:r>
            <a:r>
              <a:rPr lang="zh-CN" altLang="en-US" sz="1200" dirty="0">
                <a:solidFill>
                  <a:schemeClr val="bg1"/>
                </a:solidFill>
                <a:latin typeface="Agency FB" panose="020B0503020202020204" pitchFamily="34" charset="0"/>
              </a:rPr>
              <a:t>也在其 </a:t>
            </a:r>
            <a:r>
              <a:rPr lang="en-US" altLang="zh-CN" sz="1200" dirty="0">
                <a:solidFill>
                  <a:schemeClr val="bg1"/>
                </a:solidFill>
                <a:latin typeface="Agency FB" panose="020B0503020202020204" pitchFamily="34" charset="0"/>
              </a:rPr>
              <a:t>PaaS </a:t>
            </a:r>
            <a:r>
              <a:rPr lang="zh-CN" altLang="en-US" sz="1200" dirty="0">
                <a:solidFill>
                  <a:schemeClr val="bg1"/>
                </a:solidFill>
                <a:latin typeface="Agency FB" panose="020B0503020202020204" pitchFamily="34" charset="0"/>
              </a:rPr>
              <a:t>产品中广泛应用 </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a:t>
            </a:r>
          </a:p>
          <a:p>
            <a:pPr algn="just"/>
            <a:endParaRPr lang="zh-CN" altLang="en-US"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使用 </a:t>
            </a:r>
            <a:r>
              <a:rPr lang="en-US" altLang="zh-CN" sz="1200" dirty="0">
                <a:solidFill>
                  <a:schemeClr val="bg1"/>
                </a:solidFill>
                <a:latin typeface="Agency FB" panose="020B0503020202020204" pitchFamily="34" charset="0"/>
              </a:rPr>
              <a:t>Google </a:t>
            </a:r>
            <a:r>
              <a:rPr lang="zh-CN" altLang="en-US" sz="1200" dirty="0">
                <a:solidFill>
                  <a:schemeClr val="bg1"/>
                </a:solidFill>
                <a:latin typeface="Agency FB" panose="020B0503020202020204" pitchFamily="34" charset="0"/>
              </a:rPr>
              <a:t>公司推出的 </a:t>
            </a:r>
            <a:r>
              <a:rPr lang="en-US" altLang="zh-CN" sz="1200" dirty="0">
                <a:solidFill>
                  <a:schemeClr val="bg1"/>
                </a:solidFill>
                <a:latin typeface="Agency FB" panose="020B0503020202020204" pitchFamily="34" charset="0"/>
              </a:rPr>
              <a:t>Go </a:t>
            </a:r>
            <a:r>
              <a:rPr lang="zh-CN" altLang="en-US" sz="1200" dirty="0">
                <a:solidFill>
                  <a:schemeClr val="bg1"/>
                </a:solidFill>
                <a:latin typeface="Agency FB" panose="020B0503020202020204" pitchFamily="34" charset="0"/>
              </a:rPr>
              <a:t>语言 进行开发实现，基于 </a:t>
            </a:r>
            <a:r>
              <a:rPr lang="en-US" altLang="zh-CN" sz="1200" dirty="0">
                <a:solidFill>
                  <a:schemeClr val="bg1"/>
                </a:solidFill>
                <a:latin typeface="Agency FB" panose="020B0503020202020204" pitchFamily="34" charset="0"/>
              </a:rPr>
              <a:t>Linux </a:t>
            </a:r>
            <a:r>
              <a:rPr lang="zh-CN" altLang="en-US" sz="1200" dirty="0">
                <a:solidFill>
                  <a:schemeClr val="bg1"/>
                </a:solidFill>
                <a:latin typeface="Agency FB" panose="020B0503020202020204" pitchFamily="34" charset="0"/>
              </a:rPr>
              <a:t>内核的 </a:t>
            </a:r>
            <a:r>
              <a:rPr lang="en-US" altLang="zh-CN" sz="1200" dirty="0" err="1">
                <a:solidFill>
                  <a:schemeClr val="bg1"/>
                </a:solidFill>
                <a:latin typeface="Agency FB" panose="020B0503020202020204" pitchFamily="34" charset="0"/>
              </a:rPr>
              <a:t>cgroup</a:t>
            </a:r>
            <a:r>
              <a:rPr lang="zh-CN" altLang="en-US" sz="1200" dirty="0">
                <a:solidFill>
                  <a:schemeClr val="bg1"/>
                </a:solidFill>
                <a:latin typeface="Agency FB" panose="020B0503020202020204" pitchFamily="34" charset="0"/>
              </a:rPr>
              <a:t>，</a:t>
            </a:r>
            <a:r>
              <a:rPr lang="en-US" altLang="zh-CN" sz="1200" dirty="0">
                <a:solidFill>
                  <a:schemeClr val="bg1"/>
                </a:solidFill>
                <a:latin typeface="Agency FB" panose="020B0503020202020204" pitchFamily="34" charset="0"/>
              </a:rPr>
              <a:t>namespace</a:t>
            </a:r>
            <a:r>
              <a:rPr lang="zh-CN" altLang="en-US" sz="1200" dirty="0">
                <a:solidFill>
                  <a:schemeClr val="bg1"/>
                </a:solidFill>
                <a:latin typeface="Agency FB" panose="020B0503020202020204" pitchFamily="34" charset="0"/>
              </a:rPr>
              <a:t>，以及</a:t>
            </a:r>
            <a:r>
              <a:rPr lang="en-US" altLang="zh-CN" sz="1200" dirty="0">
                <a:solidFill>
                  <a:schemeClr val="bg1"/>
                </a:solidFill>
                <a:latin typeface="Agency FB" panose="020B0503020202020204" pitchFamily="34" charset="0"/>
              </a:rPr>
              <a:t>AUFS </a:t>
            </a:r>
            <a:r>
              <a:rPr lang="zh-CN" altLang="en-US" sz="1200" dirty="0">
                <a:solidFill>
                  <a:schemeClr val="bg1"/>
                </a:solidFill>
                <a:latin typeface="Agency FB" panose="020B0503020202020204" pitchFamily="34" charset="0"/>
              </a:rPr>
              <a:t>类的 </a:t>
            </a:r>
            <a:r>
              <a:rPr lang="en-US" altLang="zh-CN" sz="1200" dirty="0">
                <a:solidFill>
                  <a:schemeClr val="bg1"/>
                </a:solidFill>
                <a:latin typeface="Agency FB" panose="020B0503020202020204" pitchFamily="34" charset="0"/>
              </a:rPr>
              <a:t>Union FS </a:t>
            </a:r>
            <a:r>
              <a:rPr lang="zh-CN" altLang="en-US" sz="1200" dirty="0">
                <a:solidFill>
                  <a:schemeClr val="bg1"/>
                </a:solidFill>
                <a:latin typeface="Agency FB" panose="020B0503020202020204" pitchFamily="34" charset="0"/>
              </a:rPr>
              <a:t>等技术，对进程进行封装隔离，属于 操作系统层面的虚拟化技术。由于隔离的进程独立于宿主和其它的隔离的进程，因此也称其为容器。最初实现是基于 </a:t>
            </a:r>
            <a:r>
              <a:rPr lang="en-US" altLang="zh-CN" sz="1200" dirty="0">
                <a:solidFill>
                  <a:schemeClr val="bg1"/>
                </a:solidFill>
                <a:latin typeface="Agency FB" panose="020B0503020202020204" pitchFamily="34" charset="0"/>
              </a:rPr>
              <a:t>LXC</a:t>
            </a:r>
            <a:r>
              <a:rPr lang="zh-CN" altLang="en-US" sz="1200" dirty="0">
                <a:solidFill>
                  <a:schemeClr val="bg1"/>
                </a:solidFill>
                <a:latin typeface="Agency FB" panose="020B0503020202020204" pitchFamily="34" charset="0"/>
              </a:rPr>
              <a:t>，从 </a:t>
            </a:r>
            <a:r>
              <a:rPr lang="en-US" altLang="zh-CN" sz="1200" dirty="0">
                <a:solidFill>
                  <a:schemeClr val="bg1"/>
                </a:solidFill>
                <a:latin typeface="Agency FB" panose="020B0503020202020204" pitchFamily="34" charset="0"/>
              </a:rPr>
              <a:t>0.7 </a:t>
            </a:r>
            <a:r>
              <a:rPr lang="zh-CN" altLang="en-US" sz="1200" dirty="0">
                <a:solidFill>
                  <a:schemeClr val="bg1"/>
                </a:solidFill>
                <a:latin typeface="Agency FB" panose="020B0503020202020204" pitchFamily="34" charset="0"/>
              </a:rPr>
              <a:t>版本以后开始去除 </a:t>
            </a:r>
            <a:r>
              <a:rPr lang="en-US" altLang="zh-CN" sz="1200" dirty="0">
                <a:solidFill>
                  <a:schemeClr val="bg1"/>
                </a:solidFill>
                <a:latin typeface="Agency FB" panose="020B0503020202020204" pitchFamily="34" charset="0"/>
              </a:rPr>
              <a:t>LXC</a:t>
            </a:r>
            <a:r>
              <a:rPr lang="zh-CN" altLang="en-US" sz="1200" dirty="0">
                <a:solidFill>
                  <a:schemeClr val="bg1"/>
                </a:solidFill>
                <a:latin typeface="Agency FB" panose="020B0503020202020204" pitchFamily="34" charset="0"/>
              </a:rPr>
              <a:t>，转而使用自行开发的 </a:t>
            </a:r>
            <a:r>
              <a:rPr lang="en-US" altLang="zh-CN" sz="1200" dirty="0" err="1">
                <a:solidFill>
                  <a:schemeClr val="bg1"/>
                </a:solidFill>
                <a:latin typeface="Agency FB" panose="020B0503020202020204" pitchFamily="34" charset="0"/>
              </a:rPr>
              <a:t>libcontainer</a:t>
            </a:r>
            <a:r>
              <a:rPr lang="zh-CN" altLang="en-US" sz="1200" dirty="0">
                <a:solidFill>
                  <a:schemeClr val="bg1"/>
                </a:solidFill>
                <a:latin typeface="Agency FB" panose="020B0503020202020204" pitchFamily="34" charset="0"/>
              </a:rPr>
              <a:t>，从 </a:t>
            </a:r>
            <a:r>
              <a:rPr lang="en-US" altLang="zh-CN" sz="1200" dirty="0">
                <a:solidFill>
                  <a:schemeClr val="bg1"/>
                </a:solidFill>
                <a:latin typeface="Agency FB" panose="020B0503020202020204" pitchFamily="34" charset="0"/>
              </a:rPr>
              <a:t>1.11 </a:t>
            </a:r>
            <a:r>
              <a:rPr lang="zh-CN" altLang="en-US" sz="1200" dirty="0">
                <a:solidFill>
                  <a:schemeClr val="bg1"/>
                </a:solidFill>
                <a:latin typeface="Agency FB" panose="020B0503020202020204" pitchFamily="34" charset="0"/>
              </a:rPr>
              <a:t>开始，则进一步演进为使用 </a:t>
            </a:r>
            <a:r>
              <a:rPr lang="en-US" altLang="zh-CN" sz="1200" dirty="0" err="1">
                <a:solidFill>
                  <a:schemeClr val="bg1"/>
                </a:solidFill>
                <a:latin typeface="Agency FB" panose="020B0503020202020204" pitchFamily="34" charset="0"/>
              </a:rPr>
              <a:t>runC</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和 </a:t>
            </a:r>
            <a:r>
              <a:rPr lang="en-US" altLang="zh-CN" sz="1200" dirty="0" err="1">
                <a:solidFill>
                  <a:schemeClr val="bg1"/>
                </a:solidFill>
                <a:latin typeface="Agency FB" panose="020B0503020202020204" pitchFamily="34" charset="0"/>
              </a:rPr>
              <a:t>containerd</a:t>
            </a:r>
            <a:r>
              <a:rPr lang="zh-CN" altLang="en-US" sz="1200" dirty="0">
                <a:solidFill>
                  <a:schemeClr val="bg1"/>
                </a:solidFill>
                <a:latin typeface="Agency FB" panose="020B0503020202020204" pitchFamily="34" charset="0"/>
              </a:rPr>
              <a:t>。</a:t>
            </a:r>
          </a:p>
        </p:txBody>
      </p:sp>
    </p:spTree>
    <p:extLst>
      <p:ext uri="{BB962C8B-B14F-4D97-AF65-F5344CB8AC3E}">
        <p14:creationId xmlns:p14="http://schemas.microsoft.com/office/powerpoint/2010/main" val="347280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3</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80755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157009" y="411510"/>
            <a:ext cx="4103688"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统一开发测试运行环境</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1F10067-0222-4745-90B0-81AA0CEC9F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987574"/>
            <a:ext cx="6836347" cy="4073471"/>
          </a:xfrm>
          <a:prstGeom prst="rect">
            <a:avLst/>
          </a:prstGeom>
        </p:spPr>
      </p:pic>
    </p:spTree>
    <p:extLst>
      <p:ext uri="{BB962C8B-B14F-4D97-AF65-F5344CB8AC3E}">
        <p14:creationId xmlns:p14="http://schemas.microsoft.com/office/powerpoint/2010/main" val="2560913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915983" y="411510"/>
            <a:ext cx="164147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优势所在</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 name="TextBox 11">
            <a:extLst>
              <a:ext uri="{FF2B5EF4-FFF2-40B4-BE49-F238E27FC236}">
                <a16:creationId xmlns:a16="http://schemas.microsoft.com/office/drawing/2014/main" id="{5F3B546E-9F21-4A68-B836-42050A87F06E}"/>
              </a:ext>
            </a:extLst>
          </p:cNvPr>
          <p:cNvSpPr txBox="1"/>
          <p:nvPr/>
        </p:nvSpPr>
        <p:spPr>
          <a:xfrm>
            <a:off x="683568" y="1563638"/>
            <a:ext cx="7081954" cy="2880789"/>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b="1" dirty="0">
                <a:solidFill>
                  <a:schemeClr val="bg1"/>
                </a:solidFill>
                <a:latin typeface="Agency FB" panose="020B0503020202020204" pitchFamily="34" charset="0"/>
              </a:rPr>
              <a:t>更高效的利用系统资源</a:t>
            </a:r>
          </a:p>
          <a:p>
            <a:pPr algn="just"/>
            <a:r>
              <a:rPr lang="zh-CN" altLang="en-US" sz="1200" dirty="0">
                <a:solidFill>
                  <a:schemeClr val="bg1"/>
                </a:solidFill>
                <a:latin typeface="Agency FB" panose="020B0503020202020204" pitchFamily="34" charset="0"/>
              </a:rPr>
              <a:t>由于容器不需要进行硬件虚拟以及运行完整操作系统等额外开销，</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对系统资源的利用率更高。无论是应用执行速度、内存损耗或者文件存储速度，都要比传统虚拟机技术更高效。因此，相比虚拟机技术，一个相同配置的主机，往往可以运行更多数量的应用。</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更快速的启动时间</a:t>
            </a:r>
          </a:p>
          <a:p>
            <a:pPr algn="just"/>
            <a:r>
              <a:rPr lang="zh-CN" altLang="en-US" sz="1200" dirty="0">
                <a:solidFill>
                  <a:schemeClr val="bg1"/>
                </a:solidFill>
                <a:latin typeface="Agency FB" panose="020B0503020202020204" pitchFamily="34" charset="0"/>
              </a:rPr>
              <a:t>传统的虚拟机技术启动应用服务往往需要数分钟，而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容器应用，由于直接运行于宿主内核，无需启动完整的操作系统，因此可以做到秒级、甚至毫秒级的启动时间。大大的节约了开发、测试、部署的时间。</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一致的运行环境</a:t>
            </a:r>
          </a:p>
          <a:p>
            <a:pPr algn="just"/>
            <a:r>
              <a:rPr lang="zh-CN" altLang="en-US" sz="1200" dirty="0">
                <a:solidFill>
                  <a:schemeClr val="bg1"/>
                </a:solidFill>
                <a:latin typeface="Agency FB" panose="020B0503020202020204" pitchFamily="34" charset="0"/>
              </a:rPr>
              <a:t>开发过程中一个常见的问题是环境一致性问题。由于开发环境、测试环境、生产环境不一致，导致有些 </a:t>
            </a:r>
            <a:r>
              <a:rPr lang="en-US" altLang="zh-CN" sz="1200" dirty="0">
                <a:solidFill>
                  <a:schemeClr val="bg1"/>
                </a:solidFill>
                <a:latin typeface="Agency FB" panose="020B0503020202020204" pitchFamily="34" charset="0"/>
              </a:rPr>
              <a:t>bug </a:t>
            </a:r>
            <a:r>
              <a:rPr lang="zh-CN" altLang="en-US" sz="1200" dirty="0">
                <a:solidFill>
                  <a:schemeClr val="bg1"/>
                </a:solidFill>
                <a:latin typeface="Agency FB" panose="020B0503020202020204" pitchFamily="34" charset="0"/>
              </a:rPr>
              <a:t>并未在开发过程中被发现。而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的镜像提供了除内核外完整的运行时环境，确保了应用运行环境一致性，从而不会再出现 「这段代码在我机器上没问题啊」 这类问题。</a:t>
            </a:r>
          </a:p>
          <a:p>
            <a:pPr algn="just"/>
            <a:endParaRPr lang="zh-CN" altLang="en-US" sz="1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52875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915983" y="411510"/>
            <a:ext cx="164147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优势所在</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 name="TextBox 11">
            <a:extLst>
              <a:ext uri="{FF2B5EF4-FFF2-40B4-BE49-F238E27FC236}">
                <a16:creationId xmlns:a16="http://schemas.microsoft.com/office/drawing/2014/main" id="{5F3B546E-9F21-4A68-B836-42050A87F06E}"/>
              </a:ext>
            </a:extLst>
          </p:cNvPr>
          <p:cNvSpPr txBox="1"/>
          <p:nvPr/>
        </p:nvSpPr>
        <p:spPr>
          <a:xfrm>
            <a:off x="827584" y="1130927"/>
            <a:ext cx="7081954" cy="365638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b="1" dirty="0">
                <a:solidFill>
                  <a:schemeClr val="bg1"/>
                </a:solidFill>
                <a:latin typeface="Agency FB" panose="020B0503020202020204" pitchFamily="34" charset="0"/>
              </a:rPr>
              <a:t>持续交付和部署</a:t>
            </a:r>
          </a:p>
          <a:p>
            <a:pPr algn="just"/>
            <a:r>
              <a:rPr lang="zh-CN" altLang="en-US" sz="1200" dirty="0">
                <a:solidFill>
                  <a:schemeClr val="bg1"/>
                </a:solidFill>
                <a:latin typeface="Agency FB" panose="020B0503020202020204" pitchFamily="34" charset="0"/>
              </a:rPr>
              <a:t>对开发和运维（</a:t>
            </a:r>
            <a:r>
              <a:rPr lang="en-US" altLang="zh-CN" sz="1200" dirty="0">
                <a:solidFill>
                  <a:schemeClr val="bg1"/>
                </a:solidFill>
                <a:latin typeface="Agency FB" panose="020B0503020202020204" pitchFamily="34" charset="0"/>
              </a:rPr>
              <a:t>DevOps</a:t>
            </a:r>
            <a:r>
              <a:rPr lang="zh-CN" altLang="en-US" sz="1200" dirty="0">
                <a:solidFill>
                  <a:schemeClr val="bg1"/>
                </a:solidFill>
                <a:latin typeface="Agency FB" panose="020B0503020202020204" pitchFamily="34" charset="0"/>
              </a:rPr>
              <a:t>）人员来说，最希望的就是一次创建或配置，可以在任意地方正常运行。</a:t>
            </a:r>
          </a:p>
          <a:p>
            <a:pPr algn="just"/>
            <a:r>
              <a:rPr lang="zh-CN" altLang="en-US" sz="1200" dirty="0">
                <a:solidFill>
                  <a:schemeClr val="bg1"/>
                </a:solidFill>
                <a:latin typeface="Agency FB" panose="020B0503020202020204" pitchFamily="34" charset="0"/>
              </a:rPr>
              <a:t>使用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可以通过定制应用镜像来实现持续集成、持续交付、部署。开发人员可以通过 </a:t>
            </a:r>
            <a:r>
              <a:rPr lang="en-US" altLang="zh-CN" sz="1200" dirty="0" err="1">
                <a:solidFill>
                  <a:schemeClr val="bg1"/>
                </a:solidFill>
                <a:latin typeface="Agency FB" panose="020B0503020202020204" pitchFamily="34" charset="0"/>
              </a:rPr>
              <a:t>Dockerfile</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来进行镜像构建，并结合 持续集成</a:t>
            </a:r>
            <a:r>
              <a:rPr lang="en-US" altLang="zh-CN" sz="1200" dirty="0">
                <a:solidFill>
                  <a:schemeClr val="bg1"/>
                </a:solidFill>
                <a:latin typeface="Agency FB" panose="020B0503020202020204" pitchFamily="34" charset="0"/>
              </a:rPr>
              <a:t>(Continuous Integration) </a:t>
            </a:r>
            <a:r>
              <a:rPr lang="zh-CN" altLang="en-US" sz="1200" dirty="0">
                <a:solidFill>
                  <a:schemeClr val="bg1"/>
                </a:solidFill>
                <a:latin typeface="Agency FB" panose="020B0503020202020204" pitchFamily="34" charset="0"/>
              </a:rPr>
              <a:t>系统进行集成测试，而运维人员则可以直接在生产环境中快速部署该镜像，甚至结合 持续部署</a:t>
            </a:r>
            <a:r>
              <a:rPr lang="en-US" altLang="zh-CN" sz="1200" dirty="0">
                <a:solidFill>
                  <a:schemeClr val="bg1"/>
                </a:solidFill>
                <a:latin typeface="Agency FB" panose="020B0503020202020204" pitchFamily="34" charset="0"/>
              </a:rPr>
              <a:t>(Continuous Delivery/Deployment) </a:t>
            </a:r>
            <a:r>
              <a:rPr lang="zh-CN" altLang="en-US" sz="1200" dirty="0">
                <a:solidFill>
                  <a:schemeClr val="bg1"/>
                </a:solidFill>
                <a:latin typeface="Agency FB" panose="020B0503020202020204" pitchFamily="34" charset="0"/>
              </a:rPr>
              <a:t>系统进行自动部署。</a:t>
            </a:r>
          </a:p>
          <a:p>
            <a:pPr algn="just"/>
            <a:r>
              <a:rPr lang="zh-CN" altLang="en-US" sz="1200" dirty="0">
                <a:solidFill>
                  <a:schemeClr val="bg1"/>
                </a:solidFill>
                <a:latin typeface="Agency FB" panose="020B0503020202020204" pitchFamily="34" charset="0"/>
              </a:rPr>
              <a:t>而且使用 </a:t>
            </a:r>
            <a:r>
              <a:rPr lang="en-US" altLang="zh-CN" sz="1200" dirty="0" err="1">
                <a:solidFill>
                  <a:schemeClr val="bg1"/>
                </a:solidFill>
                <a:latin typeface="Agency FB" panose="020B0503020202020204" pitchFamily="34" charset="0"/>
              </a:rPr>
              <a:t>Dockerfile</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使镜像构建透明化，不仅仅开发团队可以理解应用运行环境，也方便运维团队理解应用运行所需条件，帮助更好的生产环境中部署该镜像。</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更轻松的迁移</a:t>
            </a:r>
          </a:p>
          <a:p>
            <a:pPr algn="just"/>
            <a:r>
              <a:rPr lang="zh-CN" altLang="en-US" sz="1200" dirty="0">
                <a:solidFill>
                  <a:schemeClr val="bg1"/>
                </a:solidFill>
                <a:latin typeface="Agency FB" panose="020B0503020202020204" pitchFamily="34" charset="0"/>
              </a:rPr>
              <a:t>由于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确保了执行环境的一致性，使得应用的迁移更加容易。</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可以在很多平台上运行，无论是物理机、虚拟机、公有云、私有云，甚至是笔记本，其运行结果是一致的。因此用户可以很轻易的将在一个平台上运行的应用，迁移到另一个平台上，而不用担心运行环境的变化导致应用无法正常运行的情况。</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更轻松的维护和扩展</a:t>
            </a: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使用的分层存储以及镜像的技术，使得应用重复部分的复用更为容易，也使得应用的维护更新更加简单，基于基础镜像进一步扩展镜像也变得非常简单。此外，</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团队同各个开源项目团队一起维护了一大批高质量的 官方镜像，既可以直接在生产环境使用，又可以作为基础进一步定制，大大的降低了应用服务的镜像制作成本。</a:t>
            </a:r>
          </a:p>
        </p:txBody>
      </p:sp>
    </p:spTree>
    <p:extLst>
      <p:ext uri="{BB962C8B-B14F-4D97-AF65-F5344CB8AC3E}">
        <p14:creationId xmlns:p14="http://schemas.microsoft.com/office/powerpoint/2010/main" val="3964415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693319"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对比传统虚拟机总结</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0EE0C8ED-3E2F-4B3C-B1A2-2A4BF8999FFC}"/>
              </a:ext>
            </a:extLst>
          </p:cNvPr>
          <p:cNvGraphicFramePr>
            <a:graphicFrameLocks noGrp="1"/>
          </p:cNvGraphicFramePr>
          <p:nvPr>
            <p:extLst>
              <p:ext uri="{D42A27DB-BD31-4B8C-83A1-F6EECF244321}">
                <p14:modId xmlns:p14="http://schemas.microsoft.com/office/powerpoint/2010/main" val="1491285643"/>
              </p:ext>
            </p:extLst>
          </p:nvPr>
        </p:nvGraphicFramePr>
        <p:xfrm>
          <a:off x="1115616" y="1851670"/>
          <a:ext cx="6757035" cy="1828800"/>
        </p:xfrm>
        <a:graphic>
          <a:graphicData uri="http://schemas.openxmlformats.org/drawingml/2006/table">
            <a:tbl>
              <a:tblPr/>
              <a:tblGrid>
                <a:gridCol w="2252345">
                  <a:extLst>
                    <a:ext uri="{9D8B030D-6E8A-4147-A177-3AD203B41FA5}">
                      <a16:colId xmlns:a16="http://schemas.microsoft.com/office/drawing/2014/main" val="4019487531"/>
                    </a:ext>
                  </a:extLst>
                </a:gridCol>
                <a:gridCol w="2252345">
                  <a:extLst>
                    <a:ext uri="{9D8B030D-6E8A-4147-A177-3AD203B41FA5}">
                      <a16:colId xmlns:a16="http://schemas.microsoft.com/office/drawing/2014/main" val="1620923338"/>
                    </a:ext>
                  </a:extLst>
                </a:gridCol>
                <a:gridCol w="2252345">
                  <a:extLst>
                    <a:ext uri="{9D8B030D-6E8A-4147-A177-3AD203B41FA5}">
                      <a16:colId xmlns:a16="http://schemas.microsoft.com/office/drawing/2014/main" val="2558368489"/>
                    </a:ext>
                  </a:extLst>
                </a:gridCol>
              </a:tblGrid>
              <a:tr h="0">
                <a:tc>
                  <a:txBody>
                    <a:bodyPr/>
                    <a:lstStyle/>
                    <a:p>
                      <a:pPr algn="l" fontAlgn="b"/>
                      <a:r>
                        <a:rPr lang="zh-CN" altLang="en-US" b="1" dirty="0">
                          <a:solidFill>
                            <a:schemeClr val="bg2"/>
                          </a:solidFill>
                          <a:effectLst/>
                        </a:rPr>
                        <a:t>特性</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b"/>
                      <a:r>
                        <a:rPr lang="zh-CN" altLang="en-US" b="1" dirty="0">
                          <a:solidFill>
                            <a:schemeClr val="bg2"/>
                          </a:solidFill>
                          <a:effectLst/>
                        </a:rPr>
                        <a:t>容器</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b"/>
                      <a:r>
                        <a:rPr lang="zh-CN" altLang="en-US" b="1" dirty="0">
                          <a:solidFill>
                            <a:schemeClr val="bg2"/>
                          </a:solidFill>
                          <a:effectLst/>
                        </a:rPr>
                        <a:t>虚拟机</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86788202"/>
                  </a:ext>
                </a:extLst>
              </a:tr>
              <a:tr h="0">
                <a:tc>
                  <a:txBody>
                    <a:bodyPr/>
                    <a:lstStyle/>
                    <a:p>
                      <a:pPr algn="l" fontAlgn="t"/>
                      <a:r>
                        <a:rPr lang="zh-CN" altLang="en-US" b="1" dirty="0">
                          <a:solidFill>
                            <a:schemeClr val="bg2"/>
                          </a:solidFill>
                          <a:effectLst/>
                        </a:rPr>
                        <a:t>启动</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秒级</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分钟级</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278518"/>
                  </a:ext>
                </a:extLst>
              </a:tr>
              <a:tr h="0">
                <a:tc>
                  <a:txBody>
                    <a:bodyPr/>
                    <a:lstStyle/>
                    <a:p>
                      <a:pPr algn="l" fontAlgn="t"/>
                      <a:r>
                        <a:rPr lang="zh-CN" altLang="en-US" b="1" dirty="0">
                          <a:solidFill>
                            <a:schemeClr val="bg2"/>
                          </a:solidFill>
                          <a:effectLst/>
                        </a:rPr>
                        <a:t>硬盘使用</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一般为 </a:t>
                      </a:r>
                      <a:r>
                        <a:rPr lang="en-US" b="0">
                          <a:effectLst/>
                        </a:rPr>
                        <a:t>MB</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一般为 </a:t>
                      </a:r>
                      <a:r>
                        <a:rPr lang="en-US" b="0">
                          <a:effectLst/>
                        </a:rPr>
                        <a:t>GB</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98926466"/>
                  </a:ext>
                </a:extLst>
              </a:tr>
              <a:tr h="0">
                <a:tc>
                  <a:txBody>
                    <a:bodyPr/>
                    <a:lstStyle/>
                    <a:p>
                      <a:pPr algn="l" fontAlgn="t"/>
                      <a:r>
                        <a:rPr lang="zh-CN" altLang="en-US" b="1" dirty="0">
                          <a:solidFill>
                            <a:schemeClr val="bg2"/>
                          </a:solidFill>
                          <a:effectLst/>
                        </a:rPr>
                        <a:t>性能</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接近原生</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弱于</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15707123"/>
                  </a:ext>
                </a:extLst>
              </a:tr>
              <a:tr h="0">
                <a:tc>
                  <a:txBody>
                    <a:bodyPr/>
                    <a:lstStyle/>
                    <a:p>
                      <a:pPr algn="l" fontAlgn="t"/>
                      <a:r>
                        <a:rPr lang="zh-CN" altLang="en-US" b="1" dirty="0">
                          <a:solidFill>
                            <a:schemeClr val="bg2"/>
                          </a:solidFill>
                          <a:effectLst/>
                        </a:rPr>
                        <a:t>系统支持量</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zh-CN" altLang="en-US" b="0">
                          <a:effectLst/>
                        </a:rPr>
                        <a:t>单机支持上千个容器</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zh-CN" altLang="en-US" b="0" dirty="0">
                          <a:effectLst/>
                        </a:rPr>
                        <a:t>一般几十个</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42956203"/>
                  </a:ext>
                </a:extLst>
              </a:tr>
            </a:tbl>
          </a:graphicData>
        </a:graphic>
      </p:graphicFrame>
    </p:spTree>
    <p:extLst>
      <p:ext uri="{BB962C8B-B14F-4D97-AF65-F5344CB8AC3E}">
        <p14:creationId xmlns:p14="http://schemas.microsoft.com/office/powerpoint/2010/main" val="2387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6376342"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4</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749689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12049"/>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看一下自己的</a:t>
            </a:r>
            <a:r>
              <a:rPr lang="en-US" altLang="zh-CN" sz="1200" dirty="0">
                <a:solidFill>
                  <a:schemeClr val="bg1"/>
                </a:solidFill>
                <a:latin typeface="Agency FB" panose="020B0503020202020204" pitchFamily="34" charset="0"/>
              </a:rPr>
              <a:t>Linux</a:t>
            </a:r>
            <a:r>
              <a:rPr lang="zh-CN" altLang="en-US" sz="1200" dirty="0">
                <a:solidFill>
                  <a:schemeClr val="bg1"/>
                </a:solidFill>
                <a:latin typeface="Agency FB" panose="020B0503020202020204" pitchFamily="34" charset="0"/>
              </a:rPr>
              <a:t>机器版本和内核信息</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2" name="Rectangle 2">
            <a:extLst>
              <a:ext uri="{FF2B5EF4-FFF2-40B4-BE49-F238E27FC236}">
                <a16:creationId xmlns:a16="http://schemas.microsoft.com/office/drawing/2014/main" id="{FD1A1C89-9044-4454-9602-AA360C6D1CD0}"/>
              </a:ext>
            </a:extLst>
          </p:cNvPr>
          <p:cNvSpPr>
            <a:spLocks noChangeArrowheads="1"/>
          </p:cNvSpPr>
          <p:nvPr/>
        </p:nvSpPr>
        <p:spPr bwMode="auto">
          <a:xfrm>
            <a:off x="461300" y="1846614"/>
            <a:ext cx="6977872" cy="3693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Linux skywork </a:t>
            </a:r>
            <a:r>
              <a:rPr kumimoji="0" lang="zh-CN" altLang="zh-CN" sz="1200" b="0" i="0" u="none" strike="noStrike" cap="none" normalizeH="0" baseline="0" dirty="0">
                <a:ln>
                  <a:noFill/>
                </a:ln>
                <a:solidFill>
                  <a:srgbClr val="990055"/>
                </a:solidFill>
                <a:effectLst/>
                <a:latin typeface="Consolas" panose="020B0609020204030204" pitchFamily="49" charset="0"/>
              </a:rPr>
              <a:t>4.15</a:t>
            </a:r>
            <a:r>
              <a:rPr kumimoji="0" lang="zh-CN" altLang="zh-CN" sz="1200" b="0" i="0" u="none" strike="noStrike" cap="none" normalizeH="0" baseline="0" dirty="0">
                <a:ln>
                  <a:noFill/>
                </a:ln>
                <a:solidFill>
                  <a:srgbClr val="000000"/>
                </a:solidFill>
                <a:effectLst/>
                <a:latin typeface="Consolas" panose="020B0609020204030204" pitchFamily="49" charset="0"/>
              </a:rPr>
              <a:t>.0-38-generic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#41~16.04.1-Ubuntu SMP Wed Oct 10 20:16:04 UTC 2018 x86_64 x86_64 x86_64 GNU/Linux</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B79298FA-0E86-4FE0-BE6A-601423EEC31C}"/>
              </a:ext>
            </a:extLst>
          </p:cNvPr>
          <p:cNvSpPr txBox="1"/>
          <p:nvPr/>
        </p:nvSpPr>
        <p:spPr>
          <a:xfrm>
            <a:off x="461300" y="1396715"/>
            <a:ext cx="5075740" cy="369332"/>
          </a:xfrm>
          <a:prstGeom prst="rect">
            <a:avLst/>
          </a:prstGeom>
          <a:noFill/>
        </p:spPr>
        <p:txBody>
          <a:bodyPr wrap="square">
            <a:spAutoFit/>
          </a:bodyPr>
          <a:lstStyle/>
          <a:p>
            <a:r>
              <a:rPr lang="en-US" altLang="zh-CN" b="0" i="0" dirty="0">
                <a:solidFill>
                  <a:schemeClr val="bg1"/>
                </a:solidFill>
                <a:effectLst/>
                <a:latin typeface="SFMono-Regular"/>
              </a:rPr>
              <a:t>uname --all</a:t>
            </a:r>
            <a:endParaRPr lang="zh-CN" altLang="en-US" dirty="0">
              <a:solidFill>
                <a:schemeClr val="bg1"/>
              </a:solidFill>
            </a:endParaRPr>
          </a:p>
        </p:txBody>
      </p:sp>
      <p:sp>
        <p:nvSpPr>
          <p:cNvPr id="21" name="文本框 20">
            <a:extLst>
              <a:ext uri="{FF2B5EF4-FFF2-40B4-BE49-F238E27FC236}">
                <a16:creationId xmlns:a16="http://schemas.microsoft.com/office/drawing/2014/main" id="{394A7E03-E0B8-4C62-9E20-E394F23D1B04}"/>
              </a:ext>
            </a:extLst>
          </p:cNvPr>
          <p:cNvSpPr txBox="1"/>
          <p:nvPr/>
        </p:nvSpPr>
        <p:spPr>
          <a:xfrm>
            <a:off x="461300" y="2397237"/>
            <a:ext cx="4572000" cy="369332"/>
          </a:xfrm>
          <a:prstGeom prst="rect">
            <a:avLst/>
          </a:prstGeom>
          <a:noFill/>
        </p:spPr>
        <p:txBody>
          <a:bodyPr wrap="square">
            <a:spAutoFit/>
          </a:bodyPr>
          <a:lstStyle/>
          <a:p>
            <a:r>
              <a:rPr lang="en-US" altLang="zh-CN" b="0" i="0" dirty="0">
                <a:solidFill>
                  <a:schemeClr val="bg1"/>
                </a:solidFill>
                <a:effectLst/>
                <a:latin typeface="SFMono-Regular"/>
              </a:rPr>
              <a:t>cat /proc/version</a:t>
            </a:r>
            <a:endParaRPr lang="zh-CN" altLang="en-US" dirty="0">
              <a:solidFill>
                <a:schemeClr val="bg1"/>
              </a:solidFill>
            </a:endParaRPr>
          </a:p>
        </p:txBody>
      </p:sp>
      <p:sp>
        <p:nvSpPr>
          <p:cNvPr id="8" name="Rectangle 3">
            <a:extLst>
              <a:ext uri="{FF2B5EF4-FFF2-40B4-BE49-F238E27FC236}">
                <a16:creationId xmlns:a16="http://schemas.microsoft.com/office/drawing/2014/main" id="{68579499-50EA-4710-B2F1-3AEE37D55421}"/>
              </a:ext>
            </a:extLst>
          </p:cNvPr>
          <p:cNvSpPr>
            <a:spLocks noChangeArrowheads="1"/>
          </p:cNvSpPr>
          <p:nvPr/>
        </p:nvSpPr>
        <p:spPr bwMode="auto">
          <a:xfrm>
            <a:off x="461300" y="2810503"/>
            <a:ext cx="7232749" cy="3693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Linux version </a:t>
            </a:r>
            <a:r>
              <a:rPr kumimoji="0" lang="zh-CN" altLang="zh-CN" sz="1200" b="0" i="0" u="none" strike="noStrike" cap="none" normalizeH="0" baseline="0" dirty="0">
                <a:ln>
                  <a:noFill/>
                </a:ln>
                <a:solidFill>
                  <a:srgbClr val="990055"/>
                </a:solidFill>
                <a:effectLst/>
                <a:latin typeface="Consolas" panose="020B0609020204030204" pitchFamily="49" charset="0"/>
              </a:rPr>
              <a:t>4.15</a:t>
            </a:r>
            <a:r>
              <a:rPr kumimoji="0" lang="zh-CN" altLang="zh-CN" sz="1200" b="0" i="0" u="none" strike="noStrike" cap="none" normalizeH="0" baseline="0" dirty="0">
                <a:ln>
                  <a:noFill/>
                </a:ln>
                <a:solidFill>
                  <a:srgbClr val="000000"/>
                </a:solidFill>
                <a:effectLst/>
                <a:latin typeface="Consolas" panose="020B0609020204030204" pitchFamily="49" charset="0"/>
              </a:rPr>
              <a:t>.0-38-generic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buildd@lcy01-amd64-023</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gcc version </a:t>
            </a:r>
            <a:r>
              <a:rPr kumimoji="0" lang="zh-CN" altLang="zh-CN" sz="1200" b="0" i="0" u="none" strike="noStrike" cap="none" normalizeH="0" baseline="0" dirty="0">
                <a:ln>
                  <a:noFill/>
                </a:ln>
                <a:solidFill>
                  <a:srgbClr val="990055"/>
                </a:solidFill>
                <a:effectLst/>
                <a:latin typeface="Consolas" panose="020B0609020204030204" pitchFamily="49" charset="0"/>
              </a:rPr>
              <a:t>5.4</a:t>
            </a:r>
            <a:r>
              <a:rPr kumimoji="0" lang="zh-CN" altLang="zh-CN" sz="1200" b="0" i="0" u="none" strike="noStrike" cap="none" normalizeH="0" baseline="0" dirty="0">
                <a:ln>
                  <a:noFill/>
                </a:ln>
                <a:solidFill>
                  <a:srgbClr val="000000"/>
                </a:solidFill>
                <a:effectLst/>
                <a:latin typeface="Consolas" panose="020B0609020204030204" pitchFamily="49" charset="0"/>
              </a:rPr>
              <a:t>.0 </a:t>
            </a:r>
            <a:r>
              <a:rPr kumimoji="0" lang="zh-CN" altLang="zh-CN" sz="1200" b="0" i="0" u="none" strike="noStrike" cap="none" normalizeH="0" baseline="0" dirty="0">
                <a:ln>
                  <a:noFill/>
                </a:ln>
                <a:solidFill>
                  <a:srgbClr val="990055"/>
                </a:solidFill>
                <a:effectLst/>
                <a:latin typeface="Consolas" panose="020B0609020204030204" pitchFamily="49" charset="0"/>
              </a:rPr>
              <a:t>20160609</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Ubuntu </a:t>
            </a:r>
            <a:r>
              <a:rPr kumimoji="0" lang="zh-CN" altLang="zh-CN" sz="1200" b="0" i="0" u="none" strike="noStrike" cap="none" normalizeH="0" baseline="0" dirty="0">
                <a:ln>
                  <a:noFill/>
                </a:ln>
                <a:solidFill>
                  <a:srgbClr val="990055"/>
                </a:solidFill>
                <a:effectLst/>
                <a:latin typeface="Consolas" panose="020B0609020204030204" pitchFamily="49" charset="0"/>
              </a:rPr>
              <a:t>5.4</a:t>
            </a:r>
            <a:r>
              <a:rPr kumimoji="0" lang="zh-CN" altLang="zh-CN" sz="1200" b="0" i="0" u="none" strike="noStrike" cap="none" normalizeH="0" baseline="0" dirty="0">
                <a:ln>
                  <a:noFill/>
                </a:ln>
                <a:solidFill>
                  <a:srgbClr val="000000"/>
                </a:solidFill>
                <a:effectLst/>
                <a:latin typeface="Consolas" panose="020B0609020204030204" pitchFamily="49" charset="0"/>
              </a:rPr>
              <a:t>.0-6ubuntu1~16.04.10</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#41~16.04.1-Ubuntu SMP Wed Oct 10 20:16:04 UTC 2018</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B469568F-1684-43B6-A46A-02EE8F4267E7}"/>
              </a:ext>
            </a:extLst>
          </p:cNvPr>
          <p:cNvSpPr txBox="1"/>
          <p:nvPr/>
        </p:nvSpPr>
        <p:spPr>
          <a:xfrm>
            <a:off x="461300" y="3507854"/>
            <a:ext cx="4572000" cy="369332"/>
          </a:xfrm>
          <a:prstGeom prst="rect">
            <a:avLst/>
          </a:prstGeom>
          <a:noFill/>
        </p:spPr>
        <p:txBody>
          <a:bodyPr wrap="square">
            <a:spAutoFit/>
          </a:bodyPr>
          <a:lstStyle/>
          <a:p>
            <a:r>
              <a:rPr lang="en-US" altLang="zh-CN" b="0" i="0" dirty="0" err="1">
                <a:solidFill>
                  <a:schemeClr val="bg1"/>
                </a:solidFill>
                <a:effectLst/>
                <a:latin typeface="SFMono-Regular"/>
              </a:rPr>
              <a:t>lsb_release</a:t>
            </a:r>
            <a:r>
              <a:rPr lang="en-US" altLang="zh-CN" b="0" i="0" dirty="0">
                <a:solidFill>
                  <a:schemeClr val="bg1"/>
                </a:solidFill>
                <a:effectLst/>
                <a:latin typeface="SFMono-Regular"/>
              </a:rPr>
              <a:t> -a</a:t>
            </a:r>
            <a:endParaRPr lang="zh-CN" altLang="en-US" dirty="0">
              <a:solidFill>
                <a:schemeClr val="bg1"/>
              </a:solidFill>
            </a:endParaRPr>
          </a:p>
        </p:txBody>
      </p:sp>
      <p:sp>
        <p:nvSpPr>
          <p:cNvPr id="13" name="Rectangle 4">
            <a:extLst>
              <a:ext uri="{FF2B5EF4-FFF2-40B4-BE49-F238E27FC236}">
                <a16:creationId xmlns:a16="http://schemas.microsoft.com/office/drawing/2014/main" id="{56FF515E-4F80-44C5-BE46-4CCBB72B8847}"/>
              </a:ext>
            </a:extLst>
          </p:cNvPr>
          <p:cNvSpPr>
            <a:spLocks noChangeArrowheads="1"/>
          </p:cNvSpPr>
          <p:nvPr/>
        </p:nvSpPr>
        <p:spPr bwMode="auto">
          <a:xfrm>
            <a:off x="461300" y="3939902"/>
            <a:ext cx="3058530"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No LSB modules are available.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Distributor ID: LinuxMint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Description: Linux Mint </a:t>
            </a:r>
            <a:r>
              <a:rPr kumimoji="0" lang="zh-CN" altLang="zh-CN" sz="1200" b="0" i="0" u="none" strike="noStrike" cap="none" normalizeH="0" baseline="0" dirty="0">
                <a:ln>
                  <a:noFill/>
                </a:ln>
                <a:solidFill>
                  <a:srgbClr val="990055"/>
                </a:solidFill>
                <a:effectLst/>
                <a:latin typeface="Consolas" panose="020B0609020204030204" pitchFamily="49" charset="0"/>
              </a:rPr>
              <a:t>18.3</a:t>
            </a:r>
            <a:r>
              <a:rPr kumimoji="0" lang="zh-CN" altLang="zh-CN" sz="1200" b="0" i="0" u="none" strike="noStrike" cap="none" normalizeH="0" baseline="0" dirty="0">
                <a:ln>
                  <a:noFill/>
                </a:ln>
                <a:solidFill>
                  <a:srgbClr val="000000"/>
                </a:solidFill>
                <a:effectLst/>
                <a:latin typeface="Consolas" panose="020B0609020204030204" pitchFamily="49" charset="0"/>
              </a:rPr>
              <a:t> Sylvia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Release: </a:t>
            </a:r>
            <a:r>
              <a:rPr kumimoji="0" lang="zh-CN" altLang="zh-CN" sz="1200" b="0" i="0" u="none" strike="noStrike" cap="none" normalizeH="0" baseline="0" dirty="0">
                <a:ln>
                  <a:noFill/>
                </a:ln>
                <a:solidFill>
                  <a:srgbClr val="990055"/>
                </a:solidFill>
                <a:effectLst/>
                <a:latin typeface="Consolas" panose="020B0609020204030204" pitchFamily="49" charset="0"/>
              </a:rPr>
              <a:t>18.3</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Codename: sylvia</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445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卸载旧版本</a:t>
            </a:r>
            <a:endParaRPr lang="zh-CN" altLang="en-US" dirty="0">
              <a:solidFill>
                <a:schemeClr val="bg1"/>
              </a:solidFill>
            </a:endParaRPr>
          </a:p>
        </p:txBody>
      </p:sp>
      <p:sp>
        <p:nvSpPr>
          <p:cNvPr id="4" name="Rectangle 2">
            <a:extLst>
              <a:ext uri="{FF2B5EF4-FFF2-40B4-BE49-F238E27FC236}">
                <a16:creationId xmlns:a16="http://schemas.microsoft.com/office/drawing/2014/main" id="{61CB7672-6C6E-4D89-B2E8-8E841085C047}"/>
              </a:ext>
            </a:extLst>
          </p:cNvPr>
          <p:cNvSpPr>
            <a:spLocks noChangeArrowheads="1"/>
          </p:cNvSpPr>
          <p:nvPr/>
        </p:nvSpPr>
        <p:spPr bwMode="auto">
          <a:xfrm>
            <a:off x="461300" y="1849234"/>
            <a:ext cx="5118812" cy="18466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remove docker docker-engine docker.io</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5E7D1C85-FDC0-41F8-8A41-DF13BA7BDDE9}"/>
              </a:ext>
            </a:extLst>
          </p:cNvPr>
          <p:cNvSpPr txBox="1"/>
          <p:nvPr/>
        </p:nvSpPr>
        <p:spPr>
          <a:xfrm>
            <a:off x="395536" y="2183410"/>
            <a:ext cx="5075740" cy="369332"/>
          </a:xfrm>
          <a:prstGeom prst="rect">
            <a:avLst/>
          </a:prstGeom>
          <a:noFill/>
        </p:spPr>
        <p:txBody>
          <a:bodyPr wrap="square">
            <a:spAutoFit/>
          </a:bodyPr>
          <a:lstStyle/>
          <a:p>
            <a:r>
              <a:rPr lang="zh-CN" altLang="en-US" b="0" i="0" dirty="0">
                <a:solidFill>
                  <a:schemeClr val="bg1"/>
                </a:solidFill>
                <a:effectLst/>
                <a:latin typeface="SFMono-Regular"/>
              </a:rPr>
              <a:t>安装</a:t>
            </a:r>
            <a:r>
              <a:rPr lang="en-US" altLang="zh-CN" b="0" i="0" dirty="0">
                <a:solidFill>
                  <a:schemeClr val="bg1"/>
                </a:solidFill>
                <a:effectLst/>
                <a:latin typeface="SFMono-Regular"/>
              </a:rPr>
              <a:t>docker</a:t>
            </a:r>
            <a:endParaRPr lang="zh-CN" altLang="en-US" dirty="0">
              <a:solidFill>
                <a:schemeClr val="bg1"/>
              </a:solidFill>
            </a:endParaRPr>
          </a:p>
        </p:txBody>
      </p:sp>
      <p:sp>
        <p:nvSpPr>
          <p:cNvPr id="5" name="Rectangle 3">
            <a:extLst>
              <a:ext uri="{FF2B5EF4-FFF2-40B4-BE49-F238E27FC236}">
                <a16:creationId xmlns:a16="http://schemas.microsoft.com/office/drawing/2014/main" id="{9BB81328-1BED-4B08-9D9D-0BF7C6B05C5A}"/>
              </a:ext>
            </a:extLst>
          </p:cNvPr>
          <p:cNvSpPr>
            <a:spLocks noChangeArrowheads="1"/>
          </p:cNvSpPr>
          <p:nvPr/>
        </p:nvSpPr>
        <p:spPr bwMode="auto">
          <a:xfrm>
            <a:off x="395536" y="2498426"/>
            <a:ext cx="8325997"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install</a:t>
            </a:r>
            <a:r>
              <a:rPr kumimoji="0" lang="zh-CN" altLang="zh-CN" sz="1200" b="0" i="0" u="none" strike="noStrike" cap="none" normalizeH="0" baseline="0" dirty="0">
                <a:ln>
                  <a:noFill/>
                </a:ln>
                <a:solidFill>
                  <a:srgbClr val="000000"/>
                </a:solidFill>
                <a:effectLst/>
                <a:latin typeface="Consolas" panose="020B0609020204030204" pitchFamily="49" charset="0"/>
              </a:rPr>
              <a:t> apt-transport-https ca-certificates </a:t>
            </a:r>
            <a:r>
              <a:rPr kumimoji="0" lang="zh-CN" altLang="zh-CN" sz="1200" b="0" i="0" u="none" strike="noStrike" cap="none" normalizeH="0" baseline="0" dirty="0">
                <a:ln>
                  <a:noFill/>
                </a:ln>
                <a:solidFill>
                  <a:srgbClr val="DD4A68"/>
                </a:solidFill>
                <a:effectLst/>
                <a:latin typeface="Consolas" panose="020B0609020204030204" pitchFamily="49" charset="0"/>
              </a:rPr>
              <a:t>curl</a:t>
            </a:r>
            <a:r>
              <a:rPr kumimoji="0" lang="zh-CN" altLang="zh-CN" sz="1200" b="0" i="0" u="none" strike="noStrike" cap="none" normalizeH="0" baseline="0" dirty="0">
                <a:ln>
                  <a:noFill/>
                </a:ln>
                <a:solidFill>
                  <a:srgbClr val="000000"/>
                </a:solidFill>
                <a:effectLst/>
                <a:latin typeface="Consolas" panose="020B0609020204030204" pitchFamily="49" charset="0"/>
              </a:rPr>
              <a:t> software-properties-common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curl</a:t>
            </a:r>
            <a:r>
              <a:rPr kumimoji="0" lang="zh-CN" altLang="zh-CN" sz="1200" b="0" i="0" u="none" strike="noStrike" cap="none" normalizeH="0" baseline="0" dirty="0">
                <a:ln>
                  <a:noFill/>
                </a:ln>
                <a:solidFill>
                  <a:srgbClr val="000000"/>
                </a:solidFill>
                <a:effectLst/>
                <a:latin typeface="Consolas" panose="020B0609020204030204" pitchFamily="49" charset="0"/>
              </a:rPr>
              <a:t> -fsSL https://download.docker.com/linux/ubuntu/gpg </a:t>
            </a:r>
            <a:r>
              <a:rPr kumimoji="0" lang="zh-CN" altLang="zh-CN" sz="1200" b="0" i="0" u="none" strike="noStrike" cap="none" normalizeH="0" baseline="0" dirty="0">
                <a:ln>
                  <a:noFill/>
                </a:ln>
                <a:solidFill>
                  <a:srgbClr val="9A6E3A"/>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apt-key </a:t>
            </a:r>
            <a:r>
              <a:rPr kumimoji="0" lang="zh-CN" altLang="zh-CN" sz="1200" b="0" i="0" u="none" strike="noStrike" cap="none" normalizeH="0" baseline="0" dirty="0">
                <a:ln>
                  <a:noFill/>
                </a:ln>
                <a:solidFill>
                  <a:srgbClr val="DD4A68"/>
                </a:solidFill>
                <a:effectLst/>
                <a:latin typeface="Consolas" panose="020B0609020204030204" pitchFamily="49" charset="0"/>
              </a:rPr>
              <a:t>add</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en-US" altLang="zh-CN" sz="1200" b="0" i="0" u="none" strike="noStrike" cap="none" normalizeH="0" baseline="0" dirty="0">
                <a:ln>
                  <a:noFill/>
                </a:ln>
                <a:solidFill>
                  <a:srgbClr val="000000"/>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官方给的是这样，但是`lsb_release -cs`在Linux Mint下取值会不对，因此手工修改</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Linux Mint 18是基于ubuntu 16.04，为 xenial</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 Linux Mint 19是基于ubuntu 18.04，为 bionic</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sudo add-apt-repository </a:t>
            </a:r>
            <a:r>
              <a:rPr kumimoji="0" lang="en-US" altLang="zh-CN" sz="1200" b="0" i="0" u="none" strike="noStrike" cap="none" normalizeH="0" baseline="0" dirty="0">
                <a:ln>
                  <a:noFill/>
                </a:ln>
                <a:solidFill>
                  <a:srgbClr val="70809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708090"/>
                </a:solidFill>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"deb [arch=amd64] https://download.docker.com/linux/ubuntu $(lsb_release -cs)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for ubuntu 16.04 / linuxmint 18.*</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add-apt-repository </a:t>
            </a:r>
            <a:r>
              <a:rPr kumimoji="0" lang="zh-CN" altLang="zh-CN" sz="1200" b="0" i="0" u="none" strike="noStrike" cap="none" normalizeH="0" baseline="0" dirty="0">
                <a:ln>
                  <a:noFill/>
                </a:ln>
                <a:solidFill>
                  <a:srgbClr val="669900"/>
                </a:solidFill>
                <a:effectLst/>
                <a:latin typeface="Consolas" panose="020B0609020204030204" pitchFamily="49" charset="0"/>
              </a:rPr>
              <a:t>"deb [arch=amd64] https://download.docker.com/linux/ubuntu xenial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for ubuntu 18.04 / linuxmint 19.*</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add-apt-repository </a:t>
            </a:r>
            <a:r>
              <a:rPr kumimoji="0" lang="zh-CN" altLang="zh-CN" sz="1200" b="0" i="0" u="none" strike="noStrike" cap="none" normalizeH="0" baseline="0" dirty="0">
                <a:ln>
                  <a:noFill/>
                </a:ln>
                <a:solidFill>
                  <a:srgbClr val="669900"/>
                </a:solidFill>
                <a:effectLst/>
                <a:latin typeface="Consolas" panose="020B0609020204030204" pitchFamily="49" charset="0"/>
              </a:rPr>
              <a:t>"deb [arch=amd64] https://download.docker.com/linux/ubuntu bionic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update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install</a:t>
            </a:r>
            <a:r>
              <a:rPr kumimoji="0" lang="zh-CN" altLang="zh-CN" sz="1200" b="0" i="0" u="none" strike="noStrike" cap="none" normalizeH="0" baseline="0" dirty="0">
                <a:ln>
                  <a:noFill/>
                </a:ln>
                <a:solidFill>
                  <a:srgbClr val="000000"/>
                </a:solidFill>
                <a:effectLst/>
                <a:latin typeface="Consolas" panose="020B0609020204030204" pitchFamily="49" charset="0"/>
              </a:rPr>
              <a:t> docker-ce</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506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验证安装</a:t>
            </a:r>
            <a:endParaRPr lang="zh-CN" altLang="en-US" dirty="0">
              <a:solidFill>
                <a:schemeClr val="bg1"/>
              </a:solidFill>
            </a:endParaRPr>
          </a:p>
        </p:txBody>
      </p:sp>
      <p:sp>
        <p:nvSpPr>
          <p:cNvPr id="10" name="文本框 9">
            <a:extLst>
              <a:ext uri="{FF2B5EF4-FFF2-40B4-BE49-F238E27FC236}">
                <a16:creationId xmlns:a16="http://schemas.microsoft.com/office/drawing/2014/main" id="{F5B7ABFA-C9A1-43DE-AA56-B791E6FAE913}"/>
              </a:ext>
            </a:extLst>
          </p:cNvPr>
          <p:cNvSpPr txBox="1"/>
          <p:nvPr/>
        </p:nvSpPr>
        <p:spPr>
          <a:xfrm>
            <a:off x="395536" y="1692553"/>
            <a:ext cx="4248472" cy="3323987"/>
          </a:xfrm>
          <a:prstGeom prst="rect">
            <a:avLst/>
          </a:prstGeom>
          <a:noFill/>
        </p:spPr>
        <p:txBody>
          <a:bodyPr wrap="square">
            <a:spAutoFit/>
          </a:bodyPr>
          <a:lstStyle/>
          <a:p>
            <a:r>
              <a:rPr lang="zh-CN" altLang="en-US" sz="1200" dirty="0">
                <a:solidFill>
                  <a:schemeClr val="bg1"/>
                </a:solidFill>
              </a:rPr>
              <a:t>$ </a:t>
            </a:r>
            <a:r>
              <a:rPr lang="zh-CN" altLang="en-US" sz="1200" dirty="0">
                <a:solidFill>
                  <a:schemeClr val="bg2"/>
                </a:solidFill>
              </a:rPr>
              <a:t>docker version</a:t>
            </a:r>
          </a:p>
          <a:p>
            <a:r>
              <a:rPr lang="zh-CN" altLang="en-US" sz="1100" dirty="0">
                <a:solidFill>
                  <a:schemeClr val="bg1"/>
                </a:solidFill>
              </a:rPr>
              <a:t>Client:</a:t>
            </a:r>
          </a:p>
          <a:p>
            <a:r>
              <a:rPr lang="zh-CN" altLang="en-US" sz="1100" dirty="0">
                <a:solidFill>
                  <a:schemeClr val="bg1"/>
                </a:solidFill>
              </a:rPr>
              <a:t>Version:           18.06.1-ce</a:t>
            </a:r>
          </a:p>
          <a:p>
            <a:r>
              <a:rPr lang="zh-CN" altLang="en-US" sz="1100" dirty="0">
                <a:solidFill>
                  <a:schemeClr val="bg1"/>
                </a:solidFill>
              </a:rPr>
              <a:t>API version:       1.38</a:t>
            </a:r>
          </a:p>
          <a:p>
            <a:r>
              <a:rPr lang="zh-CN" altLang="en-US" sz="1100" dirty="0">
                <a:solidFill>
                  <a:schemeClr val="bg1"/>
                </a:solidFill>
              </a:rPr>
              <a:t>Go version:        go1.10.3</a:t>
            </a:r>
          </a:p>
          <a:p>
            <a:r>
              <a:rPr lang="zh-CN" altLang="en-US" sz="1100" dirty="0">
                <a:solidFill>
                  <a:schemeClr val="bg1"/>
                </a:solidFill>
              </a:rPr>
              <a:t>Git commit:        e68fc7a</a:t>
            </a:r>
          </a:p>
          <a:p>
            <a:r>
              <a:rPr lang="zh-CN" altLang="en-US" sz="1100" dirty="0">
                <a:solidFill>
                  <a:schemeClr val="bg1"/>
                </a:solidFill>
              </a:rPr>
              <a:t>Built:             Tue Aug 21 17:24:56 2018</a:t>
            </a:r>
          </a:p>
          <a:p>
            <a:r>
              <a:rPr lang="zh-CN" altLang="en-US" sz="1100" dirty="0">
                <a:solidFill>
                  <a:schemeClr val="bg1"/>
                </a:solidFill>
              </a:rPr>
              <a:t>OS/Arch:           linux/amd64</a:t>
            </a:r>
          </a:p>
          <a:p>
            <a:r>
              <a:rPr lang="zh-CN" altLang="en-US" sz="1100" dirty="0">
                <a:solidFill>
                  <a:schemeClr val="bg1"/>
                </a:solidFill>
              </a:rPr>
              <a:t>Experimental:      false</a:t>
            </a:r>
          </a:p>
          <a:p>
            <a:endParaRPr lang="zh-CN" altLang="en-US" sz="1100" dirty="0">
              <a:solidFill>
                <a:schemeClr val="bg1"/>
              </a:solidFill>
            </a:endParaRPr>
          </a:p>
          <a:p>
            <a:r>
              <a:rPr lang="zh-CN" altLang="en-US" sz="1100" dirty="0">
                <a:solidFill>
                  <a:schemeClr val="bg1"/>
                </a:solidFill>
              </a:rPr>
              <a:t>Server:</a:t>
            </a:r>
          </a:p>
          <a:p>
            <a:r>
              <a:rPr lang="zh-CN" altLang="en-US" sz="1100" dirty="0">
                <a:solidFill>
                  <a:schemeClr val="bg1"/>
                </a:solidFill>
              </a:rPr>
              <a:t>Engine:</a:t>
            </a:r>
          </a:p>
          <a:p>
            <a:r>
              <a:rPr lang="zh-CN" altLang="en-US" sz="1100" dirty="0">
                <a:solidFill>
                  <a:schemeClr val="bg1"/>
                </a:solidFill>
              </a:rPr>
              <a:t>Version:          18.06.1-ce</a:t>
            </a:r>
          </a:p>
          <a:p>
            <a:r>
              <a:rPr lang="zh-CN" altLang="en-US" sz="1100" dirty="0">
                <a:solidFill>
                  <a:schemeClr val="bg1"/>
                </a:solidFill>
              </a:rPr>
              <a:t>API version:      1.38 (minimum version 1.12)</a:t>
            </a:r>
          </a:p>
          <a:p>
            <a:r>
              <a:rPr lang="zh-CN" altLang="en-US" sz="1100" dirty="0">
                <a:solidFill>
                  <a:schemeClr val="bg1"/>
                </a:solidFill>
              </a:rPr>
              <a:t>Go version:       go1.10.3</a:t>
            </a:r>
          </a:p>
          <a:p>
            <a:r>
              <a:rPr lang="zh-CN" altLang="en-US" sz="1100" dirty="0">
                <a:solidFill>
                  <a:schemeClr val="bg1"/>
                </a:solidFill>
              </a:rPr>
              <a:t>Git commit:       e68fc7a</a:t>
            </a:r>
          </a:p>
          <a:p>
            <a:r>
              <a:rPr lang="zh-CN" altLang="en-US" sz="1100" dirty="0">
                <a:solidFill>
                  <a:schemeClr val="bg1"/>
                </a:solidFill>
              </a:rPr>
              <a:t>Built:            Tue Aug 21 17:23:21 2018</a:t>
            </a:r>
          </a:p>
          <a:p>
            <a:r>
              <a:rPr lang="zh-CN" altLang="en-US" sz="1100" dirty="0">
                <a:solidFill>
                  <a:schemeClr val="bg1"/>
                </a:solidFill>
              </a:rPr>
              <a:t>OS/Arch:          linux/amd64</a:t>
            </a:r>
          </a:p>
          <a:p>
            <a:r>
              <a:rPr lang="zh-CN" altLang="en-US" sz="1100" dirty="0">
                <a:solidFill>
                  <a:schemeClr val="bg1"/>
                </a:solidFill>
              </a:rPr>
              <a:t>Experimental:     false</a:t>
            </a:r>
          </a:p>
        </p:txBody>
      </p:sp>
    </p:spTree>
    <p:extLst>
      <p:ext uri="{BB962C8B-B14F-4D97-AF65-F5344CB8AC3E}">
        <p14:creationId xmlns:p14="http://schemas.microsoft.com/office/powerpoint/2010/main" val="2545718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a16="http://schemas.microsoft.com/office/drawing/2014/main" id="{B805E38D-6330-46AB-BE7E-ADE212BE5FE5}"/>
              </a:ext>
            </a:extLst>
          </p:cNvPr>
          <p:cNvPicPr>
            <a:picLocks noChangeAspect="1"/>
          </p:cNvPicPr>
          <p:nvPr/>
        </p:nvPicPr>
        <p:blipFill>
          <a:blip r:embed="rId3" cstate="print">
            <a:biLevel thresh="50000"/>
            <a:alphaModFix amt="14000"/>
            <a:extLst>
              <a:ext uri="{28A0092B-C50C-407E-A947-70E740481C1C}">
                <a14:useLocalDpi xmlns:a14="http://schemas.microsoft.com/office/drawing/2010/main" val="0"/>
              </a:ext>
            </a:extLst>
          </a:blip>
          <a:stretch>
            <a:fillRect/>
          </a:stretch>
        </p:blipFill>
        <p:spPr>
          <a:xfrm>
            <a:off x="3073569" y="182728"/>
            <a:ext cx="6285211" cy="4778044"/>
          </a:xfrm>
          <a:prstGeom prst="rect">
            <a:avLst/>
          </a:prstGeom>
        </p:spPr>
      </p:pic>
      <p:sp>
        <p:nvSpPr>
          <p:cNvPr id="13" name="TextBox 12"/>
          <p:cNvSpPr txBox="1"/>
          <p:nvPr/>
        </p:nvSpPr>
        <p:spPr>
          <a:xfrm>
            <a:off x="369370" y="361295"/>
            <a:ext cx="2334828" cy="1200329"/>
          </a:xfrm>
          <a:prstGeom prst="rect">
            <a:avLst/>
          </a:prstGeom>
          <a:noFill/>
          <a:effectLst>
            <a:outerShdw dist="50800" dir="2700000" algn="tl" rotWithShape="0">
              <a:prstClr val="black"/>
            </a:outerShdw>
          </a:effectLst>
        </p:spPr>
        <p:txBody>
          <a:bodyPr wrap="square" rtlCol="0">
            <a:spAutoFit/>
          </a:bodyPr>
          <a:lstStyle/>
          <a:p>
            <a:pPr algn="ctr"/>
            <a:r>
              <a:rPr lang="zh-CN" altLang="en-US" sz="7200" b="1" dirty="0">
                <a:blipFill>
                  <a:blip r:embed="rId4"/>
                  <a:stretch>
                    <a:fillRect/>
                  </a:stretch>
                </a:blipFill>
                <a:latin typeface="微软雅黑" panose="020B0503020204020204" pitchFamily="34" charset="-122"/>
                <a:ea typeface="微软雅黑" panose="020B0503020204020204" pitchFamily="34" charset="-122"/>
              </a:rPr>
              <a:t>目录</a:t>
            </a:r>
          </a:p>
        </p:txBody>
      </p:sp>
      <p:sp>
        <p:nvSpPr>
          <p:cNvPr id="14" name="TextBox 13"/>
          <p:cNvSpPr txBox="1"/>
          <p:nvPr/>
        </p:nvSpPr>
        <p:spPr>
          <a:xfrm rot="5400000">
            <a:off x="1449154" y="2481186"/>
            <a:ext cx="2202351" cy="677108"/>
          </a:xfrm>
          <a:prstGeom prst="rect">
            <a:avLst/>
          </a:prstGeom>
          <a:noFill/>
        </p:spPr>
        <p:txBody>
          <a:bodyPr wrap="square" rtlCol="0">
            <a:spAutoFit/>
          </a:bodyPr>
          <a:lstStyle/>
          <a:p>
            <a:r>
              <a:rPr lang="en-US" altLang="zh-CN" sz="38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contents</a:t>
            </a:r>
            <a:endParaRPr lang="zh-CN" altLang="en-US" sz="38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nvGrpSpPr>
          <p:cNvPr id="62" name="组合 61">
            <a:extLst>
              <a:ext uri="{FF2B5EF4-FFF2-40B4-BE49-F238E27FC236}">
                <a16:creationId xmlns:a16="http://schemas.microsoft.com/office/drawing/2014/main" id="{CCCFB8D4-8EFA-446A-934E-D99C737446BD}"/>
              </a:ext>
            </a:extLst>
          </p:cNvPr>
          <p:cNvGrpSpPr/>
          <p:nvPr/>
        </p:nvGrpSpPr>
        <p:grpSpPr>
          <a:xfrm>
            <a:off x="3366157" y="1863651"/>
            <a:ext cx="4943025" cy="1782849"/>
            <a:chOff x="3053706" y="1797151"/>
            <a:chExt cx="4943025" cy="1782849"/>
          </a:xfrm>
        </p:grpSpPr>
        <p:sp>
          <p:nvSpPr>
            <p:cNvPr id="9" name="TextBox 8"/>
            <p:cNvSpPr txBox="1"/>
            <p:nvPr/>
          </p:nvSpPr>
          <p:spPr>
            <a:xfrm>
              <a:off x="3053706" y="1797151"/>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1</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6" name="TextBox 8">
              <a:extLst>
                <a:ext uri="{FF2B5EF4-FFF2-40B4-BE49-F238E27FC236}">
                  <a16:creationId xmlns:a16="http://schemas.microsoft.com/office/drawing/2014/main" id="{380713E3-8448-4E34-A647-41ACC62FE547}"/>
                </a:ext>
              </a:extLst>
            </p:cNvPr>
            <p:cNvSpPr txBox="1"/>
            <p:nvPr/>
          </p:nvSpPr>
          <p:spPr>
            <a:xfrm>
              <a:off x="3053706" y="2258064"/>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2</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7" name="TextBox 8">
              <a:extLst>
                <a:ext uri="{FF2B5EF4-FFF2-40B4-BE49-F238E27FC236}">
                  <a16:creationId xmlns:a16="http://schemas.microsoft.com/office/drawing/2014/main" id="{69FAAC47-FB71-4611-8683-34955C842EC7}"/>
                </a:ext>
              </a:extLst>
            </p:cNvPr>
            <p:cNvSpPr txBox="1"/>
            <p:nvPr/>
          </p:nvSpPr>
          <p:spPr>
            <a:xfrm>
              <a:off x="3053706" y="2718977"/>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3</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61" name="TextBox 8">
              <a:extLst>
                <a:ext uri="{FF2B5EF4-FFF2-40B4-BE49-F238E27FC236}">
                  <a16:creationId xmlns:a16="http://schemas.microsoft.com/office/drawing/2014/main" id="{077DF3EA-19D5-4803-AA75-8B2082D660B5}"/>
                </a:ext>
              </a:extLst>
            </p:cNvPr>
            <p:cNvSpPr txBox="1"/>
            <p:nvPr/>
          </p:nvSpPr>
          <p:spPr>
            <a:xfrm>
              <a:off x="3053706" y="3179890"/>
              <a:ext cx="4943025" cy="400110"/>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4</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pic>
        <p:nvPicPr>
          <p:cNvPr id="60" name="图片 59" descr="手机屏幕的截图&#10;&#10;低可信度描述已自动生成">
            <a:extLst>
              <a:ext uri="{FF2B5EF4-FFF2-40B4-BE49-F238E27FC236}">
                <a16:creationId xmlns:a16="http://schemas.microsoft.com/office/drawing/2014/main" id="{EE99790B-8267-454C-9289-B6A806DE30CB}"/>
              </a:ext>
            </a:extLst>
          </p:cNvPr>
          <p:cNvPicPr>
            <a:picLocks noChangeAspect="1"/>
          </p:cNvPicPr>
          <p:nvPr/>
        </p:nvPicPr>
        <p:blipFill>
          <a:blip r:embed="rId5" cstate="print">
            <a:alphaModFix amt="44000"/>
            <a:extLst>
              <a:ext uri="{28A0092B-C50C-407E-A947-70E740481C1C}">
                <a14:useLocalDpi xmlns:a14="http://schemas.microsoft.com/office/drawing/2010/main" val="0"/>
              </a:ext>
            </a:extLst>
          </a:blip>
          <a:srcRect t="12995" r="5114" b="32512"/>
          <a:stretch>
            <a:fillRect/>
          </a:stretch>
        </p:blipFill>
        <p:spPr>
          <a:xfrm rot="16200000">
            <a:off x="1224277" y="2591801"/>
            <a:ext cx="1877741" cy="326551"/>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857750"/>
      </p:ext>
    </p:extLst>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验证一下</a:t>
            </a:r>
            <a:endParaRPr lang="zh-CN" altLang="en-US" dirty="0">
              <a:solidFill>
                <a:schemeClr val="bg1"/>
              </a:solidFill>
            </a:endParaRPr>
          </a:p>
        </p:txBody>
      </p:sp>
      <p:sp>
        <p:nvSpPr>
          <p:cNvPr id="3" name="Rectangle 3">
            <a:extLst>
              <a:ext uri="{FF2B5EF4-FFF2-40B4-BE49-F238E27FC236}">
                <a16:creationId xmlns:a16="http://schemas.microsoft.com/office/drawing/2014/main" id="{D508658C-B6EE-4583-961B-A043E46C22BB}"/>
              </a:ext>
            </a:extLst>
          </p:cNvPr>
          <p:cNvSpPr>
            <a:spLocks noChangeArrowheads="1"/>
          </p:cNvSpPr>
          <p:nvPr/>
        </p:nvSpPr>
        <p:spPr bwMode="auto">
          <a:xfrm>
            <a:off x="461300" y="1821690"/>
            <a:ext cx="6796732" cy="166199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docker run hello-world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Unable to </a:t>
            </a:r>
            <a:r>
              <a:rPr kumimoji="0" lang="zh-CN" altLang="zh-CN" sz="1200" b="0" i="0" u="none" strike="noStrike" cap="none" normalizeH="0" baseline="0" dirty="0">
                <a:ln>
                  <a:noFill/>
                </a:ln>
                <a:solidFill>
                  <a:srgbClr val="DD4A68"/>
                </a:solidFill>
                <a:effectLst/>
                <a:latin typeface="Consolas" panose="020B0609020204030204" pitchFamily="49" charset="0"/>
              </a:rPr>
              <a:t>find</a:t>
            </a:r>
            <a:r>
              <a:rPr kumimoji="0" lang="zh-CN" altLang="zh-CN" sz="1200" b="0" i="0" u="none" strike="noStrike" cap="none" normalizeH="0" baseline="0" dirty="0">
                <a:ln>
                  <a:noFill/>
                </a:ln>
                <a:solidFill>
                  <a:srgbClr val="000000"/>
                </a:solidFill>
                <a:effectLst/>
                <a:latin typeface="Consolas" panose="020B0609020204030204" pitchFamily="49" charset="0"/>
              </a:rPr>
              <a:t> image </a:t>
            </a:r>
            <a:r>
              <a:rPr kumimoji="0" lang="zh-CN" altLang="zh-CN" sz="1200" b="0" i="0" u="none" strike="noStrike" cap="none" normalizeH="0" baseline="0" dirty="0">
                <a:ln>
                  <a:noFill/>
                </a:ln>
                <a:solidFill>
                  <a:srgbClr val="669900"/>
                </a:solidFill>
                <a:effectLst/>
                <a:latin typeface="Consolas" panose="020B0609020204030204" pitchFamily="49" charset="0"/>
              </a:rPr>
              <a:t>'hello-world:latest'</a:t>
            </a:r>
            <a:r>
              <a:rPr kumimoji="0" lang="zh-CN" altLang="zh-CN" sz="1200" b="0" i="0" u="none" strike="noStrike" cap="none" normalizeH="0" baseline="0" dirty="0">
                <a:ln>
                  <a:noFill/>
                </a:ln>
                <a:solidFill>
                  <a:srgbClr val="000000"/>
                </a:solidFill>
                <a:effectLst/>
                <a:latin typeface="Consolas" panose="020B0609020204030204" pitchFamily="49" charset="0"/>
              </a:rPr>
              <a:t> locally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latest: Pulling from library/hello-world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78445dd45222: Pull complete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Digest: sha256:c5515758d4c5e1e838e9cd307f6c6a0d620b5e07e6f927b07d05f6d12a1ac8d7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Status: Downloaded newer image </a:t>
            </a:r>
            <a:r>
              <a:rPr kumimoji="0" lang="zh-CN" altLang="zh-CN" sz="1200" b="0" i="0" u="none" strike="noStrike" cap="none" normalizeH="0" baseline="0" dirty="0">
                <a:ln>
                  <a:noFill/>
                </a:ln>
                <a:solidFill>
                  <a:srgbClr val="0077AA"/>
                </a:solidFill>
                <a:effectLst/>
                <a:latin typeface="Consolas" panose="020B0609020204030204" pitchFamily="49" charset="0"/>
              </a:rPr>
              <a:t>for</a:t>
            </a:r>
            <a:r>
              <a:rPr kumimoji="0" lang="zh-CN" altLang="zh-CN" sz="1200" b="0" i="0" u="none" strike="noStrike" cap="none" normalizeH="0" baseline="0" dirty="0">
                <a:ln>
                  <a:noFill/>
                </a:ln>
                <a:solidFill>
                  <a:srgbClr val="000000"/>
                </a:solidFill>
                <a:effectLst/>
                <a:latin typeface="Consolas" panose="020B0609020204030204" pitchFamily="49" charset="0"/>
              </a:rPr>
              <a:t> hello-world:latest Hello from Docker</a:t>
            </a:r>
            <a:r>
              <a:rPr kumimoji="0" lang="zh-CN" altLang="zh-CN" sz="1200" b="0" i="0" u="none" strike="noStrike" cap="none" normalizeH="0" baseline="0" dirty="0">
                <a:ln>
                  <a:noFill/>
                </a:ln>
                <a:solidFill>
                  <a:srgbClr val="9A6E3A"/>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This message shows that your installation appears to be working correctly.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CB3F973B-5898-4C59-84A4-02D32762C270}"/>
              </a:ext>
            </a:extLst>
          </p:cNvPr>
          <p:cNvSpPr txBox="1"/>
          <p:nvPr/>
        </p:nvSpPr>
        <p:spPr>
          <a:xfrm>
            <a:off x="461300" y="3571948"/>
            <a:ext cx="5075740" cy="530915"/>
          </a:xfrm>
          <a:prstGeom prst="rect">
            <a:avLst/>
          </a:prstGeom>
          <a:noFill/>
        </p:spPr>
        <p:txBody>
          <a:bodyPr wrap="square">
            <a:spAutoFit/>
          </a:bodyPr>
          <a:lstStyle/>
          <a:p>
            <a:r>
              <a:rPr lang="zh-CN" altLang="en-US" b="0" i="0" dirty="0">
                <a:solidFill>
                  <a:schemeClr val="bg1"/>
                </a:solidFill>
                <a:effectLst/>
                <a:latin typeface="SFMono-Regular"/>
              </a:rPr>
              <a:t>设置权限避免每次</a:t>
            </a:r>
            <a:r>
              <a:rPr lang="en-US" altLang="zh-CN" b="0" i="0" dirty="0" err="1">
                <a:solidFill>
                  <a:schemeClr val="bg1"/>
                </a:solidFill>
                <a:effectLst/>
                <a:latin typeface="SFMono-Regular"/>
              </a:rPr>
              <a:t>sudo</a:t>
            </a:r>
            <a:endParaRPr lang="en-US" altLang="zh-CN" b="0" i="0" dirty="0">
              <a:solidFill>
                <a:schemeClr val="bg1"/>
              </a:solidFill>
              <a:effectLst/>
              <a:latin typeface="SFMono-Regular"/>
            </a:endParaRPr>
          </a:p>
          <a:p>
            <a:r>
              <a:rPr lang="zh-CN" altLang="en-US" sz="1000" b="0" i="0" dirty="0">
                <a:solidFill>
                  <a:schemeClr val="bg1"/>
                </a:solidFill>
                <a:effectLst/>
                <a:latin typeface="open sans" panose="020B0606030504020204" pitchFamily="34" charset="0"/>
              </a:rPr>
              <a:t>为了以非</a:t>
            </a:r>
            <a:r>
              <a:rPr lang="en-US" altLang="zh-CN" sz="1000" b="0" i="0" dirty="0">
                <a:solidFill>
                  <a:schemeClr val="bg1"/>
                </a:solidFill>
                <a:effectLst/>
                <a:latin typeface="open sans" panose="020B0606030504020204" pitchFamily="34" charset="0"/>
              </a:rPr>
              <a:t>root</a:t>
            </a:r>
            <a:r>
              <a:rPr lang="zh-CN" altLang="en-US" sz="1000" b="0" i="0" dirty="0">
                <a:solidFill>
                  <a:schemeClr val="bg1"/>
                </a:solidFill>
                <a:effectLst/>
                <a:latin typeface="open sans" panose="020B0606030504020204" pitchFamily="34" charset="0"/>
              </a:rPr>
              <a:t>用户使用</a:t>
            </a:r>
            <a:r>
              <a:rPr lang="en-US" altLang="zh-CN" sz="1000" b="0" i="0" dirty="0">
                <a:solidFill>
                  <a:schemeClr val="bg1"/>
                </a:solidFill>
                <a:effectLst/>
                <a:latin typeface="open sans" panose="020B0606030504020204" pitchFamily="34" charset="0"/>
              </a:rPr>
              <a:t>docker, </a:t>
            </a:r>
            <a:r>
              <a:rPr lang="zh-CN" altLang="en-US" sz="1000" b="0" i="0" dirty="0">
                <a:solidFill>
                  <a:schemeClr val="bg1"/>
                </a:solidFill>
                <a:effectLst/>
                <a:latin typeface="open sans" panose="020B0606030504020204" pitchFamily="34" charset="0"/>
              </a:rPr>
              <a:t>可以将用户加入</a:t>
            </a:r>
            <a:r>
              <a:rPr lang="en-US" altLang="zh-CN" sz="1000" b="0" i="0" dirty="0">
                <a:solidFill>
                  <a:schemeClr val="bg1"/>
                </a:solidFill>
                <a:effectLst/>
                <a:latin typeface="open sans" panose="020B0606030504020204" pitchFamily="34" charset="0"/>
              </a:rPr>
              <a:t>"docker"</a:t>
            </a:r>
            <a:r>
              <a:rPr lang="zh-CN" altLang="en-US" sz="1000" b="0" i="0" dirty="0">
                <a:solidFill>
                  <a:schemeClr val="bg1"/>
                </a:solidFill>
                <a:effectLst/>
                <a:latin typeface="open sans" panose="020B0606030504020204" pitchFamily="34" charset="0"/>
              </a:rPr>
              <a:t>组</a:t>
            </a:r>
            <a:r>
              <a:rPr lang="en-US" altLang="zh-CN" sz="1000" b="0" i="0" dirty="0">
                <a:solidFill>
                  <a:schemeClr val="bg1"/>
                </a:solidFill>
                <a:effectLst/>
                <a:latin typeface="open sans" panose="020B0606030504020204" pitchFamily="34" charset="0"/>
              </a:rPr>
              <a:t>.</a:t>
            </a:r>
            <a:endParaRPr lang="zh-CN" altLang="en-US" sz="1000" dirty="0">
              <a:solidFill>
                <a:schemeClr val="bg1"/>
              </a:solidFill>
            </a:endParaRPr>
          </a:p>
        </p:txBody>
      </p:sp>
      <p:sp>
        <p:nvSpPr>
          <p:cNvPr id="5" name="Rectangle 4">
            <a:extLst>
              <a:ext uri="{FF2B5EF4-FFF2-40B4-BE49-F238E27FC236}">
                <a16:creationId xmlns:a16="http://schemas.microsoft.com/office/drawing/2014/main" id="{3BE94D64-0865-4E2D-AF2F-6D75100856D5}"/>
              </a:ext>
            </a:extLst>
          </p:cNvPr>
          <p:cNvSpPr>
            <a:spLocks noChangeArrowheads="1"/>
          </p:cNvSpPr>
          <p:nvPr/>
        </p:nvSpPr>
        <p:spPr bwMode="auto">
          <a:xfrm>
            <a:off x="461300" y="4191128"/>
            <a:ext cx="2742548" cy="18466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usermod</a:t>
            </a:r>
            <a:r>
              <a:rPr kumimoji="0" lang="zh-CN" altLang="zh-CN" sz="1200" b="0" i="0" u="none" strike="noStrike" cap="none" normalizeH="0" baseline="0" dirty="0">
                <a:ln>
                  <a:noFill/>
                </a:ln>
                <a:solidFill>
                  <a:srgbClr val="000000"/>
                </a:solidFill>
                <a:effectLst/>
                <a:latin typeface="Consolas" panose="020B0609020204030204" pitchFamily="49" charset="0"/>
              </a:rPr>
              <a:t> -aG docker </a:t>
            </a:r>
            <a:r>
              <a:rPr kumimoji="0" lang="en-US" altLang="zh-CN" sz="1200" b="0" i="0" u="none" strike="noStrike" cap="none" normalizeH="0" baseline="0" dirty="0">
                <a:ln>
                  <a:noFill/>
                </a:ln>
                <a:solidFill>
                  <a:srgbClr val="000000"/>
                </a:solidFill>
                <a:effectLst/>
                <a:latin typeface="Consolas" panose="020B0609020204030204" pitchFamily="49" charset="0"/>
              </a:rPr>
              <a:t>USERNAME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81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27F83EF6-5341-4729-B51F-9F4B846A9275}"/>
              </a:ext>
            </a:extLst>
          </p:cNvPr>
          <p:cNvGrpSpPr/>
          <p:nvPr/>
        </p:nvGrpSpPr>
        <p:grpSpPr>
          <a:xfrm>
            <a:off x="2128535" y="1192007"/>
            <a:ext cx="4886930" cy="2745779"/>
            <a:chOff x="2128535" y="1192007"/>
            <a:chExt cx="4886930" cy="2745779"/>
          </a:xfrm>
        </p:grpSpPr>
        <p:grpSp>
          <p:nvGrpSpPr>
            <p:cNvPr id="23" name="组合 22">
              <a:extLst>
                <a:ext uri="{FF2B5EF4-FFF2-40B4-BE49-F238E27FC236}">
                  <a16:creationId xmlns:a16="http://schemas.microsoft.com/office/drawing/2014/main" id="{F77E9009-ED62-44CF-BF0F-5039A178533C}"/>
                </a:ext>
              </a:extLst>
            </p:cNvPr>
            <p:cNvGrpSpPr/>
            <p:nvPr/>
          </p:nvGrpSpPr>
          <p:grpSpPr>
            <a:xfrm rot="10800000">
              <a:off x="5408465" y="1192007"/>
              <a:ext cx="1368152" cy="1200508"/>
              <a:chOff x="4932040" y="660217"/>
              <a:chExt cx="1368152" cy="1200508"/>
            </a:xfrm>
          </p:grpSpPr>
          <p:cxnSp>
            <p:nvCxnSpPr>
              <p:cNvPr id="18" name="直接连接符 17">
                <a:extLst>
                  <a:ext uri="{FF2B5EF4-FFF2-40B4-BE49-F238E27FC236}">
                    <a16:creationId xmlns:a16="http://schemas.microsoft.com/office/drawing/2014/main" id="{CC488F6C-F8A5-462C-AB2B-4866BF26CD52}"/>
                  </a:ext>
                </a:extLst>
              </p:cNvPr>
              <p:cNvCxnSpPr/>
              <p:nvPr/>
            </p:nvCxnSpPr>
            <p:spPr>
              <a:xfrm flipV="1">
                <a:off x="4932040" y="1347614"/>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85A5608-5A8F-40DF-9B07-368C125D688F}"/>
                  </a:ext>
                </a:extLst>
              </p:cNvPr>
              <p:cNvCxnSpPr>
                <a:cxnSpLocks/>
              </p:cNvCxnSpPr>
              <p:nvPr/>
            </p:nvCxnSpPr>
            <p:spPr>
              <a:xfrm rot="11700000" flipH="1">
                <a:off x="5579409" y="1314000"/>
                <a:ext cx="469276" cy="5467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1F311EA-9A2D-4406-9538-97B69D27515A}"/>
                  </a:ext>
                </a:extLst>
              </p:cNvPr>
              <p:cNvCxnSpPr>
                <a:cxnSpLocks/>
              </p:cNvCxnSpPr>
              <p:nvPr/>
            </p:nvCxnSpPr>
            <p:spPr>
              <a:xfrm flipV="1">
                <a:off x="5749776" y="998125"/>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58463C3D-1763-46AC-9A1F-12EF94ABD3C0}"/>
                  </a:ext>
                </a:extLst>
              </p:cNvPr>
              <p:cNvCxnSpPr>
                <a:cxnSpLocks/>
              </p:cNvCxnSpPr>
              <p:nvPr/>
            </p:nvCxnSpPr>
            <p:spPr>
              <a:xfrm flipV="1">
                <a:off x="5549434" y="660217"/>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C333637-2F78-4C11-B01C-82E594004DDB}"/>
                  </a:ext>
                </a:extLst>
              </p:cNvPr>
              <p:cNvCxnSpPr>
                <a:cxnSpLocks/>
              </p:cNvCxnSpPr>
              <p:nvPr/>
            </p:nvCxnSpPr>
            <p:spPr>
              <a:xfrm flipV="1">
                <a:off x="5156613" y="1140899"/>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13ED4F11-C629-41B0-A2B2-3400957E642E}"/>
                </a:ext>
              </a:extLst>
            </p:cNvPr>
            <p:cNvGrpSpPr/>
            <p:nvPr/>
          </p:nvGrpSpPr>
          <p:grpSpPr>
            <a:xfrm>
              <a:off x="2162153" y="2706621"/>
              <a:ext cx="1584176" cy="1231165"/>
              <a:chOff x="2987824" y="2867220"/>
              <a:chExt cx="1584176" cy="1231165"/>
            </a:xfrm>
          </p:grpSpPr>
          <p:cxnSp>
            <p:nvCxnSpPr>
              <p:cNvPr id="51" name="直接连接符 50">
                <a:extLst>
                  <a:ext uri="{FF2B5EF4-FFF2-40B4-BE49-F238E27FC236}">
                    <a16:creationId xmlns:a16="http://schemas.microsoft.com/office/drawing/2014/main" id="{F27C81DD-9694-4879-BC28-045DEAEB7752}"/>
                  </a:ext>
                </a:extLst>
              </p:cNvPr>
              <p:cNvCxnSpPr/>
              <p:nvPr/>
            </p:nvCxnSpPr>
            <p:spPr>
              <a:xfrm flipV="1">
                <a:off x="2987824" y="3655317"/>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35C8338-D584-4CD7-B947-B620AB650F35}"/>
                  </a:ext>
                </a:extLst>
              </p:cNvPr>
              <p:cNvCxnSpPr>
                <a:cxnSpLocks/>
              </p:cNvCxnSpPr>
              <p:nvPr/>
            </p:nvCxnSpPr>
            <p:spPr>
              <a:xfrm flipV="1">
                <a:off x="3572437" y="3415013"/>
                <a:ext cx="999563" cy="683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F73126-F3C0-4227-8E22-DF62FD3116E8}"/>
                  </a:ext>
                </a:extLst>
              </p:cNvPr>
              <p:cNvCxnSpPr>
                <a:cxnSpLocks/>
              </p:cNvCxnSpPr>
              <p:nvPr/>
            </p:nvCxnSpPr>
            <p:spPr>
              <a:xfrm flipV="1">
                <a:off x="3805560" y="3305828"/>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EE3FC93-D5A9-4FA1-8BBD-2C3921B0A1C0}"/>
                  </a:ext>
                </a:extLst>
              </p:cNvPr>
              <p:cNvCxnSpPr>
                <a:cxnSpLocks/>
              </p:cNvCxnSpPr>
              <p:nvPr/>
            </p:nvCxnSpPr>
            <p:spPr>
              <a:xfrm flipV="1">
                <a:off x="3572437" y="2867220"/>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E3EF563-1FE6-47B0-8C76-7E26AE674B9A}"/>
                  </a:ext>
                </a:extLst>
              </p:cNvPr>
              <p:cNvCxnSpPr>
                <a:cxnSpLocks/>
              </p:cNvCxnSpPr>
              <p:nvPr/>
            </p:nvCxnSpPr>
            <p:spPr>
              <a:xfrm flipV="1">
                <a:off x="3212397" y="3448602"/>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377ECB32-AA00-4F66-AC14-70488D918CEA}"/>
                </a:ext>
              </a:extLst>
            </p:cNvPr>
            <p:cNvGrpSpPr/>
            <p:nvPr/>
          </p:nvGrpSpPr>
          <p:grpSpPr>
            <a:xfrm>
              <a:off x="2128535" y="1790682"/>
              <a:ext cx="4886930" cy="1562137"/>
              <a:chOff x="2022702" y="1923678"/>
              <a:chExt cx="4886930" cy="1562137"/>
            </a:xfrm>
          </p:grpSpPr>
          <p:sp>
            <p:nvSpPr>
              <p:cNvPr id="25" name="Rectangle 3">
                <a:extLst>
                  <a:ext uri="{FF2B5EF4-FFF2-40B4-BE49-F238E27FC236}">
                    <a16:creationId xmlns:a16="http://schemas.microsoft.com/office/drawing/2014/main" id="{EA082CCC-CAD6-472C-9B5D-70943ACC4B80}"/>
                  </a:ext>
                </a:extLst>
              </p:cNvPr>
              <p:cNvSpPr txBox="1">
                <a:spLocks noChangeArrowheads="1"/>
              </p:cNvSpPr>
              <p:nvPr/>
            </p:nvSpPr>
            <p:spPr bwMode="auto">
              <a:xfrm>
                <a:off x="2022702" y="1982943"/>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3200" dirty="0">
                    <a:blipFill>
                      <a:blip r:embed="rId3"/>
                      <a:stretch>
                        <a:fillRect/>
                      </a:stretch>
                    </a:blipFill>
                    <a:latin typeface="Impact" panose="020B0806030902050204" pitchFamily="34" charset="0"/>
                    <a:ea typeface="微软雅黑" panose="020B0503020204020204" pitchFamily="34" charset="-122"/>
                  </a:rPr>
                  <a:t>感谢刘师傅耐心听完！</a:t>
                </a:r>
              </a:p>
            </p:txBody>
          </p:sp>
          <p:pic>
            <p:nvPicPr>
              <p:cNvPr id="28" name="图片 27" descr="手机屏幕的截图&#10;&#10;低可信度描述已自动生成">
                <a:extLst>
                  <a:ext uri="{FF2B5EF4-FFF2-40B4-BE49-F238E27FC236}">
                    <a16:creationId xmlns:a16="http://schemas.microsoft.com/office/drawing/2014/main" id="{63E119AB-BD21-4E0B-8032-0C39755679DA}"/>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t="12995" r="5114" b="32512"/>
              <a:stretch>
                <a:fillRect/>
              </a:stretch>
            </p:blipFill>
            <p:spPr>
              <a:xfrm>
                <a:off x="2288828" y="2728509"/>
                <a:ext cx="4354678" cy="757306"/>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
            <p:nvSpPr>
              <p:cNvPr id="9" name="矩形 8">
                <a:extLst>
                  <a:ext uri="{FF2B5EF4-FFF2-40B4-BE49-F238E27FC236}">
                    <a16:creationId xmlns:a16="http://schemas.microsoft.com/office/drawing/2014/main" id="{DC34C0E1-4C99-4955-893E-3B70D500298C}"/>
                  </a:ext>
                </a:extLst>
              </p:cNvPr>
              <p:cNvSpPr/>
              <p:nvPr/>
            </p:nvSpPr>
            <p:spPr>
              <a:xfrm>
                <a:off x="2288828" y="1923678"/>
                <a:ext cx="4354678" cy="1562137"/>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9688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onitor.png"/>
          <p:cNvPicPr>
            <a:picLocks noChangeAspect="1"/>
          </p:cNvPicPr>
          <p:nvPr/>
        </p:nvPicPr>
        <p:blipFill>
          <a:blip r:embed="rId3"/>
          <a:stretch>
            <a:fillRect/>
          </a:stretch>
        </p:blipFill>
        <p:spPr>
          <a:xfrm>
            <a:off x="4606826" y="1001077"/>
            <a:ext cx="3948062" cy="3290497"/>
          </a:xfrm>
          <a:prstGeom prst="rect">
            <a:avLst/>
          </a:prstGeom>
        </p:spPr>
      </p:pic>
      <p:sp>
        <p:nvSpPr>
          <p:cNvPr id="15" name="Rectangle 3">
            <a:extLst>
              <a:ext uri="{FF2B5EF4-FFF2-40B4-BE49-F238E27FC236}">
                <a16:creationId xmlns:a16="http://schemas.microsoft.com/office/drawing/2014/main" id="{AE62EC43-A555-400C-B55D-5FD3F9328E8D}"/>
              </a:ext>
            </a:extLst>
          </p:cNvPr>
          <p:cNvSpPr txBox="1">
            <a:spLocks noChangeArrowheads="1"/>
          </p:cNvSpPr>
          <p:nvPr/>
        </p:nvSpPr>
        <p:spPr bwMode="auto">
          <a:xfrm>
            <a:off x="589112" y="685809"/>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4"/>
                  <a:stretch>
                    <a:fillRect/>
                  </a:stretch>
                </a:blipFill>
                <a:latin typeface="Impact" panose="020B0806030902050204" pitchFamily="34" charset="0"/>
                <a:ea typeface="微软雅黑" panose="020B0503020204020204" pitchFamily="34" charset="-122"/>
              </a:rPr>
              <a:t>PART 1</a:t>
            </a:r>
            <a:endParaRPr lang="zh-CN" altLang="en-US" sz="8000" dirty="0">
              <a:blipFill>
                <a:blip r:embed="rId4"/>
                <a:stretch>
                  <a:fillRect/>
                </a:stretch>
              </a:blipFill>
              <a:latin typeface="Impact" panose="020B0806030902050204" pitchFamily="34" charset="0"/>
              <a:ea typeface="微软雅黑" panose="020B0503020204020204" pitchFamily="34" charset="-122"/>
            </a:endParaRPr>
          </a:p>
        </p:txBody>
      </p:sp>
      <p:sp>
        <p:nvSpPr>
          <p:cNvPr id="16" name="TextBox 11">
            <a:extLst>
              <a:ext uri="{FF2B5EF4-FFF2-40B4-BE49-F238E27FC236}">
                <a16:creationId xmlns:a16="http://schemas.microsoft.com/office/drawing/2014/main" id="{09373CF6-1888-48E3-A264-E69DA74E4441}"/>
              </a:ext>
            </a:extLst>
          </p:cNvPr>
          <p:cNvSpPr txBox="1"/>
          <p:nvPr/>
        </p:nvSpPr>
        <p:spPr>
          <a:xfrm>
            <a:off x="683568" y="1686062"/>
            <a:ext cx="3384376" cy="1749784"/>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 is a platform that allows you to “build, ship, and run any app, anywhere.” It has come a long way in an incredibly short time and is now considered a standard way of solving one of the costliest aspects of software: deployment.</a:t>
            </a:r>
          </a:p>
          <a:p>
            <a:pPr algn="just"/>
            <a:endParaRPr lang="en-US" altLang="zh-CN"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是一个平台，允许“</a:t>
            </a:r>
            <a:r>
              <a:rPr lang="en-US" altLang="zh-CN" sz="1200" dirty="0">
                <a:solidFill>
                  <a:schemeClr val="bg1"/>
                </a:solidFill>
                <a:latin typeface="Agency FB" panose="020B0503020202020204" pitchFamily="34" charset="0"/>
              </a:rPr>
              <a:t>build, ship, and run any app, anywhere”</a:t>
            </a:r>
            <a:r>
              <a:rPr lang="zh-CN" altLang="en-US" sz="1200" dirty="0">
                <a:solidFill>
                  <a:schemeClr val="bg1"/>
                </a:solidFill>
                <a:latin typeface="Agency FB" panose="020B0503020202020204" pitchFamily="34" charset="0"/>
              </a:rPr>
              <a:t>。它在极短的时间内走了很长一段路，现在被认为是用于解决软件部署问题的标准方法，而部署是软件最昂贵的方面之一。</a:t>
            </a:r>
          </a:p>
        </p:txBody>
      </p:sp>
      <p:pic>
        <p:nvPicPr>
          <p:cNvPr id="6" name="图片 5" descr="色とりどりの建物のファサードの斜めのビュー">
            <a:extLst>
              <a:ext uri="{FF2B5EF4-FFF2-40B4-BE49-F238E27FC236}">
                <a16:creationId xmlns:a16="http://schemas.microsoft.com/office/drawing/2014/main" id="{180BEFCE-E5A4-4558-BA0D-FB01271DBC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813" b="7813"/>
          <a:stretch/>
        </p:blipFill>
        <p:spPr>
          <a:xfrm>
            <a:off x="4788023" y="1217888"/>
            <a:ext cx="3564000" cy="1993204"/>
          </a:xfrm>
          <a:prstGeom prst="rect">
            <a:avLst/>
          </a:prstGeom>
        </p:spPr>
      </p:pic>
      <p:sp>
        <p:nvSpPr>
          <p:cNvPr id="21" name="矩形 20">
            <a:extLst>
              <a:ext uri="{FF2B5EF4-FFF2-40B4-BE49-F238E27FC236}">
                <a16:creationId xmlns:a16="http://schemas.microsoft.com/office/drawing/2014/main" id="{B3339F84-DBD8-42D8-8E90-ECA43511F894}"/>
              </a:ext>
            </a:extLst>
          </p:cNvPr>
          <p:cNvSpPr/>
          <p:nvPr/>
        </p:nvSpPr>
        <p:spPr>
          <a:xfrm>
            <a:off x="4788022" y="1217888"/>
            <a:ext cx="3382803" cy="199320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7A62FDC5-B83A-4823-8E87-481909578E96}"/>
              </a:ext>
            </a:extLst>
          </p:cNvPr>
          <p:cNvSpPr txBox="1">
            <a:spLocks noChangeArrowheads="1"/>
          </p:cNvSpPr>
          <p:nvPr/>
        </p:nvSpPr>
        <p:spPr bwMode="auto">
          <a:xfrm>
            <a:off x="4820394" y="2524160"/>
            <a:ext cx="3640038" cy="674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70247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pic>
        <p:nvPicPr>
          <p:cNvPr id="1026" name="Picture 2">
            <a:extLst>
              <a:ext uri="{FF2B5EF4-FFF2-40B4-BE49-F238E27FC236}">
                <a16:creationId xmlns:a16="http://schemas.microsoft.com/office/drawing/2014/main" id="{FA77A818-3B77-4799-A285-23330C59C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25873"/>
            <a:ext cx="5345728" cy="294200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11">
            <a:extLst>
              <a:ext uri="{FF2B5EF4-FFF2-40B4-BE49-F238E27FC236}">
                <a16:creationId xmlns:a16="http://schemas.microsoft.com/office/drawing/2014/main" id="{36EE35DD-A341-4B6A-B6C7-3CEFB2DE0CFC}"/>
              </a:ext>
            </a:extLst>
          </p:cNvPr>
          <p:cNvSpPr txBox="1"/>
          <p:nvPr/>
        </p:nvSpPr>
        <p:spPr>
          <a:xfrm>
            <a:off x="324613" y="2025873"/>
            <a:ext cx="2906628" cy="81253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r>
              <a:rPr lang="zh-CN" altLang="en-US" sz="1200" dirty="0">
                <a:solidFill>
                  <a:schemeClr val="bg1"/>
                </a:solidFill>
                <a:latin typeface="Agency FB" panose="020B0503020202020204" pitchFamily="34" charset="0"/>
              </a:rPr>
              <a:t>不同团队的码头工人被要求装载不同形状的物体到船上去。</a:t>
            </a:r>
          </a:p>
        </p:txBody>
      </p:sp>
    </p:spTree>
    <p:extLst>
      <p:ext uri="{BB962C8B-B14F-4D97-AF65-F5344CB8AC3E}">
        <p14:creationId xmlns:p14="http://schemas.microsoft.com/office/powerpoint/2010/main" val="14135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21" name="TextBox 11">
            <a:extLst>
              <a:ext uri="{FF2B5EF4-FFF2-40B4-BE49-F238E27FC236}">
                <a16:creationId xmlns:a16="http://schemas.microsoft.com/office/drawing/2014/main" id="{36EE35DD-A341-4B6A-B6C7-3CEFB2DE0CFC}"/>
              </a:ext>
            </a:extLst>
          </p:cNvPr>
          <p:cNvSpPr txBox="1"/>
          <p:nvPr/>
        </p:nvSpPr>
        <p:spPr>
          <a:xfrm>
            <a:off x="251520" y="2228756"/>
            <a:ext cx="3672408" cy="173586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之后：</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船被设计为更有效的装载和卸载预设形状的物品</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物品放在相同的容器中且不关心容器里面是什么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载体可以装载到其他地方，减少了港口装载的瓶颈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仅需一个码头工人来操作设计用来移动容器的机器</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p:txBody>
      </p:sp>
      <p:pic>
        <p:nvPicPr>
          <p:cNvPr id="2050" name="Picture 2">
            <a:extLst>
              <a:ext uri="{FF2B5EF4-FFF2-40B4-BE49-F238E27FC236}">
                <a16:creationId xmlns:a16="http://schemas.microsoft.com/office/drawing/2014/main" id="{507A544F-B230-475D-A597-1EC438F65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833008"/>
            <a:ext cx="4575721" cy="32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24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之前</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3074" name="Picture 2">
            <a:extLst>
              <a:ext uri="{FF2B5EF4-FFF2-40B4-BE49-F238E27FC236}">
                <a16:creationId xmlns:a16="http://schemas.microsoft.com/office/drawing/2014/main" id="{10B63D09-6ECC-417F-A72D-18648F9FD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707654"/>
            <a:ext cx="8568952" cy="254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7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之后</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4100" name="Picture 4">
            <a:extLst>
              <a:ext uri="{FF2B5EF4-FFF2-40B4-BE49-F238E27FC236}">
                <a16:creationId xmlns:a16="http://schemas.microsoft.com/office/drawing/2014/main" id="{81490BC6-D782-4DEB-AB89-82712C98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7614"/>
            <a:ext cx="7938628" cy="316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32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567377" y="411510"/>
            <a:ext cx="3693320"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不同于传统的虚拟化</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5122" name="Picture 2">
            <a:extLst>
              <a:ext uri="{FF2B5EF4-FFF2-40B4-BE49-F238E27FC236}">
                <a16:creationId xmlns:a16="http://schemas.microsoft.com/office/drawing/2014/main" id="{BDEB8645-2C25-4A3B-B1EF-52473E39B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521" b="-1092"/>
          <a:stretch/>
        </p:blipFill>
        <p:spPr bwMode="auto">
          <a:xfrm>
            <a:off x="2411760" y="1059582"/>
            <a:ext cx="2376264" cy="1949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FF3C8F-407A-4605-89CF-679E82D909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521"/>
          <a:stretch/>
        </p:blipFill>
        <p:spPr bwMode="auto">
          <a:xfrm>
            <a:off x="2411760" y="3142063"/>
            <a:ext cx="2376264" cy="17230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1">
            <a:extLst>
              <a:ext uri="{FF2B5EF4-FFF2-40B4-BE49-F238E27FC236}">
                <a16:creationId xmlns:a16="http://schemas.microsoft.com/office/drawing/2014/main" id="{A462FBAA-53E8-4077-B078-EBE11C22B109}"/>
              </a:ext>
            </a:extLst>
          </p:cNvPr>
          <p:cNvSpPr txBox="1"/>
          <p:nvPr/>
        </p:nvSpPr>
        <p:spPr>
          <a:xfrm>
            <a:off x="5011148" y="1595498"/>
            <a:ext cx="33975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传统虚拟化</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体积臃肿庞大，包含程序、库与操作系统</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虚拟出一套硬件并在其上运行操作系统</a:t>
            </a:r>
          </a:p>
        </p:txBody>
      </p:sp>
      <p:sp>
        <p:nvSpPr>
          <p:cNvPr id="7" name="TextBox 11">
            <a:extLst>
              <a:ext uri="{FF2B5EF4-FFF2-40B4-BE49-F238E27FC236}">
                <a16:creationId xmlns:a16="http://schemas.microsoft.com/office/drawing/2014/main" id="{9EE83ED1-601A-4CDA-B275-83BB88AFB602}"/>
              </a:ext>
            </a:extLst>
          </p:cNvPr>
          <p:cNvSpPr txBox="1"/>
          <p:nvPr/>
        </p:nvSpPr>
        <p:spPr>
          <a:xfrm>
            <a:off x="5011148" y="3435846"/>
            <a:ext cx="29066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a:t>
            </a: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只包含程序与库</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直接运行与宿主内核</a:t>
            </a:r>
          </a:p>
        </p:txBody>
      </p:sp>
    </p:spTree>
    <p:extLst>
      <p:ext uri="{BB962C8B-B14F-4D97-AF65-F5344CB8AC3E}">
        <p14:creationId xmlns:p14="http://schemas.microsoft.com/office/powerpoint/2010/main" val="187883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2</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00109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3A6926A-9E53-4472-815E-2143A332BA0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2017人事行政总结"/>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EF5451"/>
      </a:dk2>
      <a:lt2>
        <a:srgbClr val="4DD0E1"/>
      </a:lt2>
      <a:accent1>
        <a:srgbClr val="37474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chemeClr val="bg1"/>
            </a:solidFill>
            <a:latin typeface="Impact" panose="020B0806030902050204"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2293</Words>
  <Application>Microsoft Office PowerPoint</Application>
  <PresentationFormat>全屏显示(16:9)</PresentationFormat>
  <Paragraphs>184</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SFMono-Regular</vt:lpstr>
      <vt:lpstr>微软雅黑</vt:lpstr>
      <vt:lpstr>Agency FB</vt:lpstr>
      <vt:lpstr>Aharoni</vt:lpstr>
      <vt:lpstr>Arial</vt:lpstr>
      <vt:lpstr>Calibri</vt:lpstr>
      <vt:lpstr>Consolas</vt:lpstr>
      <vt:lpstr>Impact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晓晓 Sama</cp:lastModifiedBy>
  <cp:revision>34</cp:revision>
  <dcterms:created xsi:type="dcterms:W3CDTF">2016-11-22T11:49:02Z</dcterms:created>
  <dcterms:modified xsi:type="dcterms:W3CDTF">2021-11-05T13:10:57Z</dcterms:modified>
</cp:coreProperties>
</file>