
<file path=[Content_Types].xml><?xml version="1.0" encoding="utf-8"?>
<Types xmlns="http://schemas.openxmlformats.org/package/2006/content-types"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23"/>
  </p:handoutMasterIdLst>
  <p:sldIdLst>
    <p:sldId id="453" r:id="rId4"/>
    <p:sldId id="700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710" r:id="rId16"/>
    <p:sldId id="713" r:id="rId17"/>
    <p:sldId id="714" r:id="rId18"/>
    <p:sldId id="716" r:id="rId19"/>
    <p:sldId id="717" r:id="rId20"/>
    <p:sldId id="715" r:id="rId21"/>
    <p:sldId id="71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53.xml"/><Relationship Id="rId3" Type="http://schemas.openxmlformats.org/officeDocument/2006/relationships/image" Target="../media/image3.png"/><Relationship Id="rId2" Type="http://schemas.openxmlformats.org/officeDocument/2006/relationships/tags" Target="../tags/tag5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85775" y="3082290"/>
            <a:ext cx="6886575" cy="2813050"/>
          </a:xfrm>
          <a:prstGeom prst="rect">
            <a:avLst/>
          </a:prstGeom>
        </p:spPr>
      </p:pic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字符串和编码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字符编码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我们已经讲过了， 字符串也是一种数据类型， 但是， 字符串比较特殊的是还有一个编码问题。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3986530"/>
            <a:ext cx="5278755" cy="27133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字符串和编码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Python的字符串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在最新的Python 3版本中， 字符串是以Unicode编码的， 也就是说， Python的字符串支持多语言。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对于单个字符的编码， Python提供了 ord() 函数获取字符的整数表示， chr() 函数把编码转换为对应的字符。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由于Python的字符串类型是 str ， 在内存中以Unicode表示， 一个字符对应若干个字节。 如果要在网络上传输， 或者保存到磁盘上， 就需要把 str 变为以字节为单位的 bytes 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Python对 bytes 类型的数据用带 b 前缀的单引号或双引号表示。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字符串和编码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格式化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在Python中， 采用的格式化方式和C语言是一致的， 用 % 实现， 举例如下：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'Hello, %s' % 'world'</a:t>
            </a:r>
            <a:endParaRPr lang="zh-CN" altLang="en-US"/>
          </a:p>
          <a:p>
            <a:pPr algn="l"/>
            <a:r>
              <a:rPr lang="zh-CN" altLang="en-US"/>
              <a:t>'Hello, world'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'Hi, %s, you have $%d.' % ('Michael', 1000000)</a:t>
            </a:r>
            <a:endParaRPr lang="zh-CN" altLang="en-US"/>
          </a:p>
          <a:p>
            <a:pPr algn="l"/>
            <a:r>
              <a:rPr lang="zh-CN" altLang="en-US"/>
              <a:t>'Hi, Michael, you have $1000000.'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2490" y="1384935"/>
            <a:ext cx="2505710" cy="4823460"/>
          </a:xfrm>
          <a:prstGeom prst="rect">
            <a:avLst/>
          </a:prstGeom>
        </p:spPr>
      </p:pic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条件判断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条件判断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age = 3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if age &gt;= 18: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print('your age is', age)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print('adult')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elif age &gt;= 6: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print('teenager')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else: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print('your age is', age)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print('teenager')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循环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循环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en-US" altLang="zh-CN">
                <a:solidFill>
                  <a:srgbClr val="0070C0"/>
                </a:solidFill>
              </a:rPr>
              <a:t>for</a:t>
            </a:r>
            <a:r>
              <a:rPr lang="zh-CN" altLang="en-US">
                <a:solidFill>
                  <a:srgbClr val="0070C0"/>
                </a:solidFill>
              </a:rPr>
              <a:t>循环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sum = 0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for x in range(101):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sum = sum + x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print(sum)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altLang="zh-CN">
                <a:solidFill>
                  <a:srgbClr val="0070C0"/>
                </a:solidFill>
              </a:rPr>
              <a:t>while</a:t>
            </a:r>
            <a:r>
              <a:rPr lang="zh-CN" altLang="en-US">
                <a:solidFill>
                  <a:srgbClr val="0070C0"/>
                </a:solidFill>
              </a:rPr>
              <a:t>循环</a:t>
            </a:r>
            <a:endParaRPr lang="zh-CN" altLang="en-US"/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sum = 0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n = 99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while n &gt; 0: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sum = sum + n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    n = n - 2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zh-CN" altLang="en-US">
                <a:latin typeface="Source Code Pro" panose="020B0509030403020204" charset="0"/>
                <a:cs typeface="Source Code Pro" panose="020B0509030403020204" charset="0"/>
              </a:rPr>
              <a:t>print(sum)</a:t>
            </a:r>
            <a:endParaRPr lang="zh-CN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使用list和tuple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list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Python内置的一种数据类型是列表：list。 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list是一种有序的集合， 可以随时添加和删除其中的元素。</a:t>
            </a:r>
            <a:endParaRPr lang="zh-CN" altLang="en-US"/>
          </a:p>
          <a:p>
            <a:pPr indent="457200" algn="l" eaLnBrk="1" latinLnBrk="0" hangingPunct="1"/>
            <a:r>
              <a:rPr lang="en-US" altLang="zh-CN"/>
              <a:t>list</a:t>
            </a:r>
            <a:r>
              <a:rPr lang="zh-CN" altLang="en-US"/>
              <a:t>中的元素类型可以不同。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使用list和tuple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tuple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tuple和list非常类似， 但是tuple一旦初始化就不能修改。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但是注意一点，他指向的元素不变，但是指向元素的内容是可变的。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定义只包含一个元素的元组，</a:t>
            </a:r>
            <a:r>
              <a:rPr lang="en-US" altLang="zh-CN"/>
              <a:t>t = ('ele',)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使用dict和set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dict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Python内置了字典：dict的支持， dict全称dictionary， 在其他语言中也称为map，使用键-值（key-value） 存储， 具有极快的查找速度。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d = {'Michael': 95, 'Bob': 75, 'Tracy': 85}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d['Michael']</a:t>
            </a:r>
            <a:endParaRPr lang="zh-CN" altLang="en-US"/>
          </a:p>
          <a:p>
            <a:pPr algn="l"/>
            <a:r>
              <a:rPr lang="zh-CN" altLang="en-US"/>
              <a:t>95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使用dict和set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rgbClr val="0070C0"/>
                </a:solidFill>
              </a:rPr>
              <a:t>set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set和dict类似， 也是一组key的集合， 但不存储value。 由于key不能重复， 所以， 在set中， 没有重复的key。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s = set([1, 2, 3])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s</a:t>
            </a:r>
            <a:endParaRPr lang="zh-CN" altLang="en-US"/>
          </a:p>
          <a:p>
            <a:pPr algn="l"/>
            <a:r>
              <a:rPr lang="zh-CN" altLang="en-US"/>
              <a:t>{1, 2, 3}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Python基础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整数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Python可以处理任意大小的整数， 当然包括负整数， 在程序中的表示方法和数学上的写法一模一样， 例如： 1 ， 100 ， -8080 ， 0 ， 等等。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计算机由于使用二进制， 所以， 有时候用十六进制表示整数比较方便， 十六进制用 0x 前缀和0-9， a-f表示， 例如： 0xff00 ， 0xa5b4c3d2 ， 等等。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浮点数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浮点数也就是小数， 之所以称为浮点数， 是因为按照科学记数法表示时， 一个浮点数的小数点位置是可变的， 比如， 1.23x10</a:t>
            </a:r>
            <a:r>
              <a:rPr lang="zh-CN" altLang="en-US" baseline="30000"/>
              <a:t>9</a:t>
            </a:r>
            <a:r>
              <a:rPr lang="zh-CN" altLang="en-US"/>
              <a:t>和12.3x10</a:t>
            </a:r>
            <a:r>
              <a:rPr lang="zh-CN" altLang="en-US" baseline="30000"/>
              <a:t>8</a:t>
            </a:r>
            <a:r>
              <a:rPr lang="zh-CN" altLang="en-US"/>
              <a:t>是完全相等的。 浮点数可以用数学写法， 如 1.23 ， 3.14 ， -9.01 ， 等等。 但是对于很大或很小的浮点数， 就必须用科学计数法表示， 把10用e替代，1.23x10</a:t>
            </a:r>
            <a:r>
              <a:rPr lang="zh-CN" altLang="en-US" baseline="30000"/>
              <a:t>9</a:t>
            </a:r>
            <a:r>
              <a:rPr lang="zh-CN" altLang="en-US"/>
              <a:t>就是 1.23e9 ， 或者 12.3e8 ， 0.000012可以写成 1.2e-5 ， 等等。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整数和浮点数在计算机内部存储的方式是不同的， 整数运算永远是精确的（除法难道也是精确的？是的！） ， 而浮点数运算则可能会有四舍五入的误差。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en-US" altLang="zh-CN"/>
              <a:t>    </a:t>
            </a:r>
            <a:r>
              <a:rPr lang="zh-CN" altLang="en-US"/>
              <a:t>普通除法 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//</a:t>
            </a:r>
            <a:r>
              <a:rPr lang="en-US" altLang="zh-CN"/>
              <a:t>   </a:t>
            </a:r>
            <a:r>
              <a:rPr lang="zh-CN" altLang="en-US"/>
              <a:t>地板除法，结果永远是整数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字符串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字符串是以单引号 ' 或双引号 " 括起来的任意文本， 比如 'abc' ， "xyz" 等等。 请注意， '' 或 "" 本身只是一种表示方式， 不是字符串的一部分， 因此， 字符串 'abc' 只有 a ， b ， c 这3个字符。 如果 ' 本身也是一个字符， 那就可以用 "" 括起来， 比如 "I'm OK" 包含的字符是 I ， ' ， m ， 空格， O ， K 这6个字符。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如果字符串内部既包含 ' 又包含 " 怎么办？可以用转义字符 \ 来标识， 比如：'</a:t>
            </a:r>
            <a:r>
              <a:rPr lang="zh-CN" altLang="en-US" b="1">
                <a:solidFill>
                  <a:srgbClr val="FF0000"/>
                </a:solidFill>
              </a:rPr>
              <a:t>I\'m \"OK\"!</a:t>
            </a:r>
            <a:r>
              <a:rPr lang="zh-CN" altLang="en-US"/>
              <a:t>'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表示的字符串内容是：</a:t>
            </a:r>
            <a:r>
              <a:rPr lang="zh-CN" altLang="en-US" b="1">
                <a:solidFill>
                  <a:srgbClr val="FF0000"/>
                </a:solidFill>
              </a:rPr>
              <a:t>I'm "OK"!</a:t>
            </a:r>
            <a:endParaRPr lang="zh-CN" altLang="en-US">
              <a:solidFill>
                <a:srgbClr val="FF0000"/>
              </a:solidFill>
            </a:endParaRPr>
          </a:p>
          <a:p>
            <a:pPr indent="457200" algn="l" eaLnBrk="1" latinLnBrk="0" hangingPunct="1"/>
            <a:r>
              <a:rPr lang="zh-CN" altLang="en-US" sz="2000">
                <a:solidFill>
                  <a:schemeClr val="tx1"/>
                </a:solidFill>
              </a:rPr>
              <a:t>转义字符 </a:t>
            </a:r>
            <a:r>
              <a:rPr lang="zh-CN" altLang="en-US" sz="2000" b="1">
                <a:solidFill>
                  <a:srgbClr val="FF0000"/>
                </a:solidFill>
              </a:rPr>
              <a:t>\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可以转义很多字符， 比如 </a:t>
            </a:r>
            <a:r>
              <a:rPr lang="zh-CN" altLang="en-US" sz="2000" b="1">
                <a:solidFill>
                  <a:srgbClr val="FF0000"/>
                </a:solidFill>
              </a:rPr>
              <a:t>\n</a:t>
            </a:r>
            <a:r>
              <a:rPr lang="zh-CN" altLang="en-US" sz="2000">
                <a:solidFill>
                  <a:schemeClr val="tx1"/>
                </a:solidFill>
              </a:rPr>
              <a:t> 表示换行， </a:t>
            </a:r>
            <a:r>
              <a:rPr lang="zh-CN" altLang="en-US" sz="2000" b="1">
                <a:solidFill>
                  <a:srgbClr val="FF0000"/>
                </a:solidFill>
              </a:rPr>
              <a:t>\t</a:t>
            </a:r>
            <a:r>
              <a:rPr lang="zh-CN" altLang="en-US" sz="2000">
                <a:solidFill>
                  <a:schemeClr val="tx1"/>
                </a:solidFill>
              </a:rPr>
              <a:t> 表示制表符， 字符 </a:t>
            </a:r>
            <a:r>
              <a:rPr lang="zh-CN" altLang="en-US" sz="2000" b="1">
                <a:solidFill>
                  <a:srgbClr val="FF0000"/>
                </a:solidFill>
              </a:rPr>
              <a:t>\</a:t>
            </a:r>
            <a:r>
              <a:rPr lang="zh-CN" altLang="en-US" sz="2000">
                <a:solidFill>
                  <a:schemeClr val="tx1"/>
                </a:solidFill>
              </a:rPr>
              <a:t> 本身也要转义， 所以 </a:t>
            </a:r>
            <a:r>
              <a:rPr lang="zh-CN" altLang="en-US" sz="2000" b="1">
                <a:solidFill>
                  <a:srgbClr val="FF0000"/>
                </a:solidFill>
              </a:rPr>
              <a:t>\\</a:t>
            </a:r>
            <a:r>
              <a:rPr lang="zh-CN" altLang="en-US" sz="2000">
                <a:solidFill>
                  <a:schemeClr val="tx1"/>
                </a:solidFill>
              </a:rPr>
              <a:t> 表示的字符就是 </a:t>
            </a:r>
            <a:r>
              <a:rPr lang="zh-CN" altLang="en-US" sz="2000" b="1">
                <a:solidFill>
                  <a:srgbClr val="FF0000"/>
                </a:solidFill>
              </a:rPr>
              <a:t>\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布尔值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布尔值和布尔代数的表示完全一致， 一个布尔值只有 True 、 False 两种值， 要么是 True ， 要么是 False ， 在Python中， 可以直接用 True 、 False 表示布尔值（请注意大小写） ， 也可以通过布尔运算计算出来。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布尔值可以用 and 、 or 和 not 运算。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空值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空值是Python里一个特殊的值， 用 None 表示。 None 不能理解为 0 ， 因为 0 是有意义的， 而 None 是一个特殊的空值。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此外， Python还提供了列表、 字典等多种数据类型， 还允许创建自定义数据类型，我们后面会继续讲到。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变量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变量的概念基本上和初中代数的方程变量是一致的， 只是在计算机程序中， 变量不仅可以是数字， 还可以是任意数据类型。</a:t>
            </a:r>
            <a:endParaRPr lang="zh-CN" altLang="en-US"/>
          </a:p>
          <a:p>
            <a:pPr indent="457200" algn="l" eaLnBrk="1" latinLnBrk="0" hangingPunct="1"/>
            <a:r>
              <a:rPr lang="zh-CN" altLang="en-US"/>
              <a:t>变量在程序中就是用一个变量名表示了， 变量名必须是</a:t>
            </a:r>
            <a:r>
              <a:rPr lang="zh-CN" altLang="en-US">
                <a:solidFill>
                  <a:srgbClr val="FF0000"/>
                </a:solidFill>
              </a:rPr>
              <a:t>大小写英文、 数字和 _ 的组合， 且不能用数字开头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常量</a:t>
            </a:r>
            <a:endParaRPr lang="zh-CN" altLang="en-US">
              <a:solidFill>
                <a:srgbClr val="0070C0"/>
              </a:solidFill>
            </a:endParaRPr>
          </a:p>
          <a:p>
            <a:pPr indent="457200" algn="l" eaLnBrk="1" latinLnBrk="0" hangingPunct="1"/>
            <a:r>
              <a:rPr lang="zh-CN" altLang="en-US"/>
              <a:t>所谓常量就是不能变的变量， 比如常用的数学常数π就是一个常量。 在Python中，通常用全部大写的变量名表示常量。但事实上 PI 仍然是一个变量， Python根本没有任何机制保证 PI 不会被改变， 所以， 用全部大写的变量名表示常量只是一个习惯上的用法， 如果你一定要改变变量 PI 的值， 也没人能拦住你。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6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2819</Words>
  <Application>WPS 演示</Application>
  <PresentationFormat>全屏显示(4:3)</PresentationFormat>
  <Paragraphs>140</Paragraphs>
  <Slides>18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Source Code Pro</vt:lpstr>
      <vt:lpstr>2_Office 主题​​</vt:lpstr>
      <vt:lpstr>1_Office 主题​​</vt:lpstr>
      <vt:lpstr>PowerPoint 演示文稿</vt:lpstr>
      <vt:lpstr>Python基础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941</cp:revision>
  <dcterms:created xsi:type="dcterms:W3CDTF">2002-02-19T21:25:00Z</dcterms:created>
  <dcterms:modified xsi:type="dcterms:W3CDTF">2018-10-11T07:09:49Z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