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3" r:id="rId3"/>
  </p:sldMasterIdLst>
  <p:notesMasterIdLst>
    <p:notesMasterId r:id="rId5"/>
  </p:notesMasterIdLst>
  <p:handoutMasterIdLst>
    <p:handoutMasterId r:id="rId16"/>
  </p:handoutMasterIdLst>
  <p:sldIdLst>
    <p:sldId id="453" r:id="rId4"/>
    <p:sldId id="700" r:id="rId6"/>
    <p:sldId id="701" r:id="rId7"/>
    <p:sldId id="721" r:id="rId8"/>
    <p:sldId id="722" r:id="rId9"/>
    <p:sldId id="723" r:id="rId10"/>
    <p:sldId id="724" r:id="rId11"/>
    <p:sldId id="725" r:id="rId12"/>
    <p:sldId id="726" r:id="rId13"/>
    <p:sldId id="727" r:id="rId14"/>
    <p:sldId id="728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晓晓Sama" initials="晓晓Sam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01"/>
    <a:srgbClr val="FFCC6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81280" autoAdjust="0"/>
  </p:normalViewPr>
  <p:slideViewPr>
    <p:cSldViewPr>
      <p:cViewPr varScale="1">
        <p:scale>
          <a:sx n="67" d="100"/>
          <a:sy n="67" d="100"/>
        </p:scale>
        <p:origin x="1608" y="48"/>
      </p:cViewPr>
      <p:guideLst>
        <p:guide orient="horz" pos="2203"/>
        <p:guide pos="2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ea typeface="Arial" panose="020B0604020202020204" pitchFamily="34" charset="0"/>
                <a:cs typeface="+mn-cs"/>
              </a:defRPr>
            </a:lvl1pPr>
          </a:lstStyle>
          <a:p>
            <a:fld id="{0F9B84EA-7D68-4D60-9CB1-D50884785D1C}" type="datetimeFigureOut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>
                <a:ea typeface="Arial" panose="020B0604020202020204" pitchFamily="34" charset="0"/>
                <a:cs typeface="+mn-cs"/>
              </a:defRPr>
            </a:lvl1pPr>
          </a:lstStyle>
          <a:p>
            <a:fld id="{9573C3F1-5DE1-49D7-85EF-378BB3AB6535}" type="slidenum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cs typeface="+mn-cs"/>
              </a:defRPr>
            </a:lvl1pPr>
          </a:lstStyle>
          <a:p>
            <a:fld id="{86CED120-70A4-4283-998F-973E88A2003A}" type="slidenum">
              <a:rPr lang="en-US" altLang="zh-CN"/>
            </a:fld>
            <a:endParaRPr lang="en-US" altLang="zh-CN"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5362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zh-CN"/>
              <a:t>设计模式 - 可复用的面向对象软件元素</a:t>
            </a:r>
            <a:endParaRPr lang="zh-CN" altLang="zh-CN"/>
          </a:p>
        </p:txBody>
      </p:sp>
      <p:sp>
        <p:nvSpPr>
          <p:cNvPr id="1536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10A0595-8C10-4F11-9D71-5A2D3C412DC6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A0844-A843-4A1A-89C6-D8ADF0E3DC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2"/>
            </p:custDataLst>
          </p:nvPr>
        </p:nvCxnSpPr>
        <p:spPr>
          <a:xfrm flipH="1">
            <a:off x="1223963" y="2308225"/>
            <a:ext cx="2138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1223963" y="2308225"/>
            <a:ext cx="0" cy="21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1212850" y="4500563"/>
            <a:ext cx="6721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 flipH="1">
            <a:off x="5795963" y="2308225"/>
            <a:ext cx="2138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>
            <a:off x="7929563" y="2317750"/>
            <a:ext cx="0" cy="21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01209" y="2683891"/>
            <a:ext cx="5741582" cy="1089529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209" y="3814695"/>
            <a:ext cx="5741582" cy="424732"/>
          </a:xfrm>
        </p:spPr>
        <p:txBody>
          <a:bodyPr>
            <a:normAutofit/>
          </a:bodyPr>
          <a:lstStyle>
            <a:lvl1pPr marL="0" indent="0" algn="dist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B57485EF-07CB-4560-BDF9-ECAE85E048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E99C5EC3-8103-43E4-B157-1AC5D34014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2E4197-9F2F-4415-85F8-93AEECACC1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 anchorCtr="0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 flipH="1">
            <a:off x="1871208" y="3048593"/>
            <a:ext cx="581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871208" y="3048593"/>
            <a:ext cx="1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1871208" y="4265528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 flipH="1">
            <a:off x="6608308" y="3048593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7230608" y="3048593"/>
            <a:ext cx="0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 anchorCtr="0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 flipH="1">
            <a:off x="1223689" y="2307814"/>
            <a:ext cx="2138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>
            <a:off x="1223689" y="2307814"/>
            <a:ext cx="0" cy="21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>
            <a:off x="1213529" y="4500880"/>
            <a:ext cx="672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 flipH="1">
            <a:off x="5795689" y="2307814"/>
            <a:ext cx="2138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>
            <a:off x="7929289" y="2317974"/>
            <a:ext cx="0" cy="21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01209" y="2683891"/>
            <a:ext cx="5741582" cy="1089529"/>
          </a:xfrm>
        </p:spPr>
        <p:txBody>
          <a:bodyPr wrap="square"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209" y="3814695"/>
            <a:ext cx="5741582" cy="424732"/>
          </a:xfrm>
        </p:spPr>
        <p:txBody>
          <a:bodyPr wrap="square">
            <a:normAutofit/>
          </a:bodyPr>
          <a:lstStyle>
            <a:lvl1pPr marL="0" indent="0" algn="dist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 anchorCtr="0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EF3E80A9-C089-480E-9D1E-3B913964BA2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 flipH="1">
            <a:off x="1871208" y="3048593"/>
            <a:ext cx="581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871208" y="3048593"/>
            <a:ext cx="1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1871208" y="4265528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 flipH="1">
            <a:off x="6608308" y="3048593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7230608" y="3048593"/>
            <a:ext cx="0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 anchorCtr="0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DCC8595C-B6D7-43EC-9577-AA0422BFAA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A09486A2-9B4A-4F08-B491-129DAF4DDF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C61880FD-51CA-4182-8801-831F4C9C2CE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 flipH="1">
            <a:off x="1871663" y="3048000"/>
            <a:ext cx="581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6"/>
          <p:cNvCxnSpPr/>
          <p:nvPr>
            <p:custDataLst>
              <p:tags r:id="rId3"/>
            </p:custDataLst>
          </p:nvPr>
        </p:nvCxnSpPr>
        <p:spPr>
          <a:xfrm>
            <a:off x="1871663" y="3048000"/>
            <a:ext cx="0" cy="121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1871663" y="4265613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 flipH="1">
            <a:off x="6608763" y="3048000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>
            <a:off x="7231063" y="3048000"/>
            <a:ext cx="0" cy="121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noProof="1"/>
              <a:t>编辑标题</a:t>
            </a:r>
            <a:endParaRPr lang="zh-CN" altLang="en-US" noProof="1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6B29CE7E-9584-4E3D-A184-0EB8A5FF10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61FD7337-7689-40E9-995D-FF92F58B83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noProof="1"/>
              <a:t>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9EFD9D74-47D9-4702-A33C-335B63B48DBF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dirty="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B2E1C370-EC47-44E1-BBFE-64D6DC550E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986C7E2C-DF09-4D8D-A4F6-C3EF5949F49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4" Type="http://schemas.openxmlformats.org/officeDocument/2006/relationships/theme" Target="../theme/theme2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ea typeface="Arial" panose="020B0604020202020204" pitchFamily="34" charset="0"/>
                <a:cs typeface="+mn-cs"/>
              </a:defRPr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ea typeface="Arial" panose="020B0604020202020204" pitchFamily="34" charset="0"/>
                <a:cs typeface="+mn-cs"/>
              </a:defRPr>
            </a:lvl1pPr>
          </a:lstStyle>
          <a:p>
            <a:fld id="{ECA6A4FB-A520-4B09-AD78-B7CBC19CBDD9}" type="slidenum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 kern="1200">
          <a:solidFill>
            <a:srgbClr val="404040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fontAlgn="base">
        <a:lnSpc>
          <a:spcPct val="12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txStyles>
    <p:titleStyle>
      <a:lvl1pPr algn="l" defTabSz="6858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34.xml"/><Relationship Id="rId5" Type="http://schemas.openxmlformats.org/officeDocument/2006/relationships/image" Target="../media/image1.wmf"/><Relationship Id="rId4" Type="http://schemas.openxmlformats.org/officeDocument/2006/relationships/tags" Target="../tags/tag33.xml"/><Relationship Id="rId3" Type="http://schemas.openxmlformats.org/officeDocument/2006/relationships/hyperlink" Target="https://newgr8player.github.io/" TargetMode="External"/><Relationship Id="rId2" Type="http://schemas.openxmlformats.org/officeDocument/2006/relationships/hyperlink" Target="https://github.com/newgr8player" TargetMode="External"/><Relationship Id="rId1" Type="http://schemas.openxmlformats.org/officeDocument/2006/relationships/tags" Target="../tags/tag3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76634" y="5172075"/>
            <a:ext cx="2895524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normAutofit/>
          </a:bodyPr>
          <a:lstStyle>
            <a:lvl1pPr algn="ctr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</a:pPr>
            <a:r>
              <a:rPr lang="zh-CN" altLang="en-US" sz="1800" dirty="0"/>
              <a:t>开发工程部  冯泽明</a:t>
            </a:r>
            <a:endParaRPr lang="zh-CN" altLang="en-US"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2819446" y="5791138"/>
            <a:ext cx="41681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</a:pPr>
            <a:r>
              <a:rPr lang="en-US" altLang="zh-CN" dirty="0">
                <a:hlinkClick r:id="rId2"/>
              </a:rPr>
              <a:t>https://github.com/newgr8player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https://newgr8player.gitee.io/</a:t>
            </a:r>
            <a:endParaRPr lang="en-US" altLang="zh-CN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 vert="horz" lIns="90000" tIns="46800" rIns="90000" bIns="46800" rtlCol="0">
            <a:normAutofit/>
          </a:bodyPr>
          <a:lstStyle/>
          <a:p>
            <a:r>
              <a:rPr lang="en-US" altLang="zh-CN" b="1" dirty="0">
                <a:latin typeface="Franklin Gothic Medium" panose="020B0603020102020204" pitchFamily="34" charset="0"/>
              </a:rPr>
              <a:t> Interpreted high-level programming language </a:t>
            </a:r>
            <a:endParaRPr lang="en-US" altLang="zh-CN" b="1" dirty="0">
              <a:latin typeface="Franklin Gothic Medium" panose="020B06030201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51860" y="2069465"/>
            <a:ext cx="2239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Python3.x</a:t>
            </a:r>
            <a:endParaRPr lang="en-US" altLang="zh-C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1267" name="Picture 4"/>
          <p:cNvPicPr>
            <a:picLocks noChangeAspect="1"/>
          </p:cNvPicPr>
          <p:nvPr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3451860" y="1292860"/>
            <a:ext cx="3068320" cy="187071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高级特性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25650"/>
            <a:ext cx="8050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迭代器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1500" y="2646680"/>
            <a:ext cx="825436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eaLnBrk="1" latinLnBrk="0" hangingPunct="1">
              <a:lnSpc>
                <a:spcPct val="150000"/>
              </a:lnSpc>
            </a:pPr>
            <a:r>
              <a:rPr lang="zh-CN" altLang="en-US" sz="2000"/>
              <a:t>我们已经知道， 可以直接作用于 for 循环的数据类型有以下几种：</a:t>
            </a:r>
            <a:endParaRPr lang="zh-CN" altLang="en-US" sz="2000"/>
          </a:p>
          <a:p>
            <a:pPr indent="457200" eaLnBrk="1" latinLnBrk="0" hangingPunct="1">
              <a:lnSpc>
                <a:spcPct val="150000"/>
              </a:lnSpc>
            </a:pPr>
            <a:r>
              <a:rPr lang="zh-CN" altLang="en-US" sz="2000"/>
              <a:t>一类是集合数据类型， 如 list 、tuple 、dict 、set 、str 等；</a:t>
            </a:r>
            <a:endParaRPr lang="zh-CN" altLang="en-US" sz="2000"/>
          </a:p>
          <a:p>
            <a:pPr indent="457200" eaLnBrk="1" latinLnBrk="0" hangingPunct="1">
              <a:lnSpc>
                <a:spcPct val="150000"/>
              </a:lnSpc>
            </a:pPr>
            <a:r>
              <a:rPr lang="zh-CN" altLang="en-US" sz="2000"/>
              <a:t>一类是 generator ，包括生成器和带 yield的generator function。</a:t>
            </a:r>
            <a:endParaRPr lang="zh-CN" altLang="en-US" sz="2000"/>
          </a:p>
          <a:p>
            <a:pPr indent="457200" eaLnBrk="1" latinLnBrk="0" hangingPunct="1">
              <a:lnSpc>
                <a:spcPct val="150000"/>
              </a:lnSpc>
            </a:pPr>
            <a:r>
              <a:rPr lang="zh-CN" altLang="en-US" sz="2000"/>
              <a:t>这些可以直接作用于 for 循环的对象统称为可迭代对象：Iterable 。可以使用 isinstance() 判断一个对象是否是 Iterable 对象。</a:t>
            </a:r>
            <a:r>
              <a:rPr lang="en-US" altLang="zh-CN" sz="2000"/>
              <a:t>而生成器不但可以作用于 for 循环， 还可以被 next() 函数不断调用并返回下一个值， 直到最后抛出 StopIteration 错误表示无法继续返回下一个值了。可以被 next() 函数调用并不断返回下一个值的对象称为迭代器： Iterator 。</a:t>
            </a:r>
            <a:endParaRPr lang="en-US" altLang="zh-CN" sz="2000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高级特性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25650"/>
            <a:ext cx="8050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迭代器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1500" y="2646680"/>
            <a:ext cx="825436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eaLnBrk="1" latinLnBrk="0" hangingPunct="1"/>
            <a:r>
              <a:rPr lang="zh-CN" altLang="en-US"/>
              <a:t>生成器都是 Iterator 对象， 但 list 、 dict 、 str 虽然是 Iterable ， 却不是 Iterator 。把 list 、 dict 、 str 等 Iterable 变成 Iterator 可以使用 iter() 函数。</a:t>
            </a:r>
            <a:endParaRPr lang="zh-CN" altLang="en-US"/>
          </a:p>
          <a:p>
            <a:pPr indent="457200" eaLnBrk="1" latinLnBrk="0" hangingPunct="1"/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list 、 dict 、 str 等数据类型不是 Iterator ！</a:t>
            </a:r>
            <a:endParaRPr lang="zh-CN" altLang="en-US"/>
          </a:p>
          <a:p>
            <a:pPr indent="457200" eaLnBrk="1" latinLnBrk="0" hangingPunct="1"/>
            <a:r>
              <a:rPr lang="zh-CN" altLang="en-US"/>
              <a:t>这是因为Python的 Iterator 对象表示的是一个数据流， Iterator对象可以被 next() 函数调用并不断返回下一个数据， 直到没有数据时抛出 StopIteration 错误。 可以把这个数据流看做是一个有序序列， 但我们却不能提前知道序列的长度， 只能不断通过 next() 函数实现按需计算下一个数据， 所以 Iterator 的计算是惰性的， 只有在需要返回下一个数据时它才会计算。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smtClean="0"/>
              <a:t>高级特性</a:t>
            </a:r>
            <a:endParaRPr lang="zh-CN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Part III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高级特性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切片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/>
              <a:t>取一个list或tuple的部分元素是非常常见的操作。 比如， 一个list如下：</a:t>
            </a:r>
            <a:endParaRPr lang="zh-CN" altLang="en-US"/>
          </a:p>
          <a:p>
            <a:pPr algn="l"/>
            <a:r>
              <a:rPr lang="zh-CN" altLang="en-US">
                <a:solidFill>
                  <a:srgbClr val="92D050"/>
                </a:solidFill>
              </a:rPr>
              <a:t>&gt;&gt;&gt;</a:t>
            </a:r>
            <a:r>
              <a:rPr lang="zh-CN" altLang="en-US"/>
              <a:t> L = ['Michael', 'Sarah', 'Tracy', 'Bob', 'Jack']</a:t>
            </a:r>
            <a:endParaRPr lang="zh-CN" altLang="en-US"/>
          </a:p>
          <a:p>
            <a:pPr indent="457200" algn="l" eaLnBrk="1" latinLnBrk="0" hangingPunct="1"/>
            <a:r>
              <a:rPr lang="zh-CN" altLang="en-US"/>
              <a:t>取前3个元素， 应该怎么做？</a:t>
            </a:r>
            <a:endParaRPr lang="zh-CN" altLang="en-US"/>
          </a:p>
          <a:p>
            <a:pPr algn="l"/>
            <a:r>
              <a:rPr lang="zh-CN" altLang="en-US">
                <a:solidFill>
                  <a:srgbClr val="92D050"/>
                </a:solidFill>
              </a:rPr>
              <a:t>&gt;&gt;&gt;</a:t>
            </a:r>
            <a:r>
              <a:rPr lang="zh-CN" altLang="en-US"/>
              <a:t> L[0:3]</a:t>
            </a:r>
            <a:endParaRPr lang="zh-CN" altLang="en-US"/>
          </a:p>
          <a:p>
            <a:pPr algn="l"/>
            <a:r>
              <a:rPr lang="zh-CN" altLang="en-US"/>
              <a:t>['Michael', 'Sarah', 'Tracy']</a:t>
            </a:r>
            <a:endParaRPr lang="zh-CN" altLang="en-US"/>
          </a:p>
          <a:p>
            <a:pPr indent="457200" algn="l" eaLnBrk="1" latinLnBrk="0" hangingPunct="1"/>
            <a:r>
              <a:rPr lang="zh-CN" altLang="en-US"/>
              <a:t>什么都不写， 只写 [:] 就可以原样复制一个list。</a:t>
            </a:r>
            <a:endParaRPr lang="zh-CN" altLang="en-US"/>
          </a:p>
          <a:p>
            <a:pPr indent="457200" algn="l" eaLnBrk="1" latinLnBrk="0" hangingPunct="1"/>
            <a:r>
              <a:rPr lang="zh-CN" altLang="en-US"/>
              <a:t>tuple也是一种list， 唯一区别是tuple不可变。 因此， tuple也可以用切片操作， 只是操作的结果仍是tuple：</a:t>
            </a:r>
            <a:endParaRPr lang="zh-CN" altLang="en-US"/>
          </a:p>
          <a:p>
            <a:pPr algn="l"/>
            <a:r>
              <a:rPr lang="zh-CN" altLang="en-US">
                <a:solidFill>
                  <a:srgbClr val="92D050"/>
                </a:solidFill>
              </a:rPr>
              <a:t>&gt;&gt;&gt;</a:t>
            </a:r>
            <a:r>
              <a:rPr lang="zh-CN" altLang="en-US"/>
              <a:t> (0, 1, 2, 3, 4, 5)[:3]</a:t>
            </a:r>
            <a:endParaRPr lang="zh-CN" altLang="en-US"/>
          </a:p>
          <a:p>
            <a:pPr algn="l"/>
            <a:r>
              <a:rPr lang="zh-CN" altLang="en-US"/>
              <a:t>(0, 1, 2)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高级特性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迭代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/>
              <a:t>如果给定一个list或tuple， 我们可以通过 for 循环来遍历这个list或tuple， 这种遍历我们称为迭代（Iteration） 。</a:t>
            </a:r>
            <a:endParaRPr lang="zh-CN" altLang="en-US"/>
          </a:p>
          <a:p>
            <a:pPr indent="457200" algn="l" eaLnBrk="1" latinLnBrk="0" hangingPunct="1"/>
            <a:r>
              <a:rPr lang="zh-CN" altLang="en-US"/>
              <a:t>在Python中， 迭代是通过 for ... in 来完成的。</a:t>
            </a:r>
            <a:endParaRPr lang="zh-CN" altLang="en-US"/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for k, v in d.items()：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zh-CN" altLang="en-US">
                <a:solidFill>
                  <a:schemeClr val="bg2">
                    <a:lumMod val="50000"/>
                  </a:schemeClr>
                </a:solidFill>
                <a:latin typeface="Source Code Pro" panose="020B0509030403020204" charset="0"/>
                <a:cs typeface="Source Code Pro" panose="020B0509030403020204" charset="0"/>
              </a:rPr>
              <a:t>    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latin typeface="Source Code Pro" panose="020B0509030403020204" charset="0"/>
                <a:cs typeface="Source Code Pro" panose="020B0509030403020204" charset="0"/>
              </a:rPr>
              <a:t># Do sth...</a:t>
            </a:r>
            <a:endParaRPr lang="en-US" altLang="zh-CN">
              <a:solidFill>
                <a:schemeClr val="bg2">
                  <a:lumMod val="50000"/>
                </a:schemeClr>
              </a:solidFill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zh-CN" altLang="zh-CN">
                <a:solidFill>
                  <a:schemeClr val="bg2">
                    <a:lumMod val="50000"/>
                  </a:schemeClr>
                </a:solidFill>
              </a:rPr>
              <a:t>通过下标</a:t>
            </a:r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</a:rPr>
              <a:t>for i, value in enumerate(['A', 'B', 'C']):</a:t>
            </a:r>
            <a:endParaRPr lang="en-US" altLang="zh-CN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</a:rPr>
              <a:t>    print(i, value)</a:t>
            </a:r>
            <a:endParaRPr lang="en-US" altLang="zh-CN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99205" y="4064635"/>
            <a:ext cx="45732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for value in d.values()</a:t>
            </a:r>
            <a:r>
              <a:rPr lang="en-US" altLang="zh-CN">
                <a:latin typeface="Source Code Pro" panose="020B0509030403020204" charset="0"/>
                <a:cs typeface="Source Code Pro" panose="020B0509030403020204" charset="0"/>
              </a:rPr>
              <a:t>:</a:t>
            </a:r>
            <a:endParaRPr lang="en-US" altLang="zh-CN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en-US" altLang="zh-CN">
                <a:solidFill>
                  <a:schemeClr val="bg2">
                    <a:lumMod val="50000"/>
                  </a:schemeClr>
                </a:solidFill>
                <a:latin typeface="Source Code Pro" panose="020B0509030403020204" charset="0"/>
                <a:cs typeface="Source Code Pro" panose="020B0509030403020204" charset="0"/>
              </a:rPr>
              <a:t>    # Do sth...</a:t>
            </a:r>
            <a:endParaRPr lang="en-US" altLang="zh-CN">
              <a:solidFill>
                <a:schemeClr val="bg2">
                  <a:lumMod val="50000"/>
                </a:schemeClr>
              </a:solidFill>
              <a:latin typeface="Source Code Pro" panose="020B0509030403020204" charset="0"/>
              <a:cs typeface="Source Code Pro" panose="020B050903040302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高级特性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列表生成式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/>
              <a:t>列表生成式即List Comprehensions， 是Python内置的非常简单却强大的可以用来创建list的生成式。</a:t>
            </a:r>
            <a:endParaRPr lang="zh-CN" altLang="en-US"/>
          </a:p>
          <a:p>
            <a:pPr indent="457200" algn="l" eaLnBrk="1" latinLnBrk="0" hangingPunct="1"/>
            <a:r>
              <a:rPr lang="zh-CN" altLang="en-US"/>
              <a:t>如果要生成 [1x1, 2x2, 3x3, ..., 10x10]</a:t>
            </a:r>
            <a:endParaRPr lang="zh-CN" altLang="en-US"/>
          </a:p>
          <a:p>
            <a:pPr algn="l"/>
            <a:r>
              <a:rPr lang="en-US" altLang="zh-CN">
                <a:solidFill>
                  <a:srgbClr val="92D050"/>
                </a:solidFill>
                <a:sym typeface="+mn-ea"/>
              </a:rPr>
              <a:t>&gt;&gt;&gt; </a:t>
            </a:r>
            <a:r>
              <a:rPr lang="zh-CN" altLang="en-US">
                <a:sym typeface="+mn-ea"/>
              </a:rPr>
              <a:t>[x * x for x in range(1, 11)]</a:t>
            </a:r>
            <a:endParaRPr lang="zh-CN" altLang="en-US"/>
          </a:p>
          <a:p>
            <a:pPr algn="l"/>
            <a:r>
              <a:rPr lang="zh-CN" altLang="en-US"/>
              <a:t>[1, 4, 9, 16, 25, 36, 49, 64, 81, 100]</a:t>
            </a:r>
            <a:endParaRPr lang="zh-CN" altLang="en-US"/>
          </a:p>
          <a:p>
            <a:pPr algn="l"/>
            <a:r>
              <a:rPr lang="en-US" altLang="zh-CN">
                <a:solidFill>
                  <a:srgbClr val="92D050"/>
                </a:solidFill>
                <a:sym typeface="+mn-ea"/>
              </a:rPr>
              <a:t>&gt;&gt;&gt; </a:t>
            </a:r>
            <a:r>
              <a:rPr lang="zh-CN" altLang="en-US">
                <a:sym typeface="+mn-ea"/>
              </a:rPr>
              <a:t>[x * x for x in range(1, 11) if x % 2 == 0]</a:t>
            </a:r>
            <a:endParaRPr lang="zh-CN" altLang="en-US"/>
          </a:p>
          <a:p>
            <a:pPr algn="l"/>
            <a:r>
              <a:rPr lang="zh-CN" altLang="en-US"/>
              <a:t>[4, 16, 36, 64, 100]</a:t>
            </a:r>
            <a:endParaRPr lang="zh-CN" altLang="en-US"/>
          </a:p>
          <a:p>
            <a:pPr algn="l"/>
            <a:r>
              <a:rPr lang="en-US" altLang="zh-CN">
                <a:solidFill>
                  <a:srgbClr val="92D050"/>
                </a:solidFill>
                <a:sym typeface="+mn-ea"/>
              </a:rPr>
              <a:t>&gt;&gt;&gt; </a:t>
            </a:r>
            <a:r>
              <a:rPr lang="zh-CN" altLang="en-US">
                <a:sym typeface="+mn-ea"/>
              </a:rPr>
              <a:t>[m + n for m in 'ABC' for n in 'XYZ']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['AX', 'AY', 'AZ', 'BX', 'BY', 'BZ', 'CX', 'CY', 'CZ']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olidFill>
                  <a:srgbClr val="92D050"/>
                </a:solidFill>
              </a:rPr>
              <a:t>&gt;&gt;&gt;</a:t>
            </a:r>
            <a:r>
              <a:rPr lang="zh-CN" altLang="en-US"/>
              <a:t> d = {'x': 'A', 'y': 'B', 'z': 'C' }</a:t>
            </a:r>
            <a:endParaRPr lang="zh-CN" altLang="en-US"/>
          </a:p>
          <a:p>
            <a:pPr algn="l"/>
            <a:r>
              <a:rPr lang="zh-CN" altLang="en-US">
                <a:solidFill>
                  <a:srgbClr val="92D050"/>
                </a:solidFill>
              </a:rPr>
              <a:t>&gt;&gt;&gt;</a:t>
            </a:r>
            <a:r>
              <a:rPr lang="zh-CN" altLang="en-US"/>
              <a:t> [k + '=' + v for k, v in d.items()]</a:t>
            </a:r>
            <a:endParaRPr lang="zh-CN" altLang="en-US"/>
          </a:p>
          <a:p>
            <a:pPr algn="l"/>
            <a:r>
              <a:rPr lang="zh-CN" altLang="en-US"/>
              <a:t>['y=B', 'x=A', 'z=C']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高级特性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生成器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/>
              <a:t>通过列表生成式， 我们可以直接创建一个列表。 但是， 受到内存限制， 列表容量肯定是有限的。 而且， 创建一个包含100万个元素的列表， 不仅占用很大的存储空间， 如果我们仅仅需要访问前面几个元素， 那后面绝大多数元素占用的空间都白白浪费了。</a:t>
            </a:r>
            <a:endParaRPr lang="zh-CN" altLang="en-US"/>
          </a:p>
          <a:p>
            <a:pPr indent="457200" algn="l" eaLnBrk="1" latinLnBrk="0" hangingPunct="1"/>
            <a:r>
              <a:rPr lang="zh-CN" altLang="en-US"/>
              <a:t>所以， 如果列表元素可以按照某种算法推算出来， 那我们是否可以在循环的过程中不断推算出后续的元素呢？这样就不必创建完整的list， 从而节省大量的空间。 在Python中， 这种一边循环一边计算的机制， 称为生成器：generator。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高级特性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25650"/>
            <a:ext cx="8050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生成器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7795" y="2646680"/>
            <a:ext cx="44500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def fib(max):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    n, a, b = 0, 0, 1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</a:t>
            </a:r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while n &lt; max: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rPr>
              <a:t>print(b)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a, b = b, a + b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n = n + 1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</a:t>
            </a:r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return 'done'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87240" y="2646680"/>
            <a:ext cx="45783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def fib(max):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    n, a, b = 0, 0, 1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</a:t>
            </a:r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while n &lt; max: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rPr>
              <a:t>yield b</a:t>
            </a:r>
            <a:endParaRPr lang="zh-CN" altLang="en-US">
              <a:solidFill>
                <a:srgbClr val="FF0000"/>
              </a:solidFill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a, b = b, a + b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n = n + 1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</a:t>
            </a:r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return 'done'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552315" y="2219960"/>
            <a:ext cx="19685" cy="357124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高级特性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25650"/>
            <a:ext cx="8050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生成器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1500" y="2646680"/>
            <a:ext cx="371094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def odd():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    print('step 1')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</a:t>
            </a:r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yield 1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</a:t>
            </a:r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print('step 2')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</a:t>
            </a:r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yield(3)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</a:t>
            </a:r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print('step 3')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zh-CN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</a:t>
            </a:r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yield(5)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33620" y="2646680"/>
            <a:ext cx="222123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92D050"/>
                </a:solidFill>
              </a:rPr>
              <a:t>&gt;&gt;&gt;</a:t>
            </a:r>
            <a:r>
              <a:rPr lang="zh-CN" altLang="en-US"/>
              <a:t> o = odd()</a:t>
            </a:r>
            <a:endParaRPr lang="zh-CN" altLang="en-US"/>
          </a:p>
          <a:p>
            <a:r>
              <a:rPr lang="zh-CN" altLang="en-US">
                <a:solidFill>
                  <a:srgbClr val="92D050"/>
                </a:solidFill>
              </a:rPr>
              <a:t>&gt;&gt;&gt;</a:t>
            </a:r>
            <a:r>
              <a:rPr lang="zh-CN" altLang="en-US"/>
              <a:t> next(o)</a:t>
            </a:r>
            <a:endParaRPr lang="zh-CN" altLang="en-US"/>
          </a:p>
          <a:p>
            <a:r>
              <a:rPr lang="zh-CN" altLang="en-US"/>
              <a:t>step 1</a:t>
            </a:r>
            <a:endParaRPr lang="zh-CN" altLang="en-US"/>
          </a:p>
          <a:p>
            <a:r>
              <a:rPr lang="zh-CN" altLang="en-US"/>
              <a:t>1 &gt;</a:t>
            </a:r>
            <a:endParaRPr lang="zh-CN" altLang="en-US"/>
          </a:p>
          <a:p>
            <a:r>
              <a:rPr lang="zh-CN" altLang="en-US">
                <a:solidFill>
                  <a:srgbClr val="92D050"/>
                </a:solidFill>
              </a:rPr>
              <a:t>&gt;&gt;</a:t>
            </a:r>
            <a:r>
              <a:rPr lang="zh-CN" altLang="en-US"/>
              <a:t> next(o)</a:t>
            </a:r>
            <a:endParaRPr lang="zh-CN" altLang="en-US"/>
          </a:p>
          <a:p>
            <a:r>
              <a:rPr lang="zh-CN" altLang="en-US"/>
              <a:t>step 2</a:t>
            </a:r>
            <a:endParaRPr lang="zh-CN" altLang="en-US"/>
          </a:p>
          <a:p>
            <a:r>
              <a:rPr lang="zh-CN" altLang="en-US"/>
              <a:t>3 &gt;</a:t>
            </a:r>
            <a:endParaRPr lang="zh-CN" altLang="en-US"/>
          </a:p>
          <a:p>
            <a:r>
              <a:rPr lang="zh-CN" altLang="en-US">
                <a:solidFill>
                  <a:srgbClr val="92D050"/>
                </a:solidFill>
              </a:rPr>
              <a:t>&gt;&gt;</a:t>
            </a:r>
            <a:r>
              <a:rPr lang="zh-CN" altLang="en-US"/>
              <a:t> next(o)</a:t>
            </a:r>
            <a:endParaRPr lang="zh-CN" altLang="en-US"/>
          </a:p>
          <a:p>
            <a:r>
              <a:rPr lang="zh-CN" altLang="en-US"/>
              <a:t>step 3</a:t>
            </a:r>
            <a:endParaRPr lang="zh-CN" altLang="en-US"/>
          </a:p>
          <a:p>
            <a:r>
              <a:rPr lang="zh-CN" altLang="en-US"/>
              <a:t>5 &gt;</a:t>
            </a:r>
            <a:endParaRPr lang="zh-CN" altLang="en-US"/>
          </a:p>
          <a:p>
            <a:r>
              <a:rPr lang="zh-CN" altLang="en-US">
                <a:solidFill>
                  <a:srgbClr val="92D050"/>
                </a:solidFill>
              </a:rPr>
              <a:t>&gt;&gt;</a:t>
            </a:r>
            <a:r>
              <a:rPr lang="zh-CN" altLang="en-US"/>
              <a:t> next(o)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8600" y="5601970"/>
            <a:ext cx="43967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Traceback (most recent call last):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File "&lt;stdin&gt;", line 1, in &lt;module&gt; StopIteration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160" name=" 160"/>
          <p:cNvSpPr/>
          <p:nvPr/>
        </p:nvSpPr>
        <p:spPr>
          <a:xfrm flipH="1">
            <a:off x="3987165" y="6205855"/>
            <a:ext cx="846455" cy="37274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高级特性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25650"/>
            <a:ext cx="8050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生成器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1500" y="2646680"/>
            <a:ext cx="825436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eaLnBrk="1" latinLnBrk="0" hangingPunct="1"/>
            <a:r>
              <a:rPr lang="zh-CN" altLang="en-US"/>
              <a:t>可以看到， odd 不是普通函数， 而是generator， 在执行过程中， 遇到 yield 就中断， 下次又继续执行。 执行3次 yield 后， 已经没有 yield 可以执行了， 所以， 第4次调用 next(o) 就报错。</a:t>
            </a:r>
            <a:endParaRPr lang="zh-CN" altLang="en-US"/>
          </a:p>
          <a:p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</a:rPr>
              <a:t>g = fib(6)</a:t>
            </a:r>
            <a:endParaRPr lang="zh-CN" altLang="en-US" sz="2000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</a:rPr>
              <a:t>while True:</a:t>
            </a:r>
            <a:endParaRPr lang="zh-CN" altLang="en-US" sz="2000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</a:rPr>
              <a:t>    try:</a:t>
            </a:r>
            <a:endParaRPr lang="zh-CN" altLang="en-US" sz="2000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</a:rPr>
              <a:t>x = next(g)</a:t>
            </a:r>
            <a:endParaRPr lang="zh-CN" altLang="en-US" sz="2000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</a:rPr>
              <a:t>print('g:', x)</a:t>
            </a:r>
            <a:endParaRPr lang="zh-CN" altLang="en-US" sz="2000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</a:t>
            </a:r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</a:rPr>
              <a:t>except StopIteration as e:</a:t>
            </a:r>
            <a:endParaRPr lang="zh-CN" altLang="en-US" sz="2000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</a:rPr>
              <a:t>print('Generator return value:', </a:t>
            </a:r>
            <a:r>
              <a:rPr lang="zh-CN" altLang="en-US" sz="2000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rPr>
              <a:t>e.value</a:t>
            </a:r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</a:rPr>
              <a:t>)</a:t>
            </a:r>
            <a:endParaRPr lang="zh-CN" altLang="en-US" sz="2000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</a:rPr>
              <a:t>break</a:t>
            </a:r>
            <a:endParaRPr lang="zh-CN" altLang="en-US" sz="2000">
              <a:latin typeface="Source Code Pro" panose="020B0509030403020204" charset="0"/>
              <a:cs typeface="Source Code Pro" panose="020B050903040302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3"/>
  <p:tag name="KSO_WM_TEMPLATE_CATEGORY" val="custom"/>
  <p:tag name="KSO_WM_TEMPLATE_INDEX" val="20184556"/>
  <p:tag name="KSO_WM_UNIT_INDEX" val="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17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09_1"/>
  <p:tag name="KSO_WM_TEMPLATE_CATEGORY" val="custom"/>
  <p:tag name="KSO_WM_TEMPLATE_INDEX" val="20186830"/>
  <p:tag name="KSO_WM_TEMPLATE_SUBCATEGORY" val="combine"/>
  <p:tag name="KSO_WM_TEMPLATE_THUMBS_INDEX" val="1、6、10、15、19、22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3"/>
  <p:tag name="KSO_WM_TEMPLATE_CATEGORY" val="custom"/>
  <p:tag name="KSO_WM_TEMPLATE_INDEX" val="20184556"/>
  <p:tag name="KSO_WM_UNIT_INDEX" val="3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4"/>
  <p:tag name="KSO_WM_TEMPLATE_CATEGORY" val="custom"/>
  <p:tag name="KSO_WM_TEMPLATE_INDEX" val="20184556"/>
  <p:tag name="KSO_WM_UNIT_INDEX" val="4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4"/>
  <p:tag name="KSO_WM_TEMPLATE_CATEGORY" val="custom"/>
  <p:tag name="KSO_WM_TEMPLATE_INDEX" val="20184556"/>
  <p:tag name="KSO_WM_UNIT_INDEX" val="4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5"/>
  <p:tag name="KSO_WM_TEMPLATE_CATEGORY" val="custom"/>
  <p:tag name="KSO_WM_TEMPLATE_INDEX" val="20184556"/>
  <p:tag name="KSO_WM_UNIT_INDEX" val="5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6"/>
  <p:tag name="KSO_WM_TEMPLATE_CATEGORY" val="custom"/>
  <p:tag name="KSO_WM_TEMPLATE_INDEX" val="20184556"/>
  <p:tag name="KSO_WM_UNIT_INDEX" val="6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7"/>
  <p:tag name="KSO_WM_TEMPLATE_CATEGORY" val="custom"/>
  <p:tag name="KSO_WM_TEMPLATE_INDEX" val="20184556"/>
  <p:tag name="KSO_WM_UNIT_INDEX" val="7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29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5"/>
  <p:tag name="KSO_WM_TEMPLATE_CATEGORY" val="custom"/>
  <p:tag name="KSO_WM_TEMPLATE_INDEX" val="20184556"/>
  <p:tag name="KSO_WM_UNIT_INDEX" val="5"/>
</p:tagLst>
</file>

<file path=ppt/tags/tag30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09_1"/>
  <p:tag name="KSO_WM_TEMPLATE_CATEGORY" val="custom"/>
  <p:tag name="KSO_WM_TEMPLATE_INDEX" val="20186830"/>
  <p:tag name="KSO_WM_TEMPLATE_SUBCATEGORY" val="combine"/>
  <p:tag name="KSO_WM_TEMPLATE_THUMBS_INDEX" val="1、6、10、15、19、22"/>
</p:tagLst>
</file>

<file path=ppt/tags/tag3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1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UNIT_PRESET_TEXT" val="黑白简约商务通用"/>
</p:tagLst>
</file>

<file path=ppt/tags/tag3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b"/>
  <p:tag name="KSO_WM_UNIT_INDEX" val="1"/>
  <p:tag name="KSO_WM_UNIT_ID" val="custom20186830_1*b*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34.xml><?xml version="1.0" encoding="utf-8"?>
<p:tagLst xmlns:p="http://schemas.openxmlformats.org/presentationml/2006/main">
  <p:tag name="KSO_WM_TAG_VERSION" val="1.0"/>
  <p:tag name="KSO_WM_SLIDE_ITEM_CNT" val="2"/>
  <p:tag name="KSO_WM_SLIDE_LAYOUT" val="a_b_c"/>
  <p:tag name="KSO_WM_SLIDE_LAYOUT_CNT" val="1_1_1"/>
  <p:tag name="KSO_WM_SLIDE_TYPE" val="title"/>
  <p:tag name="KSO_WM_BEAUTIFY_FLAG" val="#wm#"/>
  <p:tag name="KSO_WM_COMBINE_RELATE_SLIDE_ID" val="background20181909_1"/>
  <p:tag name="KSO_WM_TEMPLATE_CATEGORY" val="custom"/>
  <p:tag name="KSO_WM_TEMPLATE_INDEX" val="20186830"/>
  <p:tag name="KSO_WM_SLIDE_ID" val="custom20186830_1"/>
  <p:tag name="KSO_WM_SLIDE_INDEX" val="1"/>
  <p:tag name="KSO_WM_TEMPLATE_SUBCATEGORY" val="combine"/>
  <p:tag name="KSO_WM_TEMPLATE_THUMBS_INDEX" val="1、6、10、15、19、22、"/>
  <p:tag name="KSO_WM_SLIDE_SUBTYPE" val="pureTxt"/>
</p:tagLst>
</file>

<file path=ppt/tags/tag3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ID" val="custom20186830_6*a*1"/>
  <p:tag name="KSO_WM_UNIT_PRESET_TEXT" val="ADD YOUR TITLE"/>
</p:tagLst>
</file>

<file path=ppt/tags/tag36.xml><?xml version="1.0" encoding="utf-8"?>
<p:tagLst xmlns:p="http://schemas.openxmlformats.org/presentationml/2006/main">
  <p:tag name="KSO_WM_TEMPLATE_CATEGORY" val="custom"/>
  <p:tag name="KSO_WM_TEMPLATE_INDEX" val="20186830"/>
  <p:tag name="KSO_WM_UNIT_TYPE" val="e"/>
  <p:tag name="KSO_WM_UNIT_INDEX" val="1"/>
  <p:tag name="KSO_WM_UNIT_ID" val="custom20186830_6*e*1"/>
  <p:tag name="KSO_WM_UNIT_LAYERLEVEL" val="1"/>
  <p:tag name="KSO_WM_UNIT_VALUE" val="14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Part 1"/>
</p:tagLst>
</file>

<file path=ppt/tags/tag37.xml><?xml version="1.0" encoding="utf-8"?>
<p:tagLst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BEAUTIFY_FLAG" val="#wm#"/>
  <p:tag name="KSO_WM_COMBINE_RELATE_SLIDE_ID" val="background20181909_2"/>
  <p:tag name="KSO_WM_TEMPLATE_CATEGORY" val="custom"/>
  <p:tag name="KSO_WM_TEMPLATE_INDEX" val="20186830"/>
  <p:tag name="KSO_WM_SLIDE_ID" val="custom20186830_6"/>
  <p:tag name="KSO_WM_SLIDE_INDEX" val="6"/>
  <p:tag name="KSO_WM_TEMPLATE_SUBCATEGORY" val="combine"/>
  <p:tag name="KSO_WM_SLIDE_SUBTYPE" val="pureTxt"/>
</p:tagLst>
</file>

<file path=ppt/tags/tag38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6"/>
  <p:tag name="KSO_WM_TEMPLATE_CATEGORY" val="custom"/>
  <p:tag name="KSO_WM_TEMPLATE_INDEX" val="20184556"/>
  <p:tag name="KSO_WM_UNIT_INDEX" val="6"/>
</p:tagLst>
</file>

<file path=ppt/tags/tag40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4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6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7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8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7"/>
  <p:tag name="KSO_WM_TEMPLATE_CATEGORY" val="custom"/>
  <p:tag name="KSO_WM_TEMPLATE_INDEX" val="20184556"/>
  <p:tag name="KSO_WM_UNIT_INDEX" val="7"/>
</p:tagLst>
</file>

<file path=ppt/tags/tag50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51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5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5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54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5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heme/theme1.xml><?xml version="1.0" encoding="utf-8"?>
<a:theme xmlns:a="http://schemas.openxmlformats.org/drawingml/2006/main" name="2_Office 主题​​">
  <a:themeElements>
    <a:clrScheme name="自定义 2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2874</Words>
  <Application>WPS 演示</Application>
  <PresentationFormat>全屏显示(4:3)</PresentationFormat>
  <Paragraphs>140</Paragraphs>
  <Slides>11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微软雅黑</vt:lpstr>
      <vt:lpstr>Franklin Gothic Medium</vt:lpstr>
      <vt:lpstr>Segoe UI Semibold</vt:lpstr>
      <vt:lpstr>Arial Unicode MS</vt:lpstr>
      <vt:lpstr>Calibri</vt:lpstr>
      <vt:lpstr>Source Code Pro</vt:lpstr>
      <vt:lpstr>2_Office 主题​​</vt:lpstr>
      <vt:lpstr>1_Office 主题​​</vt:lpstr>
      <vt:lpstr>PowerPoint 演示文稿</vt:lpstr>
      <vt:lpstr>高级特性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DIGEX,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Project Training</dc:title>
  <dc:creator>pynnkr1</dc:creator>
  <cp:lastModifiedBy>小格调丿</cp:lastModifiedBy>
  <cp:revision>971</cp:revision>
  <dcterms:created xsi:type="dcterms:W3CDTF">2002-02-19T21:25:00Z</dcterms:created>
  <dcterms:modified xsi:type="dcterms:W3CDTF">2018-10-11T07:17:30Z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