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diagrams/data1.xml" ContentType="application/vnd.openxmlformats-officedocument.drawingml.diagramData+xml"/>
  <Override PartName="/ppt/presentation.xml" ContentType="application/vnd.openxmlformats-officedocument.presentationml.presentation.main+xml"/>
  <Override PartName="/ppt/slides/slide3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8.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2.xml" ContentType="application/vnd.openxmlformats-officedocument.presentationml.notesSlide+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drawing1.xml" ContentType="application/vnd.ms-office.drawingml.diagramDrawing+xml"/>
  <Override PartName="/ppt/diagrams/colors1.xml" ContentType="application/vnd.openxmlformats-officedocument.drawingml.diagramColors+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44"/>
  </p:notesMasterIdLst>
  <p:sldIdLst>
    <p:sldId id="423" r:id="rId2"/>
    <p:sldId id="430" r:id="rId3"/>
    <p:sldId id="429" r:id="rId4"/>
    <p:sldId id="422" r:id="rId5"/>
    <p:sldId id="438" r:id="rId6"/>
    <p:sldId id="463" r:id="rId7"/>
    <p:sldId id="464" r:id="rId8"/>
    <p:sldId id="424" r:id="rId9"/>
    <p:sldId id="425" r:id="rId10"/>
    <p:sldId id="426" r:id="rId11"/>
    <p:sldId id="427" r:id="rId12"/>
    <p:sldId id="428" r:id="rId13"/>
    <p:sldId id="431" r:id="rId14"/>
    <p:sldId id="432" r:id="rId15"/>
    <p:sldId id="433" r:id="rId16"/>
    <p:sldId id="434" r:id="rId17"/>
    <p:sldId id="435" r:id="rId18"/>
    <p:sldId id="436" r:id="rId19"/>
    <p:sldId id="439" r:id="rId20"/>
    <p:sldId id="440" r:id="rId21"/>
    <p:sldId id="441" r:id="rId22"/>
    <p:sldId id="442" r:id="rId23"/>
    <p:sldId id="443" r:id="rId24"/>
    <p:sldId id="444" r:id="rId25"/>
    <p:sldId id="445" r:id="rId26"/>
    <p:sldId id="446" r:id="rId27"/>
    <p:sldId id="447" r:id="rId28"/>
    <p:sldId id="448" r:id="rId29"/>
    <p:sldId id="449" r:id="rId30"/>
    <p:sldId id="450" r:id="rId31"/>
    <p:sldId id="451" r:id="rId32"/>
    <p:sldId id="452" r:id="rId33"/>
    <p:sldId id="453" r:id="rId34"/>
    <p:sldId id="454" r:id="rId35"/>
    <p:sldId id="455" r:id="rId36"/>
    <p:sldId id="456" r:id="rId37"/>
    <p:sldId id="457" r:id="rId38"/>
    <p:sldId id="458" r:id="rId39"/>
    <p:sldId id="459" r:id="rId40"/>
    <p:sldId id="460" r:id="rId41"/>
    <p:sldId id="461" r:id="rId42"/>
    <p:sldId id="462"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7E"/>
    <a:srgbClr val="005F8E"/>
    <a:srgbClr val="008CD2"/>
    <a:srgbClr val="006496"/>
    <a:srgbClr val="004B70"/>
    <a:srgbClr val="0070A8"/>
    <a:srgbClr val="005782"/>
    <a:srgbClr val="111111"/>
    <a:srgbClr val="003248"/>
    <a:srgbClr val="024C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47" autoAdjust="0"/>
    <p:restoredTop sz="94280" autoAdjust="0"/>
  </p:normalViewPr>
  <p:slideViewPr>
    <p:cSldViewPr snapToGrid="0">
      <p:cViewPr varScale="1">
        <p:scale>
          <a:sx n="68" d="100"/>
          <a:sy n="68" d="100"/>
        </p:scale>
        <p:origin x="1116" y="72"/>
      </p:cViewPr>
      <p:guideLst/>
    </p:cSldViewPr>
  </p:slideViewPr>
  <p:notesTextViewPr>
    <p:cViewPr>
      <p:scale>
        <a:sx n="1" d="1"/>
        <a:sy n="1" d="1"/>
      </p:scale>
      <p:origin x="0" y="0"/>
    </p:cViewPr>
  </p:notesTextViewPr>
  <p:sorterViewPr>
    <p:cViewPr>
      <p:scale>
        <a:sx n="100" d="100"/>
        <a:sy n="100" d="100"/>
      </p:scale>
      <p:origin x="0" y="-10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E20898-CE16-499D-8129-41C9CE705234}" type="doc">
      <dgm:prSet loTypeId="urn:microsoft.com/office/officeart/2005/8/layout/hProcess9" loCatId="process" qsTypeId="urn:microsoft.com/office/officeart/2005/8/quickstyle/simple1" qsCatId="simple" csTypeId="urn:microsoft.com/office/officeart/2005/8/colors/accent1_1" csCatId="accent1" phldr="1"/>
      <dgm:spPr/>
    </dgm:pt>
    <dgm:pt modelId="{9352D129-F00C-4BF7-B1D6-8C39F9A99200}">
      <dgm:prSet phldrT="[Text]" custT="1"/>
      <dgm:spPr/>
      <dgm:t>
        <a:bodyPr/>
        <a:lstStyle/>
        <a:p>
          <a:r>
            <a:rPr lang="en-US" sz="2000" b="1" dirty="0"/>
            <a:t>Project Conception/</a:t>
          </a:r>
        </a:p>
        <a:p>
          <a:r>
            <a:rPr lang="en-US" sz="2000" b="1" dirty="0"/>
            <a:t>Initiation</a:t>
          </a:r>
        </a:p>
      </dgm:t>
    </dgm:pt>
    <dgm:pt modelId="{384A1CBD-1F0D-437F-852A-8FA4D0629A46}" type="parTrans" cxnId="{AACF704A-AD5B-4297-BC33-8071440C31F5}">
      <dgm:prSet/>
      <dgm:spPr/>
      <dgm:t>
        <a:bodyPr/>
        <a:lstStyle/>
        <a:p>
          <a:endParaRPr lang="en-US" sz="1600"/>
        </a:p>
      </dgm:t>
    </dgm:pt>
    <dgm:pt modelId="{782A8D7A-CF21-4928-A48D-E45B3C8ECABD}" type="sibTrans" cxnId="{AACF704A-AD5B-4297-BC33-8071440C31F5}">
      <dgm:prSet/>
      <dgm:spPr/>
      <dgm:t>
        <a:bodyPr/>
        <a:lstStyle/>
        <a:p>
          <a:endParaRPr lang="en-US" sz="1600"/>
        </a:p>
      </dgm:t>
    </dgm:pt>
    <dgm:pt modelId="{A65BD13F-B0CB-4A4B-BC61-D3B344E0F2A5}">
      <dgm:prSet phldrT="[Text]" custT="1"/>
      <dgm:spPr/>
      <dgm:t>
        <a:bodyPr/>
        <a:lstStyle/>
        <a:p>
          <a:r>
            <a:rPr lang="en-US" sz="2000" b="1" kern="1200" dirty="0">
              <a:solidFill>
                <a:prstClr val="black">
                  <a:hueOff val="0"/>
                  <a:satOff val="0"/>
                  <a:lumOff val="0"/>
                  <a:alphaOff val="0"/>
                </a:prstClr>
              </a:solidFill>
              <a:latin typeface="Calibri"/>
              <a:ea typeface="+mn-ea"/>
              <a:cs typeface="+mn-cs"/>
            </a:rPr>
            <a:t>Close Project</a:t>
          </a:r>
        </a:p>
      </dgm:t>
    </dgm:pt>
    <dgm:pt modelId="{E38D977B-1E2D-4790-A53A-289BC41B81D1}" type="parTrans" cxnId="{9DB45080-38BA-4C7E-9A7F-7815BE07BA8A}">
      <dgm:prSet/>
      <dgm:spPr/>
      <dgm:t>
        <a:bodyPr/>
        <a:lstStyle/>
        <a:p>
          <a:endParaRPr lang="en-US" sz="1600"/>
        </a:p>
      </dgm:t>
    </dgm:pt>
    <dgm:pt modelId="{C150ACD5-FBA9-4BCF-B324-1EBF4177E524}" type="sibTrans" cxnId="{9DB45080-38BA-4C7E-9A7F-7815BE07BA8A}">
      <dgm:prSet/>
      <dgm:spPr/>
      <dgm:t>
        <a:bodyPr/>
        <a:lstStyle/>
        <a:p>
          <a:endParaRPr lang="en-US" sz="1600"/>
        </a:p>
      </dgm:t>
    </dgm:pt>
    <dgm:pt modelId="{6F9179E8-DD6C-4C7E-A2BD-B38E1C80BD72}">
      <dgm:prSet phldrT="[Text]" custT="1"/>
      <dgm:spPr/>
      <dgm:t>
        <a:bodyPr/>
        <a:lstStyle/>
        <a:p>
          <a:pPr marL="0" lvl="0" indent="0" algn="ctr" defTabSz="889000">
            <a:lnSpc>
              <a:spcPct val="90000"/>
            </a:lnSpc>
            <a:spcBef>
              <a:spcPct val="0"/>
            </a:spcBef>
            <a:spcAft>
              <a:spcPct val="35000"/>
            </a:spcAft>
            <a:buNone/>
          </a:pPr>
          <a:r>
            <a:rPr lang="en-US" sz="2000" b="1" kern="1200" dirty="0">
              <a:solidFill>
                <a:prstClr val="black">
                  <a:hueOff val="0"/>
                  <a:satOff val="0"/>
                  <a:lumOff val="0"/>
                  <a:alphaOff val="0"/>
                </a:prstClr>
              </a:solidFill>
              <a:latin typeface="Calibri"/>
              <a:ea typeface="+mn-ea"/>
              <a:cs typeface="+mn-cs"/>
            </a:rPr>
            <a:t>Planning</a:t>
          </a:r>
        </a:p>
      </dgm:t>
    </dgm:pt>
    <dgm:pt modelId="{6A5B67E4-9BBD-45EF-9E9C-2D7A18641628}" type="parTrans" cxnId="{5702C716-8B54-475C-9F68-3609C1EE984E}">
      <dgm:prSet/>
      <dgm:spPr/>
      <dgm:t>
        <a:bodyPr/>
        <a:lstStyle/>
        <a:p>
          <a:endParaRPr lang="en-US" sz="1600"/>
        </a:p>
      </dgm:t>
    </dgm:pt>
    <dgm:pt modelId="{6D7912A2-E9D6-45C8-BCA6-E626736B64F9}" type="sibTrans" cxnId="{5702C716-8B54-475C-9F68-3609C1EE984E}">
      <dgm:prSet/>
      <dgm:spPr/>
      <dgm:t>
        <a:bodyPr/>
        <a:lstStyle/>
        <a:p>
          <a:endParaRPr lang="en-US" sz="1600"/>
        </a:p>
      </dgm:t>
    </dgm:pt>
    <dgm:pt modelId="{731AB855-0B3B-46FF-ADED-674465E61307}">
      <dgm:prSet phldrT="[Text]" custT="1"/>
      <dgm:spPr/>
      <dgm:t>
        <a:bodyPr/>
        <a:lstStyle/>
        <a:p>
          <a:pPr marL="0" lvl="0" indent="0" algn="ctr" defTabSz="889000">
            <a:lnSpc>
              <a:spcPct val="90000"/>
            </a:lnSpc>
            <a:spcBef>
              <a:spcPct val="0"/>
            </a:spcBef>
            <a:spcAft>
              <a:spcPct val="35000"/>
            </a:spcAft>
            <a:buFont typeface="+mj-lt"/>
            <a:buNone/>
          </a:pPr>
          <a:r>
            <a:rPr lang="en-US" sz="2000" b="1" kern="1200" dirty="0">
              <a:solidFill>
                <a:prstClr val="black">
                  <a:hueOff val="0"/>
                  <a:satOff val="0"/>
                  <a:lumOff val="0"/>
                  <a:alphaOff val="0"/>
                </a:prstClr>
              </a:solidFill>
              <a:latin typeface="Calibri"/>
              <a:ea typeface="+mn-ea"/>
              <a:cs typeface="+mn-cs"/>
            </a:rPr>
            <a:t>Execution</a:t>
          </a:r>
        </a:p>
      </dgm:t>
    </dgm:pt>
    <dgm:pt modelId="{BF124DCA-5C7C-454C-B193-C69211BA60A1}" type="parTrans" cxnId="{9F3A166A-5C4F-4EE0-8BD3-B3B31237AE2E}">
      <dgm:prSet/>
      <dgm:spPr/>
      <dgm:t>
        <a:bodyPr/>
        <a:lstStyle/>
        <a:p>
          <a:endParaRPr lang="en-US" sz="1600"/>
        </a:p>
      </dgm:t>
    </dgm:pt>
    <dgm:pt modelId="{A11CCD0F-6D7A-4454-8073-DB51889162D3}" type="sibTrans" cxnId="{9F3A166A-5C4F-4EE0-8BD3-B3B31237AE2E}">
      <dgm:prSet/>
      <dgm:spPr/>
      <dgm:t>
        <a:bodyPr/>
        <a:lstStyle/>
        <a:p>
          <a:endParaRPr lang="en-US" sz="1600"/>
        </a:p>
      </dgm:t>
    </dgm:pt>
    <dgm:pt modelId="{97C22A8D-C984-4527-8A51-DFDFCCB5E78B}">
      <dgm:prSet phldrT="[Text]" custT="1"/>
      <dgm:spPr/>
      <dgm:t>
        <a:bodyPr/>
        <a:lstStyle/>
        <a:p>
          <a:pPr>
            <a:buFont typeface="+mj-lt"/>
            <a:buAutoNum type="arabicPeriod"/>
          </a:pPr>
          <a:r>
            <a:rPr lang="en-US" sz="2000" b="1" kern="1200" dirty="0">
              <a:solidFill>
                <a:prstClr val="black">
                  <a:hueOff val="0"/>
                  <a:satOff val="0"/>
                  <a:lumOff val="0"/>
                  <a:alphaOff val="0"/>
                </a:prstClr>
              </a:solidFill>
              <a:latin typeface="Calibri"/>
              <a:ea typeface="+mn-ea"/>
              <a:cs typeface="+mn-cs"/>
            </a:rPr>
            <a:t>Monitoring &amp; Control</a:t>
          </a:r>
        </a:p>
      </dgm:t>
    </dgm:pt>
    <dgm:pt modelId="{29F2BED2-8C9D-40E1-B0AB-641A2B3A776D}" type="parTrans" cxnId="{BDFA0807-768F-4C58-81EC-DE91A239DD6E}">
      <dgm:prSet/>
      <dgm:spPr/>
      <dgm:t>
        <a:bodyPr/>
        <a:lstStyle/>
        <a:p>
          <a:endParaRPr lang="en-US" sz="1600"/>
        </a:p>
      </dgm:t>
    </dgm:pt>
    <dgm:pt modelId="{F078592D-98AB-4765-9FDD-B6E2ACE1074E}" type="sibTrans" cxnId="{BDFA0807-768F-4C58-81EC-DE91A239DD6E}">
      <dgm:prSet/>
      <dgm:spPr/>
      <dgm:t>
        <a:bodyPr/>
        <a:lstStyle/>
        <a:p>
          <a:endParaRPr lang="en-US" sz="1600"/>
        </a:p>
      </dgm:t>
    </dgm:pt>
    <dgm:pt modelId="{63474001-0D8A-4699-9EE8-5CA5FD666D39}" type="pres">
      <dgm:prSet presAssocID="{26E20898-CE16-499D-8129-41C9CE705234}" presName="CompostProcess" presStyleCnt="0">
        <dgm:presLayoutVars>
          <dgm:dir/>
          <dgm:resizeHandles val="exact"/>
        </dgm:presLayoutVars>
      </dgm:prSet>
      <dgm:spPr/>
    </dgm:pt>
    <dgm:pt modelId="{BB186198-A3BF-46AD-9CE8-EEA1BB2818A3}" type="pres">
      <dgm:prSet presAssocID="{26E20898-CE16-499D-8129-41C9CE705234}" presName="arrow" presStyleLbl="bgShp" presStyleIdx="0" presStyleCnt="1"/>
      <dgm:spPr/>
    </dgm:pt>
    <dgm:pt modelId="{C64CC9CA-D4BD-4A3A-9D32-BDCB4A6B89DE}" type="pres">
      <dgm:prSet presAssocID="{26E20898-CE16-499D-8129-41C9CE705234}" presName="linearProcess" presStyleCnt="0"/>
      <dgm:spPr/>
    </dgm:pt>
    <dgm:pt modelId="{65211A4A-5118-4BB0-A232-3DDAB7D4C02A}" type="pres">
      <dgm:prSet presAssocID="{9352D129-F00C-4BF7-B1D6-8C39F9A99200}" presName="textNode" presStyleLbl="node1" presStyleIdx="0" presStyleCnt="5">
        <dgm:presLayoutVars>
          <dgm:bulletEnabled val="1"/>
        </dgm:presLayoutVars>
      </dgm:prSet>
      <dgm:spPr/>
    </dgm:pt>
    <dgm:pt modelId="{F109A483-1259-46A8-9C63-0D0E19C454F7}" type="pres">
      <dgm:prSet presAssocID="{782A8D7A-CF21-4928-A48D-E45B3C8ECABD}" presName="sibTrans" presStyleCnt="0"/>
      <dgm:spPr/>
    </dgm:pt>
    <dgm:pt modelId="{9CA40C88-0568-452C-A01B-75667BCBF397}" type="pres">
      <dgm:prSet presAssocID="{6F9179E8-DD6C-4C7E-A2BD-B38E1C80BD72}" presName="textNode" presStyleLbl="node1" presStyleIdx="1" presStyleCnt="5">
        <dgm:presLayoutVars>
          <dgm:bulletEnabled val="1"/>
        </dgm:presLayoutVars>
      </dgm:prSet>
      <dgm:spPr/>
    </dgm:pt>
    <dgm:pt modelId="{7BA51E9A-716E-4694-ACAC-311AC1845439}" type="pres">
      <dgm:prSet presAssocID="{6D7912A2-E9D6-45C8-BCA6-E626736B64F9}" presName="sibTrans" presStyleCnt="0"/>
      <dgm:spPr/>
    </dgm:pt>
    <dgm:pt modelId="{CADD757C-18DC-4468-AB57-5CD4FD22FA38}" type="pres">
      <dgm:prSet presAssocID="{731AB855-0B3B-46FF-ADED-674465E61307}" presName="textNode" presStyleLbl="node1" presStyleIdx="2" presStyleCnt="5">
        <dgm:presLayoutVars>
          <dgm:bulletEnabled val="1"/>
        </dgm:presLayoutVars>
      </dgm:prSet>
      <dgm:spPr/>
    </dgm:pt>
    <dgm:pt modelId="{07A9895A-9749-4CF5-A7A5-ADC92DBE20EA}" type="pres">
      <dgm:prSet presAssocID="{A11CCD0F-6D7A-4454-8073-DB51889162D3}" presName="sibTrans" presStyleCnt="0"/>
      <dgm:spPr/>
    </dgm:pt>
    <dgm:pt modelId="{94FC5219-DB5A-4261-A568-C4EEF573404E}" type="pres">
      <dgm:prSet presAssocID="{97C22A8D-C984-4527-8A51-DFDFCCB5E78B}" presName="textNode" presStyleLbl="node1" presStyleIdx="3" presStyleCnt="5">
        <dgm:presLayoutVars>
          <dgm:bulletEnabled val="1"/>
        </dgm:presLayoutVars>
      </dgm:prSet>
      <dgm:spPr/>
    </dgm:pt>
    <dgm:pt modelId="{181C8ACE-9DB5-4BCB-AB81-8AC9ED7EB7A0}" type="pres">
      <dgm:prSet presAssocID="{F078592D-98AB-4765-9FDD-B6E2ACE1074E}" presName="sibTrans" presStyleCnt="0"/>
      <dgm:spPr/>
    </dgm:pt>
    <dgm:pt modelId="{08C4DD62-5D4E-409A-BF50-578F9798C296}" type="pres">
      <dgm:prSet presAssocID="{A65BD13F-B0CB-4A4B-BC61-D3B344E0F2A5}" presName="textNode" presStyleLbl="node1" presStyleIdx="4" presStyleCnt="5">
        <dgm:presLayoutVars>
          <dgm:bulletEnabled val="1"/>
        </dgm:presLayoutVars>
      </dgm:prSet>
      <dgm:spPr/>
    </dgm:pt>
  </dgm:ptLst>
  <dgm:cxnLst>
    <dgm:cxn modelId="{A2603B57-3DE4-4BC9-941E-99766E1D585D}" type="presOf" srcId="{6F9179E8-DD6C-4C7E-A2BD-B38E1C80BD72}" destId="{9CA40C88-0568-452C-A01B-75667BCBF397}" srcOrd="0" destOrd="0" presId="urn:microsoft.com/office/officeart/2005/8/layout/hProcess9"/>
    <dgm:cxn modelId="{AACF704A-AD5B-4297-BC33-8071440C31F5}" srcId="{26E20898-CE16-499D-8129-41C9CE705234}" destId="{9352D129-F00C-4BF7-B1D6-8C39F9A99200}" srcOrd="0" destOrd="0" parTransId="{384A1CBD-1F0D-437F-852A-8FA4D0629A46}" sibTransId="{782A8D7A-CF21-4928-A48D-E45B3C8ECABD}"/>
    <dgm:cxn modelId="{9376F37A-7D4D-4409-9513-147A25B15EB0}" type="presOf" srcId="{26E20898-CE16-499D-8129-41C9CE705234}" destId="{63474001-0D8A-4699-9EE8-5CA5FD666D39}" srcOrd="0" destOrd="0" presId="urn:microsoft.com/office/officeart/2005/8/layout/hProcess9"/>
    <dgm:cxn modelId="{5702C716-8B54-475C-9F68-3609C1EE984E}" srcId="{26E20898-CE16-499D-8129-41C9CE705234}" destId="{6F9179E8-DD6C-4C7E-A2BD-B38E1C80BD72}" srcOrd="1" destOrd="0" parTransId="{6A5B67E4-9BBD-45EF-9E9C-2D7A18641628}" sibTransId="{6D7912A2-E9D6-45C8-BCA6-E626736B64F9}"/>
    <dgm:cxn modelId="{9F3A166A-5C4F-4EE0-8BD3-B3B31237AE2E}" srcId="{26E20898-CE16-499D-8129-41C9CE705234}" destId="{731AB855-0B3B-46FF-ADED-674465E61307}" srcOrd="2" destOrd="0" parTransId="{BF124DCA-5C7C-454C-B193-C69211BA60A1}" sibTransId="{A11CCD0F-6D7A-4454-8073-DB51889162D3}"/>
    <dgm:cxn modelId="{ABCC4DD4-ED2A-4CDF-9553-E1586905FB89}" type="presOf" srcId="{9352D129-F00C-4BF7-B1D6-8C39F9A99200}" destId="{65211A4A-5118-4BB0-A232-3DDAB7D4C02A}" srcOrd="0" destOrd="0" presId="urn:microsoft.com/office/officeart/2005/8/layout/hProcess9"/>
    <dgm:cxn modelId="{2106B71C-0FBF-4B50-8864-51E307B5245E}" type="presOf" srcId="{97C22A8D-C984-4527-8A51-DFDFCCB5E78B}" destId="{94FC5219-DB5A-4261-A568-C4EEF573404E}" srcOrd="0" destOrd="0" presId="urn:microsoft.com/office/officeart/2005/8/layout/hProcess9"/>
    <dgm:cxn modelId="{EFF0E593-62FF-45E5-AC60-3284C7CA74F0}" type="presOf" srcId="{731AB855-0B3B-46FF-ADED-674465E61307}" destId="{CADD757C-18DC-4468-AB57-5CD4FD22FA38}" srcOrd="0" destOrd="0" presId="urn:microsoft.com/office/officeart/2005/8/layout/hProcess9"/>
    <dgm:cxn modelId="{9DB45080-38BA-4C7E-9A7F-7815BE07BA8A}" srcId="{26E20898-CE16-499D-8129-41C9CE705234}" destId="{A65BD13F-B0CB-4A4B-BC61-D3B344E0F2A5}" srcOrd="4" destOrd="0" parTransId="{E38D977B-1E2D-4790-A53A-289BC41B81D1}" sibTransId="{C150ACD5-FBA9-4BCF-B324-1EBF4177E524}"/>
    <dgm:cxn modelId="{BDFA0807-768F-4C58-81EC-DE91A239DD6E}" srcId="{26E20898-CE16-499D-8129-41C9CE705234}" destId="{97C22A8D-C984-4527-8A51-DFDFCCB5E78B}" srcOrd="3" destOrd="0" parTransId="{29F2BED2-8C9D-40E1-B0AB-641A2B3A776D}" sibTransId="{F078592D-98AB-4765-9FDD-B6E2ACE1074E}"/>
    <dgm:cxn modelId="{38C71CDF-B72A-4301-82B7-9F2370B32E94}" type="presOf" srcId="{A65BD13F-B0CB-4A4B-BC61-D3B344E0F2A5}" destId="{08C4DD62-5D4E-409A-BF50-578F9798C296}" srcOrd="0" destOrd="0" presId="urn:microsoft.com/office/officeart/2005/8/layout/hProcess9"/>
    <dgm:cxn modelId="{6F864D19-6A7D-4808-884E-12B8C4293FB9}" type="presParOf" srcId="{63474001-0D8A-4699-9EE8-5CA5FD666D39}" destId="{BB186198-A3BF-46AD-9CE8-EEA1BB2818A3}" srcOrd="0" destOrd="0" presId="urn:microsoft.com/office/officeart/2005/8/layout/hProcess9"/>
    <dgm:cxn modelId="{38426576-E03A-4F4D-9A26-062845384765}" type="presParOf" srcId="{63474001-0D8A-4699-9EE8-5CA5FD666D39}" destId="{C64CC9CA-D4BD-4A3A-9D32-BDCB4A6B89DE}" srcOrd="1" destOrd="0" presId="urn:microsoft.com/office/officeart/2005/8/layout/hProcess9"/>
    <dgm:cxn modelId="{58CBB11D-E865-458A-8352-97A5618020B8}" type="presParOf" srcId="{C64CC9CA-D4BD-4A3A-9D32-BDCB4A6B89DE}" destId="{65211A4A-5118-4BB0-A232-3DDAB7D4C02A}" srcOrd="0" destOrd="0" presId="urn:microsoft.com/office/officeart/2005/8/layout/hProcess9"/>
    <dgm:cxn modelId="{F60B283F-4F09-4795-86EA-25312EBE64D6}" type="presParOf" srcId="{C64CC9CA-D4BD-4A3A-9D32-BDCB4A6B89DE}" destId="{F109A483-1259-46A8-9C63-0D0E19C454F7}" srcOrd="1" destOrd="0" presId="urn:microsoft.com/office/officeart/2005/8/layout/hProcess9"/>
    <dgm:cxn modelId="{7B4F8C32-0FEC-4F02-B25B-99E58C1FD3BE}" type="presParOf" srcId="{C64CC9CA-D4BD-4A3A-9D32-BDCB4A6B89DE}" destId="{9CA40C88-0568-452C-A01B-75667BCBF397}" srcOrd="2" destOrd="0" presId="urn:microsoft.com/office/officeart/2005/8/layout/hProcess9"/>
    <dgm:cxn modelId="{ACDE4E75-268F-4A62-8A27-5B99896A4344}" type="presParOf" srcId="{C64CC9CA-D4BD-4A3A-9D32-BDCB4A6B89DE}" destId="{7BA51E9A-716E-4694-ACAC-311AC1845439}" srcOrd="3" destOrd="0" presId="urn:microsoft.com/office/officeart/2005/8/layout/hProcess9"/>
    <dgm:cxn modelId="{3B18E64E-B66E-4176-819A-17DC029617B5}" type="presParOf" srcId="{C64CC9CA-D4BD-4A3A-9D32-BDCB4A6B89DE}" destId="{CADD757C-18DC-4468-AB57-5CD4FD22FA38}" srcOrd="4" destOrd="0" presId="urn:microsoft.com/office/officeart/2005/8/layout/hProcess9"/>
    <dgm:cxn modelId="{140D52E3-9AEE-4C91-A952-700BA9B01ED6}" type="presParOf" srcId="{C64CC9CA-D4BD-4A3A-9D32-BDCB4A6B89DE}" destId="{07A9895A-9749-4CF5-A7A5-ADC92DBE20EA}" srcOrd="5" destOrd="0" presId="urn:microsoft.com/office/officeart/2005/8/layout/hProcess9"/>
    <dgm:cxn modelId="{90966B5A-497D-40E1-832F-D1A5B7CCD588}" type="presParOf" srcId="{C64CC9CA-D4BD-4A3A-9D32-BDCB4A6B89DE}" destId="{94FC5219-DB5A-4261-A568-C4EEF573404E}" srcOrd="6" destOrd="0" presId="urn:microsoft.com/office/officeart/2005/8/layout/hProcess9"/>
    <dgm:cxn modelId="{3D374B68-4B40-478C-BBD7-2F67C226C878}" type="presParOf" srcId="{C64CC9CA-D4BD-4A3A-9D32-BDCB4A6B89DE}" destId="{181C8ACE-9DB5-4BCB-AB81-8AC9ED7EB7A0}" srcOrd="7" destOrd="0" presId="urn:microsoft.com/office/officeart/2005/8/layout/hProcess9"/>
    <dgm:cxn modelId="{14F61722-76D9-45C4-B42B-B0F82A315402}" type="presParOf" srcId="{C64CC9CA-D4BD-4A3A-9D32-BDCB4A6B89DE}" destId="{08C4DD62-5D4E-409A-BF50-578F9798C296}"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86198-A3BF-46AD-9CE8-EEA1BB2818A3}">
      <dsp:nvSpPr>
        <dsp:cNvPr id="0" name=""/>
        <dsp:cNvSpPr/>
      </dsp:nvSpPr>
      <dsp:spPr>
        <a:xfrm>
          <a:off x="730526" y="0"/>
          <a:ext cx="8279294" cy="368875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211A4A-5118-4BB0-A232-3DDAB7D4C02A}">
      <dsp:nvSpPr>
        <dsp:cNvPr id="0" name=""/>
        <dsp:cNvSpPr/>
      </dsp:nvSpPr>
      <dsp:spPr>
        <a:xfrm>
          <a:off x="2853" y="1106625"/>
          <a:ext cx="1717877" cy="1475501"/>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Project Conception/</a:t>
          </a:r>
        </a:p>
        <a:p>
          <a:pPr marL="0" lvl="0" indent="0" algn="ctr" defTabSz="889000">
            <a:lnSpc>
              <a:spcPct val="90000"/>
            </a:lnSpc>
            <a:spcBef>
              <a:spcPct val="0"/>
            </a:spcBef>
            <a:spcAft>
              <a:spcPct val="35000"/>
            </a:spcAft>
            <a:buNone/>
          </a:pPr>
          <a:r>
            <a:rPr lang="en-US" sz="2000" b="1" kern="1200" dirty="0"/>
            <a:t>Initiation</a:t>
          </a:r>
        </a:p>
      </dsp:txBody>
      <dsp:txXfrm>
        <a:off x="74881" y="1178653"/>
        <a:ext cx="1573821" cy="1331445"/>
      </dsp:txXfrm>
    </dsp:sp>
    <dsp:sp modelId="{9CA40C88-0568-452C-A01B-75667BCBF397}">
      <dsp:nvSpPr>
        <dsp:cNvPr id="0" name=""/>
        <dsp:cNvSpPr/>
      </dsp:nvSpPr>
      <dsp:spPr>
        <a:xfrm>
          <a:off x="2007044" y="1106625"/>
          <a:ext cx="1717877" cy="1475501"/>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prstClr val="black">
                  <a:hueOff val="0"/>
                  <a:satOff val="0"/>
                  <a:lumOff val="0"/>
                  <a:alphaOff val="0"/>
                </a:prstClr>
              </a:solidFill>
              <a:latin typeface="Calibri"/>
              <a:ea typeface="+mn-ea"/>
              <a:cs typeface="+mn-cs"/>
            </a:rPr>
            <a:t>Planning</a:t>
          </a:r>
        </a:p>
      </dsp:txBody>
      <dsp:txXfrm>
        <a:off x="2079072" y="1178653"/>
        <a:ext cx="1573821" cy="1331445"/>
      </dsp:txXfrm>
    </dsp:sp>
    <dsp:sp modelId="{CADD757C-18DC-4468-AB57-5CD4FD22FA38}">
      <dsp:nvSpPr>
        <dsp:cNvPr id="0" name=""/>
        <dsp:cNvSpPr/>
      </dsp:nvSpPr>
      <dsp:spPr>
        <a:xfrm>
          <a:off x="4011234" y="1106625"/>
          <a:ext cx="1717877" cy="1475501"/>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mj-lt"/>
            <a:buNone/>
          </a:pPr>
          <a:r>
            <a:rPr lang="en-US" sz="2000" b="1" kern="1200" dirty="0">
              <a:solidFill>
                <a:prstClr val="black">
                  <a:hueOff val="0"/>
                  <a:satOff val="0"/>
                  <a:lumOff val="0"/>
                  <a:alphaOff val="0"/>
                </a:prstClr>
              </a:solidFill>
              <a:latin typeface="Calibri"/>
              <a:ea typeface="+mn-ea"/>
              <a:cs typeface="+mn-cs"/>
            </a:rPr>
            <a:t>Execution</a:t>
          </a:r>
        </a:p>
      </dsp:txBody>
      <dsp:txXfrm>
        <a:off x="4083262" y="1178653"/>
        <a:ext cx="1573821" cy="1331445"/>
      </dsp:txXfrm>
    </dsp:sp>
    <dsp:sp modelId="{94FC5219-DB5A-4261-A568-C4EEF573404E}">
      <dsp:nvSpPr>
        <dsp:cNvPr id="0" name=""/>
        <dsp:cNvSpPr/>
      </dsp:nvSpPr>
      <dsp:spPr>
        <a:xfrm>
          <a:off x="6015425" y="1106625"/>
          <a:ext cx="1717877" cy="1475501"/>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mj-lt"/>
            <a:buNone/>
          </a:pPr>
          <a:r>
            <a:rPr lang="en-US" sz="2000" b="1" kern="1200" dirty="0">
              <a:solidFill>
                <a:prstClr val="black">
                  <a:hueOff val="0"/>
                  <a:satOff val="0"/>
                  <a:lumOff val="0"/>
                  <a:alphaOff val="0"/>
                </a:prstClr>
              </a:solidFill>
              <a:latin typeface="Calibri"/>
              <a:ea typeface="+mn-ea"/>
              <a:cs typeface="+mn-cs"/>
            </a:rPr>
            <a:t>Monitoring &amp; Control</a:t>
          </a:r>
        </a:p>
      </dsp:txBody>
      <dsp:txXfrm>
        <a:off x="6087453" y="1178653"/>
        <a:ext cx="1573821" cy="1331445"/>
      </dsp:txXfrm>
    </dsp:sp>
    <dsp:sp modelId="{08C4DD62-5D4E-409A-BF50-578F9798C296}">
      <dsp:nvSpPr>
        <dsp:cNvPr id="0" name=""/>
        <dsp:cNvSpPr/>
      </dsp:nvSpPr>
      <dsp:spPr>
        <a:xfrm>
          <a:off x="8019615" y="1106625"/>
          <a:ext cx="1717877" cy="1475501"/>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prstClr val="black">
                  <a:hueOff val="0"/>
                  <a:satOff val="0"/>
                  <a:lumOff val="0"/>
                  <a:alphaOff val="0"/>
                </a:prstClr>
              </a:solidFill>
              <a:latin typeface="Calibri"/>
              <a:ea typeface="+mn-ea"/>
              <a:cs typeface="+mn-cs"/>
            </a:rPr>
            <a:t>Close Project</a:t>
          </a:r>
        </a:p>
      </dsp:txBody>
      <dsp:txXfrm>
        <a:off x="8091643" y="1178653"/>
        <a:ext cx="1573821" cy="133144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B9A856-DCE9-4A27-8CDF-1EEEB4499AD5}" type="datetimeFigureOut">
              <a:rPr lang="en-US" smtClean="0"/>
              <a:t>5/13/2019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D3437-9AF9-40E5-A28C-F01F842CB9F0}" type="slidenum">
              <a:rPr lang="en-US" smtClean="0"/>
              <a:t>‹#›</a:t>
            </a:fld>
            <a:endParaRPr lang="en-US"/>
          </a:p>
        </p:txBody>
      </p:sp>
    </p:spTree>
    <p:extLst>
      <p:ext uri="{BB962C8B-B14F-4D97-AF65-F5344CB8AC3E}">
        <p14:creationId xmlns:p14="http://schemas.microsoft.com/office/powerpoint/2010/main" val="619696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F08B029-C4FE-4F9B-A430-5E8F5056301B}"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540173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000000"/>
                </a:solidFill>
                <a:latin typeface="Gill Sans" pitchFamily="1" charset="0"/>
                <a:ea typeface="ヒラギノ角ゴ Pro W3" pitchFamily="1" charset="-128"/>
                <a:sym typeface="Gill Sans" pitchFamily="1" charset="0"/>
              </a:defRPr>
            </a:lvl1pPr>
            <a:lvl2pPr marL="742950" indent="-285750">
              <a:defRPr sz="3200">
                <a:solidFill>
                  <a:srgbClr val="000000"/>
                </a:solidFill>
                <a:latin typeface="Gill Sans" pitchFamily="1" charset="0"/>
                <a:ea typeface="ヒラギノ角ゴ Pro W3" pitchFamily="1" charset="-128"/>
                <a:sym typeface="Gill Sans" pitchFamily="1" charset="0"/>
              </a:defRPr>
            </a:lvl2pPr>
            <a:lvl3pPr marL="1143000" indent="-228600">
              <a:defRPr sz="3200">
                <a:solidFill>
                  <a:srgbClr val="000000"/>
                </a:solidFill>
                <a:latin typeface="Gill Sans" pitchFamily="1" charset="0"/>
                <a:ea typeface="ヒラギノ角ゴ Pro W3" pitchFamily="1" charset="-128"/>
                <a:sym typeface="Gill Sans" pitchFamily="1" charset="0"/>
              </a:defRPr>
            </a:lvl3pPr>
            <a:lvl4pPr marL="1600200" indent="-228600">
              <a:defRPr sz="3200">
                <a:solidFill>
                  <a:srgbClr val="000000"/>
                </a:solidFill>
                <a:latin typeface="Gill Sans" pitchFamily="1" charset="0"/>
                <a:ea typeface="ヒラギノ角ゴ Pro W3" pitchFamily="1" charset="-128"/>
                <a:sym typeface="Gill Sans" pitchFamily="1" charset="0"/>
              </a:defRPr>
            </a:lvl4pPr>
            <a:lvl5pPr marL="2057400" indent="-228600">
              <a:defRPr sz="3200">
                <a:solidFill>
                  <a:srgbClr val="000000"/>
                </a:solidFill>
                <a:latin typeface="Gill Sans" pitchFamily="1" charset="0"/>
                <a:ea typeface="ヒラギノ角ゴ Pro W3" pitchFamily="1" charset="-128"/>
                <a:sym typeface="Gill Sans" pitchFamily="1" charset="0"/>
              </a:defRPr>
            </a:lvl5pPr>
            <a:lvl6pPr marL="25146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fld id="{34E38B3C-0072-47C2-96F2-0025C93FFD03}" type="slidenum">
              <a:rPr lang="en-US" altLang="en-US" sz="1200" smtClean="0"/>
              <a:pPr/>
              <a:t>7</a:t>
            </a:fld>
            <a:endParaRPr lang="en-US" altLang="en-US" sz="1200"/>
          </a:p>
        </p:txBody>
      </p:sp>
      <p:sp>
        <p:nvSpPr>
          <p:cNvPr id="32771" name="Rectangle 2"/>
          <p:cNvSpPr>
            <a:spLocks noGrp="1" noRot="1" noChangeAspect="1" noChangeArrowheads="1" noTextEdit="1"/>
          </p:cNvSpPr>
          <p:nvPr>
            <p:ph type="sldImg"/>
          </p:nvPr>
        </p:nvSpPr>
        <p:spPr>
          <a:ln/>
        </p:spPr>
      </p:sp>
      <p:sp>
        <p:nvSpPr>
          <p:cNvPr id="66564"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1801588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AAD347D-5ACD-4C99-B74B-A9C85AD731AF}" type="datetimeFigureOut">
              <a:rPr lang="en-US" smtClean="0"/>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defTabSz="609468"/>
            <a:fld id="{B2D16DD7-B5C5-45A5-A717-315AD83FA21E}" type="slidenum">
              <a:rPr lang="en-IN" smtClean="0">
                <a:solidFill>
                  <a:prstClr val="white"/>
                </a:solidFill>
              </a:rPr>
              <a:pPr defTabSz="609468"/>
              <a:t>‹#›</a:t>
            </a:fld>
            <a:endParaRPr lang="en-IN" dirty="0">
              <a:solidFill>
                <a:prstClr val="white"/>
              </a:solidFill>
            </a:endParaRPr>
          </a:p>
        </p:txBody>
      </p:sp>
    </p:spTree>
    <p:extLst>
      <p:ext uri="{BB962C8B-B14F-4D97-AF65-F5344CB8AC3E}">
        <p14:creationId xmlns:p14="http://schemas.microsoft.com/office/powerpoint/2010/main" val="71992844"/>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09A250-FF31-4206-8172-F9D3106AACB1}" type="datetimeFigureOut">
              <a:rPr lang="en-US" smtClean="0"/>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defTabSz="609468"/>
            <a:fld id="{B2D16DD7-B5C5-45A5-A717-315AD83FA21E}" type="slidenum">
              <a:rPr lang="en-IN" smtClean="0">
                <a:solidFill>
                  <a:prstClr val="white"/>
                </a:solidFill>
              </a:rPr>
              <a:pPr defTabSz="609468"/>
              <a:t>‹#›</a:t>
            </a:fld>
            <a:endParaRPr lang="en-IN" dirty="0">
              <a:solidFill>
                <a:prstClr val="white"/>
              </a:solidFill>
            </a:endParaRPr>
          </a:p>
        </p:txBody>
      </p:sp>
    </p:spTree>
    <p:extLst>
      <p:ext uri="{BB962C8B-B14F-4D97-AF65-F5344CB8AC3E}">
        <p14:creationId xmlns:p14="http://schemas.microsoft.com/office/powerpoint/2010/main" val="163708636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09A250-FF31-4206-8172-F9D3106AACB1}" type="datetimeFigureOut">
              <a:rPr lang="en-US" smtClean="0"/>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defTabSz="609468"/>
            <a:fld id="{B2D16DD7-B5C5-45A5-A717-315AD83FA21E}" type="slidenum">
              <a:rPr lang="en-IN" smtClean="0">
                <a:solidFill>
                  <a:prstClr val="white"/>
                </a:solidFill>
              </a:rPr>
              <a:pPr defTabSz="609468"/>
              <a:t>‹#›</a:t>
            </a:fld>
            <a:endParaRPr lang="en-IN" dirty="0">
              <a:solidFill>
                <a:prstClr val="white"/>
              </a:solidFill>
            </a:endParaRPr>
          </a:p>
        </p:txBody>
      </p:sp>
    </p:spTree>
    <p:extLst>
      <p:ext uri="{BB962C8B-B14F-4D97-AF65-F5344CB8AC3E}">
        <p14:creationId xmlns:p14="http://schemas.microsoft.com/office/powerpoint/2010/main" val="3322520589"/>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2704" y="1126604"/>
            <a:ext cx="12234879" cy="296475"/>
          </a:xfrm>
          <a:prstGeom prst="rect">
            <a:avLst/>
          </a:prstGeom>
        </p:spPr>
      </p:pic>
      <p:pic>
        <p:nvPicPr>
          <p:cNvPr id="14" name="Picture 1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2704" y="1126604"/>
            <a:ext cx="12234879" cy="296475"/>
          </a:xfrm>
          <a:prstGeom prst="rect">
            <a:avLst/>
          </a:prstGeom>
        </p:spPr>
      </p:pic>
      <p:sp>
        <p:nvSpPr>
          <p:cNvPr id="3" name="Rectangle 2"/>
          <p:cNvSpPr>
            <a:spLocks/>
          </p:cNvSpPr>
          <p:nvPr userDrawn="1"/>
        </p:nvSpPr>
        <p:spPr>
          <a:xfrm>
            <a:off x="0"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pic>
        <p:nvPicPr>
          <p:cNvPr id="17" name="Picture 2" descr="http://cdn.pcwallart.com/images/new-york-city-buildings-wallpaper-4.jpg"/>
          <p:cNvPicPr>
            <a:picLocks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gray">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2618867" y="5089310"/>
            <a:ext cx="9278887" cy="677108"/>
          </a:xfrm>
          <a:prstGeom prst="rect">
            <a:avLst/>
          </a:prstGeom>
          <a:noFill/>
        </p:spPr>
        <p:txBody>
          <a:bodyPr wrap="none" lIns="54610" tIns="54610" rIns="54610" bIns="54610" rtlCol="0" anchor="ctr" anchorCtr="0">
            <a:noAutofit/>
          </a:bodyPr>
          <a:lstStyle>
            <a:lvl1pPr algn="r">
              <a:defRPr lang="en-IN" sz="3800" b="1">
                <a:solidFill>
                  <a:schemeClr val="bg1"/>
                </a:solidFill>
                <a:latin typeface="Arial" panose="020B0604020202020204" pitchFamily="34" charset="0"/>
                <a:ea typeface="+mn-ea"/>
                <a:cs typeface="Arial" panose="020B0604020202020204" pitchFamily="34" charset="0"/>
              </a:defRPr>
            </a:lvl1pPr>
          </a:lstStyle>
          <a:p>
            <a:pPr marL="0" lvl="0" algn="r" defTabSz="914400"/>
            <a:r>
              <a:rPr lang="en-US" dirty="0"/>
              <a:t>Click to edit Master title style</a:t>
            </a:r>
            <a:endParaRPr lang="en-IN" dirty="0"/>
          </a:p>
        </p:txBody>
      </p:sp>
      <p:sp>
        <p:nvSpPr>
          <p:cNvPr id="5" name="Text Placeholder 4"/>
          <p:cNvSpPr>
            <a:spLocks noGrp="1"/>
          </p:cNvSpPr>
          <p:nvPr>
            <p:ph type="body" sz="quarter" idx="10"/>
          </p:nvPr>
        </p:nvSpPr>
        <p:spPr>
          <a:xfrm>
            <a:off x="4809596" y="5899768"/>
            <a:ext cx="7088159" cy="695062"/>
          </a:xfrm>
          <a:prstGeom prst="rect">
            <a:avLst/>
          </a:prstGeom>
          <a:noFill/>
        </p:spPr>
        <p:txBody>
          <a:bodyPr wrap="none" lIns="54610" tIns="54610" rIns="54610" bIns="54610" rtlCol="0" anchor="ctr" anchorCtr="0">
            <a:noAutofit/>
          </a:bodyPr>
          <a:lstStyle>
            <a:lvl1pPr>
              <a:defRPr lang="en-US" sz="2800" b="1" smtClean="0">
                <a:solidFill>
                  <a:schemeClr val="accent4"/>
                </a:solidFill>
              </a:defRPr>
            </a:lvl1pPr>
            <a:lvl2pPr>
              <a:defRPr lang="en-US" smtClean="0"/>
            </a:lvl2pPr>
            <a:lvl3pPr>
              <a:defRPr lang="en-US" smtClean="0"/>
            </a:lvl3pPr>
            <a:lvl4pPr>
              <a:defRPr lang="en-US" smtClean="0"/>
            </a:lvl4pPr>
            <a:lvl5pPr>
              <a:defRPr lang="en-IN"/>
            </a:lvl5pPr>
          </a:lstStyle>
          <a:p>
            <a:pPr lvl="0" defTabSz="914400">
              <a:spcBef>
                <a:spcPct val="0"/>
              </a:spcBef>
            </a:pPr>
            <a:r>
              <a:rPr lang="en-US" dirty="0"/>
              <a:t>Click to edit Master text styles</a:t>
            </a:r>
          </a:p>
        </p:txBody>
      </p:sp>
      <p:pic>
        <p:nvPicPr>
          <p:cNvPr id="10" name="Picture 9"/>
          <p:cNvPicPr>
            <a:picLocks noChangeAspect="1"/>
          </p:cNvPicPr>
          <p:nvPr userDrawn="1"/>
        </p:nvPicPr>
        <p:blipFill>
          <a:blip r:embed="rId4" cstate="print">
            <a:biLevel thresh="25000"/>
            <a:extLst>
              <a:ext uri="{28A0092B-C50C-407E-A947-70E740481C1C}">
                <a14:useLocalDpi xmlns:a14="http://schemas.microsoft.com/office/drawing/2010/main" val="0"/>
              </a:ext>
            </a:extLst>
          </a:blip>
          <a:stretch>
            <a:fillRect/>
          </a:stretch>
        </p:blipFill>
        <p:spPr>
          <a:xfrm>
            <a:off x="2238984" y="421218"/>
            <a:ext cx="2222120" cy="717744"/>
          </a:xfrm>
          <a:prstGeom prst="rect">
            <a:avLst/>
          </a:prstGeom>
        </p:spPr>
      </p:pic>
    </p:spTree>
    <p:extLst>
      <p:ext uri="{BB962C8B-B14F-4D97-AF65-F5344CB8AC3E}">
        <p14:creationId xmlns:p14="http://schemas.microsoft.com/office/powerpoint/2010/main" val="2475911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3" name="Rectangle 12"/>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sp>
        <p:nvSpPr>
          <p:cNvPr id="15" name="TextBox 14"/>
          <p:cNvSpPr txBox="1"/>
          <p:nvPr userDrawn="1"/>
        </p:nvSpPr>
        <p:spPr>
          <a:xfrm>
            <a:off x="142655" y="6522385"/>
            <a:ext cx="5052998"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For private circulation and viewing only |  www.csscorp.com</a:t>
            </a:r>
          </a:p>
        </p:txBody>
      </p:sp>
      <p:sp>
        <p:nvSpPr>
          <p:cNvPr id="6"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0">
                <a:solidFill>
                  <a:schemeClr val="bg1"/>
                </a:solidFill>
              </a:defRPr>
            </a:lvl1pPr>
          </a:lstStyle>
          <a:p>
            <a:fld id="{B2D16DD7-B5C5-45A5-A717-315AD83FA21E}" type="slidenum">
              <a:rPr lang="en-IN" smtClean="0">
                <a:solidFill>
                  <a:prstClr val="white"/>
                </a:solidFill>
              </a:rPr>
              <a:pPr/>
              <a:t>‹#›</a:t>
            </a:fld>
            <a:endParaRPr lang="en-IN" dirty="0">
              <a:solidFill>
                <a:prstClr val="white"/>
              </a:solidFill>
            </a:endParaRPr>
          </a:p>
        </p:txBody>
      </p:sp>
      <p:sp>
        <p:nvSpPr>
          <p:cNvPr id="8" name="TextBox 7"/>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Customer Engagement Reimagined</a:t>
            </a:r>
          </a:p>
        </p:txBody>
      </p:sp>
    </p:spTree>
    <p:extLst>
      <p:ext uri="{BB962C8B-B14F-4D97-AF65-F5344CB8AC3E}">
        <p14:creationId xmlns:p14="http://schemas.microsoft.com/office/powerpoint/2010/main" val="2890910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Pattern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126603"/>
            <a:ext cx="12192000" cy="5248230"/>
          </a:xfrm>
          <a:prstGeom prst="rect">
            <a:avLst/>
          </a:prstGeom>
        </p:spPr>
      </p:pic>
      <p:sp>
        <p:nvSpPr>
          <p:cNvPr id="5" name="Rectangle 4"/>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12704" y="1126604"/>
            <a:ext cx="12234879" cy="296475"/>
          </a:xfrm>
          <a:prstGeom prst="rect">
            <a:avLst/>
          </a:prstGeom>
        </p:spPr>
      </p:pic>
      <p:sp>
        <p:nvSpPr>
          <p:cNvPr id="15"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0">
                <a:solidFill>
                  <a:schemeClr val="bg1"/>
                </a:solidFill>
              </a:defRPr>
            </a:lvl1pPr>
          </a:lstStyle>
          <a:p>
            <a:fld id="{B2D16DD7-B5C5-45A5-A717-315AD83FA21E}" type="slidenum">
              <a:rPr lang="en-IN" smtClean="0">
                <a:solidFill>
                  <a:prstClr val="white"/>
                </a:solidFill>
              </a:rPr>
              <a:pPr/>
              <a:t>‹#›</a:t>
            </a:fld>
            <a:endParaRPr lang="en-IN" dirty="0">
              <a:solidFill>
                <a:prstClr val="white"/>
              </a:solidFill>
            </a:endParaRPr>
          </a:p>
        </p:txBody>
      </p:sp>
      <p:sp>
        <p:nvSpPr>
          <p:cNvPr id="11" name="TextBox 10"/>
          <p:cNvSpPr txBox="1"/>
          <p:nvPr userDrawn="1"/>
        </p:nvSpPr>
        <p:spPr>
          <a:xfrm>
            <a:off x="142655" y="6522385"/>
            <a:ext cx="5052998"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For private circulation and viewing only |  www.csscorp.com</a:t>
            </a:r>
          </a:p>
        </p:txBody>
      </p:sp>
      <p:sp>
        <p:nvSpPr>
          <p:cNvPr id="10" name="TextBox 9"/>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Customer Engagement Reimagined</a:t>
            </a:r>
          </a:p>
        </p:txBody>
      </p:sp>
    </p:spTree>
    <p:extLst>
      <p:ext uri="{BB962C8B-B14F-4D97-AF65-F5344CB8AC3E}">
        <p14:creationId xmlns:p14="http://schemas.microsoft.com/office/powerpoint/2010/main" val="1085018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attern">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125010"/>
            <a:ext cx="12192000" cy="5238723"/>
          </a:xfrm>
          <a:prstGeom prst="rect">
            <a:avLst/>
          </a:prstGeom>
        </p:spPr>
      </p:pic>
      <p:sp>
        <p:nvSpPr>
          <p:cNvPr id="5" name="Rectangle 4"/>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12704" y="1126604"/>
            <a:ext cx="12234879" cy="296475"/>
          </a:xfrm>
          <a:prstGeom prst="rect">
            <a:avLst/>
          </a:prstGeom>
        </p:spPr>
      </p:pic>
      <p:sp>
        <p:nvSpPr>
          <p:cNvPr id="8" name="TextBox 7"/>
          <p:cNvSpPr txBox="1"/>
          <p:nvPr userDrawn="1"/>
        </p:nvSpPr>
        <p:spPr>
          <a:xfrm>
            <a:off x="142655" y="6522385"/>
            <a:ext cx="5052998"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For private circulation and viewing only |  www.csscorp.com</a:t>
            </a:r>
          </a:p>
        </p:txBody>
      </p:sp>
      <p:sp>
        <p:nvSpPr>
          <p:cNvPr id="11"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0">
                <a:solidFill>
                  <a:schemeClr val="bg1"/>
                </a:solidFill>
              </a:defRPr>
            </a:lvl1pPr>
          </a:lstStyle>
          <a:p>
            <a:fld id="{B2D16DD7-B5C5-45A5-A717-315AD83FA21E}" type="slidenum">
              <a:rPr lang="en-IN" smtClean="0">
                <a:solidFill>
                  <a:prstClr val="white"/>
                </a:solidFill>
              </a:rPr>
              <a:pPr/>
              <a:t>‹#›</a:t>
            </a:fld>
            <a:endParaRPr lang="en-IN" dirty="0">
              <a:solidFill>
                <a:prstClr val="white"/>
              </a:solidFill>
            </a:endParaRPr>
          </a:p>
        </p:txBody>
      </p:sp>
      <p:sp>
        <p:nvSpPr>
          <p:cNvPr id="10" name="TextBox 9"/>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Customer Engagement Reimagined</a:t>
            </a:r>
          </a:p>
        </p:txBody>
      </p:sp>
    </p:spTree>
    <p:extLst>
      <p:ext uri="{BB962C8B-B14F-4D97-AF65-F5344CB8AC3E}">
        <p14:creationId xmlns:p14="http://schemas.microsoft.com/office/powerpoint/2010/main" val="1302398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126603"/>
            <a:ext cx="12192000" cy="5275476"/>
          </a:xfrm>
          <a:prstGeom prst="rect">
            <a:avLst/>
          </a:prstGeom>
        </p:spPr>
      </p:pic>
      <p:sp>
        <p:nvSpPr>
          <p:cNvPr id="13" name="Rectangle 12"/>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sp>
        <p:nvSpPr>
          <p:cNvPr id="15" name="TextBox 14"/>
          <p:cNvSpPr txBox="1"/>
          <p:nvPr userDrawn="1"/>
        </p:nvSpPr>
        <p:spPr>
          <a:xfrm>
            <a:off x="142655" y="6525074"/>
            <a:ext cx="3752069"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www.csscorp.com</a:t>
            </a:r>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2704" y="1126604"/>
            <a:ext cx="12234879" cy="296475"/>
          </a:xfrm>
          <a:prstGeom prst="rect">
            <a:avLst/>
          </a:prstGeom>
        </p:spPr>
      </p:pic>
      <p:sp>
        <p:nvSpPr>
          <p:cNvPr id="8"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1">
                <a:solidFill>
                  <a:schemeClr val="bg1"/>
                </a:solidFill>
                <a:latin typeface="Arial" panose="020B0604020202020204" pitchFamily="34" charset="0"/>
                <a:cs typeface="Arial" panose="020B0604020202020204" pitchFamily="34" charset="0"/>
              </a:defRPr>
            </a:lvl1pPr>
          </a:lstStyle>
          <a:p>
            <a:fld id="{B2D16DD7-B5C5-45A5-A717-315AD83FA21E}" type="slidenum">
              <a:rPr lang="en-IN" smtClean="0">
                <a:solidFill>
                  <a:prstClr val="white"/>
                </a:solidFill>
              </a:rPr>
              <a:pPr/>
              <a:t>‹#›</a:t>
            </a:fld>
            <a:endParaRPr lang="en-IN" dirty="0">
              <a:solidFill>
                <a:prstClr val="white"/>
              </a:solidFill>
            </a:endParaRPr>
          </a:p>
        </p:txBody>
      </p:sp>
      <p:sp>
        <p:nvSpPr>
          <p:cNvPr id="9" name="TextBox 8"/>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Customer Engagement Reimagined</a:t>
            </a:r>
          </a:p>
        </p:txBody>
      </p:sp>
    </p:spTree>
    <p:extLst>
      <p:ext uri="{BB962C8B-B14F-4D97-AF65-F5344CB8AC3E}">
        <p14:creationId xmlns:p14="http://schemas.microsoft.com/office/powerpoint/2010/main" val="3812302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b="29989"/>
          <a:stretch/>
        </p:blipFill>
        <p:spPr>
          <a:xfrm>
            <a:off x="9936298" y="293355"/>
            <a:ext cx="1998947" cy="511864"/>
          </a:xfrm>
          <a:prstGeom prst="rect">
            <a:avLst/>
          </a:prstGeom>
        </p:spPr>
      </p:pic>
      <p:sp>
        <p:nvSpPr>
          <p:cNvPr id="6" name="TextBox 5"/>
          <p:cNvSpPr txBox="1"/>
          <p:nvPr userDrawn="1"/>
        </p:nvSpPr>
        <p:spPr>
          <a:xfrm>
            <a:off x="142655" y="6522385"/>
            <a:ext cx="5052998" cy="230832"/>
          </a:xfrm>
          <a:prstGeom prst="rect">
            <a:avLst/>
          </a:prstGeom>
          <a:noFill/>
        </p:spPr>
        <p:txBody>
          <a:bodyPr wrap="square" rtlCol="0" anchor="ctr">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bg1"/>
                </a:solidFill>
                <a:latin typeface="Arial" pitchFamily="34" charset="0"/>
                <a:cs typeface="Arial" pitchFamily="34" charset="0"/>
              </a:rPr>
              <a:t>© CSS Corp  |  Confidential – For private circulation and viewing only |  www.csscorp.com</a:t>
            </a:r>
          </a:p>
        </p:txBody>
      </p:sp>
      <p:sp>
        <p:nvSpPr>
          <p:cNvPr id="8"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0">
                <a:solidFill>
                  <a:schemeClr val="bg1"/>
                </a:solidFill>
              </a:defRPr>
            </a:lvl1pPr>
          </a:lstStyle>
          <a:p>
            <a:fld id="{B2D16DD7-B5C5-45A5-A717-315AD83FA21E}" type="slidenum">
              <a:rPr lang="en-IN" smtClean="0"/>
              <a:pPr/>
              <a:t>‹#›</a:t>
            </a:fld>
            <a:endParaRPr lang="en-IN" dirty="0"/>
          </a:p>
        </p:txBody>
      </p:sp>
    </p:spTree>
    <p:extLst>
      <p:ext uri="{BB962C8B-B14F-4D97-AF65-F5344CB8AC3E}">
        <p14:creationId xmlns:p14="http://schemas.microsoft.com/office/powerpoint/2010/main" val="343548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09A250-FF31-4206-8172-F9D3106AACB1}" type="datetimeFigureOut">
              <a:rPr lang="en-US" smtClean="0"/>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defTabSz="609468"/>
            <a:fld id="{B2D16DD7-B5C5-45A5-A717-315AD83FA21E}" type="slidenum">
              <a:rPr lang="en-IN" smtClean="0">
                <a:solidFill>
                  <a:prstClr val="white"/>
                </a:solidFill>
              </a:rPr>
              <a:pPr defTabSz="609468"/>
              <a:t>‹#›</a:t>
            </a:fld>
            <a:endParaRPr lang="en-IN" dirty="0">
              <a:solidFill>
                <a:prstClr val="white"/>
              </a:solidFill>
            </a:endParaRPr>
          </a:p>
        </p:txBody>
      </p:sp>
    </p:spTree>
    <p:extLst>
      <p:ext uri="{BB962C8B-B14F-4D97-AF65-F5344CB8AC3E}">
        <p14:creationId xmlns:p14="http://schemas.microsoft.com/office/powerpoint/2010/main" val="2507285833"/>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defTabSz="609468"/>
            <a:fld id="{B2D16DD7-B5C5-45A5-A717-315AD83FA21E}" type="slidenum">
              <a:rPr lang="en-IN" smtClean="0">
                <a:solidFill>
                  <a:prstClr val="white"/>
                </a:solidFill>
              </a:rPr>
              <a:pPr defTabSz="609468"/>
              <a:t>‹#›</a:t>
            </a:fld>
            <a:endParaRPr lang="en-IN" dirty="0">
              <a:solidFill>
                <a:prstClr val="white"/>
              </a:solidFill>
            </a:endParaRPr>
          </a:p>
        </p:txBody>
      </p:sp>
    </p:spTree>
    <p:extLst>
      <p:ext uri="{BB962C8B-B14F-4D97-AF65-F5344CB8AC3E}">
        <p14:creationId xmlns:p14="http://schemas.microsoft.com/office/powerpoint/2010/main" val="346014184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796027F-7875-4030-9381-8BD8C4F21935}" type="datetimeFigureOut">
              <a:rPr lang="en-US" smtClean="0"/>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defTabSz="609468"/>
            <a:fld id="{B2D16DD7-B5C5-45A5-A717-315AD83FA21E}" type="slidenum">
              <a:rPr lang="en-IN" smtClean="0">
                <a:solidFill>
                  <a:prstClr val="white"/>
                </a:solidFill>
              </a:rPr>
              <a:pPr defTabSz="609468"/>
              <a:t>‹#›</a:t>
            </a:fld>
            <a:endParaRPr lang="en-IN" dirty="0">
              <a:solidFill>
                <a:prstClr val="white"/>
              </a:solidFill>
            </a:endParaRPr>
          </a:p>
        </p:txBody>
      </p:sp>
    </p:spTree>
    <p:extLst>
      <p:ext uri="{BB962C8B-B14F-4D97-AF65-F5344CB8AC3E}">
        <p14:creationId xmlns:p14="http://schemas.microsoft.com/office/powerpoint/2010/main" val="275517475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796027F-7875-4030-9381-8BD8C4F21935}" type="datetimeFigureOut">
              <a:rPr lang="en-US" smtClean="0"/>
              <a:t>5/13/2019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defTabSz="609468"/>
            <a:fld id="{B2D16DD7-B5C5-45A5-A717-315AD83FA21E}" type="slidenum">
              <a:rPr lang="en-IN" smtClean="0">
                <a:solidFill>
                  <a:prstClr val="white"/>
                </a:solidFill>
              </a:rPr>
              <a:pPr defTabSz="609468"/>
              <a:t>‹#›</a:t>
            </a:fld>
            <a:endParaRPr lang="en-IN" dirty="0">
              <a:solidFill>
                <a:prstClr val="white"/>
              </a:solidFill>
            </a:endParaRPr>
          </a:p>
        </p:txBody>
      </p:sp>
    </p:spTree>
    <p:extLst>
      <p:ext uri="{BB962C8B-B14F-4D97-AF65-F5344CB8AC3E}">
        <p14:creationId xmlns:p14="http://schemas.microsoft.com/office/powerpoint/2010/main" val="338344265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509A250-FF31-4206-8172-F9D3106AACB1}" type="datetimeFigureOut">
              <a:rPr lang="en-US" smtClean="0"/>
              <a:t>5/13/2019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defTabSz="609468"/>
            <a:fld id="{B2D16DD7-B5C5-45A5-A717-315AD83FA21E}" type="slidenum">
              <a:rPr lang="en-IN" smtClean="0">
                <a:solidFill>
                  <a:prstClr val="white"/>
                </a:solidFill>
              </a:rPr>
              <a:pPr defTabSz="609468"/>
              <a:t>‹#›</a:t>
            </a:fld>
            <a:endParaRPr lang="en-IN" dirty="0">
              <a:solidFill>
                <a:prstClr val="white"/>
              </a:solidFill>
            </a:endParaRPr>
          </a:p>
        </p:txBody>
      </p:sp>
    </p:spTree>
    <p:extLst>
      <p:ext uri="{BB962C8B-B14F-4D97-AF65-F5344CB8AC3E}">
        <p14:creationId xmlns:p14="http://schemas.microsoft.com/office/powerpoint/2010/main" val="2349882458"/>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5/13/2019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defTabSz="609468"/>
            <a:fld id="{B2D16DD7-B5C5-45A5-A717-315AD83FA21E}" type="slidenum">
              <a:rPr lang="en-IN" smtClean="0">
                <a:solidFill>
                  <a:prstClr val="white"/>
                </a:solidFill>
              </a:rPr>
              <a:pPr defTabSz="609468"/>
              <a:t>‹#›</a:t>
            </a:fld>
            <a:endParaRPr lang="en-IN" dirty="0">
              <a:solidFill>
                <a:prstClr val="white"/>
              </a:solidFill>
            </a:endParaRPr>
          </a:p>
        </p:txBody>
      </p:sp>
    </p:spTree>
    <p:extLst>
      <p:ext uri="{BB962C8B-B14F-4D97-AF65-F5344CB8AC3E}">
        <p14:creationId xmlns:p14="http://schemas.microsoft.com/office/powerpoint/2010/main" val="937843927"/>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defTabSz="609468"/>
            <a:fld id="{B2D16DD7-B5C5-45A5-A717-315AD83FA21E}" type="slidenum">
              <a:rPr lang="en-IN" smtClean="0">
                <a:solidFill>
                  <a:prstClr val="white"/>
                </a:solidFill>
              </a:rPr>
              <a:pPr defTabSz="609468"/>
              <a:t>‹#›</a:t>
            </a:fld>
            <a:endParaRPr lang="en-IN" dirty="0">
              <a:solidFill>
                <a:prstClr val="white"/>
              </a:solidFill>
            </a:endParaRPr>
          </a:p>
        </p:txBody>
      </p:sp>
    </p:spTree>
    <p:extLst>
      <p:ext uri="{BB962C8B-B14F-4D97-AF65-F5344CB8AC3E}">
        <p14:creationId xmlns:p14="http://schemas.microsoft.com/office/powerpoint/2010/main" val="3766166183"/>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defTabSz="609468"/>
            <a:fld id="{B2D16DD7-B5C5-45A5-A717-315AD83FA21E}" type="slidenum">
              <a:rPr lang="en-IN" smtClean="0">
                <a:solidFill>
                  <a:prstClr val="white"/>
                </a:solidFill>
              </a:rPr>
              <a:pPr defTabSz="609468"/>
              <a:t>‹#›</a:t>
            </a:fld>
            <a:endParaRPr lang="en-IN" dirty="0">
              <a:solidFill>
                <a:prstClr val="white"/>
              </a:solidFill>
            </a:endParaRPr>
          </a:p>
        </p:txBody>
      </p:sp>
    </p:spTree>
    <p:extLst>
      <p:ext uri="{BB962C8B-B14F-4D97-AF65-F5344CB8AC3E}">
        <p14:creationId xmlns:p14="http://schemas.microsoft.com/office/powerpoint/2010/main" val="2574278383"/>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D347D-5ACD-4C99-B74B-A9C85AD731AF}" type="datetimeFigureOut">
              <a:rPr lang="en-US" smtClean="0"/>
              <a:t>5/13/2019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609468"/>
            <a:fld id="{B2D16DD7-B5C5-45A5-A717-315AD83FA21E}" type="slidenum">
              <a:rPr lang="en-IN" smtClean="0">
                <a:solidFill>
                  <a:prstClr val="white"/>
                </a:solidFill>
              </a:rPr>
              <a:pPr defTabSz="609468"/>
              <a:t>‹#›</a:t>
            </a:fld>
            <a:endParaRPr lang="en-IN" dirty="0">
              <a:solidFill>
                <a:prstClr val="white"/>
              </a:solidFill>
            </a:endParaRPr>
          </a:p>
        </p:txBody>
      </p:sp>
      <p:sp>
        <p:nvSpPr>
          <p:cNvPr id="7" name="TextBox 6"/>
          <p:cNvSpPr txBox="1"/>
          <p:nvPr userDrawn="1"/>
        </p:nvSpPr>
        <p:spPr>
          <a:xfrm>
            <a:off x="3725336" y="6231470"/>
            <a:ext cx="184779" cy="584647"/>
          </a:xfrm>
          <a:prstGeom prst="rect">
            <a:avLst/>
          </a:prstGeom>
          <a:noFill/>
        </p:spPr>
        <p:txBody>
          <a:bodyPr wrap="none" rtlCol="0">
            <a:spAutoFit/>
          </a:bodyPr>
          <a:lstStyle/>
          <a:p>
            <a:pPr defTabSz="609468"/>
            <a:endParaRPr lang="en-US" sz="3199" dirty="0">
              <a:solidFill>
                <a:prstClr val="black"/>
              </a:solidFill>
            </a:endParaRPr>
          </a:p>
        </p:txBody>
      </p:sp>
      <p:pic>
        <p:nvPicPr>
          <p:cNvPr id="8" name="Picture 7"/>
          <p:cNvPicPr>
            <a:picLocks noChangeAspect="1"/>
          </p:cNvPicPr>
          <p:nvPr userDrawn="1"/>
        </p:nvPicPr>
        <p:blipFill rotWithShape="1">
          <a:blip r:embed="rId19" cstate="print">
            <a:extLst>
              <a:ext uri="{28A0092B-C50C-407E-A947-70E740481C1C}">
                <a14:useLocalDpi xmlns:a14="http://schemas.microsoft.com/office/drawing/2010/main" val="0"/>
              </a:ext>
            </a:extLst>
          </a:blip>
          <a:srcRect b="22522"/>
          <a:stretch/>
        </p:blipFill>
        <p:spPr>
          <a:xfrm>
            <a:off x="9936298" y="293354"/>
            <a:ext cx="1998947" cy="566455"/>
          </a:xfrm>
          <a:prstGeom prst="rect">
            <a:avLst/>
          </a:prstGeom>
        </p:spPr>
      </p:pic>
      <p:sp>
        <p:nvSpPr>
          <p:cNvPr id="9" name="Rectangle 8"/>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sp>
        <p:nvSpPr>
          <p:cNvPr id="10" name="TextBox 9"/>
          <p:cNvSpPr txBox="1"/>
          <p:nvPr userDrawn="1"/>
        </p:nvSpPr>
        <p:spPr>
          <a:xfrm>
            <a:off x="142655" y="6509685"/>
            <a:ext cx="5129218"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For private circulation and viewing only  |  www.csscorp.com</a:t>
            </a:r>
          </a:p>
        </p:txBody>
      </p:sp>
      <p:pic>
        <p:nvPicPr>
          <p:cNvPr id="11" name="Picture 10"/>
          <p:cNvPicPr>
            <a:picLocks noChangeAspect="1"/>
          </p:cNvPicPr>
          <p:nvPr userDrawn="1"/>
        </p:nvPicPr>
        <p:blipFill rotWithShape="1">
          <a:blip r:embed="rId20">
            <a:extLst>
              <a:ext uri="{28A0092B-C50C-407E-A947-70E740481C1C}">
                <a14:useLocalDpi xmlns:a14="http://schemas.microsoft.com/office/drawing/2010/main" val="0"/>
              </a:ext>
            </a:extLst>
          </a:blip>
          <a:srcRect/>
          <a:stretch/>
        </p:blipFill>
        <p:spPr>
          <a:xfrm>
            <a:off x="-12704" y="1126604"/>
            <a:ext cx="12234879" cy="296475"/>
          </a:xfrm>
          <a:prstGeom prst="rect">
            <a:avLst/>
          </a:prstGeom>
        </p:spPr>
      </p:pic>
      <p:sp>
        <p:nvSpPr>
          <p:cNvPr id="12" name="TextBox 11"/>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Customer Engagement Reimagined</a:t>
            </a:r>
          </a:p>
        </p:txBody>
      </p:sp>
    </p:spTree>
    <p:extLst>
      <p:ext uri="{BB962C8B-B14F-4D97-AF65-F5344CB8AC3E}">
        <p14:creationId xmlns:p14="http://schemas.microsoft.com/office/powerpoint/2010/main" val="2191862730"/>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686" r:id="rId15"/>
    <p:sldLayoutId id="2147483724" r:id="rId16"/>
    <p:sldLayoutId id="2147483732" r:id="rId17"/>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diagramLayout" Target="../diagrams/layout1.xml"/><Relationship Id="rId7" Type="http://schemas.openxmlformats.org/officeDocument/2006/relationships/image" Target="../media/image11.jpeg"/><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11" Type="http://schemas.openxmlformats.org/officeDocument/2006/relationships/image" Target="../media/image15.jpeg"/><Relationship Id="rId5" Type="http://schemas.openxmlformats.org/officeDocument/2006/relationships/diagramColors" Target="../diagrams/colors1.xml"/><Relationship Id="rId10" Type="http://schemas.openxmlformats.org/officeDocument/2006/relationships/image" Target="../media/image14.png"/><Relationship Id="rId4" Type="http://schemas.openxmlformats.org/officeDocument/2006/relationships/diagramQuickStyle" Target="../diagrams/quickStyle1.xml"/><Relationship Id="rId9"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bwMode="gray"/>
        <p:txBody>
          <a:bodyPr/>
          <a:lstStyle/>
          <a:p>
            <a:r>
              <a:rPr lang="en-US" dirty="0"/>
              <a:t>Agile SCRUM Basics</a:t>
            </a:r>
            <a:endParaRPr lang="en-IN" dirty="0"/>
          </a:p>
        </p:txBody>
      </p:sp>
    </p:spTree>
    <p:extLst>
      <p:ext uri="{BB962C8B-B14F-4D97-AF65-F5344CB8AC3E}">
        <p14:creationId xmlns:p14="http://schemas.microsoft.com/office/powerpoint/2010/main" val="3605273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10</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344493" y="350149"/>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Product Owner</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72209"/>
            <a:ext cx="10071653" cy="3416320"/>
          </a:xfrm>
          <a:prstGeom prst="rect">
            <a:avLst/>
          </a:prstGeom>
          <a:noFill/>
        </p:spPr>
        <p:txBody>
          <a:bodyPr wrap="square" rtlCol="0">
            <a:spAutoFit/>
          </a:bodyPr>
          <a:lstStyle/>
          <a:p>
            <a:r>
              <a:rPr lang="en-US" dirty="0"/>
              <a:t>A Product Owner is the one who drives the product from business perspective. The responsibilities of a Product Owner are as follows −</a:t>
            </a:r>
          </a:p>
          <a:p>
            <a:endParaRPr lang="en-US" dirty="0"/>
          </a:p>
          <a:p>
            <a:pPr marL="285750" indent="-285750">
              <a:buFont typeface="Arial" panose="020B0604020202020204" pitchFamily="34" charset="0"/>
              <a:buChar char="•"/>
            </a:pPr>
            <a:r>
              <a:rPr lang="en-US" dirty="0"/>
              <a:t>To define the requirements and prioritize their values.</a:t>
            </a:r>
          </a:p>
          <a:p>
            <a:pPr marL="285750" indent="-285750">
              <a:buFont typeface="Arial" panose="020B0604020202020204" pitchFamily="34" charset="0"/>
              <a:buChar char="•"/>
            </a:pPr>
            <a:r>
              <a:rPr lang="en-US" dirty="0"/>
              <a:t>To determine the release date and contents.</a:t>
            </a:r>
          </a:p>
          <a:p>
            <a:pPr marL="285750" indent="-285750">
              <a:buFont typeface="Arial" panose="020B0604020202020204" pitchFamily="34" charset="0"/>
              <a:buChar char="•"/>
            </a:pPr>
            <a:r>
              <a:rPr lang="en-US" dirty="0"/>
              <a:t>To take an active role in iteration planning and release planning meetings.</a:t>
            </a:r>
          </a:p>
          <a:p>
            <a:pPr marL="285750" indent="-285750">
              <a:buFont typeface="Arial" panose="020B0604020202020204" pitchFamily="34" charset="0"/>
              <a:buChar char="•"/>
            </a:pPr>
            <a:r>
              <a:rPr lang="en-US" altLang="en-US" dirty="0"/>
              <a:t>To adjust the features and priority every iteration, as needed</a:t>
            </a:r>
            <a:endParaRPr lang="en-US" dirty="0"/>
          </a:p>
          <a:p>
            <a:pPr marL="285750" indent="-285750">
              <a:buFont typeface="Arial" panose="020B0604020202020204" pitchFamily="34" charset="0"/>
              <a:buChar char="•"/>
            </a:pPr>
            <a:r>
              <a:rPr lang="en-US" dirty="0"/>
              <a:t>To ensure that team is working on the most valued requirement.</a:t>
            </a:r>
          </a:p>
          <a:p>
            <a:pPr marL="285750" indent="-285750">
              <a:buFont typeface="Arial" panose="020B0604020202020204" pitchFamily="34" charset="0"/>
              <a:buChar char="•"/>
            </a:pPr>
            <a:r>
              <a:rPr lang="en-US" dirty="0"/>
              <a:t>To represent the voice of the customer.</a:t>
            </a:r>
          </a:p>
          <a:p>
            <a:pPr marL="285750" indent="-285750">
              <a:buFont typeface="Arial" panose="020B0604020202020204" pitchFamily="34" charset="0"/>
              <a:buChar char="•"/>
            </a:pPr>
            <a:r>
              <a:rPr lang="en-US" dirty="0"/>
              <a:t>To accept the user stories that meet the definition of done and defined acceptance criteria.(</a:t>
            </a:r>
            <a:r>
              <a:rPr lang="en-US" altLang="en-US" dirty="0"/>
              <a:t>Accept or reject work results)</a:t>
            </a:r>
            <a:endParaRPr lang="en-US" dirty="0"/>
          </a:p>
          <a:p>
            <a:pPr marL="285750" indent="-285750">
              <a:buFont typeface="Arial" panose="020B0604020202020204" pitchFamily="34" charset="0"/>
              <a:buChar char="•"/>
            </a:pPr>
            <a:r>
              <a:rPr lang="en-US" altLang="en-US" dirty="0"/>
              <a:t>Be responsible for the profitability of the product (ROI - Return on Investment)</a:t>
            </a:r>
          </a:p>
        </p:txBody>
      </p:sp>
    </p:spTree>
    <p:extLst>
      <p:ext uri="{BB962C8B-B14F-4D97-AF65-F5344CB8AC3E}">
        <p14:creationId xmlns:p14="http://schemas.microsoft.com/office/powerpoint/2010/main" val="3602292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11</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344493" y="350149"/>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Cross-functional Team</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72209"/>
            <a:ext cx="10071653" cy="1477328"/>
          </a:xfrm>
          <a:prstGeom prst="rect">
            <a:avLst/>
          </a:prstGeom>
          <a:noFill/>
        </p:spPr>
        <p:txBody>
          <a:bodyPr wrap="square" rtlCol="0">
            <a:spAutoFit/>
          </a:bodyPr>
          <a:lstStyle/>
          <a:p>
            <a:r>
              <a:rPr lang="en-US" dirty="0"/>
              <a:t>Every agile team should be a self-sufficient team with 5 to 9 team members and an average experience ranging from of 6 to 10 years. Typically, an agile team comprises of 3 to 4 developers, 1 tester, 1 technical lead, 1 product owner and 1 scrum master. </a:t>
            </a:r>
          </a:p>
          <a:p>
            <a:r>
              <a:rPr lang="en-US" dirty="0"/>
              <a:t>Product Owner and Scrum master are considered to be a part of Team Interface, whereas other members are part of Technical Interface.</a:t>
            </a:r>
          </a:p>
        </p:txBody>
      </p:sp>
      <p:pic>
        <p:nvPicPr>
          <p:cNvPr id="2050" name="Picture 2" descr="Cross functional Te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039" y="2749538"/>
            <a:ext cx="5978777" cy="35387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12065" y="5303517"/>
            <a:ext cx="9377523" cy="604914"/>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403404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12</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344493" y="350149"/>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How an Agile Team plans it’s work</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72209"/>
            <a:ext cx="10071653" cy="923330"/>
          </a:xfrm>
          <a:prstGeom prst="rect">
            <a:avLst/>
          </a:prstGeom>
          <a:noFill/>
        </p:spPr>
        <p:txBody>
          <a:bodyPr wrap="square" rtlCol="0">
            <a:spAutoFit/>
          </a:bodyPr>
          <a:lstStyle/>
          <a:p>
            <a:r>
              <a:rPr lang="en-US" dirty="0"/>
              <a:t>An Agile team works in iterations to deliver user stories where each iteration is of 10 to 20 days. The team uses its capacity − how many hours are available with team to work on tasks − to decide how much scope they have to plan.</a:t>
            </a:r>
          </a:p>
        </p:txBody>
      </p:sp>
      <p:sp>
        <p:nvSpPr>
          <p:cNvPr id="5" name="TextBox 4"/>
          <p:cNvSpPr txBox="1"/>
          <p:nvPr/>
        </p:nvSpPr>
        <p:spPr>
          <a:xfrm>
            <a:off x="512065" y="5303517"/>
            <a:ext cx="9377523" cy="604914"/>
          </a:xfrm>
          <a:prstGeom prst="rect">
            <a:avLst/>
          </a:prstGeom>
          <a:noFill/>
        </p:spPr>
        <p:txBody>
          <a:bodyPr wrap="square" rtlCol="0">
            <a:spAutoFit/>
          </a:bodyPr>
          <a:lstStyle/>
          <a:p>
            <a:endParaRPr lang="en-IN" dirty="0"/>
          </a:p>
        </p:txBody>
      </p:sp>
      <p:pic>
        <p:nvPicPr>
          <p:cNvPr id="6146" name="Picture 2" descr="Plan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3133" y="2495254"/>
            <a:ext cx="8600795" cy="3159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993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13</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385148" y="276414"/>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What is a User Story?</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72209"/>
            <a:ext cx="10071653" cy="2308324"/>
          </a:xfrm>
          <a:prstGeom prst="rect">
            <a:avLst/>
          </a:prstGeom>
          <a:noFill/>
        </p:spPr>
        <p:txBody>
          <a:bodyPr wrap="square" rtlCol="0">
            <a:spAutoFit/>
          </a:bodyPr>
          <a:lstStyle/>
          <a:p>
            <a:r>
              <a:rPr lang="en-US" dirty="0"/>
              <a:t>A user story is a requirement which defines what is required by the user as functionality. A user story can be in two forms −</a:t>
            </a:r>
          </a:p>
          <a:p>
            <a:endParaRPr lang="en-US" dirty="0"/>
          </a:p>
          <a:p>
            <a:pPr marL="285750" indent="-285750">
              <a:buFont typeface="Arial" panose="020B0604020202020204" pitchFamily="34" charset="0"/>
              <a:buChar char="•"/>
            </a:pPr>
            <a:r>
              <a:rPr lang="en-US" dirty="0"/>
              <a:t>As a &lt;User Role&gt; I want &lt;Functionality&gt; so that &lt;Business Value&gt;</a:t>
            </a:r>
          </a:p>
          <a:p>
            <a:pPr marL="285750" indent="-285750">
              <a:buFont typeface="Arial" panose="020B0604020202020204" pitchFamily="34" charset="0"/>
              <a:buChar char="•"/>
            </a:pPr>
            <a:r>
              <a:rPr lang="en-US" dirty="0"/>
              <a:t>In order to &lt;Business value&gt; as a &lt;User Role&gt; I want &lt;Functionality&gt;</a:t>
            </a:r>
          </a:p>
          <a:p>
            <a:endParaRPr lang="en-US" dirty="0"/>
          </a:p>
          <a:p>
            <a:r>
              <a:rPr lang="en-US" dirty="0"/>
              <a:t>During release planning, a rough estimate is given to a user story using relative scale as points. During iteration planning, the story is broken down into tasks.</a:t>
            </a:r>
          </a:p>
        </p:txBody>
      </p:sp>
      <p:sp>
        <p:nvSpPr>
          <p:cNvPr id="5" name="TextBox 4"/>
          <p:cNvSpPr txBox="1"/>
          <p:nvPr/>
        </p:nvSpPr>
        <p:spPr>
          <a:xfrm>
            <a:off x="512065" y="5303517"/>
            <a:ext cx="9377523" cy="604914"/>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989931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14</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385148" y="276414"/>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Point and Capacity</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72209"/>
            <a:ext cx="10071653" cy="1754326"/>
          </a:xfrm>
          <a:prstGeom prst="rect">
            <a:avLst/>
          </a:prstGeom>
          <a:noFill/>
        </p:spPr>
        <p:txBody>
          <a:bodyPr wrap="square" rtlCol="0">
            <a:spAutoFit/>
          </a:bodyPr>
          <a:lstStyle/>
          <a:p>
            <a:r>
              <a:rPr lang="en-US" b="1" dirty="0"/>
              <a:t>Point</a:t>
            </a:r>
          </a:p>
          <a:p>
            <a:r>
              <a:rPr lang="en-US" dirty="0"/>
              <a:t>A Point defines how much a team can commit. A point usually refers to 8 hours. Each story is estimated in points.</a:t>
            </a:r>
          </a:p>
          <a:p>
            <a:endParaRPr lang="en-US" dirty="0"/>
          </a:p>
          <a:p>
            <a:r>
              <a:rPr lang="en-US" b="1" dirty="0"/>
              <a:t>Capacity</a:t>
            </a:r>
          </a:p>
          <a:p>
            <a:r>
              <a:rPr lang="en-US" dirty="0"/>
              <a:t>Capacity defines how much an individual can commit. Capacity is estimated in hours.</a:t>
            </a:r>
          </a:p>
        </p:txBody>
      </p:sp>
      <p:sp>
        <p:nvSpPr>
          <p:cNvPr id="5" name="TextBox 4"/>
          <p:cNvSpPr txBox="1"/>
          <p:nvPr/>
        </p:nvSpPr>
        <p:spPr>
          <a:xfrm>
            <a:off x="512065" y="5303517"/>
            <a:ext cx="9377523" cy="604914"/>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224445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15</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385148" y="276414"/>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Relationship of User Stories and Tasks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V="1">
            <a:off x="4269784" y="8528671"/>
            <a:ext cx="3130878" cy="30378"/>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72209"/>
            <a:ext cx="10071653" cy="1754326"/>
          </a:xfrm>
          <a:prstGeom prst="rect">
            <a:avLst/>
          </a:prstGeom>
          <a:noFill/>
        </p:spPr>
        <p:txBody>
          <a:bodyPr wrap="square" rtlCol="0">
            <a:spAutoFit/>
          </a:bodyPr>
          <a:lstStyle/>
          <a:p>
            <a:pPr marL="285750" indent="-285750">
              <a:buFont typeface="Arial" panose="020B0604020202020204" pitchFamily="34" charset="0"/>
              <a:buChar char="•"/>
            </a:pPr>
            <a:r>
              <a:rPr lang="en-US" dirty="0"/>
              <a:t>User story talks about what is to be done. It defines what a user needs.</a:t>
            </a:r>
          </a:p>
          <a:p>
            <a:pPr marL="285750" indent="-285750">
              <a:buFont typeface="Arial" panose="020B0604020202020204" pitchFamily="34" charset="0"/>
              <a:buChar char="•"/>
            </a:pPr>
            <a:r>
              <a:rPr lang="en-US" dirty="0"/>
              <a:t>Task talks about how it is to be done. It defines how a functionality is to be implemented.</a:t>
            </a:r>
          </a:p>
          <a:p>
            <a:pPr marL="285750" indent="-285750">
              <a:buFont typeface="Arial" panose="020B0604020202020204" pitchFamily="34" charset="0"/>
              <a:buChar char="•"/>
            </a:pPr>
            <a:r>
              <a:rPr lang="en-US" dirty="0"/>
              <a:t>Stories are implemented by tasks. Each story is a collection of tasks.</a:t>
            </a:r>
          </a:p>
          <a:p>
            <a:pPr marL="285750" indent="-285750">
              <a:buFont typeface="Arial" panose="020B0604020202020204" pitchFamily="34" charset="0"/>
              <a:buChar char="•"/>
            </a:pPr>
            <a:r>
              <a:rPr lang="en-US" dirty="0"/>
              <a:t>User story is divided into tasks when it is planned in current iteration.</a:t>
            </a:r>
          </a:p>
          <a:p>
            <a:pPr marL="285750" indent="-285750">
              <a:buFont typeface="Arial" panose="020B0604020202020204" pitchFamily="34" charset="0"/>
              <a:buChar char="•"/>
            </a:pPr>
            <a:r>
              <a:rPr lang="en-US" dirty="0"/>
              <a:t>Tasks are estimated in hours</a:t>
            </a:r>
          </a:p>
          <a:p>
            <a:pPr marL="285750" indent="-285750">
              <a:buFont typeface="Arial" panose="020B0604020202020204" pitchFamily="34" charset="0"/>
              <a:buChar char="•"/>
            </a:pPr>
            <a:r>
              <a:rPr lang="en-US" dirty="0"/>
              <a:t>Stories are validated using acceptance tests.</a:t>
            </a:r>
          </a:p>
        </p:txBody>
      </p:sp>
      <p:sp>
        <p:nvSpPr>
          <p:cNvPr id="5" name="TextBox 4"/>
          <p:cNvSpPr txBox="1"/>
          <p:nvPr/>
        </p:nvSpPr>
        <p:spPr>
          <a:xfrm>
            <a:off x="512065" y="5303517"/>
            <a:ext cx="9377523" cy="604914"/>
          </a:xfrm>
          <a:prstGeom prst="rect">
            <a:avLst/>
          </a:prstGeom>
          <a:noFill/>
        </p:spPr>
        <p:txBody>
          <a:bodyPr wrap="square" rtlCol="0">
            <a:spAutoFit/>
          </a:bodyPr>
          <a:lstStyle/>
          <a:p>
            <a:endParaRPr lang="en-IN" dirty="0"/>
          </a:p>
        </p:txBody>
      </p:sp>
      <p:pic>
        <p:nvPicPr>
          <p:cNvPr id="7170" name="Picture 2" descr="Relationship of User Stories and Tas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9815" y="3171879"/>
            <a:ext cx="7871952" cy="3017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707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16</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385148" y="276414"/>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When a story is Done</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V="1">
            <a:off x="4269784" y="8528671"/>
            <a:ext cx="3130878" cy="30378"/>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72209"/>
            <a:ext cx="10071653" cy="1754326"/>
          </a:xfrm>
          <a:prstGeom prst="rect">
            <a:avLst/>
          </a:prstGeom>
          <a:noFill/>
        </p:spPr>
        <p:txBody>
          <a:bodyPr wrap="square" rtlCol="0">
            <a:spAutoFit/>
          </a:bodyPr>
          <a:lstStyle/>
          <a:p>
            <a:r>
              <a:rPr lang="en-US" dirty="0"/>
              <a:t>The team decides what </a:t>
            </a:r>
            <a:r>
              <a:rPr lang="en-US" b="1" dirty="0"/>
              <a:t>done</a:t>
            </a:r>
            <a:r>
              <a:rPr lang="en-US" dirty="0"/>
              <a:t> means. The criteria may be −</a:t>
            </a:r>
          </a:p>
          <a:p>
            <a:pPr marL="285750" indent="-285750">
              <a:buFont typeface="Arial" panose="020B0604020202020204" pitchFamily="34" charset="0"/>
              <a:buChar char="•"/>
            </a:pPr>
            <a:r>
              <a:rPr lang="en-US" dirty="0"/>
              <a:t>All tasks (development, testing) are completed.</a:t>
            </a:r>
          </a:p>
          <a:p>
            <a:pPr marL="285750" indent="-285750">
              <a:buFont typeface="Arial" panose="020B0604020202020204" pitchFamily="34" charset="0"/>
              <a:buChar char="•"/>
            </a:pPr>
            <a:r>
              <a:rPr lang="en-US" dirty="0"/>
              <a:t>All acceptance tests are running and are passed.</a:t>
            </a:r>
          </a:p>
          <a:p>
            <a:pPr marL="285750" indent="-285750">
              <a:buFont typeface="Arial" panose="020B0604020202020204" pitchFamily="34" charset="0"/>
              <a:buChar char="•"/>
            </a:pPr>
            <a:r>
              <a:rPr lang="en-US" dirty="0"/>
              <a:t>No defect is open.</a:t>
            </a:r>
          </a:p>
          <a:p>
            <a:pPr marL="285750" indent="-285750">
              <a:buFont typeface="Arial" panose="020B0604020202020204" pitchFamily="34" charset="0"/>
              <a:buChar char="•"/>
            </a:pPr>
            <a:r>
              <a:rPr lang="en-US" dirty="0"/>
              <a:t>Product owner has accepted the story.</a:t>
            </a:r>
          </a:p>
          <a:p>
            <a:pPr marL="285750" indent="-285750">
              <a:buFont typeface="Arial" panose="020B0604020202020204" pitchFamily="34" charset="0"/>
              <a:buChar char="•"/>
            </a:pPr>
            <a:r>
              <a:rPr lang="en-US" dirty="0"/>
              <a:t>Deliverable to the end-user.</a:t>
            </a:r>
          </a:p>
        </p:txBody>
      </p:sp>
      <p:sp>
        <p:nvSpPr>
          <p:cNvPr id="5" name="TextBox 4"/>
          <p:cNvSpPr txBox="1"/>
          <p:nvPr/>
        </p:nvSpPr>
        <p:spPr>
          <a:xfrm>
            <a:off x="512065" y="5303517"/>
            <a:ext cx="9377523" cy="604914"/>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531701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17</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385148" y="276414"/>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What is Acceptance Criteria</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V="1">
            <a:off x="4269784" y="8528671"/>
            <a:ext cx="3130878" cy="30378"/>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72209"/>
            <a:ext cx="10071653" cy="923330"/>
          </a:xfrm>
          <a:prstGeom prst="rect">
            <a:avLst/>
          </a:prstGeom>
          <a:noFill/>
        </p:spPr>
        <p:txBody>
          <a:bodyPr wrap="square" rtlCol="0">
            <a:spAutoFit/>
          </a:bodyPr>
          <a:lstStyle/>
          <a:p>
            <a:r>
              <a:rPr lang="en-US" dirty="0"/>
              <a:t>Criteria defines the functionality, behavior, and performance required by a feature so that it can be accepted by the product owner. It defines what is to be done so that the developer knows when a user story is complete.</a:t>
            </a:r>
          </a:p>
        </p:txBody>
      </p:sp>
      <p:sp>
        <p:nvSpPr>
          <p:cNvPr id="5" name="TextBox 4"/>
          <p:cNvSpPr txBox="1"/>
          <p:nvPr/>
        </p:nvSpPr>
        <p:spPr>
          <a:xfrm>
            <a:off x="512065" y="5303517"/>
            <a:ext cx="9377523" cy="604914"/>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4003092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18</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385148" y="276414"/>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How the requirements are defined?</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25087"/>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V="1">
            <a:off x="4269784" y="8528671"/>
            <a:ext cx="3130878" cy="30378"/>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72209"/>
            <a:ext cx="10071653" cy="1200329"/>
          </a:xfrm>
          <a:prstGeom prst="rect">
            <a:avLst/>
          </a:prstGeom>
          <a:noFill/>
        </p:spPr>
        <p:txBody>
          <a:bodyPr wrap="square" rtlCol="0">
            <a:spAutoFit/>
          </a:bodyPr>
          <a:lstStyle/>
          <a:p>
            <a:r>
              <a:rPr lang="en-US" dirty="0"/>
              <a:t>Requirements are defined as</a:t>
            </a:r>
          </a:p>
          <a:p>
            <a:pPr marL="285750" indent="-285750">
              <a:buFont typeface="Arial" panose="020B0604020202020204" pitchFamily="34" charset="0"/>
              <a:buChar char="•"/>
            </a:pPr>
            <a:r>
              <a:rPr lang="en-US" dirty="0"/>
              <a:t>A User Story,</a:t>
            </a:r>
          </a:p>
          <a:p>
            <a:pPr marL="285750" indent="-285750">
              <a:buFont typeface="Arial" panose="020B0604020202020204" pitchFamily="34" charset="0"/>
              <a:buChar char="•"/>
            </a:pPr>
            <a:r>
              <a:rPr lang="en-US" dirty="0"/>
              <a:t>With Acceptance Criteria, and</a:t>
            </a:r>
          </a:p>
          <a:p>
            <a:pPr marL="285750" indent="-285750">
              <a:buFont typeface="Arial" panose="020B0604020202020204" pitchFamily="34" charset="0"/>
              <a:buChar char="•"/>
            </a:pPr>
            <a:r>
              <a:rPr lang="en-US" dirty="0"/>
              <a:t>Tasks to implement the story.</a:t>
            </a:r>
          </a:p>
        </p:txBody>
      </p:sp>
      <p:sp>
        <p:nvSpPr>
          <p:cNvPr id="5" name="TextBox 4"/>
          <p:cNvSpPr txBox="1"/>
          <p:nvPr/>
        </p:nvSpPr>
        <p:spPr>
          <a:xfrm>
            <a:off x="512065" y="5303517"/>
            <a:ext cx="9377523" cy="604914"/>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964487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19</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385148" y="27641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Twelve Principles of </a:t>
            </a:r>
            <a:r>
              <a:rPr lang="en-US" sz="3200" b="1" i="1" spc="-67" dirty="0">
                <a:solidFill>
                  <a:schemeClr val="bg1">
                    <a:lumMod val="50000"/>
                  </a:schemeClr>
                </a:solidFill>
                <a:latin typeface="Arial" pitchFamily="34" charset="0"/>
                <a:cs typeface="Arial" pitchFamily="34" charset="0"/>
              </a:rPr>
              <a:t>Agile Manifesto</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V="1">
            <a:off x="4269784" y="8528671"/>
            <a:ext cx="3130878" cy="30378"/>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72209"/>
            <a:ext cx="10071653" cy="4801314"/>
          </a:xfrm>
          <a:prstGeom prst="rect">
            <a:avLst/>
          </a:prstGeom>
          <a:noFill/>
        </p:spPr>
        <p:txBody>
          <a:bodyPr wrap="square" rtlCol="0">
            <a:spAutoFit/>
          </a:bodyPr>
          <a:lstStyle/>
          <a:p>
            <a:r>
              <a:rPr lang="en-US" b="1" dirty="0"/>
              <a:t>Customer Satisfaction</a:t>
            </a:r>
            <a:r>
              <a:rPr lang="en-US" dirty="0"/>
              <a:t> − Highest priority is given to satisfy the requirements of customers through early and continuous delivery of valuable software.</a:t>
            </a:r>
          </a:p>
          <a:p>
            <a:endParaRPr lang="en-US" dirty="0"/>
          </a:p>
          <a:p>
            <a:r>
              <a:rPr lang="en-US" b="1" dirty="0"/>
              <a:t>Welcome Change</a:t>
            </a:r>
            <a:r>
              <a:rPr lang="en-US" dirty="0"/>
              <a:t> − Changes are inevitable during software development. Ever-changing requirements should be welcome, even late in the development phase. Agile processes should work to increase customers' competitive advantage.</a:t>
            </a:r>
          </a:p>
          <a:p>
            <a:endParaRPr lang="en-US" dirty="0"/>
          </a:p>
          <a:p>
            <a:r>
              <a:rPr lang="en-US" b="1" dirty="0"/>
              <a:t>Deliver a Working Software</a:t>
            </a:r>
            <a:r>
              <a:rPr lang="en-US" dirty="0"/>
              <a:t> − Deliver a working software frequently, ranging from a few weeks to a few months, considering shorter time-scale.</a:t>
            </a:r>
          </a:p>
          <a:p>
            <a:endParaRPr lang="en-US" dirty="0"/>
          </a:p>
          <a:p>
            <a:r>
              <a:rPr lang="en-US" b="1" dirty="0"/>
              <a:t>Collaboration</a:t>
            </a:r>
            <a:r>
              <a:rPr lang="en-US" dirty="0"/>
              <a:t> − Business people and developers must work together during the entire life of a project.</a:t>
            </a:r>
          </a:p>
          <a:p>
            <a:endParaRPr lang="en-US" dirty="0"/>
          </a:p>
          <a:p>
            <a:r>
              <a:rPr lang="en-US" b="1" dirty="0"/>
              <a:t>Motivation</a:t>
            </a:r>
            <a:r>
              <a:rPr lang="en-US" dirty="0"/>
              <a:t> − Projects should be built around motivated individuals. Provide an environment to support individual team members and trust them so as to make them feel responsible to get the job done.</a:t>
            </a:r>
          </a:p>
          <a:p>
            <a:endParaRPr lang="en-US" dirty="0"/>
          </a:p>
          <a:p>
            <a:r>
              <a:rPr lang="en-US" b="1" dirty="0"/>
              <a:t>Face-to-face Conversation</a:t>
            </a:r>
            <a:r>
              <a:rPr lang="en-US" dirty="0"/>
              <a:t> − Face-to-face conversation is the most efficient and effective method of conveying information to and within a development team.</a:t>
            </a:r>
          </a:p>
        </p:txBody>
      </p:sp>
      <p:sp>
        <p:nvSpPr>
          <p:cNvPr id="5" name="TextBox 4"/>
          <p:cNvSpPr txBox="1"/>
          <p:nvPr/>
        </p:nvSpPr>
        <p:spPr>
          <a:xfrm>
            <a:off x="512065" y="5303517"/>
            <a:ext cx="9377523" cy="604914"/>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331243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344493" y="350149"/>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What is Project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72209"/>
            <a:ext cx="10071653" cy="1477328"/>
          </a:xfrm>
          <a:prstGeom prst="rect">
            <a:avLst/>
          </a:prstGeom>
          <a:noFill/>
        </p:spPr>
        <p:txBody>
          <a:bodyPr wrap="square" rtlCol="0">
            <a:spAutoFit/>
          </a:bodyPr>
          <a:lstStyle/>
          <a:p>
            <a:r>
              <a:rPr lang="en-US" dirty="0"/>
              <a:t>Simply, a project is a series of tasks that need to be completed in order to reach a specific outcome. A project can also be defined as a set of inputs and outputs required to achieve a particular goal. Projects can range from simple to complex and can be managed by one person or a hundred. Sometimes deadlines can be given or a time limitation. For good project productivity, some teams break the project up into individual tasks so they can manage accountability and utilize team strengths.</a:t>
            </a:r>
            <a:endParaRPr lang="en-IN" dirty="0"/>
          </a:p>
        </p:txBody>
      </p:sp>
    </p:spTree>
    <p:extLst>
      <p:ext uri="{BB962C8B-B14F-4D97-AF65-F5344CB8AC3E}">
        <p14:creationId xmlns:p14="http://schemas.microsoft.com/office/powerpoint/2010/main" val="1208860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20</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385148" y="27641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Twelve Principles of </a:t>
            </a:r>
            <a:r>
              <a:rPr lang="en-US" sz="3200" b="1" i="1" spc="-67" dirty="0">
                <a:solidFill>
                  <a:schemeClr val="bg1">
                    <a:lumMod val="50000"/>
                  </a:schemeClr>
                </a:solidFill>
                <a:latin typeface="Arial" pitchFamily="34" charset="0"/>
                <a:cs typeface="Arial" pitchFamily="34" charset="0"/>
              </a:rPr>
              <a:t>Agile Manifesto</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V="1">
            <a:off x="4269784" y="8528671"/>
            <a:ext cx="3130878" cy="30378"/>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30005"/>
            <a:ext cx="10071653" cy="5078313"/>
          </a:xfrm>
          <a:prstGeom prst="rect">
            <a:avLst/>
          </a:prstGeom>
          <a:noFill/>
        </p:spPr>
        <p:txBody>
          <a:bodyPr wrap="square" rtlCol="0">
            <a:spAutoFit/>
          </a:bodyPr>
          <a:lstStyle/>
          <a:p>
            <a:r>
              <a:rPr lang="en-US" b="1" dirty="0"/>
              <a:t>Face-to-face Conversation</a:t>
            </a:r>
            <a:r>
              <a:rPr lang="en-US" dirty="0"/>
              <a:t> − Face-to-face conversation is the most efficient and effective method of conveying information to and within a development team.</a:t>
            </a:r>
          </a:p>
          <a:p>
            <a:endParaRPr lang="en-US" dirty="0"/>
          </a:p>
          <a:p>
            <a:r>
              <a:rPr lang="en-US" b="1" dirty="0"/>
              <a:t>Measure the Progress as per the Working Software</a:t>
            </a:r>
            <a:r>
              <a:rPr lang="en-US" dirty="0"/>
              <a:t> − Working software is the key and it should be the primary measure of progress.</a:t>
            </a:r>
          </a:p>
          <a:p>
            <a:endParaRPr lang="en-US" dirty="0"/>
          </a:p>
          <a:p>
            <a:r>
              <a:rPr lang="en-US" b="1" dirty="0"/>
              <a:t>Maintain Constant Pace</a:t>
            </a:r>
            <a:r>
              <a:rPr lang="en-US" dirty="0"/>
              <a:t> − Agile processes aim towards sustainable development. The business, the developers, and the users should be able to maintain a constant pace with the project.</a:t>
            </a:r>
          </a:p>
          <a:p>
            <a:endParaRPr lang="en-US" dirty="0"/>
          </a:p>
          <a:p>
            <a:r>
              <a:rPr lang="en-US" b="1" dirty="0"/>
              <a:t>Monitoring</a:t>
            </a:r>
            <a:r>
              <a:rPr lang="en-US" dirty="0"/>
              <a:t> − Pay regular attention to technical excellence and good design to enhance agility.</a:t>
            </a:r>
          </a:p>
          <a:p>
            <a:endParaRPr lang="en-US" dirty="0"/>
          </a:p>
          <a:p>
            <a:r>
              <a:rPr lang="en-US" b="1" dirty="0"/>
              <a:t>Simplicity</a:t>
            </a:r>
            <a:r>
              <a:rPr lang="en-US" dirty="0"/>
              <a:t> − Keep things simple and use simple terms to measure the work that is not completed.</a:t>
            </a:r>
          </a:p>
          <a:p>
            <a:endParaRPr lang="en-US" dirty="0"/>
          </a:p>
          <a:p>
            <a:r>
              <a:rPr lang="en-US" b="1" dirty="0"/>
              <a:t>Self-organized Teams</a:t>
            </a:r>
            <a:r>
              <a:rPr lang="en-US" dirty="0"/>
              <a:t> − An agile team should be self-organized and should not depend heavily on other teams because the best architectures, requirements, and designs emerge from self-organized teams.</a:t>
            </a:r>
          </a:p>
          <a:p>
            <a:endParaRPr lang="en-US" dirty="0"/>
          </a:p>
          <a:p>
            <a:r>
              <a:rPr lang="en-US" b="1" dirty="0"/>
              <a:t>Review the Work Regularly</a:t>
            </a:r>
            <a:r>
              <a:rPr lang="en-US" dirty="0"/>
              <a:t> − Review the work done at regular intervals so that the team can reflect on how to become more effective and adjust its behavior accordingly.</a:t>
            </a:r>
          </a:p>
        </p:txBody>
      </p:sp>
      <p:sp>
        <p:nvSpPr>
          <p:cNvPr id="5" name="TextBox 4"/>
          <p:cNvSpPr txBox="1"/>
          <p:nvPr/>
        </p:nvSpPr>
        <p:spPr>
          <a:xfrm>
            <a:off x="512065" y="5303517"/>
            <a:ext cx="9377523" cy="604914"/>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435716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21</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385148" y="27641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Agile Characteristics</a:t>
            </a:r>
            <a:endParaRPr lang="en-US" sz="3200" b="1" i="1" spc="-67" dirty="0">
              <a:solidFill>
                <a:schemeClr val="bg1">
                  <a:lumMod val="50000"/>
                </a:schemeClr>
              </a:solidFill>
              <a:latin typeface="Arial" pitchFamily="34" charset="0"/>
              <a:cs typeface="Arial"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V="1">
            <a:off x="4269784" y="8528671"/>
            <a:ext cx="3130878" cy="30378"/>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30005"/>
            <a:ext cx="10071653" cy="4247317"/>
          </a:xfrm>
          <a:prstGeom prst="rect">
            <a:avLst/>
          </a:prstGeom>
          <a:noFill/>
        </p:spPr>
        <p:txBody>
          <a:bodyPr wrap="square" rtlCol="0">
            <a:spAutoFit/>
          </a:bodyPr>
          <a:lstStyle/>
          <a:p>
            <a:r>
              <a:rPr lang="en-US" b="1" dirty="0"/>
              <a:t>Following are 3 major characteristics of Agile:</a:t>
            </a:r>
          </a:p>
          <a:p>
            <a:pPr marL="285750" indent="-285750">
              <a:buFont typeface="Arial" panose="020B0604020202020204" pitchFamily="34" charset="0"/>
              <a:buChar char="•"/>
            </a:pPr>
            <a:r>
              <a:rPr lang="en-US" dirty="0"/>
              <a:t>Iterative/incremental and Ready to Evolve</a:t>
            </a:r>
          </a:p>
          <a:p>
            <a:pPr marL="285750" indent="-285750">
              <a:buFont typeface="Arial" panose="020B0604020202020204" pitchFamily="34" charset="0"/>
              <a:buChar char="•"/>
            </a:pPr>
            <a:r>
              <a:rPr lang="en-US" dirty="0"/>
              <a:t>Face-to-face Communication</a:t>
            </a:r>
          </a:p>
          <a:p>
            <a:pPr marL="285750" indent="-285750">
              <a:buFont typeface="Arial" panose="020B0604020202020204" pitchFamily="34" charset="0"/>
              <a:buChar char="•"/>
            </a:pPr>
            <a:r>
              <a:rPr lang="en-US" dirty="0"/>
              <a:t>Feedback Loop</a:t>
            </a:r>
          </a:p>
          <a:p>
            <a:endParaRPr lang="en-US" b="1" dirty="0"/>
          </a:p>
          <a:p>
            <a:endParaRPr lang="en-US" b="1" dirty="0"/>
          </a:p>
          <a:p>
            <a:r>
              <a:rPr lang="en-US" b="1" dirty="0"/>
              <a:t>Iterative/incremental and Ready to Evolve</a:t>
            </a:r>
          </a:p>
          <a:p>
            <a:r>
              <a:rPr lang="en-US" dirty="0"/>
              <a:t>Most of the agile development methods break a problem into smaller tasks. There is no direct long-term planning for any requirement. Normally, iterations are planned which are of vary short period of time, for example, 1 to 4 weeks. A cross-functional team is created for each iteration that works in all functions of software development like planning, requirements analysis, design, coding, unit testing, and acceptance testing. The result at the end of the iteration is a working product and it is demonstrated to the stakeholders at the end of an iteration.</a:t>
            </a:r>
          </a:p>
          <a:p>
            <a:r>
              <a:rPr lang="en-US" dirty="0"/>
              <a:t>After demo, review comments are taken and are planned to be incorporated in the working software as required.</a:t>
            </a:r>
          </a:p>
        </p:txBody>
      </p:sp>
      <p:sp>
        <p:nvSpPr>
          <p:cNvPr id="5" name="TextBox 4"/>
          <p:cNvSpPr txBox="1"/>
          <p:nvPr/>
        </p:nvSpPr>
        <p:spPr>
          <a:xfrm>
            <a:off x="512065" y="5303517"/>
            <a:ext cx="9377523" cy="604914"/>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2225409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22</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385148" y="27641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Agile Characteristics</a:t>
            </a:r>
            <a:endParaRPr lang="en-US" sz="3200" b="1" i="1" spc="-67" dirty="0">
              <a:solidFill>
                <a:schemeClr val="bg1">
                  <a:lumMod val="50000"/>
                </a:schemeClr>
              </a:solidFill>
              <a:latin typeface="Arial" pitchFamily="34" charset="0"/>
              <a:cs typeface="Arial"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V="1">
            <a:off x="4269784" y="8528671"/>
            <a:ext cx="3130878" cy="30378"/>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30005"/>
            <a:ext cx="10071653" cy="2031325"/>
          </a:xfrm>
          <a:prstGeom prst="rect">
            <a:avLst/>
          </a:prstGeom>
          <a:noFill/>
        </p:spPr>
        <p:txBody>
          <a:bodyPr wrap="square" rtlCol="0">
            <a:spAutoFit/>
          </a:bodyPr>
          <a:lstStyle/>
          <a:p>
            <a:r>
              <a:rPr lang="en-US" b="1" dirty="0"/>
              <a:t>Face-to-face Communication</a:t>
            </a:r>
          </a:p>
          <a:p>
            <a:r>
              <a:rPr lang="en-US" dirty="0"/>
              <a:t>Each agile team should have a customer representative such as a product owner in scrum methodology. This representative is authorized to act on behalf of the stakeholders and he can answer the queries of the developers in between iterations.</a:t>
            </a:r>
          </a:p>
          <a:p>
            <a:r>
              <a:rPr lang="en-US" dirty="0"/>
              <a:t>An information radiator (physical display) is normally located prominently in an office, where passers-by can see the progress of the agile team. This information radiator shows an up-to-date summary of the status of a project.</a:t>
            </a:r>
          </a:p>
        </p:txBody>
      </p:sp>
      <p:sp>
        <p:nvSpPr>
          <p:cNvPr id="5" name="TextBox 4"/>
          <p:cNvSpPr txBox="1"/>
          <p:nvPr/>
        </p:nvSpPr>
        <p:spPr>
          <a:xfrm>
            <a:off x="512065" y="5303517"/>
            <a:ext cx="9377523" cy="604914"/>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738102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23</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385148" y="27641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Agile Characteristics</a:t>
            </a:r>
            <a:endParaRPr lang="en-US" sz="3200" b="1" i="1" spc="-67" dirty="0">
              <a:solidFill>
                <a:schemeClr val="bg1">
                  <a:lumMod val="50000"/>
                </a:schemeClr>
              </a:solidFill>
              <a:latin typeface="Arial" pitchFamily="34" charset="0"/>
              <a:cs typeface="Arial"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V="1">
            <a:off x="4269784" y="8528671"/>
            <a:ext cx="3130878" cy="30378"/>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30005"/>
            <a:ext cx="10071653" cy="1200329"/>
          </a:xfrm>
          <a:prstGeom prst="rect">
            <a:avLst/>
          </a:prstGeom>
          <a:noFill/>
        </p:spPr>
        <p:txBody>
          <a:bodyPr wrap="square" rtlCol="0">
            <a:spAutoFit/>
          </a:bodyPr>
          <a:lstStyle/>
          <a:p>
            <a:r>
              <a:rPr lang="en-US" b="1" dirty="0"/>
              <a:t>Feedback Loop</a:t>
            </a:r>
          </a:p>
          <a:p>
            <a:r>
              <a:rPr lang="en-US" dirty="0"/>
              <a:t>Daily stand-up is a common culture of any agile development; it is also known as </a:t>
            </a:r>
            <a:r>
              <a:rPr lang="en-US" b="1" dirty="0"/>
              <a:t>daily scrum</a:t>
            </a:r>
            <a:r>
              <a:rPr lang="en-US" dirty="0"/>
              <a:t>. It is a kind of a brief session where each team member reports to each other regarding the status of what they have done, what to do next, and any issues they are facing.</a:t>
            </a:r>
          </a:p>
        </p:txBody>
      </p:sp>
      <p:sp>
        <p:nvSpPr>
          <p:cNvPr id="5" name="TextBox 4"/>
          <p:cNvSpPr txBox="1"/>
          <p:nvPr/>
        </p:nvSpPr>
        <p:spPr>
          <a:xfrm>
            <a:off x="512065" y="5303517"/>
            <a:ext cx="9377523" cy="604914"/>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243532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24</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385148" y="27641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Daily Stand-up</a:t>
            </a:r>
            <a:endParaRPr lang="en-US" sz="3200" b="1" i="1" spc="-67" dirty="0">
              <a:solidFill>
                <a:schemeClr val="bg1">
                  <a:lumMod val="50000"/>
                </a:schemeClr>
              </a:solidFill>
              <a:latin typeface="Arial" pitchFamily="34" charset="0"/>
              <a:cs typeface="Arial"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V="1">
            <a:off x="4269784" y="8528671"/>
            <a:ext cx="3130878" cy="30378"/>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30005"/>
            <a:ext cx="10071653" cy="4524315"/>
          </a:xfrm>
          <a:prstGeom prst="rect">
            <a:avLst/>
          </a:prstGeom>
          <a:noFill/>
        </p:spPr>
        <p:txBody>
          <a:bodyPr wrap="square" rtlCol="0">
            <a:spAutoFit/>
          </a:bodyPr>
          <a:lstStyle/>
          <a:p>
            <a:r>
              <a:rPr lang="en-US" dirty="0"/>
              <a:t>Daily stand-up, as the name suggests, is a daily status meeting among all the members of an agile team. It not only provides a forum for regular updates but also brings the problems of team members into focus so that it can be quickly addressed. Daily stand-up is a must-do practice, no matter how an agile team is established regardless of its office location.</a:t>
            </a:r>
          </a:p>
          <a:p>
            <a:endParaRPr lang="en-US" dirty="0"/>
          </a:p>
          <a:p>
            <a:r>
              <a:rPr lang="en-US" dirty="0"/>
              <a:t>So, A daily stand-up is a daily status meeting among all team members and it is held roughly for 15 minutes.</a:t>
            </a:r>
          </a:p>
          <a:p>
            <a:pPr marL="285750" indent="-285750">
              <a:buFont typeface="Arial" panose="020B0604020202020204" pitchFamily="34" charset="0"/>
              <a:buChar char="•"/>
            </a:pPr>
            <a:r>
              <a:rPr lang="en-US" dirty="0"/>
              <a:t>Every member has to answer three important questions −</a:t>
            </a:r>
          </a:p>
          <a:p>
            <a:pPr marL="742950" lvl="1" indent="-285750">
              <a:buFont typeface="Arial" panose="020B0604020202020204" pitchFamily="34" charset="0"/>
              <a:buChar char="•"/>
            </a:pPr>
            <a:r>
              <a:rPr lang="en-US" dirty="0"/>
              <a:t>What I did yesterday?</a:t>
            </a:r>
          </a:p>
          <a:p>
            <a:pPr marL="742950" lvl="1" indent="-285750">
              <a:buFont typeface="Arial" panose="020B0604020202020204" pitchFamily="34" charset="0"/>
              <a:buChar char="•"/>
            </a:pPr>
            <a:r>
              <a:rPr lang="en-US" dirty="0"/>
              <a:t>What I'll do today?</a:t>
            </a:r>
          </a:p>
          <a:p>
            <a:pPr marL="742950" lvl="1" indent="-285750">
              <a:buFont typeface="Arial" panose="020B0604020202020204" pitchFamily="34" charset="0"/>
              <a:buChar char="•"/>
            </a:pPr>
            <a:r>
              <a:rPr lang="en-US" dirty="0"/>
              <a:t>Any impediment I am facing.../ I am blocked due to...</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Daily stand-up is for status update, not for any discussion. For discussion, team members should schedule another meeting at a different time.</a:t>
            </a:r>
          </a:p>
          <a:p>
            <a:endParaRPr lang="en-US" dirty="0"/>
          </a:p>
          <a:p>
            <a:pPr marL="285750" indent="-285750">
              <a:buFont typeface="Arial" panose="020B0604020202020204" pitchFamily="34" charset="0"/>
              <a:buChar char="•"/>
            </a:pPr>
            <a:r>
              <a:rPr lang="en-US" dirty="0"/>
              <a:t>Participants usually stand instead of sitting so that the meeting gets over quickly.</a:t>
            </a:r>
          </a:p>
        </p:txBody>
      </p:sp>
      <p:sp>
        <p:nvSpPr>
          <p:cNvPr id="5" name="TextBox 4"/>
          <p:cNvSpPr txBox="1"/>
          <p:nvPr/>
        </p:nvSpPr>
        <p:spPr>
          <a:xfrm>
            <a:off x="512065" y="5303517"/>
            <a:ext cx="9377523" cy="604914"/>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967145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25</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385148" y="27641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Daily Stand-up</a:t>
            </a:r>
            <a:endParaRPr lang="en-US" sz="3200" b="1" i="1" spc="-67" dirty="0">
              <a:solidFill>
                <a:schemeClr val="bg1">
                  <a:lumMod val="50000"/>
                </a:schemeClr>
              </a:solidFill>
              <a:latin typeface="Arial" pitchFamily="34" charset="0"/>
              <a:cs typeface="Arial"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V="1">
            <a:off x="4269784" y="8528671"/>
            <a:ext cx="3130878" cy="30378"/>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30005"/>
            <a:ext cx="10071653" cy="2031325"/>
          </a:xfrm>
          <a:prstGeom prst="rect">
            <a:avLst/>
          </a:prstGeom>
          <a:noFill/>
        </p:spPr>
        <p:txBody>
          <a:bodyPr wrap="square" rtlCol="0">
            <a:spAutoFit/>
          </a:bodyPr>
          <a:lstStyle/>
          <a:p>
            <a:r>
              <a:rPr lang="en-US" b="1" dirty="0"/>
              <a:t>Why Stand-up is Important?</a:t>
            </a:r>
          </a:p>
          <a:p>
            <a:r>
              <a:rPr lang="en-US" dirty="0"/>
              <a:t>The benefits of having a daily stand-up in agile are as follows −</a:t>
            </a:r>
          </a:p>
          <a:p>
            <a:pPr marL="285750" indent="-285750">
              <a:buFont typeface="Arial" panose="020B0604020202020204" pitchFamily="34" charset="0"/>
              <a:buChar char="•"/>
            </a:pPr>
            <a:r>
              <a:rPr lang="en-US" dirty="0"/>
              <a:t>The team can evaluate the progress on a daily basis and see if they can deliver as per the iteration plan.</a:t>
            </a:r>
          </a:p>
          <a:p>
            <a:endParaRPr lang="en-US" dirty="0"/>
          </a:p>
          <a:p>
            <a:pPr marL="285750" indent="-285750">
              <a:buFont typeface="Arial" panose="020B0604020202020204" pitchFamily="34" charset="0"/>
              <a:buChar char="•"/>
            </a:pPr>
            <a:r>
              <a:rPr lang="en-US" dirty="0"/>
              <a:t>Each team member informs all about his/ her commitments for the day</a:t>
            </a:r>
          </a:p>
          <a:p>
            <a:endParaRPr lang="en-US" dirty="0"/>
          </a:p>
          <a:p>
            <a:pPr marL="285750" indent="-285750">
              <a:buFont typeface="Arial" panose="020B0604020202020204" pitchFamily="34" charset="0"/>
              <a:buChar char="•"/>
            </a:pPr>
            <a:r>
              <a:rPr lang="en-US" dirty="0"/>
              <a:t>It provides visibility to the team on any delay or obstacles.</a:t>
            </a:r>
          </a:p>
        </p:txBody>
      </p:sp>
      <p:sp>
        <p:nvSpPr>
          <p:cNvPr id="5" name="TextBox 4"/>
          <p:cNvSpPr txBox="1"/>
          <p:nvPr/>
        </p:nvSpPr>
        <p:spPr>
          <a:xfrm>
            <a:off x="512065" y="5303517"/>
            <a:ext cx="9377523" cy="604914"/>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704000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26</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385148" y="27641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Daily Stand-up</a:t>
            </a:r>
            <a:endParaRPr lang="en-US" sz="3200" b="1" i="1" spc="-67" dirty="0">
              <a:solidFill>
                <a:schemeClr val="bg1">
                  <a:lumMod val="50000"/>
                </a:schemeClr>
              </a:solidFill>
              <a:latin typeface="Arial" pitchFamily="34" charset="0"/>
              <a:cs typeface="Arial"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V="1">
            <a:off x="4269784" y="8528671"/>
            <a:ext cx="3130878" cy="30378"/>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30005"/>
            <a:ext cx="10071653" cy="2585323"/>
          </a:xfrm>
          <a:prstGeom prst="rect">
            <a:avLst/>
          </a:prstGeom>
          <a:noFill/>
        </p:spPr>
        <p:txBody>
          <a:bodyPr wrap="square" rtlCol="0">
            <a:spAutoFit/>
          </a:bodyPr>
          <a:lstStyle/>
          <a:p>
            <a:r>
              <a:rPr lang="en-US" b="1" dirty="0"/>
              <a:t>Who Attends a Stand-up?</a:t>
            </a:r>
          </a:p>
          <a:p>
            <a:pPr marL="285750" indent="-285750">
              <a:buFont typeface="Arial" panose="020B0604020202020204" pitchFamily="34" charset="0"/>
              <a:buChar char="•"/>
            </a:pPr>
            <a:r>
              <a:rPr lang="en-US" dirty="0"/>
              <a:t>The scrum master, the product owner, and the delivery team should attend the stand-up on a daily basis.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Stakeholders and Customers are encouraged to attend the meeting and they can act as an observer, but they are not supposed to participate in stand-ups.</a:t>
            </a:r>
          </a:p>
          <a:p>
            <a:endParaRPr lang="en-US" dirty="0"/>
          </a:p>
          <a:p>
            <a:pPr marL="285750" indent="-285750">
              <a:buFont typeface="Arial" panose="020B0604020202020204" pitchFamily="34" charset="0"/>
              <a:buChar char="•"/>
            </a:pPr>
            <a:r>
              <a:rPr lang="en-US" dirty="0"/>
              <a:t>It is the scrum master's responsibility to take note of each team member's queries and the problems they are facing.</a:t>
            </a:r>
          </a:p>
        </p:txBody>
      </p:sp>
      <p:sp>
        <p:nvSpPr>
          <p:cNvPr id="5" name="TextBox 4"/>
          <p:cNvSpPr txBox="1"/>
          <p:nvPr/>
        </p:nvSpPr>
        <p:spPr>
          <a:xfrm>
            <a:off x="512065" y="5303517"/>
            <a:ext cx="9377523" cy="604914"/>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2129914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27</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385148" y="27641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Daily Stand-up</a:t>
            </a:r>
            <a:endParaRPr lang="en-US" sz="3200" b="1" i="1" spc="-67" dirty="0">
              <a:solidFill>
                <a:schemeClr val="bg1">
                  <a:lumMod val="50000"/>
                </a:schemeClr>
              </a:solidFill>
              <a:latin typeface="Arial" pitchFamily="34" charset="0"/>
              <a:cs typeface="Arial"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V="1">
            <a:off x="4269784" y="8528671"/>
            <a:ext cx="3130878" cy="30378"/>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30005"/>
            <a:ext cx="10071653" cy="3139321"/>
          </a:xfrm>
          <a:prstGeom prst="rect">
            <a:avLst/>
          </a:prstGeom>
          <a:noFill/>
        </p:spPr>
        <p:txBody>
          <a:bodyPr wrap="square" rtlCol="0">
            <a:spAutoFit/>
          </a:bodyPr>
          <a:lstStyle/>
          <a:p>
            <a:r>
              <a:rPr lang="en-US" b="1" dirty="0"/>
              <a:t>Geographically Dispersed Teams</a:t>
            </a:r>
          </a:p>
          <a:p>
            <a:r>
              <a:rPr lang="en-US" dirty="0"/>
              <a:t>Stand-ups can be done in multiple ways, in case the agile team members are operating from different time zones −</a:t>
            </a:r>
          </a:p>
          <a:p>
            <a:pPr marL="285750" indent="-285750">
              <a:buFont typeface="Arial" panose="020B0604020202020204" pitchFamily="34" charset="0"/>
              <a:buChar char="•"/>
            </a:pPr>
            <a:r>
              <a:rPr lang="en-US" dirty="0"/>
              <a:t>Select a member on a rotational basis, who can attend the stand-up meeting of teams located in different time zones.</a:t>
            </a:r>
          </a:p>
          <a:p>
            <a:endParaRPr lang="en-US" dirty="0"/>
          </a:p>
          <a:p>
            <a:pPr marL="285750" indent="-285750">
              <a:buFont typeface="Arial" panose="020B0604020202020204" pitchFamily="34" charset="0"/>
              <a:buChar char="•"/>
            </a:pPr>
            <a:r>
              <a:rPr lang="en-US" dirty="0"/>
              <a:t>Have a separate stand-up per team, update the status of the stand-up in a tool such as Rally, SharePoint, Wikis, etc.</a:t>
            </a:r>
          </a:p>
          <a:p>
            <a:endParaRPr lang="en-US" dirty="0"/>
          </a:p>
          <a:p>
            <a:pPr marL="285750" indent="-285750">
              <a:buFont typeface="Arial" panose="020B0604020202020204" pitchFamily="34" charset="0"/>
              <a:buChar char="•"/>
            </a:pPr>
            <a:r>
              <a:rPr lang="en-US" dirty="0"/>
              <a:t>Have a wide variety of communication tools ready like conference call, video conferencing, instant messengers, or any other third-party knowledge sharing tools.</a:t>
            </a:r>
          </a:p>
        </p:txBody>
      </p:sp>
      <p:sp>
        <p:nvSpPr>
          <p:cNvPr id="5" name="TextBox 4"/>
          <p:cNvSpPr txBox="1"/>
          <p:nvPr/>
        </p:nvSpPr>
        <p:spPr>
          <a:xfrm>
            <a:off x="512065" y="5303517"/>
            <a:ext cx="9377523" cy="604914"/>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2798350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28</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385148" y="27641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Definition of Done</a:t>
            </a:r>
            <a:endParaRPr lang="en-US" sz="3200" b="1" i="1" spc="-67" dirty="0">
              <a:solidFill>
                <a:schemeClr val="bg1">
                  <a:lumMod val="50000"/>
                </a:schemeClr>
              </a:solidFill>
              <a:latin typeface="Arial" pitchFamily="34" charset="0"/>
              <a:cs typeface="Arial"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V="1">
            <a:off x="4269784" y="8528671"/>
            <a:ext cx="3130878" cy="30378"/>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30005"/>
            <a:ext cx="10071653" cy="2862322"/>
          </a:xfrm>
          <a:prstGeom prst="rect">
            <a:avLst/>
          </a:prstGeom>
          <a:noFill/>
        </p:spPr>
        <p:txBody>
          <a:bodyPr wrap="square" rtlCol="0">
            <a:spAutoFit/>
          </a:bodyPr>
          <a:lstStyle/>
          <a:p>
            <a:r>
              <a:rPr lang="en-US" b="1" dirty="0"/>
              <a:t>The definition of done for User Story</a:t>
            </a:r>
          </a:p>
          <a:p>
            <a:endParaRPr lang="en-US" dirty="0"/>
          </a:p>
          <a:p>
            <a:r>
              <a:rPr lang="en-US" dirty="0"/>
              <a:t>A user story is a requirement which is formulated in a few sentences in everyday language of an user and it should be completed within an iteration. A user story is done when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All the related code have been checked-in.</a:t>
            </a:r>
          </a:p>
          <a:p>
            <a:pPr marL="285750" indent="-285750">
              <a:buFont typeface="Arial" panose="020B0604020202020204" pitchFamily="34" charset="0"/>
              <a:buChar char="•"/>
            </a:pPr>
            <a:r>
              <a:rPr lang="en-US" dirty="0"/>
              <a:t>All the unit test cases have been passed.</a:t>
            </a:r>
          </a:p>
          <a:p>
            <a:pPr marL="285750" indent="-285750">
              <a:buFont typeface="Arial" panose="020B0604020202020204" pitchFamily="34" charset="0"/>
              <a:buChar char="•"/>
            </a:pPr>
            <a:r>
              <a:rPr lang="en-US" dirty="0"/>
              <a:t>All the acceptance test cases have been passed.</a:t>
            </a:r>
          </a:p>
          <a:p>
            <a:pPr marL="285750" indent="-285750">
              <a:buFont typeface="Arial" panose="020B0604020202020204" pitchFamily="34" charset="0"/>
              <a:buChar char="•"/>
            </a:pPr>
            <a:r>
              <a:rPr lang="en-US" dirty="0"/>
              <a:t>Help text is written.</a:t>
            </a:r>
          </a:p>
          <a:p>
            <a:pPr marL="285750" indent="-285750">
              <a:buFont typeface="Arial" panose="020B0604020202020204" pitchFamily="34" charset="0"/>
              <a:buChar char="•"/>
            </a:pPr>
            <a:r>
              <a:rPr lang="en-US" dirty="0"/>
              <a:t>Product Owner has accepted the story.</a:t>
            </a:r>
          </a:p>
        </p:txBody>
      </p:sp>
      <p:sp>
        <p:nvSpPr>
          <p:cNvPr id="5" name="TextBox 4"/>
          <p:cNvSpPr txBox="1"/>
          <p:nvPr/>
        </p:nvSpPr>
        <p:spPr>
          <a:xfrm>
            <a:off x="512065" y="5303517"/>
            <a:ext cx="9377523" cy="604914"/>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833759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29</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385148" y="27641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Definition of Done</a:t>
            </a:r>
            <a:endParaRPr lang="en-US" sz="3200" b="1" i="1" spc="-67" dirty="0">
              <a:solidFill>
                <a:schemeClr val="bg1">
                  <a:lumMod val="50000"/>
                </a:schemeClr>
              </a:solidFill>
              <a:latin typeface="Arial" pitchFamily="34" charset="0"/>
              <a:cs typeface="Arial"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V="1">
            <a:off x="4269784" y="8528671"/>
            <a:ext cx="3130878" cy="30378"/>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30005"/>
            <a:ext cx="10071653" cy="2585323"/>
          </a:xfrm>
          <a:prstGeom prst="rect">
            <a:avLst/>
          </a:prstGeom>
          <a:noFill/>
        </p:spPr>
        <p:txBody>
          <a:bodyPr wrap="square" rtlCol="0">
            <a:spAutoFit/>
          </a:bodyPr>
          <a:lstStyle/>
          <a:p>
            <a:r>
              <a:rPr lang="en-US" b="1" dirty="0"/>
              <a:t>The definition of done for Iteration</a:t>
            </a:r>
          </a:p>
          <a:p>
            <a:r>
              <a:rPr lang="en-US" dirty="0"/>
              <a:t>An iteration is a time boxed collection of user stories / defects to be worked upon and accepted within the release of a product. Iterations are defined during iteration planning meeting and completed with an iteration demo and review meeting. An iteration is also termed as a sprint. An iteration is done when</a:t>
            </a:r>
          </a:p>
          <a:p>
            <a:endParaRPr lang="en-US" dirty="0"/>
          </a:p>
          <a:p>
            <a:pPr marL="285750" indent="-285750">
              <a:buFont typeface="Arial" panose="020B0604020202020204" pitchFamily="34" charset="0"/>
              <a:buChar char="•"/>
            </a:pPr>
            <a:r>
              <a:rPr lang="en-US" dirty="0"/>
              <a:t>Product backup is complete.</a:t>
            </a:r>
          </a:p>
          <a:p>
            <a:pPr marL="285750" indent="-285750">
              <a:buFont typeface="Arial" panose="020B0604020202020204" pitchFamily="34" charset="0"/>
              <a:buChar char="•"/>
            </a:pPr>
            <a:r>
              <a:rPr lang="en-US" dirty="0"/>
              <a:t>Performance has been tested.</a:t>
            </a:r>
          </a:p>
          <a:p>
            <a:pPr marL="285750" indent="-285750">
              <a:buFont typeface="Arial" panose="020B0604020202020204" pitchFamily="34" charset="0"/>
              <a:buChar char="•"/>
            </a:pPr>
            <a:r>
              <a:rPr lang="en-US" dirty="0"/>
              <a:t>User stories have been accepted or moved to the next iteration.</a:t>
            </a:r>
          </a:p>
          <a:p>
            <a:pPr marL="285750" indent="-285750">
              <a:buFont typeface="Arial" panose="020B0604020202020204" pitchFamily="34" charset="0"/>
              <a:buChar char="•"/>
            </a:pPr>
            <a:r>
              <a:rPr lang="en-US" dirty="0"/>
              <a:t>Defects have been fixed or postponed to the next iteration.</a:t>
            </a:r>
          </a:p>
        </p:txBody>
      </p:sp>
      <p:sp>
        <p:nvSpPr>
          <p:cNvPr id="5" name="TextBox 4"/>
          <p:cNvSpPr txBox="1"/>
          <p:nvPr/>
        </p:nvSpPr>
        <p:spPr>
          <a:xfrm>
            <a:off x="512065" y="5303517"/>
            <a:ext cx="9377523" cy="604914"/>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591849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6073852" y="6513113"/>
            <a:ext cx="725104" cy="307776"/>
          </a:xfrm>
        </p:spPr>
        <p:txBody>
          <a:bodyPr/>
          <a:lstStyle/>
          <a:p>
            <a:pPr defTabSz="609468"/>
            <a:fld id="{B2D16DD7-B5C5-45A5-A717-315AD83FA21E}" type="slidenum">
              <a:rPr lang="en-IN" smtClean="0">
                <a:solidFill>
                  <a:prstClr val="white"/>
                </a:solidFill>
              </a:rPr>
              <a:pPr defTabSz="609468"/>
              <a:t>3</a:t>
            </a:fld>
            <a:endParaRPr lang="en-IN" dirty="0">
              <a:solidFill>
                <a:prstClr val="white"/>
              </a:solidFill>
            </a:endParaRPr>
          </a:p>
        </p:txBody>
      </p:sp>
      <p:sp>
        <p:nvSpPr>
          <p:cNvPr id="5" name="Title 1"/>
          <p:cNvSpPr txBox="1">
            <a:spLocks/>
          </p:cNvSpPr>
          <p:nvPr/>
        </p:nvSpPr>
        <p:spPr>
          <a:xfrm>
            <a:off x="854750" y="172251"/>
            <a:ext cx="8993652" cy="535208"/>
          </a:xfrm>
          <a:prstGeom prst="rect">
            <a:avLst/>
          </a:prstGeom>
        </p:spPr>
        <p:txBody>
          <a:bodyPr/>
          <a:lstStyle>
            <a:lvl1pPr algn="ctr" defTabSz="609448" rtl="0" eaLnBrk="1" latinLnBrk="0" hangingPunct="1">
              <a:spcBef>
                <a:spcPct val="0"/>
              </a:spcBef>
              <a:buNone/>
              <a:defRPr sz="5865" kern="1200">
                <a:solidFill>
                  <a:schemeClr val="tx1"/>
                </a:solidFill>
                <a:latin typeface="+mj-lt"/>
                <a:ea typeface="+mj-ea"/>
                <a:cs typeface="+mj-cs"/>
              </a:defRPr>
            </a:lvl1pPr>
          </a:lstStyle>
          <a:p>
            <a:pPr algn="l"/>
            <a:r>
              <a:rPr lang="en-US" sz="3200" b="1" dirty="0">
                <a:solidFill>
                  <a:schemeClr val="accent1"/>
                </a:solidFill>
                <a:latin typeface="Calibri" pitchFamily="34" charset="0"/>
              </a:rPr>
              <a:t>Project Life Cycle</a:t>
            </a:r>
          </a:p>
        </p:txBody>
      </p:sp>
      <p:graphicFrame>
        <p:nvGraphicFramePr>
          <p:cNvPr id="6" name="Diagram 5"/>
          <p:cNvGraphicFramePr/>
          <p:nvPr>
            <p:extLst/>
          </p:nvPr>
        </p:nvGraphicFramePr>
        <p:xfrm>
          <a:off x="1020416" y="779806"/>
          <a:ext cx="9740347" cy="36887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p:cNvSpPr/>
          <p:nvPr/>
        </p:nvSpPr>
        <p:spPr>
          <a:xfrm>
            <a:off x="2667004" y="3461759"/>
            <a:ext cx="2160103" cy="784308"/>
          </a:xfrm>
          <a:prstGeom prst="rect">
            <a:avLst/>
          </a:prstGeom>
          <a:solidFill>
            <a:srgbClr val="008CD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Project Management Plan</a:t>
            </a:r>
          </a:p>
        </p:txBody>
      </p:sp>
      <p:pic>
        <p:nvPicPr>
          <p:cNvPr id="4098" name="Picture 2" descr="Image result for deliverable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03137" y="4305163"/>
            <a:ext cx="1361657" cy="136165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391774" y="3472966"/>
            <a:ext cx="2160103" cy="792977"/>
          </a:xfrm>
          <a:prstGeom prst="rect">
            <a:avLst/>
          </a:prstGeom>
          <a:solidFill>
            <a:srgbClr val="008CD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Project Charter</a:t>
            </a:r>
          </a:p>
        </p:txBody>
      </p:sp>
      <p:pic>
        <p:nvPicPr>
          <p:cNvPr id="4100" name="Picture 4" descr="Image result for lessons learn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4611" y="3366860"/>
            <a:ext cx="2185769" cy="150727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4943061" y="3498581"/>
            <a:ext cx="1881811" cy="734234"/>
          </a:xfrm>
          <a:prstGeom prst="rect">
            <a:avLst/>
          </a:prstGeom>
          <a:solidFill>
            <a:srgbClr val="008CD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Status &amp; Tracking</a:t>
            </a:r>
          </a:p>
        </p:txBody>
      </p:sp>
      <p:sp>
        <p:nvSpPr>
          <p:cNvPr id="26" name="Explosion: 8 Points 25"/>
          <p:cNvSpPr/>
          <p:nvPr/>
        </p:nvSpPr>
        <p:spPr>
          <a:xfrm>
            <a:off x="2979247" y="747247"/>
            <a:ext cx="1685521" cy="1289912"/>
          </a:xfrm>
          <a:prstGeom prst="irregularSeal1">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Planned</a:t>
            </a:r>
          </a:p>
        </p:txBody>
      </p:sp>
      <p:sp>
        <p:nvSpPr>
          <p:cNvPr id="29" name="Explosion: 8 Points 28"/>
          <p:cNvSpPr/>
          <p:nvPr/>
        </p:nvSpPr>
        <p:spPr>
          <a:xfrm>
            <a:off x="5000203" y="674362"/>
            <a:ext cx="1685521" cy="1289912"/>
          </a:xfrm>
          <a:prstGeom prst="irregularSeal1">
            <a:avLst/>
          </a:prstGeom>
          <a:solidFill>
            <a:srgbClr val="92D050"/>
          </a:soli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Actuals</a:t>
            </a:r>
          </a:p>
        </p:txBody>
      </p:sp>
      <p:grpSp>
        <p:nvGrpSpPr>
          <p:cNvPr id="7" name="Group 6"/>
          <p:cNvGrpSpPr/>
          <p:nvPr/>
        </p:nvGrpSpPr>
        <p:grpSpPr>
          <a:xfrm>
            <a:off x="7046846" y="2998441"/>
            <a:ext cx="1798987" cy="2063928"/>
            <a:chOff x="7046846" y="2998441"/>
            <a:chExt cx="1798987" cy="2063928"/>
          </a:xfrm>
        </p:grpSpPr>
        <p:sp>
          <p:nvSpPr>
            <p:cNvPr id="30" name="Explosion: 8 Points 29"/>
            <p:cNvSpPr/>
            <p:nvPr/>
          </p:nvSpPr>
          <p:spPr>
            <a:xfrm>
              <a:off x="7046846" y="2998441"/>
              <a:ext cx="1685521" cy="1158347"/>
            </a:xfrm>
            <a:prstGeom prst="irregularSeal1">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Planned</a:t>
              </a:r>
            </a:p>
          </p:txBody>
        </p:sp>
        <p:sp>
          <p:nvSpPr>
            <p:cNvPr id="31" name="Explosion: 8 Points 30"/>
            <p:cNvSpPr/>
            <p:nvPr/>
          </p:nvSpPr>
          <p:spPr>
            <a:xfrm>
              <a:off x="7160312" y="3772457"/>
              <a:ext cx="1685521" cy="1289912"/>
            </a:xfrm>
            <a:prstGeom prst="irregularSeal1">
              <a:avLst/>
            </a:prstGeom>
            <a:solidFill>
              <a:srgbClr val="92D050"/>
            </a:soli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Actuals</a:t>
              </a:r>
            </a:p>
          </p:txBody>
        </p:sp>
        <p:sp>
          <p:nvSpPr>
            <p:cNvPr id="27" name="TextBox 26"/>
            <p:cNvSpPr txBox="1"/>
            <p:nvPr/>
          </p:nvSpPr>
          <p:spPr>
            <a:xfrm>
              <a:off x="7394713" y="3673461"/>
              <a:ext cx="1073426" cy="369332"/>
            </a:xfrm>
            <a:prstGeom prst="rect">
              <a:avLst/>
            </a:prstGeom>
            <a:noFill/>
          </p:spPr>
          <p:txBody>
            <a:bodyPr wrap="square" rtlCol="0">
              <a:spAutoFit/>
            </a:bodyPr>
            <a:lstStyle/>
            <a:p>
              <a:pPr algn="ctr"/>
              <a:r>
                <a:rPr lang="en-US" b="1" dirty="0"/>
                <a:t>Vs.</a:t>
              </a:r>
            </a:p>
          </p:txBody>
        </p:sp>
      </p:grpSp>
      <p:grpSp>
        <p:nvGrpSpPr>
          <p:cNvPr id="3" name="Group 2"/>
          <p:cNvGrpSpPr/>
          <p:nvPr/>
        </p:nvGrpSpPr>
        <p:grpSpPr>
          <a:xfrm>
            <a:off x="2551877" y="4271067"/>
            <a:ext cx="2531992" cy="2114384"/>
            <a:chOff x="2551877" y="4271067"/>
            <a:chExt cx="2531992" cy="2114384"/>
          </a:xfrm>
        </p:grpSpPr>
        <p:pic>
          <p:nvPicPr>
            <p:cNvPr id="25" name="Picture 24"/>
            <p:cNvPicPr>
              <a:picLocks noChangeAspect="1"/>
            </p:cNvPicPr>
            <p:nvPr/>
          </p:nvPicPr>
          <p:blipFill>
            <a:blip r:embed="rId9"/>
            <a:stretch>
              <a:fillRect/>
            </a:stretch>
          </p:blipFill>
          <p:spPr>
            <a:xfrm>
              <a:off x="2667004" y="4271067"/>
              <a:ext cx="2284362" cy="1745052"/>
            </a:xfrm>
            <a:prstGeom prst="rect">
              <a:avLst/>
            </a:prstGeom>
          </p:spPr>
        </p:pic>
        <p:sp>
          <p:nvSpPr>
            <p:cNvPr id="28" name="TextBox 27"/>
            <p:cNvSpPr txBox="1"/>
            <p:nvPr/>
          </p:nvSpPr>
          <p:spPr>
            <a:xfrm>
              <a:off x="2551877" y="6016119"/>
              <a:ext cx="1080051" cy="369332"/>
            </a:xfrm>
            <a:prstGeom prst="rect">
              <a:avLst/>
            </a:prstGeom>
            <a:noFill/>
          </p:spPr>
          <p:txBody>
            <a:bodyPr wrap="square" rtlCol="0">
              <a:spAutoFit/>
            </a:bodyPr>
            <a:lstStyle/>
            <a:p>
              <a:pPr algn="ctr"/>
              <a:r>
                <a:rPr lang="en-US" dirty="0">
                  <a:solidFill>
                    <a:srgbClr val="00B050"/>
                  </a:solidFill>
                </a:rPr>
                <a:t>Risk</a:t>
              </a:r>
            </a:p>
          </p:txBody>
        </p:sp>
        <p:sp>
          <p:nvSpPr>
            <p:cNvPr id="34" name="TextBox 33"/>
            <p:cNvSpPr txBox="1"/>
            <p:nvPr/>
          </p:nvSpPr>
          <p:spPr>
            <a:xfrm>
              <a:off x="3879578" y="5996242"/>
              <a:ext cx="1204291" cy="369332"/>
            </a:xfrm>
            <a:prstGeom prst="rect">
              <a:avLst/>
            </a:prstGeom>
            <a:noFill/>
          </p:spPr>
          <p:txBody>
            <a:bodyPr wrap="square" rtlCol="0">
              <a:spAutoFit/>
            </a:bodyPr>
            <a:lstStyle/>
            <a:p>
              <a:r>
                <a:rPr lang="en-US" dirty="0"/>
                <a:t>Resources</a:t>
              </a:r>
            </a:p>
          </p:txBody>
        </p:sp>
      </p:grpSp>
      <p:pic>
        <p:nvPicPr>
          <p:cNvPr id="4" name="Picture 3"/>
          <p:cNvPicPr>
            <a:picLocks noChangeAspect="1"/>
          </p:cNvPicPr>
          <p:nvPr/>
        </p:nvPicPr>
        <p:blipFill>
          <a:blip r:embed="rId10"/>
          <a:stretch>
            <a:fillRect/>
          </a:stretch>
        </p:blipFill>
        <p:spPr>
          <a:xfrm>
            <a:off x="7025722" y="4921389"/>
            <a:ext cx="1954700" cy="1464062"/>
          </a:xfrm>
          <a:prstGeom prst="rect">
            <a:avLst/>
          </a:prstGeom>
        </p:spPr>
      </p:pic>
      <p:pic>
        <p:nvPicPr>
          <p:cNvPr id="1026" name="Picture 2" descr="Image result for archiv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344855" y="4888995"/>
            <a:ext cx="1968772" cy="1476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360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10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8" grpId="0" animBg="1"/>
      <p:bldP spid="26" grpId="0" animBg="1"/>
      <p:bldP spid="2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30</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385148" y="27641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Definition of Done</a:t>
            </a:r>
            <a:endParaRPr lang="en-US" sz="3200" b="1" i="1" spc="-67" dirty="0">
              <a:solidFill>
                <a:schemeClr val="bg1">
                  <a:lumMod val="50000"/>
                </a:schemeClr>
              </a:solidFill>
              <a:latin typeface="Arial" pitchFamily="34" charset="0"/>
              <a:cs typeface="Arial"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V="1">
            <a:off x="4269784" y="8528671"/>
            <a:ext cx="3130878" cy="30378"/>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30005"/>
            <a:ext cx="10071653" cy="2308324"/>
          </a:xfrm>
          <a:prstGeom prst="rect">
            <a:avLst/>
          </a:prstGeom>
          <a:noFill/>
        </p:spPr>
        <p:txBody>
          <a:bodyPr wrap="square" rtlCol="0">
            <a:spAutoFit/>
          </a:bodyPr>
          <a:lstStyle/>
          <a:p>
            <a:r>
              <a:rPr lang="en-US" b="1" dirty="0"/>
              <a:t>The definition of done for Release</a:t>
            </a:r>
          </a:p>
          <a:p>
            <a:r>
              <a:rPr lang="en-US" dirty="0"/>
              <a:t>A release is a major milestone that represents an internal or external delivery of working, tested version of the product/system. A release is done when</a:t>
            </a:r>
          </a:p>
          <a:p>
            <a:endParaRPr lang="en-US" dirty="0"/>
          </a:p>
          <a:p>
            <a:pPr marL="285750" indent="-285750">
              <a:buFont typeface="Arial" panose="020B0604020202020204" pitchFamily="34" charset="0"/>
              <a:buChar char="•"/>
            </a:pPr>
            <a:r>
              <a:rPr lang="en-US" dirty="0"/>
              <a:t>System is stress tested.</a:t>
            </a:r>
          </a:p>
          <a:p>
            <a:pPr marL="285750" indent="-285750">
              <a:buFont typeface="Arial" panose="020B0604020202020204" pitchFamily="34" charset="0"/>
              <a:buChar char="•"/>
            </a:pPr>
            <a:r>
              <a:rPr lang="en-US" dirty="0"/>
              <a:t>Performance is tuned.</a:t>
            </a:r>
          </a:p>
          <a:p>
            <a:pPr marL="285750" indent="-285750">
              <a:buFont typeface="Arial" panose="020B0604020202020204" pitchFamily="34" charset="0"/>
              <a:buChar char="•"/>
            </a:pPr>
            <a:r>
              <a:rPr lang="en-US" dirty="0"/>
              <a:t>Security validations are carried out.</a:t>
            </a:r>
          </a:p>
          <a:p>
            <a:pPr marL="285750" indent="-285750">
              <a:buFont typeface="Arial" panose="020B0604020202020204" pitchFamily="34" charset="0"/>
              <a:buChar char="•"/>
            </a:pPr>
            <a:r>
              <a:rPr lang="en-US" dirty="0"/>
              <a:t>Disaster recovery plan is tested.</a:t>
            </a:r>
          </a:p>
        </p:txBody>
      </p:sp>
      <p:sp>
        <p:nvSpPr>
          <p:cNvPr id="5" name="TextBox 4"/>
          <p:cNvSpPr txBox="1"/>
          <p:nvPr/>
        </p:nvSpPr>
        <p:spPr>
          <a:xfrm>
            <a:off x="512065" y="5303517"/>
            <a:ext cx="9377523" cy="604914"/>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930061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31</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385148" y="27641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Release Planning</a:t>
            </a:r>
            <a:endParaRPr lang="en-US" sz="3200" b="1" i="1" spc="-67" dirty="0">
              <a:solidFill>
                <a:schemeClr val="bg1">
                  <a:lumMod val="50000"/>
                </a:schemeClr>
              </a:solidFill>
              <a:latin typeface="Arial" pitchFamily="34" charset="0"/>
              <a:cs typeface="Arial"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V="1">
            <a:off x="4269784" y="8528671"/>
            <a:ext cx="3130878" cy="30378"/>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30005"/>
            <a:ext cx="10071653" cy="3970318"/>
          </a:xfrm>
          <a:prstGeom prst="rect">
            <a:avLst/>
          </a:prstGeom>
          <a:noFill/>
        </p:spPr>
        <p:txBody>
          <a:bodyPr wrap="square" rtlCol="0">
            <a:spAutoFit/>
          </a:bodyPr>
          <a:lstStyle/>
          <a:p>
            <a:r>
              <a:rPr lang="en-US" dirty="0"/>
              <a:t>The purpose of release planning is to create a plan to deliver an increment to the product. It is done after every 2 to 3 months.</a:t>
            </a:r>
          </a:p>
          <a:p>
            <a:endParaRPr lang="en-US" dirty="0"/>
          </a:p>
          <a:p>
            <a:r>
              <a:rPr lang="en-US" b="1" dirty="0"/>
              <a:t>Who is Involved?</a:t>
            </a:r>
          </a:p>
          <a:p>
            <a:endParaRPr lang="en-US" b="1" dirty="0"/>
          </a:p>
          <a:p>
            <a:pPr marL="285750" indent="-285750">
              <a:buFont typeface="Arial" panose="020B0604020202020204" pitchFamily="34" charset="0"/>
              <a:buChar char="•"/>
            </a:pPr>
            <a:r>
              <a:rPr lang="en-US" b="1" dirty="0"/>
              <a:t>Scrum Master</a:t>
            </a:r>
            <a:r>
              <a:rPr lang="en-US" dirty="0"/>
              <a:t> − The scrum master acts as a facilitator for the agile delivery team.</a:t>
            </a:r>
          </a:p>
          <a:p>
            <a:endParaRPr lang="en-US" dirty="0"/>
          </a:p>
          <a:p>
            <a:pPr marL="285750" indent="-285750">
              <a:buFont typeface="Arial" panose="020B0604020202020204" pitchFamily="34" charset="0"/>
              <a:buChar char="•"/>
            </a:pPr>
            <a:r>
              <a:rPr lang="en-US" b="1" dirty="0"/>
              <a:t>Product Owner</a:t>
            </a:r>
            <a:r>
              <a:rPr lang="en-US" dirty="0"/>
              <a:t> − The product owner represents the general view of the product backlog.</a:t>
            </a:r>
          </a:p>
          <a:p>
            <a:endParaRPr lang="en-US" dirty="0"/>
          </a:p>
          <a:p>
            <a:pPr marL="285750" indent="-285750">
              <a:buFont typeface="Arial" panose="020B0604020202020204" pitchFamily="34" charset="0"/>
              <a:buChar char="•"/>
            </a:pPr>
            <a:r>
              <a:rPr lang="en-US" b="1" dirty="0"/>
              <a:t>Agile Team</a:t>
            </a:r>
            <a:r>
              <a:rPr lang="en-US" dirty="0"/>
              <a:t> − Agile delivery team provides insights on the technical feasibilities or any dependencies.</a:t>
            </a:r>
          </a:p>
          <a:p>
            <a:endParaRPr lang="en-US" dirty="0"/>
          </a:p>
          <a:p>
            <a:pPr marL="285750" indent="-285750">
              <a:buFont typeface="Arial" panose="020B0604020202020204" pitchFamily="34" charset="0"/>
              <a:buChar char="•"/>
            </a:pPr>
            <a:r>
              <a:rPr lang="en-US" b="1" dirty="0"/>
              <a:t>Stakeholders</a:t>
            </a:r>
            <a:r>
              <a:rPr lang="en-US" dirty="0"/>
              <a:t> − Stakeholders like customers, program managers, subject matter experts act as advisers as decisions are made around the release planning.</a:t>
            </a:r>
          </a:p>
          <a:p>
            <a:endParaRPr lang="en-US" dirty="0"/>
          </a:p>
        </p:txBody>
      </p:sp>
      <p:sp>
        <p:nvSpPr>
          <p:cNvPr id="5" name="TextBox 4"/>
          <p:cNvSpPr txBox="1"/>
          <p:nvPr/>
        </p:nvSpPr>
        <p:spPr>
          <a:xfrm>
            <a:off x="512065" y="5303517"/>
            <a:ext cx="9377523" cy="604914"/>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6180433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32</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385148" y="27641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Release Planning</a:t>
            </a:r>
            <a:endParaRPr lang="en-US" sz="3200" b="1" i="1" spc="-67" dirty="0">
              <a:solidFill>
                <a:schemeClr val="bg1">
                  <a:lumMod val="50000"/>
                </a:schemeClr>
              </a:solidFill>
              <a:latin typeface="Arial" pitchFamily="34" charset="0"/>
              <a:cs typeface="Arial"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V="1">
            <a:off x="4269784" y="8528671"/>
            <a:ext cx="3130878" cy="30378"/>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30005"/>
            <a:ext cx="10071653" cy="3416320"/>
          </a:xfrm>
          <a:prstGeom prst="rect">
            <a:avLst/>
          </a:prstGeom>
          <a:noFill/>
        </p:spPr>
        <p:txBody>
          <a:bodyPr wrap="square" rtlCol="0">
            <a:spAutoFit/>
          </a:bodyPr>
          <a:lstStyle/>
          <a:p>
            <a:r>
              <a:rPr lang="en-US" b="1" dirty="0"/>
              <a:t>Prerequisites of Planning</a:t>
            </a:r>
          </a:p>
          <a:p>
            <a:r>
              <a:rPr lang="en-US" dirty="0"/>
              <a:t>The prerequisites of release planning are as follows −</a:t>
            </a:r>
          </a:p>
          <a:p>
            <a:pPr marL="285750" indent="-285750">
              <a:buFont typeface="Arial" panose="020B0604020202020204" pitchFamily="34" charset="0"/>
              <a:buChar char="•"/>
            </a:pPr>
            <a:r>
              <a:rPr lang="en-US" dirty="0"/>
              <a:t>A ranked product backlog, managed by the Product Owner. Generally five to ten features are taken which the product owner feels that can be included in a release</a:t>
            </a:r>
          </a:p>
          <a:p>
            <a:endParaRPr lang="en-US" dirty="0"/>
          </a:p>
          <a:p>
            <a:pPr marL="285750" indent="-285750">
              <a:buFont typeface="Arial" panose="020B0604020202020204" pitchFamily="34" charset="0"/>
              <a:buChar char="•"/>
            </a:pPr>
            <a:r>
              <a:rPr lang="en-US" dirty="0"/>
              <a:t>Team's input about capabilities, known velocity or about any technical challenge</a:t>
            </a:r>
          </a:p>
          <a:p>
            <a:endParaRPr lang="en-US" dirty="0"/>
          </a:p>
          <a:p>
            <a:pPr marL="285750" indent="-285750">
              <a:buFont typeface="Arial" panose="020B0604020202020204" pitchFamily="34" charset="0"/>
              <a:buChar char="•"/>
            </a:pPr>
            <a:r>
              <a:rPr lang="en-US" dirty="0"/>
              <a:t>High-level vision</a:t>
            </a:r>
          </a:p>
          <a:p>
            <a:endParaRPr lang="en-US" dirty="0"/>
          </a:p>
          <a:p>
            <a:pPr marL="285750" indent="-285750">
              <a:buFont typeface="Arial" panose="020B0604020202020204" pitchFamily="34" charset="0"/>
              <a:buChar char="•"/>
            </a:pPr>
            <a:r>
              <a:rPr lang="en-US" dirty="0"/>
              <a:t>Market and Business objective</a:t>
            </a:r>
          </a:p>
          <a:p>
            <a:endParaRPr lang="en-US" dirty="0"/>
          </a:p>
          <a:p>
            <a:pPr marL="285750" indent="-285750">
              <a:buFont typeface="Arial" panose="020B0604020202020204" pitchFamily="34" charset="0"/>
              <a:buChar char="•"/>
            </a:pPr>
            <a:r>
              <a:rPr lang="en-US" dirty="0"/>
              <a:t>Acknowledgement whether new product backlog items are needed</a:t>
            </a:r>
          </a:p>
        </p:txBody>
      </p:sp>
      <p:sp>
        <p:nvSpPr>
          <p:cNvPr id="5" name="TextBox 4"/>
          <p:cNvSpPr txBox="1"/>
          <p:nvPr/>
        </p:nvSpPr>
        <p:spPr>
          <a:xfrm>
            <a:off x="512065" y="5303517"/>
            <a:ext cx="9377523" cy="604914"/>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8779340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33</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385148" y="27641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Release Planning</a:t>
            </a:r>
            <a:endParaRPr lang="en-US" sz="3200" b="1" i="1" spc="-67" dirty="0">
              <a:solidFill>
                <a:schemeClr val="bg1">
                  <a:lumMod val="50000"/>
                </a:schemeClr>
              </a:solidFill>
              <a:latin typeface="Arial" pitchFamily="34" charset="0"/>
              <a:cs typeface="Arial"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V="1">
            <a:off x="4269784" y="8528671"/>
            <a:ext cx="3130878" cy="30378"/>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30005"/>
            <a:ext cx="10071653" cy="2585323"/>
          </a:xfrm>
          <a:prstGeom prst="rect">
            <a:avLst/>
          </a:prstGeom>
          <a:noFill/>
        </p:spPr>
        <p:txBody>
          <a:bodyPr wrap="square" rtlCol="0">
            <a:spAutoFit/>
          </a:bodyPr>
          <a:lstStyle/>
          <a:p>
            <a:r>
              <a:rPr lang="en-US" b="1" dirty="0"/>
              <a:t>Materials Required</a:t>
            </a:r>
          </a:p>
          <a:p>
            <a:r>
              <a:rPr lang="en-US" dirty="0"/>
              <a:t>The list of materials required for release planning is as follows −</a:t>
            </a:r>
          </a:p>
          <a:p>
            <a:pPr marL="285750" indent="-285750">
              <a:buFont typeface="Arial" panose="020B0604020202020204" pitchFamily="34" charset="0"/>
              <a:buChar char="•"/>
            </a:pPr>
            <a:r>
              <a:rPr lang="en-US" dirty="0"/>
              <a:t>Posted agenda, purpose</a:t>
            </a:r>
          </a:p>
          <a:p>
            <a:endParaRPr lang="en-US" dirty="0"/>
          </a:p>
          <a:p>
            <a:pPr marL="285750" indent="-285750">
              <a:buFont typeface="Arial" panose="020B0604020202020204" pitchFamily="34" charset="0"/>
              <a:buChar char="•"/>
            </a:pPr>
            <a:r>
              <a:rPr lang="en-US" dirty="0"/>
              <a:t>Flip charts, whiteboards, markers</a:t>
            </a:r>
          </a:p>
          <a:p>
            <a:endParaRPr lang="en-US" dirty="0"/>
          </a:p>
          <a:p>
            <a:pPr marL="285750" indent="-285750">
              <a:buFont typeface="Arial" panose="020B0604020202020204" pitchFamily="34" charset="0"/>
              <a:buChar char="•"/>
            </a:pPr>
            <a:r>
              <a:rPr lang="en-US" dirty="0"/>
              <a:t>Projector</a:t>
            </a:r>
          </a:p>
          <a:p>
            <a:endParaRPr lang="en-US" dirty="0"/>
          </a:p>
          <a:p>
            <a:pPr marL="285750" indent="-285750">
              <a:buFont typeface="Arial" panose="020B0604020202020204" pitchFamily="34" charset="0"/>
              <a:buChar char="•"/>
            </a:pPr>
            <a:r>
              <a:rPr lang="en-US" dirty="0"/>
              <a:t>Planning data</a:t>
            </a:r>
          </a:p>
        </p:txBody>
      </p:sp>
      <p:sp>
        <p:nvSpPr>
          <p:cNvPr id="5" name="TextBox 4"/>
          <p:cNvSpPr txBox="1"/>
          <p:nvPr/>
        </p:nvSpPr>
        <p:spPr>
          <a:xfrm>
            <a:off x="512065" y="5303517"/>
            <a:ext cx="9377523" cy="604914"/>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40695989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34</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385148" y="27641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Release Planning</a:t>
            </a:r>
            <a:endParaRPr lang="en-US" sz="3200" b="1" i="1" spc="-67" dirty="0">
              <a:solidFill>
                <a:schemeClr val="bg1">
                  <a:lumMod val="50000"/>
                </a:schemeClr>
              </a:solidFill>
              <a:latin typeface="Arial" pitchFamily="34" charset="0"/>
              <a:cs typeface="Arial"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V="1">
            <a:off x="4269784" y="8528671"/>
            <a:ext cx="3130878" cy="30378"/>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30005"/>
            <a:ext cx="10071653" cy="4247317"/>
          </a:xfrm>
          <a:prstGeom prst="rect">
            <a:avLst/>
          </a:prstGeom>
          <a:noFill/>
        </p:spPr>
        <p:txBody>
          <a:bodyPr wrap="square" rtlCol="0">
            <a:spAutoFit/>
          </a:bodyPr>
          <a:lstStyle/>
          <a:p>
            <a:r>
              <a:rPr lang="en-US" b="1" dirty="0"/>
              <a:t>Planning Data</a:t>
            </a:r>
          </a:p>
          <a:p>
            <a:r>
              <a:rPr lang="en-US" dirty="0"/>
              <a:t>The list of data required to do release planning is as follows −</a:t>
            </a:r>
          </a:p>
          <a:p>
            <a:pPr marL="285750" indent="-285750">
              <a:buFont typeface="Arial" panose="020B0604020202020204" pitchFamily="34" charset="0"/>
              <a:buChar char="•"/>
            </a:pPr>
            <a:r>
              <a:rPr lang="en-US" dirty="0"/>
              <a:t>Previous iterations or release planning results</a:t>
            </a:r>
          </a:p>
          <a:p>
            <a:endParaRPr lang="en-US" dirty="0"/>
          </a:p>
          <a:p>
            <a:pPr marL="285750" indent="-285750">
              <a:buFont typeface="Arial" panose="020B0604020202020204" pitchFamily="34" charset="0"/>
              <a:buChar char="•"/>
            </a:pPr>
            <a:r>
              <a:rPr lang="en-US" dirty="0"/>
              <a:t>Feedback from various stakeholders on product, market conditions, and deadlines</a:t>
            </a:r>
          </a:p>
          <a:p>
            <a:endParaRPr lang="en-US" dirty="0"/>
          </a:p>
          <a:p>
            <a:pPr marL="285750" indent="-285750">
              <a:buFont typeface="Arial" panose="020B0604020202020204" pitchFamily="34" charset="0"/>
              <a:buChar char="•"/>
            </a:pPr>
            <a:r>
              <a:rPr lang="en-US" dirty="0"/>
              <a:t>Action plans of previous releases / iterations</a:t>
            </a:r>
          </a:p>
          <a:p>
            <a:endParaRPr lang="en-US" dirty="0"/>
          </a:p>
          <a:p>
            <a:pPr marL="285750" indent="-285750">
              <a:buFont typeface="Arial" panose="020B0604020202020204" pitchFamily="34" charset="0"/>
              <a:buChar char="•"/>
            </a:pPr>
            <a:r>
              <a:rPr lang="en-US" dirty="0"/>
              <a:t>Features or defects to be considered</a:t>
            </a:r>
          </a:p>
          <a:p>
            <a:endParaRPr lang="en-US" dirty="0"/>
          </a:p>
          <a:p>
            <a:pPr marL="285750" indent="-285750">
              <a:buFont typeface="Arial" panose="020B0604020202020204" pitchFamily="34" charset="0"/>
              <a:buChar char="•"/>
            </a:pPr>
            <a:r>
              <a:rPr lang="en-US" dirty="0"/>
              <a:t>Velocity from previous releases/ estimates</a:t>
            </a:r>
          </a:p>
          <a:p>
            <a:endParaRPr lang="en-US" dirty="0"/>
          </a:p>
          <a:p>
            <a:pPr marL="285750" indent="-285750">
              <a:buFont typeface="Arial" panose="020B0604020202020204" pitchFamily="34" charset="0"/>
              <a:buChar char="•"/>
            </a:pPr>
            <a:r>
              <a:rPr lang="en-US" dirty="0"/>
              <a:t>Organizational and personal calendars</a:t>
            </a:r>
          </a:p>
          <a:p>
            <a:endParaRPr lang="en-US" dirty="0"/>
          </a:p>
          <a:p>
            <a:pPr marL="285750" indent="-285750">
              <a:buFont typeface="Arial" panose="020B0604020202020204" pitchFamily="34" charset="0"/>
              <a:buChar char="•"/>
            </a:pPr>
            <a:r>
              <a:rPr lang="en-US" dirty="0"/>
              <a:t>Inputs from other teams and subject matter experts to manage any dependencies</a:t>
            </a:r>
          </a:p>
        </p:txBody>
      </p:sp>
      <p:sp>
        <p:nvSpPr>
          <p:cNvPr id="5" name="TextBox 4"/>
          <p:cNvSpPr txBox="1"/>
          <p:nvPr/>
        </p:nvSpPr>
        <p:spPr>
          <a:xfrm>
            <a:off x="512065" y="5303517"/>
            <a:ext cx="9377523" cy="604914"/>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11704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35</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385148" y="27641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Release Planning</a:t>
            </a:r>
            <a:endParaRPr lang="en-US" sz="3200" b="1" i="1" spc="-67" dirty="0">
              <a:solidFill>
                <a:schemeClr val="bg1">
                  <a:lumMod val="50000"/>
                </a:schemeClr>
              </a:solidFill>
              <a:latin typeface="Arial" pitchFamily="34" charset="0"/>
              <a:cs typeface="Arial"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V="1">
            <a:off x="4269784" y="8528671"/>
            <a:ext cx="3130878" cy="30378"/>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30005"/>
            <a:ext cx="10071653" cy="2585323"/>
          </a:xfrm>
          <a:prstGeom prst="rect">
            <a:avLst/>
          </a:prstGeom>
          <a:noFill/>
        </p:spPr>
        <p:txBody>
          <a:bodyPr wrap="square" rtlCol="0">
            <a:spAutoFit/>
          </a:bodyPr>
          <a:lstStyle/>
          <a:p>
            <a:r>
              <a:rPr lang="en-US" b="1" dirty="0"/>
              <a:t>Output</a:t>
            </a:r>
          </a:p>
          <a:p>
            <a:r>
              <a:rPr lang="en-US" dirty="0"/>
              <a:t>The output of a release planning can be the following −</a:t>
            </a:r>
          </a:p>
          <a:p>
            <a:pPr marL="285750" indent="-285750">
              <a:buFont typeface="Arial" panose="020B0604020202020204" pitchFamily="34" charset="0"/>
              <a:buChar char="•"/>
            </a:pPr>
            <a:r>
              <a:rPr lang="en-US" dirty="0"/>
              <a:t>Release plan</a:t>
            </a:r>
          </a:p>
          <a:p>
            <a:endParaRPr lang="en-US" dirty="0"/>
          </a:p>
          <a:p>
            <a:pPr marL="285750" indent="-285750">
              <a:buFont typeface="Arial" panose="020B0604020202020204" pitchFamily="34" charset="0"/>
              <a:buChar char="•"/>
            </a:pPr>
            <a:r>
              <a:rPr lang="en-US" dirty="0"/>
              <a:t>Commitment</a:t>
            </a:r>
          </a:p>
          <a:p>
            <a:endParaRPr lang="en-US" dirty="0"/>
          </a:p>
          <a:p>
            <a:pPr marL="285750" indent="-285750">
              <a:buFont typeface="Arial" panose="020B0604020202020204" pitchFamily="34" charset="0"/>
              <a:buChar char="•"/>
            </a:pPr>
            <a:r>
              <a:rPr lang="en-US" dirty="0"/>
              <a:t>Issues, concerns, dependencies, and assumptions which are to be monitored</a:t>
            </a:r>
          </a:p>
          <a:p>
            <a:endParaRPr lang="en-US" dirty="0"/>
          </a:p>
          <a:p>
            <a:pPr marL="285750" indent="-285750">
              <a:buFont typeface="Arial" panose="020B0604020202020204" pitchFamily="34" charset="0"/>
              <a:buChar char="•"/>
            </a:pPr>
            <a:r>
              <a:rPr lang="en-US" dirty="0"/>
              <a:t>Suggestions to improve future release </a:t>
            </a:r>
            <a:r>
              <a:rPr lang="en-US" dirty="0" err="1"/>
              <a:t>plannings</a:t>
            </a:r>
            <a:endParaRPr lang="en-US" dirty="0"/>
          </a:p>
        </p:txBody>
      </p:sp>
      <p:sp>
        <p:nvSpPr>
          <p:cNvPr id="5" name="TextBox 4"/>
          <p:cNvSpPr txBox="1"/>
          <p:nvPr/>
        </p:nvSpPr>
        <p:spPr>
          <a:xfrm>
            <a:off x="512065" y="5303517"/>
            <a:ext cx="9377523" cy="604914"/>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6044184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36</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385148" y="27641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Iteration Planning</a:t>
            </a:r>
            <a:endParaRPr lang="en-US" sz="3200" b="1" i="1" spc="-67" dirty="0">
              <a:solidFill>
                <a:schemeClr val="bg1">
                  <a:lumMod val="50000"/>
                </a:schemeClr>
              </a:solidFill>
              <a:latin typeface="Arial" pitchFamily="34" charset="0"/>
              <a:cs typeface="Arial"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V="1">
            <a:off x="4269784" y="8528671"/>
            <a:ext cx="3130878" cy="30378"/>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30005"/>
            <a:ext cx="10071653" cy="3416320"/>
          </a:xfrm>
          <a:prstGeom prst="rect">
            <a:avLst/>
          </a:prstGeom>
          <a:noFill/>
        </p:spPr>
        <p:txBody>
          <a:bodyPr wrap="square" rtlCol="0">
            <a:spAutoFit/>
          </a:bodyPr>
          <a:lstStyle/>
          <a:p>
            <a:r>
              <a:rPr lang="en-US" dirty="0"/>
              <a:t>The purpose of iteration planning is for the team to complete the set of top-ranked product backlog items. This commitment is time boxed based on the length of iteration and team velocity.</a:t>
            </a:r>
          </a:p>
          <a:p>
            <a:endParaRPr lang="en-US" dirty="0"/>
          </a:p>
          <a:p>
            <a:r>
              <a:rPr lang="en-US" b="1" dirty="0"/>
              <a:t>Who is Involved?</a:t>
            </a:r>
          </a:p>
          <a:p>
            <a:pPr marL="285750" indent="-285750">
              <a:buFont typeface="Arial" panose="020B0604020202020204" pitchFamily="34" charset="0"/>
              <a:buChar char="•"/>
            </a:pPr>
            <a:r>
              <a:rPr lang="en-US" b="1" dirty="0"/>
              <a:t>Scrum Master</a:t>
            </a:r>
            <a:r>
              <a:rPr lang="en-US" dirty="0"/>
              <a:t> − The scrum master acts as a facilitator for the agile delivery team.</a:t>
            </a:r>
          </a:p>
          <a:p>
            <a:endParaRPr lang="en-US" dirty="0"/>
          </a:p>
          <a:p>
            <a:pPr marL="285750" indent="-285750">
              <a:buFont typeface="Arial" panose="020B0604020202020204" pitchFamily="34" charset="0"/>
              <a:buChar char="•"/>
            </a:pPr>
            <a:r>
              <a:rPr lang="en-US" b="1" dirty="0"/>
              <a:t>Product Owner</a:t>
            </a:r>
            <a:r>
              <a:rPr lang="en-US" dirty="0"/>
              <a:t> − The product owner deals with the detailed view of the product backlog and their acceptance criteria.</a:t>
            </a:r>
          </a:p>
          <a:p>
            <a:endParaRPr lang="en-US" dirty="0"/>
          </a:p>
          <a:p>
            <a:pPr marL="285750" indent="-285750">
              <a:buFont typeface="Arial" panose="020B0604020202020204" pitchFamily="34" charset="0"/>
              <a:buChar char="•"/>
            </a:pPr>
            <a:r>
              <a:rPr lang="en-US" b="1" dirty="0"/>
              <a:t>Agile Team</a:t>
            </a:r>
            <a:r>
              <a:rPr lang="en-US" dirty="0"/>
              <a:t> − Agile delivery defines their tasks and sets the effort estimates required to fulfil the commitment.</a:t>
            </a:r>
          </a:p>
          <a:p>
            <a:endParaRPr lang="en-US" dirty="0"/>
          </a:p>
        </p:txBody>
      </p:sp>
      <p:sp>
        <p:nvSpPr>
          <p:cNvPr id="5" name="TextBox 4"/>
          <p:cNvSpPr txBox="1"/>
          <p:nvPr/>
        </p:nvSpPr>
        <p:spPr>
          <a:xfrm>
            <a:off x="512065" y="5303517"/>
            <a:ext cx="9377523" cy="604914"/>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9417997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37</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385148" y="27641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Iteration Planning</a:t>
            </a:r>
            <a:endParaRPr lang="en-US" sz="3200" b="1" i="1" spc="-67" dirty="0">
              <a:solidFill>
                <a:schemeClr val="bg1">
                  <a:lumMod val="50000"/>
                </a:schemeClr>
              </a:solidFill>
              <a:latin typeface="Arial" pitchFamily="34" charset="0"/>
              <a:cs typeface="Arial"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V="1">
            <a:off x="4269784" y="8528671"/>
            <a:ext cx="3130878" cy="30378"/>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30005"/>
            <a:ext cx="10071653" cy="923330"/>
          </a:xfrm>
          <a:prstGeom prst="rect">
            <a:avLst/>
          </a:prstGeom>
          <a:noFill/>
        </p:spPr>
        <p:txBody>
          <a:bodyPr wrap="square" rtlCol="0">
            <a:spAutoFit/>
          </a:bodyPr>
          <a:lstStyle/>
          <a:p>
            <a:r>
              <a:rPr lang="en-US" b="1" dirty="0"/>
              <a:t>Prerequisites of Planning</a:t>
            </a:r>
          </a:p>
          <a:p>
            <a:pPr marL="285750" indent="-285750">
              <a:buFont typeface="Arial" panose="020B0604020202020204" pitchFamily="34" charset="0"/>
              <a:buChar char="•"/>
            </a:pPr>
            <a:r>
              <a:rPr lang="en-US" dirty="0"/>
              <a:t>Items in product backlog are sized and have a relative story point assigned.</a:t>
            </a:r>
          </a:p>
          <a:p>
            <a:endParaRPr lang="en-US" dirty="0"/>
          </a:p>
        </p:txBody>
      </p:sp>
      <p:sp>
        <p:nvSpPr>
          <p:cNvPr id="5" name="TextBox 4"/>
          <p:cNvSpPr txBox="1"/>
          <p:nvPr/>
        </p:nvSpPr>
        <p:spPr>
          <a:xfrm>
            <a:off x="512065" y="5303517"/>
            <a:ext cx="9377523" cy="604914"/>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2309344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38</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385148" y="27641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Iteration Planning</a:t>
            </a:r>
            <a:endParaRPr lang="en-US" sz="3200" b="1" i="1" spc="-67" dirty="0">
              <a:solidFill>
                <a:schemeClr val="bg1">
                  <a:lumMod val="50000"/>
                </a:schemeClr>
              </a:solidFill>
              <a:latin typeface="Arial" pitchFamily="34" charset="0"/>
              <a:cs typeface="Arial"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V="1">
            <a:off x="4269784" y="8528671"/>
            <a:ext cx="3130878" cy="30378"/>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30005"/>
            <a:ext cx="10071653" cy="3693319"/>
          </a:xfrm>
          <a:prstGeom prst="rect">
            <a:avLst/>
          </a:prstGeom>
          <a:noFill/>
        </p:spPr>
        <p:txBody>
          <a:bodyPr wrap="square" rtlCol="0">
            <a:spAutoFit/>
          </a:bodyPr>
          <a:lstStyle/>
          <a:p>
            <a:r>
              <a:rPr lang="en-US" b="1" dirty="0"/>
              <a:t>Planning Process</a:t>
            </a:r>
          </a:p>
          <a:p>
            <a:r>
              <a:rPr lang="en-US" dirty="0"/>
              <a:t>Following are the steps involved in iteration planning −</a:t>
            </a:r>
          </a:p>
          <a:p>
            <a:pPr marL="285750" indent="-285750">
              <a:buFont typeface="Arial" panose="020B0604020202020204" pitchFamily="34" charset="0"/>
              <a:buChar char="•"/>
            </a:pPr>
            <a:r>
              <a:rPr lang="en-US" dirty="0"/>
              <a:t>Determine how many stories can fit in an iteration.</a:t>
            </a:r>
          </a:p>
          <a:p>
            <a:endParaRPr lang="en-US" dirty="0"/>
          </a:p>
          <a:p>
            <a:pPr marL="285750" indent="-285750">
              <a:buFont typeface="Arial" panose="020B0604020202020204" pitchFamily="34" charset="0"/>
              <a:buChar char="•"/>
            </a:pPr>
            <a:r>
              <a:rPr lang="en-US" dirty="0"/>
              <a:t>Break these stories into tasks and assign each task to their owners.</a:t>
            </a:r>
          </a:p>
          <a:p>
            <a:endParaRPr lang="en-US" dirty="0"/>
          </a:p>
          <a:p>
            <a:pPr marL="285750" indent="-285750">
              <a:buFont typeface="Arial" panose="020B0604020202020204" pitchFamily="34" charset="0"/>
              <a:buChar char="•"/>
            </a:pPr>
            <a:r>
              <a:rPr lang="en-US" dirty="0"/>
              <a:t>Each task is given estimates in hours.</a:t>
            </a:r>
          </a:p>
          <a:p>
            <a:endParaRPr lang="en-US" dirty="0"/>
          </a:p>
          <a:p>
            <a:pPr marL="285750" indent="-285750">
              <a:buFont typeface="Arial" panose="020B0604020202020204" pitchFamily="34" charset="0"/>
              <a:buChar char="•"/>
            </a:pPr>
            <a:r>
              <a:rPr lang="en-US" dirty="0"/>
              <a:t>These estimates help team members to check how many task hours each member have for the iteration.</a:t>
            </a:r>
          </a:p>
          <a:p>
            <a:endParaRPr lang="en-US" dirty="0"/>
          </a:p>
          <a:p>
            <a:pPr marL="285750" indent="-285750">
              <a:buFont typeface="Arial" panose="020B0604020202020204" pitchFamily="34" charset="0"/>
              <a:buChar char="•"/>
            </a:pPr>
            <a:r>
              <a:rPr lang="en-US" dirty="0"/>
              <a:t>Team members are assigned tasks considering their velocity or capacity so that they are not overburdened.</a:t>
            </a:r>
          </a:p>
        </p:txBody>
      </p:sp>
      <p:sp>
        <p:nvSpPr>
          <p:cNvPr id="5" name="TextBox 4"/>
          <p:cNvSpPr txBox="1"/>
          <p:nvPr/>
        </p:nvSpPr>
        <p:spPr>
          <a:xfrm>
            <a:off x="512065" y="5303517"/>
            <a:ext cx="9377523" cy="604914"/>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8153972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39</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385148" y="27641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Iteration Planning</a:t>
            </a:r>
            <a:endParaRPr lang="en-US" sz="3200" b="1" i="1" spc="-67" dirty="0">
              <a:solidFill>
                <a:schemeClr val="bg1">
                  <a:lumMod val="50000"/>
                </a:schemeClr>
              </a:solidFill>
              <a:latin typeface="Arial" pitchFamily="34" charset="0"/>
              <a:cs typeface="Arial"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V="1">
            <a:off x="4269784" y="8528671"/>
            <a:ext cx="3130878" cy="30378"/>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30005"/>
            <a:ext cx="10071653" cy="2308324"/>
          </a:xfrm>
          <a:prstGeom prst="rect">
            <a:avLst/>
          </a:prstGeom>
          <a:noFill/>
        </p:spPr>
        <p:txBody>
          <a:bodyPr wrap="square" rtlCol="0">
            <a:spAutoFit/>
          </a:bodyPr>
          <a:lstStyle/>
          <a:p>
            <a:r>
              <a:rPr lang="en-US" b="1" dirty="0"/>
              <a:t>Velocity Calculation</a:t>
            </a:r>
          </a:p>
          <a:p>
            <a:pPr marL="285750" indent="-285750">
              <a:buFont typeface="Arial" panose="020B0604020202020204" pitchFamily="34" charset="0"/>
              <a:buChar char="•"/>
            </a:pPr>
            <a:r>
              <a:rPr lang="en-US" dirty="0"/>
              <a:t>An agile team calculates velocity based on past iterations. Velocity is an average number of units required to finish user stories in an iteration. For example, if a team took 12, 14, 10 story points in each iteration for the last three iterations, the team can take 12 as velocity for the next iteration.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Planned velocity tells the team how many user stories can be completed in the current iteration. If the team quickly finishes the tasks assigned, then more user stories can be pulled in. Otherwise, stories can be moved out too to the next iteration.</a:t>
            </a:r>
          </a:p>
        </p:txBody>
      </p:sp>
      <p:sp>
        <p:nvSpPr>
          <p:cNvPr id="5" name="TextBox 4"/>
          <p:cNvSpPr txBox="1"/>
          <p:nvPr/>
        </p:nvSpPr>
        <p:spPr>
          <a:xfrm>
            <a:off x="512065" y="5303517"/>
            <a:ext cx="9377523" cy="604914"/>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4179164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4</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344493" y="350149"/>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Agile Vs Scrum</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72209"/>
            <a:ext cx="10071653" cy="646331"/>
          </a:xfrm>
          <a:prstGeom prst="rect">
            <a:avLst/>
          </a:prstGeom>
          <a:noFill/>
        </p:spPr>
        <p:txBody>
          <a:bodyPr wrap="square" rtlCol="0">
            <a:spAutoFit/>
          </a:bodyPr>
          <a:lstStyle/>
          <a:p>
            <a:r>
              <a:rPr lang="en-US" b="1" dirty="0"/>
              <a:t>Agile </a:t>
            </a:r>
            <a:r>
              <a:rPr lang="en-US" dirty="0"/>
              <a:t>describes a set of guiding principles that uses iterative approach for software development, while </a:t>
            </a:r>
            <a:r>
              <a:rPr lang="en-US" b="1" dirty="0"/>
              <a:t>Scrum</a:t>
            </a:r>
            <a:r>
              <a:rPr lang="en-US" dirty="0"/>
              <a:t> is a specific set of rules that are to be followed while practicing the </a:t>
            </a:r>
            <a:r>
              <a:rPr lang="en-US" b="1" dirty="0"/>
              <a:t>Agile</a:t>
            </a:r>
            <a:r>
              <a:rPr lang="en-US" dirty="0"/>
              <a:t> software development.</a:t>
            </a:r>
            <a:endParaRPr lang="en-IN" dirty="0"/>
          </a:p>
        </p:txBody>
      </p:sp>
    </p:spTree>
    <p:extLst>
      <p:ext uri="{BB962C8B-B14F-4D97-AF65-F5344CB8AC3E}">
        <p14:creationId xmlns:p14="http://schemas.microsoft.com/office/powerpoint/2010/main" val="22648967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40</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385148" y="27641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Iteration Planning</a:t>
            </a:r>
            <a:endParaRPr lang="en-US" sz="3200" b="1" i="1" spc="-67" dirty="0">
              <a:solidFill>
                <a:schemeClr val="bg1">
                  <a:lumMod val="50000"/>
                </a:schemeClr>
              </a:solidFill>
              <a:latin typeface="Arial" pitchFamily="34" charset="0"/>
              <a:cs typeface="Arial"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V="1">
            <a:off x="4269784" y="8528671"/>
            <a:ext cx="3130878" cy="30378"/>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30005"/>
            <a:ext cx="10071653" cy="3139321"/>
          </a:xfrm>
          <a:prstGeom prst="rect">
            <a:avLst/>
          </a:prstGeom>
          <a:noFill/>
        </p:spPr>
        <p:txBody>
          <a:bodyPr wrap="square" rtlCol="0">
            <a:spAutoFit/>
          </a:bodyPr>
          <a:lstStyle/>
          <a:p>
            <a:r>
              <a:rPr lang="en-US" b="1" dirty="0"/>
              <a:t>Task Capacity</a:t>
            </a:r>
          </a:p>
          <a:p>
            <a:r>
              <a:rPr lang="en-US" dirty="0"/>
              <a:t>The capacity of a team is derived from the following three facts −</a:t>
            </a:r>
          </a:p>
          <a:p>
            <a:pPr marL="285750" indent="-285750">
              <a:buFont typeface="Arial" panose="020B0604020202020204" pitchFamily="34" charset="0"/>
              <a:buChar char="•"/>
            </a:pPr>
            <a:r>
              <a:rPr lang="en-US" dirty="0"/>
              <a:t>Number of ideal working hours in a day</a:t>
            </a:r>
          </a:p>
          <a:p>
            <a:endParaRPr lang="en-US" dirty="0"/>
          </a:p>
          <a:p>
            <a:pPr marL="285750" indent="-285750">
              <a:buFont typeface="Arial" panose="020B0604020202020204" pitchFamily="34" charset="0"/>
              <a:buChar char="•"/>
            </a:pPr>
            <a:r>
              <a:rPr lang="en-US" dirty="0"/>
              <a:t>Available days of person in the iteration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Total no of members in team</a:t>
            </a:r>
          </a:p>
          <a:p>
            <a:endParaRPr lang="en-US" dirty="0"/>
          </a:p>
          <a:p>
            <a:r>
              <a:rPr lang="en-US" dirty="0"/>
              <a:t>Suppose a team has 5 members, committed to work full time (8 hours a day) on a project and no one is on leave during an iteration, then the task capacity for a two-week iteration will be −</a:t>
            </a:r>
          </a:p>
          <a:p>
            <a:r>
              <a:rPr lang="en-US" dirty="0"/>
              <a:t>	5 × 8 × 10 = 400 hours</a:t>
            </a:r>
          </a:p>
        </p:txBody>
      </p:sp>
      <p:sp>
        <p:nvSpPr>
          <p:cNvPr id="5" name="TextBox 4"/>
          <p:cNvSpPr txBox="1"/>
          <p:nvPr/>
        </p:nvSpPr>
        <p:spPr>
          <a:xfrm>
            <a:off x="512065" y="5303517"/>
            <a:ext cx="9377523" cy="604914"/>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5387717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41</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385148" y="27641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Iteration Planning</a:t>
            </a:r>
            <a:endParaRPr lang="en-US" sz="3200" b="1" i="1" spc="-67" dirty="0">
              <a:solidFill>
                <a:schemeClr val="bg1">
                  <a:lumMod val="50000"/>
                </a:schemeClr>
              </a:solidFill>
              <a:latin typeface="Arial" pitchFamily="34" charset="0"/>
              <a:cs typeface="Arial"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V="1">
            <a:off x="4269784" y="8528671"/>
            <a:ext cx="3130878" cy="30378"/>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30005"/>
            <a:ext cx="10071653" cy="2862322"/>
          </a:xfrm>
          <a:prstGeom prst="rect">
            <a:avLst/>
          </a:prstGeom>
          <a:noFill/>
        </p:spPr>
        <p:txBody>
          <a:bodyPr wrap="square" rtlCol="0">
            <a:spAutoFit/>
          </a:bodyPr>
          <a:lstStyle/>
          <a:p>
            <a:r>
              <a:rPr lang="en-US" b="1" dirty="0"/>
              <a:t>Planning Steps</a:t>
            </a:r>
          </a:p>
          <a:p>
            <a:pPr marL="285750" indent="-285750">
              <a:buFont typeface="Arial" panose="020B0604020202020204" pitchFamily="34" charset="0"/>
              <a:buChar char="•"/>
            </a:pPr>
            <a:r>
              <a:rPr lang="en-US" dirty="0"/>
              <a:t>Product Owner describes the highest ranked item of product backlog.</a:t>
            </a:r>
          </a:p>
          <a:p>
            <a:endParaRPr lang="en-US" dirty="0"/>
          </a:p>
          <a:p>
            <a:pPr marL="285750" indent="-285750">
              <a:buFont typeface="Arial" panose="020B0604020202020204" pitchFamily="34" charset="0"/>
              <a:buChar char="•"/>
            </a:pPr>
            <a:r>
              <a:rPr lang="en-US" dirty="0"/>
              <a:t>Team describes the tasks required to complete the item.</a:t>
            </a:r>
          </a:p>
          <a:p>
            <a:endParaRPr lang="en-US" dirty="0"/>
          </a:p>
          <a:p>
            <a:pPr marL="285750" indent="-285750">
              <a:buFont typeface="Arial" panose="020B0604020202020204" pitchFamily="34" charset="0"/>
              <a:buChar char="•"/>
            </a:pPr>
            <a:r>
              <a:rPr lang="en-US" dirty="0"/>
              <a:t>Team members own the tasks.</a:t>
            </a:r>
          </a:p>
          <a:p>
            <a:endParaRPr lang="en-US" dirty="0"/>
          </a:p>
          <a:p>
            <a:pPr marL="285750" indent="-285750">
              <a:buFont typeface="Arial" panose="020B0604020202020204" pitchFamily="34" charset="0"/>
              <a:buChar char="•"/>
            </a:pPr>
            <a:r>
              <a:rPr lang="en-US" dirty="0"/>
              <a:t>Team members estimate the time to finish each task.</a:t>
            </a:r>
          </a:p>
          <a:p>
            <a:endParaRPr lang="en-US" dirty="0"/>
          </a:p>
          <a:p>
            <a:pPr marL="285750" indent="-285750">
              <a:buFont typeface="Arial" panose="020B0604020202020204" pitchFamily="34" charset="0"/>
              <a:buChar char="•"/>
            </a:pPr>
            <a:r>
              <a:rPr lang="en-US" dirty="0"/>
              <a:t>If any individual is overloaded with tasks, then his/her task is distributed among other team members.</a:t>
            </a:r>
          </a:p>
        </p:txBody>
      </p:sp>
      <p:sp>
        <p:nvSpPr>
          <p:cNvPr id="5" name="TextBox 4"/>
          <p:cNvSpPr txBox="1"/>
          <p:nvPr/>
        </p:nvSpPr>
        <p:spPr>
          <a:xfrm>
            <a:off x="512065" y="5303517"/>
            <a:ext cx="9377523" cy="604914"/>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21301270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42</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385148" y="276414"/>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Product Backlog</a:t>
            </a:r>
            <a:endParaRPr lang="en-US" sz="3200" b="1" i="1" spc="-67" dirty="0">
              <a:solidFill>
                <a:schemeClr val="bg1">
                  <a:lumMod val="50000"/>
                </a:schemeClr>
              </a:solidFill>
              <a:latin typeface="Arial" pitchFamily="34" charset="0"/>
              <a:cs typeface="Arial"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V="1">
            <a:off x="4269784" y="8528671"/>
            <a:ext cx="3130878" cy="30378"/>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131529"/>
            <a:ext cx="10071653" cy="5355312"/>
          </a:xfrm>
          <a:prstGeom prst="rect">
            <a:avLst/>
          </a:prstGeom>
          <a:noFill/>
        </p:spPr>
        <p:txBody>
          <a:bodyPr wrap="square" rtlCol="0">
            <a:spAutoFit/>
          </a:bodyPr>
          <a:lstStyle/>
          <a:p>
            <a:r>
              <a:rPr lang="en-US" dirty="0"/>
              <a:t>A product backlog is a list of items to be done. Items are ranked with feature descriptions. In an ideal scenario, items should be broken down into user stories.</a:t>
            </a:r>
          </a:p>
          <a:p>
            <a:r>
              <a:rPr lang="en-US" b="1" dirty="0"/>
              <a:t>Importance</a:t>
            </a:r>
          </a:p>
          <a:p>
            <a:pPr marL="285750" indent="-285750">
              <a:buFont typeface="Arial" panose="020B0604020202020204" pitchFamily="34" charset="0"/>
              <a:buChar char="•"/>
            </a:pPr>
            <a:r>
              <a:rPr lang="en-US" dirty="0"/>
              <a:t>It is prepared so that estimates can be given to each and every feature.</a:t>
            </a:r>
          </a:p>
          <a:p>
            <a:endParaRPr lang="en-US" dirty="0"/>
          </a:p>
          <a:p>
            <a:pPr marL="285750" indent="-285750">
              <a:buFont typeface="Arial" panose="020B0604020202020204" pitchFamily="34" charset="0"/>
              <a:buChar char="•"/>
            </a:pPr>
            <a:r>
              <a:rPr lang="en-US" dirty="0"/>
              <a:t>It helps in planning the roadmap for the product.</a:t>
            </a:r>
          </a:p>
          <a:p>
            <a:endParaRPr lang="en-US" dirty="0"/>
          </a:p>
          <a:p>
            <a:pPr marL="285750" indent="-285750">
              <a:buFont typeface="Arial" panose="020B0604020202020204" pitchFamily="34" charset="0"/>
              <a:buChar char="•"/>
            </a:pPr>
            <a:r>
              <a:rPr lang="en-US" dirty="0"/>
              <a:t>It helps in determining what to prioritize first. Team ranks the item and then builds value.</a:t>
            </a:r>
          </a:p>
          <a:p>
            <a:pPr marL="285750" indent="-285750">
              <a:buFont typeface="Arial" panose="020B0604020202020204" pitchFamily="34" charset="0"/>
              <a:buChar char="•"/>
            </a:pPr>
            <a:endParaRPr lang="en-US" dirty="0"/>
          </a:p>
          <a:p>
            <a:r>
              <a:rPr lang="en-US" b="1" dirty="0"/>
              <a:t>Characteristics of Product Backlog</a:t>
            </a:r>
          </a:p>
          <a:p>
            <a:pPr marL="285750" indent="-285750">
              <a:buFont typeface="Arial" panose="020B0604020202020204" pitchFamily="34" charset="0"/>
              <a:buChar char="•"/>
            </a:pPr>
            <a:r>
              <a:rPr lang="en-US" dirty="0"/>
              <a:t>Each product should have one product backlog which can have a set of large to very large features.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Multiple teams can work on a single product backlog.</a:t>
            </a:r>
          </a:p>
          <a:p>
            <a:endParaRPr lang="en-US" dirty="0"/>
          </a:p>
          <a:p>
            <a:pPr marL="285750" indent="-285750">
              <a:buFont typeface="Arial" panose="020B0604020202020204" pitchFamily="34" charset="0"/>
              <a:buChar char="•"/>
            </a:pPr>
            <a:r>
              <a:rPr lang="en-US" dirty="0"/>
              <a:t>Ranking of features is done based on business value, technical value, risk management or strategic fitness.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Highest ranking items are decomposed into smaller stories during release planning so that they can be completed in future iterations.</a:t>
            </a:r>
          </a:p>
        </p:txBody>
      </p:sp>
      <p:sp>
        <p:nvSpPr>
          <p:cNvPr id="5" name="TextBox 4"/>
          <p:cNvSpPr txBox="1"/>
          <p:nvPr/>
        </p:nvSpPr>
        <p:spPr>
          <a:xfrm>
            <a:off x="512065" y="5303517"/>
            <a:ext cx="9377523" cy="604914"/>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2524504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5</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344493" y="350149"/>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Agile Introduction</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72209"/>
            <a:ext cx="10071653" cy="1754326"/>
          </a:xfrm>
          <a:prstGeom prst="rect">
            <a:avLst/>
          </a:prstGeom>
          <a:noFill/>
        </p:spPr>
        <p:txBody>
          <a:bodyPr wrap="square" rtlCol="0">
            <a:spAutoFit/>
          </a:bodyPr>
          <a:lstStyle/>
          <a:p>
            <a:r>
              <a:rPr lang="en-IN" b="1" dirty="0"/>
              <a:t>What is Agile?</a:t>
            </a:r>
          </a:p>
          <a:p>
            <a:endParaRPr lang="en-IN" dirty="0"/>
          </a:p>
          <a:p>
            <a:pPr lvl="0"/>
            <a:r>
              <a:rPr lang="en-US" dirty="0"/>
              <a:t>Agile is a software development methodology to build a software incrementally using short iterations of 1 to 4 weeks so that the development is aligned with the changing business needs. Instead of a single-pass development of 6 to 18 months where all the requirements and risks are predicted upfront, Agile adopts a process of frequent feedback where a workable product is delivered after 1 to 4 week iteration.</a:t>
            </a:r>
            <a:endParaRPr lang="en-IN" dirty="0"/>
          </a:p>
        </p:txBody>
      </p:sp>
      <p:pic>
        <p:nvPicPr>
          <p:cNvPr id="1026" name="Picture 2" descr="Agile Vs Traditional SDL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0007" y="3026534"/>
            <a:ext cx="5335933" cy="3342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059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780" y="-1"/>
            <a:ext cx="6480037" cy="4130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Explosion: 8 Points 5"/>
          <p:cNvSpPr/>
          <p:nvPr/>
        </p:nvSpPr>
        <p:spPr>
          <a:xfrm>
            <a:off x="4439754" y="99391"/>
            <a:ext cx="2703168" cy="2100470"/>
          </a:xfrm>
          <a:prstGeom prst="irregularSeal1">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bg2"/>
                </a:solidFill>
              </a:rPr>
              <a:t>PLAN DRIVEN</a:t>
            </a:r>
          </a:p>
        </p:txBody>
      </p:sp>
      <p:pic>
        <p:nvPicPr>
          <p:cNvPr id="4"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06886" y="3559830"/>
            <a:ext cx="6785114" cy="329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Explosion: 8 Points 4"/>
          <p:cNvSpPr/>
          <p:nvPr/>
        </p:nvSpPr>
        <p:spPr>
          <a:xfrm>
            <a:off x="2514876" y="4229714"/>
            <a:ext cx="3130550" cy="2338388"/>
          </a:xfrm>
          <a:prstGeom prst="irregularSeal1">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bg2"/>
                </a:solidFill>
              </a:rPr>
              <a:t>CHANGE DRIVEN</a:t>
            </a:r>
          </a:p>
        </p:txBody>
      </p:sp>
    </p:spTree>
    <p:extLst>
      <p:ext uri="{BB962C8B-B14F-4D97-AF65-F5344CB8AC3E}">
        <p14:creationId xmlns:p14="http://schemas.microsoft.com/office/powerpoint/2010/main" val="2418591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a:xfrm>
            <a:off x="1968284" y="308707"/>
            <a:ext cx="8379675" cy="588646"/>
          </a:xfrm>
        </p:spPr>
        <p:txBody>
          <a:bodyPr anchor="t">
            <a:normAutofit fontScale="90000"/>
          </a:bodyPr>
          <a:lstStyle/>
          <a:p>
            <a:pPr eaLnBrk="1" hangingPunct="1">
              <a:lnSpc>
                <a:spcPct val="70000"/>
              </a:lnSpc>
            </a:pPr>
            <a:r>
              <a:rPr lang="en-US" altLang="en-US" b="1" dirty="0"/>
              <a:t>Sequential vs. Overlapping development</a:t>
            </a:r>
          </a:p>
        </p:txBody>
      </p:sp>
      <p:pic>
        <p:nvPicPr>
          <p:cNvPr id="3174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4230" y="4949190"/>
            <a:ext cx="5629275" cy="897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748" name="Line 3"/>
          <p:cNvSpPr>
            <a:spLocks noChangeShapeType="1"/>
          </p:cNvSpPr>
          <p:nvPr/>
        </p:nvSpPr>
        <p:spPr bwMode="auto">
          <a:xfrm>
            <a:off x="2895600" y="2571750"/>
            <a:ext cx="6583680" cy="0"/>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1749" name="Line 4"/>
          <p:cNvSpPr>
            <a:spLocks noChangeShapeType="1"/>
          </p:cNvSpPr>
          <p:nvPr/>
        </p:nvSpPr>
        <p:spPr bwMode="auto">
          <a:xfrm>
            <a:off x="2918460" y="5795010"/>
            <a:ext cx="6583680" cy="0"/>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1750" name="Rectangle 5"/>
          <p:cNvSpPr>
            <a:spLocks/>
          </p:cNvSpPr>
          <p:nvPr/>
        </p:nvSpPr>
        <p:spPr bwMode="auto">
          <a:xfrm>
            <a:off x="2382679" y="6109335"/>
            <a:ext cx="4537710" cy="4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a:spcBef>
                <a:spcPts val="1800"/>
              </a:spcBef>
              <a:buClr>
                <a:srgbClr val="5F7BAE"/>
              </a:buClr>
              <a:buSzPct val="150000"/>
              <a:buFont typeface="Lucida Grande" pitchFamily="1" charset="0"/>
              <a:buChar char="•"/>
              <a:defRPr sz="3600">
                <a:solidFill>
                  <a:schemeClr val="tx1"/>
                </a:solidFill>
                <a:latin typeface="Gill Sans" pitchFamily="1" charset="0"/>
                <a:ea typeface="ヒラギノ角ゴ Pro W3" pitchFamily="1" charset="-128"/>
                <a:sym typeface="Gill Sans" pitchFamily="1" charset="0"/>
              </a:defRPr>
            </a:lvl1pPr>
            <a:lvl2pPr marL="742950" indent="-285750">
              <a:spcBef>
                <a:spcPts val="1800"/>
              </a:spcBef>
              <a:buSzPct val="150000"/>
              <a:buFont typeface="Lucida Grande" pitchFamily="1" charset="0"/>
              <a:buChar char="•"/>
              <a:defRPr sz="3200">
                <a:solidFill>
                  <a:schemeClr val="tx1"/>
                </a:solidFill>
                <a:latin typeface="Gill Sans" pitchFamily="1" charset="0"/>
                <a:ea typeface="ヒラギノ角ゴ Pro W3" pitchFamily="1" charset="-128"/>
                <a:sym typeface="Gill Sans" pitchFamily="1" charset="0"/>
              </a:defRPr>
            </a:lvl2pPr>
            <a:lvl3pPr marL="1143000" indent="-228600">
              <a:spcBef>
                <a:spcPts val="1800"/>
              </a:spcBef>
              <a:buSzPct val="150000"/>
              <a:buFont typeface="Lucida Grande" pitchFamily="1" charset="0"/>
              <a:buChar char="•"/>
              <a:defRPr sz="2800">
                <a:solidFill>
                  <a:schemeClr val="tx1"/>
                </a:solidFill>
                <a:latin typeface="Gill Sans" pitchFamily="1" charset="0"/>
                <a:ea typeface="ヒラギノ角ゴ Pro W3" pitchFamily="1" charset="-128"/>
                <a:sym typeface="Gill Sans" pitchFamily="1" charset="0"/>
              </a:defRPr>
            </a:lvl3pPr>
            <a:lvl4pPr marL="1600200" indent="-228600">
              <a:spcBef>
                <a:spcPts val="1800"/>
              </a:spcBef>
              <a:buSzPct val="150000"/>
              <a:buFont typeface="Lucida Grande" pitchFamily="1" charset="0"/>
              <a:buChar char="•"/>
              <a:defRPr sz="2400">
                <a:solidFill>
                  <a:schemeClr val="tx1"/>
                </a:solidFill>
                <a:latin typeface="Gill Sans" pitchFamily="1" charset="0"/>
                <a:ea typeface="ヒラギノ角ゴ Pro W3" pitchFamily="1" charset="-128"/>
                <a:sym typeface="Gill Sans" pitchFamily="1" charset="0"/>
              </a:defRPr>
            </a:lvl4pPr>
            <a:lvl5pPr marL="2057400" indent="-228600">
              <a:spcBef>
                <a:spcPts val="1800"/>
              </a:spcBef>
              <a:buSzPct val="150000"/>
              <a:buFont typeface="Lucida Grande" pitchFamily="1" charset="0"/>
              <a:buChar char="•"/>
              <a:defRPr sz="2400">
                <a:solidFill>
                  <a:schemeClr val="tx1"/>
                </a:solidFill>
                <a:latin typeface="Gill Sans" pitchFamily="1" charset="0"/>
                <a:ea typeface="ヒラギノ角ゴ Pro W3" pitchFamily="1" charset="-128"/>
                <a:sym typeface="Gill Sans" pitchFamily="1" charset="0"/>
              </a:defRPr>
            </a:lvl5pPr>
            <a:lvl6pPr marL="2514600" indent="-228600" eaLnBrk="0" fontAlgn="base" hangingPunct="0">
              <a:spcBef>
                <a:spcPts val="1800"/>
              </a:spcBef>
              <a:spcAft>
                <a:spcPct val="0"/>
              </a:spcAft>
              <a:buSzPct val="150000"/>
              <a:buFont typeface="Lucida Grande" pitchFamily="1" charset="0"/>
              <a:buChar char="•"/>
              <a:defRPr sz="2400">
                <a:solidFill>
                  <a:schemeClr val="tx1"/>
                </a:solidFill>
                <a:latin typeface="Gill Sans" pitchFamily="1" charset="0"/>
                <a:ea typeface="ヒラギノ角ゴ Pro W3" pitchFamily="1" charset="-128"/>
                <a:sym typeface="Gill Sans" pitchFamily="1" charset="0"/>
              </a:defRPr>
            </a:lvl6pPr>
            <a:lvl7pPr marL="2971800" indent="-228600" eaLnBrk="0" fontAlgn="base" hangingPunct="0">
              <a:spcBef>
                <a:spcPts val="1800"/>
              </a:spcBef>
              <a:spcAft>
                <a:spcPct val="0"/>
              </a:spcAft>
              <a:buSzPct val="150000"/>
              <a:buFont typeface="Lucida Grande" pitchFamily="1" charset="0"/>
              <a:buChar char="•"/>
              <a:defRPr sz="2400">
                <a:solidFill>
                  <a:schemeClr val="tx1"/>
                </a:solidFill>
                <a:latin typeface="Gill Sans" pitchFamily="1" charset="0"/>
                <a:ea typeface="ヒラギノ角ゴ Pro W3" pitchFamily="1" charset="-128"/>
                <a:sym typeface="Gill Sans" pitchFamily="1" charset="0"/>
              </a:defRPr>
            </a:lvl7pPr>
            <a:lvl8pPr marL="3429000" indent="-228600" eaLnBrk="0" fontAlgn="base" hangingPunct="0">
              <a:spcBef>
                <a:spcPts val="1800"/>
              </a:spcBef>
              <a:spcAft>
                <a:spcPct val="0"/>
              </a:spcAft>
              <a:buSzPct val="150000"/>
              <a:buFont typeface="Lucida Grande" pitchFamily="1" charset="0"/>
              <a:buChar char="•"/>
              <a:defRPr sz="2400">
                <a:solidFill>
                  <a:schemeClr val="tx1"/>
                </a:solidFill>
                <a:latin typeface="Gill Sans" pitchFamily="1" charset="0"/>
                <a:ea typeface="ヒラギノ角ゴ Pro W3" pitchFamily="1" charset="-128"/>
                <a:sym typeface="Gill Sans" pitchFamily="1" charset="0"/>
              </a:defRPr>
            </a:lvl8pPr>
            <a:lvl9pPr marL="3886200" indent="-228600" eaLnBrk="0" fontAlgn="base" hangingPunct="0">
              <a:spcBef>
                <a:spcPts val="1800"/>
              </a:spcBef>
              <a:spcAft>
                <a:spcPct val="0"/>
              </a:spcAft>
              <a:buSzPct val="150000"/>
              <a:buFont typeface="Lucida Grande" pitchFamily="1" charset="0"/>
              <a:buChar char="•"/>
              <a:defRPr sz="2400">
                <a:solidFill>
                  <a:schemeClr val="tx1"/>
                </a:solidFill>
                <a:latin typeface="Gill Sans" pitchFamily="1" charset="0"/>
                <a:ea typeface="ヒラギノ角ゴ Pro W3" pitchFamily="1" charset="-128"/>
                <a:sym typeface="Gill Sans" pitchFamily="1" charset="0"/>
              </a:defRPr>
            </a:lvl9pPr>
          </a:lstStyle>
          <a:p>
            <a:pPr eaLnBrk="1" hangingPunct="1">
              <a:spcBef>
                <a:spcPct val="0"/>
              </a:spcBef>
              <a:buClrTx/>
              <a:buSzTx/>
              <a:buFontTx/>
              <a:buNone/>
            </a:pPr>
            <a:r>
              <a:rPr lang="en-US" altLang="en-US" sz="1260"/>
              <a:t>Source: </a:t>
            </a:r>
            <a:r>
              <a:rPr lang="ja-JP" altLang="en-US" sz="1260"/>
              <a:t>“</a:t>
            </a:r>
            <a:r>
              <a:rPr lang="en-US" altLang="ja-JP" sz="1260"/>
              <a:t>The New New Product Development Game</a:t>
            </a:r>
            <a:r>
              <a:rPr lang="ja-JP" altLang="en-US" sz="1260"/>
              <a:t>”</a:t>
            </a:r>
            <a:r>
              <a:rPr lang="en-US" altLang="ja-JP" sz="1260"/>
              <a:t> by Takeuchi and Nonaka. </a:t>
            </a:r>
            <a:r>
              <a:rPr lang="en-US" altLang="ja-JP" sz="1260" i="1"/>
              <a:t>Harvard Business Review,</a:t>
            </a:r>
            <a:r>
              <a:rPr lang="en-US" altLang="ja-JP" sz="1260"/>
              <a:t> January 1986.</a:t>
            </a:r>
            <a:endParaRPr lang="en-US" altLang="en-US" sz="1260"/>
          </a:p>
        </p:txBody>
      </p:sp>
      <p:sp>
        <p:nvSpPr>
          <p:cNvPr id="19462" name="AutoShape 6"/>
          <p:cNvSpPr>
            <a:spLocks/>
          </p:cNvSpPr>
          <p:nvPr/>
        </p:nvSpPr>
        <p:spPr bwMode="auto">
          <a:xfrm>
            <a:off x="2689860" y="2846070"/>
            <a:ext cx="3726180" cy="1108710"/>
          </a:xfrm>
          <a:prstGeom prst="roundRect">
            <a:avLst>
              <a:gd name="adj" fmla="val 24741"/>
            </a:avLst>
          </a:prstGeom>
          <a:blipFill dpi="0" rotWithShape="0">
            <a:blip r:embed="rId4"/>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lgn="ctr" eaLnBrk="1" hangingPunct="1">
              <a:defRPr/>
            </a:pPr>
            <a:endParaRPr lang="en-US" sz="1620">
              <a:latin typeface="Gill Sans" pitchFamily="80" charset="0"/>
              <a:ea typeface="ヒラギノ角ゴ Pro W3" pitchFamily="80" charset="-128"/>
              <a:sym typeface="Gill Sans" pitchFamily="80" charset="0"/>
            </a:endParaRPr>
          </a:p>
        </p:txBody>
      </p:sp>
      <p:sp>
        <p:nvSpPr>
          <p:cNvPr id="19463" name="AutoShape 7"/>
          <p:cNvSpPr>
            <a:spLocks/>
          </p:cNvSpPr>
          <p:nvPr/>
        </p:nvSpPr>
        <p:spPr bwMode="auto">
          <a:xfrm>
            <a:off x="6027420" y="3669030"/>
            <a:ext cx="3726180" cy="1108710"/>
          </a:xfrm>
          <a:prstGeom prst="roundRect">
            <a:avLst>
              <a:gd name="adj" fmla="val 24741"/>
            </a:avLst>
          </a:prstGeom>
          <a:blipFill dpi="0" rotWithShape="0">
            <a:blip r:embed="rId5"/>
            <a:srcRect/>
            <a:tile tx="0" ty="0" sx="100000" sy="100000" flip="none" algn="tl"/>
          </a:blipFill>
          <a:ln w="25400">
            <a:solidFill>
              <a:srgbClr val="00531C"/>
            </a:solidFill>
            <a:round/>
            <a:headEnd/>
            <a:tailEnd/>
          </a:ln>
          <a:effectLst>
            <a:outerShdw blurRad="114300" dist="63500" dir="2700000" algn="ctr" rotWithShape="0">
              <a:schemeClr val="bg2">
                <a:alpha val="29999"/>
              </a:schemeClr>
            </a:outerShdw>
          </a:effectLst>
        </p:spPr>
        <p:txBody>
          <a:bodyPr/>
          <a:lstStyle/>
          <a:p>
            <a:pPr algn="ctr" eaLnBrk="1" hangingPunct="1">
              <a:defRPr/>
            </a:pPr>
            <a:endParaRPr lang="en-US" sz="1620">
              <a:latin typeface="Gill Sans" pitchFamily="80" charset="0"/>
              <a:ea typeface="ヒラギノ角ゴ Pro W3" pitchFamily="80" charset="-128"/>
              <a:sym typeface="Gill Sans" pitchFamily="80" charset="0"/>
            </a:endParaRPr>
          </a:p>
        </p:txBody>
      </p:sp>
      <p:sp>
        <p:nvSpPr>
          <p:cNvPr id="31753" name="Rectangle 8"/>
          <p:cNvSpPr>
            <a:spLocks/>
          </p:cNvSpPr>
          <p:nvPr/>
        </p:nvSpPr>
        <p:spPr bwMode="auto">
          <a:xfrm>
            <a:off x="2804160" y="2960370"/>
            <a:ext cx="3486150" cy="891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a:spcBef>
                <a:spcPts val="1800"/>
              </a:spcBef>
              <a:buClr>
                <a:srgbClr val="5F7BAE"/>
              </a:buClr>
              <a:buSzPct val="150000"/>
              <a:buFont typeface="Lucida Grande" pitchFamily="1" charset="0"/>
              <a:buChar char="•"/>
              <a:tabLst>
                <a:tab pos="1066800" algn="l"/>
              </a:tabLst>
              <a:defRPr sz="3600">
                <a:solidFill>
                  <a:schemeClr val="tx1"/>
                </a:solidFill>
                <a:latin typeface="Gill Sans" pitchFamily="1" charset="0"/>
                <a:ea typeface="ヒラギノ角ゴ Pro W3" pitchFamily="1" charset="-128"/>
                <a:sym typeface="Gill Sans" pitchFamily="1" charset="0"/>
              </a:defRPr>
            </a:lvl1pPr>
            <a:lvl2pPr marL="742950" indent="-285750">
              <a:spcBef>
                <a:spcPts val="1800"/>
              </a:spcBef>
              <a:buSzPct val="150000"/>
              <a:buFont typeface="Lucida Grande" pitchFamily="1" charset="0"/>
              <a:buChar char="•"/>
              <a:tabLst>
                <a:tab pos="1066800" algn="l"/>
              </a:tabLst>
              <a:defRPr sz="3200">
                <a:solidFill>
                  <a:schemeClr val="tx1"/>
                </a:solidFill>
                <a:latin typeface="Gill Sans" pitchFamily="1" charset="0"/>
                <a:ea typeface="ヒラギノ角ゴ Pro W3" pitchFamily="1" charset="-128"/>
                <a:sym typeface="Gill Sans" pitchFamily="1" charset="0"/>
              </a:defRPr>
            </a:lvl2pPr>
            <a:lvl3pPr marL="1143000" indent="-228600">
              <a:spcBef>
                <a:spcPts val="1800"/>
              </a:spcBef>
              <a:buSzPct val="150000"/>
              <a:buFont typeface="Lucida Grande" pitchFamily="1" charset="0"/>
              <a:buChar char="•"/>
              <a:tabLst>
                <a:tab pos="1066800" algn="l"/>
              </a:tabLst>
              <a:defRPr sz="2800">
                <a:solidFill>
                  <a:schemeClr val="tx1"/>
                </a:solidFill>
                <a:latin typeface="Gill Sans" pitchFamily="1" charset="0"/>
                <a:ea typeface="ヒラギノ角ゴ Pro W3" pitchFamily="1" charset="-128"/>
                <a:sym typeface="Gill Sans" pitchFamily="1" charset="0"/>
              </a:defRPr>
            </a:lvl3pPr>
            <a:lvl4pPr marL="1600200" indent="-228600">
              <a:spcBef>
                <a:spcPts val="1800"/>
              </a:spcBef>
              <a:buSzPct val="150000"/>
              <a:buFont typeface="Lucida Grande" pitchFamily="1" charset="0"/>
              <a:buChar char="•"/>
              <a:tabLst>
                <a:tab pos="1066800" algn="l"/>
              </a:tabLst>
              <a:defRPr sz="2400">
                <a:solidFill>
                  <a:schemeClr val="tx1"/>
                </a:solidFill>
                <a:latin typeface="Gill Sans" pitchFamily="1" charset="0"/>
                <a:ea typeface="ヒラギノ角ゴ Pro W3" pitchFamily="1" charset="-128"/>
                <a:sym typeface="Gill Sans" pitchFamily="1" charset="0"/>
              </a:defRPr>
            </a:lvl4pPr>
            <a:lvl5pPr marL="2057400" indent="-228600">
              <a:spcBef>
                <a:spcPts val="1800"/>
              </a:spcBef>
              <a:buSzPct val="150000"/>
              <a:buFont typeface="Lucida Grande" pitchFamily="1" charset="0"/>
              <a:buChar char="•"/>
              <a:tabLst>
                <a:tab pos="1066800" algn="l"/>
              </a:tabLst>
              <a:defRPr sz="2400">
                <a:solidFill>
                  <a:schemeClr val="tx1"/>
                </a:solidFill>
                <a:latin typeface="Gill Sans" pitchFamily="1" charset="0"/>
                <a:ea typeface="ヒラギノ角ゴ Pro W3" pitchFamily="1" charset="-128"/>
                <a:sym typeface="Gill Sans" pitchFamily="1" charset="0"/>
              </a:defRPr>
            </a:lvl5pPr>
            <a:lvl6pPr marL="2514600" indent="-228600" eaLnBrk="0" fontAlgn="base" hangingPunct="0">
              <a:spcBef>
                <a:spcPts val="1800"/>
              </a:spcBef>
              <a:spcAft>
                <a:spcPct val="0"/>
              </a:spcAft>
              <a:buSzPct val="150000"/>
              <a:buFont typeface="Lucida Grande" pitchFamily="1" charset="0"/>
              <a:buChar char="•"/>
              <a:tabLst>
                <a:tab pos="1066800" algn="l"/>
              </a:tabLst>
              <a:defRPr sz="2400">
                <a:solidFill>
                  <a:schemeClr val="tx1"/>
                </a:solidFill>
                <a:latin typeface="Gill Sans" pitchFamily="1" charset="0"/>
                <a:ea typeface="ヒラギノ角ゴ Pro W3" pitchFamily="1" charset="-128"/>
                <a:sym typeface="Gill Sans" pitchFamily="1" charset="0"/>
              </a:defRPr>
            </a:lvl6pPr>
            <a:lvl7pPr marL="2971800" indent="-228600" eaLnBrk="0" fontAlgn="base" hangingPunct="0">
              <a:spcBef>
                <a:spcPts val="1800"/>
              </a:spcBef>
              <a:spcAft>
                <a:spcPct val="0"/>
              </a:spcAft>
              <a:buSzPct val="150000"/>
              <a:buFont typeface="Lucida Grande" pitchFamily="1" charset="0"/>
              <a:buChar char="•"/>
              <a:tabLst>
                <a:tab pos="1066800" algn="l"/>
              </a:tabLst>
              <a:defRPr sz="2400">
                <a:solidFill>
                  <a:schemeClr val="tx1"/>
                </a:solidFill>
                <a:latin typeface="Gill Sans" pitchFamily="1" charset="0"/>
                <a:ea typeface="ヒラギノ角ゴ Pro W3" pitchFamily="1" charset="-128"/>
                <a:sym typeface="Gill Sans" pitchFamily="1" charset="0"/>
              </a:defRPr>
            </a:lvl7pPr>
            <a:lvl8pPr marL="3429000" indent="-228600" eaLnBrk="0" fontAlgn="base" hangingPunct="0">
              <a:spcBef>
                <a:spcPts val="1800"/>
              </a:spcBef>
              <a:spcAft>
                <a:spcPct val="0"/>
              </a:spcAft>
              <a:buSzPct val="150000"/>
              <a:buFont typeface="Lucida Grande" pitchFamily="1" charset="0"/>
              <a:buChar char="•"/>
              <a:tabLst>
                <a:tab pos="1066800" algn="l"/>
              </a:tabLst>
              <a:defRPr sz="2400">
                <a:solidFill>
                  <a:schemeClr val="tx1"/>
                </a:solidFill>
                <a:latin typeface="Gill Sans" pitchFamily="1" charset="0"/>
                <a:ea typeface="ヒラギノ角ゴ Pro W3" pitchFamily="1" charset="-128"/>
                <a:sym typeface="Gill Sans" pitchFamily="1" charset="0"/>
              </a:defRPr>
            </a:lvl8pPr>
            <a:lvl9pPr marL="3886200" indent="-228600" eaLnBrk="0" fontAlgn="base" hangingPunct="0">
              <a:spcBef>
                <a:spcPts val="1800"/>
              </a:spcBef>
              <a:spcAft>
                <a:spcPct val="0"/>
              </a:spcAft>
              <a:buSzPct val="150000"/>
              <a:buFont typeface="Lucida Grande" pitchFamily="1" charset="0"/>
              <a:buChar char="•"/>
              <a:tabLst>
                <a:tab pos="1066800" algn="l"/>
              </a:tabLst>
              <a:defRPr sz="2400">
                <a:solidFill>
                  <a:schemeClr val="tx1"/>
                </a:solidFill>
                <a:latin typeface="Gill Sans" pitchFamily="1" charset="0"/>
                <a:ea typeface="ヒラギノ角ゴ Pro W3" pitchFamily="1" charset="-128"/>
                <a:sym typeface="Gill Sans" pitchFamily="1" charset="0"/>
              </a:defRPr>
            </a:lvl9pPr>
          </a:lstStyle>
          <a:p>
            <a:pPr eaLnBrk="1" hangingPunct="1">
              <a:spcBef>
                <a:spcPct val="0"/>
              </a:spcBef>
              <a:buClrTx/>
              <a:buSzTx/>
              <a:buFontTx/>
              <a:buNone/>
            </a:pPr>
            <a:r>
              <a:rPr lang="en-US" altLang="en-US" sz="2400" dirty="0">
                <a:solidFill>
                  <a:srgbClr val="FFFFFF"/>
                </a:solidFill>
              </a:rPr>
              <a:t>Rather than doing all of one thing at a time...</a:t>
            </a:r>
          </a:p>
        </p:txBody>
      </p:sp>
      <p:sp>
        <p:nvSpPr>
          <p:cNvPr id="31754" name="Rectangle 9"/>
          <p:cNvSpPr>
            <a:spLocks/>
          </p:cNvSpPr>
          <p:nvPr/>
        </p:nvSpPr>
        <p:spPr bwMode="auto">
          <a:xfrm>
            <a:off x="6073140" y="3783330"/>
            <a:ext cx="3623310" cy="891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tIns="45720" rIns="45720" bIns="45720"/>
          <a:lstStyle>
            <a:lvl1pPr>
              <a:spcBef>
                <a:spcPts val="1800"/>
              </a:spcBef>
              <a:buClr>
                <a:srgbClr val="5F7BAE"/>
              </a:buClr>
              <a:buSzPct val="150000"/>
              <a:buFont typeface="Lucida Grande" pitchFamily="1" charset="0"/>
              <a:buChar char="•"/>
              <a:tabLst>
                <a:tab pos="1066800" algn="l"/>
              </a:tabLst>
              <a:defRPr sz="3600">
                <a:solidFill>
                  <a:schemeClr val="tx1"/>
                </a:solidFill>
                <a:latin typeface="Gill Sans" pitchFamily="1" charset="0"/>
                <a:ea typeface="ヒラギノ角ゴ Pro W3" pitchFamily="1" charset="-128"/>
                <a:sym typeface="Gill Sans" pitchFamily="1" charset="0"/>
              </a:defRPr>
            </a:lvl1pPr>
            <a:lvl2pPr marL="742950" indent="-285750">
              <a:spcBef>
                <a:spcPts val="1800"/>
              </a:spcBef>
              <a:buSzPct val="150000"/>
              <a:buFont typeface="Lucida Grande" pitchFamily="1" charset="0"/>
              <a:buChar char="•"/>
              <a:tabLst>
                <a:tab pos="1066800" algn="l"/>
              </a:tabLst>
              <a:defRPr sz="3200">
                <a:solidFill>
                  <a:schemeClr val="tx1"/>
                </a:solidFill>
                <a:latin typeface="Gill Sans" pitchFamily="1" charset="0"/>
                <a:ea typeface="ヒラギノ角ゴ Pro W3" pitchFamily="1" charset="-128"/>
                <a:sym typeface="Gill Sans" pitchFamily="1" charset="0"/>
              </a:defRPr>
            </a:lvl2pPr>
            <a:lvl3pPr marL="1143000" indent="-228600">
              <a:spcBef>
                <a:spcPts val="1800"/>
              </a:spcBef>
              <a:buSzPct val="150000"/>
              <a:buFont typeface="Lucida Grande" pitchFamily="1" charset="0"/>
              <a:buChar char="•"/>
              <a:tabLst>
                <a:tab pos="1066800" algn="l"/>
              </a:tabLst>
              <a:defRPr sz="2800">
                <a:solidFill>
                  <a:schemeClr val="tx1"/>
                </a:solidFill>
                <a:latin typeface="Gill Sans" pitchFamily="1" charset="0"/>
                <a:ea typeface="ヒラギノ角ゴ Pro W3" pitchFamily="1" charset="-128"/>
                <a:sym typeface="Gill Sans" pitchFamily="1" charset="0"/>
              </a:defRPr>
            </a:lvl3pPr>
            <a:lvl4pPr marL="1600200" indent="-228600">
              <a:spcBef>
                <a:spcPts val="1800"/>
              </a:spcBef>
              <a:buSzPct val="150000"/>
              <a:buFont typeface="Lucida Grande" pitchFamily="1" charset="0"/>
              <a:buChar char="•"/>
              <a:tabLst>
                <a:tab pos="1066800" algn="l"/>
              </a:tabLst>
              <a:defRPr sz="2400">
                <a:solidFill>
                  <a:schemeClr val="tx1"/>
                </a:solidFill>
                <a:latin typeface="Gill Sans" pitchFamily="1" charset="0"/>
                <a:ea typeface="ヒラギノ角ゴ Pro W3" pitchFamily="1" charset="-128"/>
                <a:sym typeface="Gill Sans" pitchFamily="1" charset="0"/>
              </a:defRPr>
            </a:lvl4pPr>
            <a:lvl5pPr marL="2057400" indent="-228600">
              <a:spcBef>
                <a:spcPts val="1800"/>
              </a:spcBef>
              <a:buSzPct val="150000"/>
              <a:buFont typeface="Lucida Grande" pitchFamily="1" charset="0"/>
              <a:buChar char="•"/>
              <a:tabLst>
                <a:tab pos="1066800" algn="l"/>
              </a:tabLst>
              <a:defRPr sz="2400">
                <a:solidFill>
                  <a:schemeClr val="tx1"/>
                </a:solidFill>
                <a:latin typeface="Gill Sans" pitchFamily="1" charset="0"/>
                <a:ea typeface="ヒラギノ角ゴ Pro W3" pitchFamily="1" charset="-128"/>
                <a:sym typeface="Gill Sans" pitchFamily="1" charset="0"/>
              </a:defRPr>
            </a:lvl5pPr>
            <a:lvl6pPr marL="2514600" indent="-228600" eaLnBrk="0" fontAlgn="base" hangingPunct="0">
              <a:spcBef>
                <a:spcPts val="1800"/>
              </a:spcBef>
              <a:spcAft>
                <a:spcPct val="0"/>
              </a:spcAft>
              <a:buSzPct val="150000"/>
              <a:buFont typeface="Lucida Grande" pitchFamily="1" charset="0"/>
              <a:buChar char="•"/>
              <a:tabLst>
                <a:tab pos="1066800" algn="l"/>
              </a:tabLst>
              <a:defRPr sz="2400">
                <a:solidFill>
                  <a:schemeClr val="tx1"/>
                </a:solidFill>
                <a:latin typeface="Gill Sans" pitchFamily="1" charset="0"/>
                <a:ea typeface="ヒラギノ角ゴ Pro W3" pitchFamily="1" charset="-128"/>
                <a:sym typeface="Gill Sans" pitchFamily="1" charset="0"/>
              </a:defRPr>
            </a:lvl6pPr>
            <a:lvl7pPr marL="2971800" indent="-228600" eaLnBrk="0" fontAlgn="base" hangingPunct="0">
              <a:spcBef>
                <a:spcPts val="1800"/>
              </a:spcBef>
              <a:spcAft>
                <a:spcPct val="0"/>
              </a:spcAft>
              <a:buSzPct val="150000"/>
              <a:buFont typeface="Lucida Grande" pitchFamily="1" charset="0"/>
              <a:buChar char="•"/>
              <a:tabLst>
                <a:tab pos="1066800" algn="l"/>
              </a:tabLst>
              <a:defRPr sz="2400">
                <a:solidFill>
                  <a:schemeClr val="tx1"/>
                </a:solidFill>
                <a:latin typeface="Gill Sans" pitchFamily="1" charset="0"/>
                <a:ea typeface="ヒラギノ角ゴ Pro W3" pitchFamily="1" charset="-128"/>
                <a:sym typeface="Gill Sans" pitchFamily="1" charset="0"/>
              </a:defRPr>
            </a:lvl7pPr>
            <a:lvl8pPr marL="3429000" indent="-228600" eaLnBrk="0" fontAlgn="base" hangingPunct="0">
              <a:spcBef>
                <a:spcPts val="1800"/>
              </a:spcBef>
              <a:spcAft>
                <a:spcPct val="0"/>
              </a:spcAft>
              <a:buSzPct val="150000"/>
              <a:buFont typeface="Lucida Grande" pitchFamily="1" charset="0"/>
              <a:buChar char="•"/>
              <a:tabLst>
                <a:tab pos="1066800" algn="l"/>
              </a:tabLst>
              <a:defRPr sz="2400">
                <a:solidFill>
                  <a:schemeClr val="tx1"/>
                </a:solidFill>
                <a:latin typeface="Gill Sans" pitchFamily="1" charset="0"/>
                <a:ea typeface="ヒラギノ角ゴ Pro W3" pitchFamily="1" charset="-128"/>
                <a:sym typeface="Gill Sans" pitchFamily="1" charset="0"/>
              </a:defRPr>
            </a:lvl8pPr>
            <a:lvl9pPr marL="3886200" indent="-228600" eaLnBrk="0" fontAlgn="base" hangingPunct="0">
              <a:spcBef>
                <a:spcPts val="1800"/>
              </a:spcBef>
              <a:spcAft>
                <a:spcPct val="0"/>
              </a:spcAft>
              <a:buSzPct val="150000"/>
              <a:buFont typeface="Lucida Grande" pitchFamily="1" charset="0"/>
              <a:buChar char="•"/>
              <a:tabLst>
                <a:tab pos="1066800" algn="l"/>
              </a:tabLst>
              <a:defRPr sz="2400">
                <a:solidFill>
                  <a:schemeClr val="tx1"/>
                </a:solidFill>
                <a:latin typeface="Gill Sans" pitchFamily="1" charset="0"/>
                <a:ea typeface="ヒラギノ角ゴ Pro W3" pitchFamily="1" charset="-128"/>
                <a:sym typeface="Gill Sans" pitchFamily="1" charset="0"/>
              </a:defRPr>
            </a:lvl9pPr>
          </a:lstStyle>
          <a:p>
            <a:pPr eaLnBrk="1" hangingPunct="1">
              <a:spcBef>
                <a:spcPct val="0"/>
              </a:spcBef>
              <a:buClrTx/>
              <a:buSzTx/>
              <a:buFontTx/>
              <a:buNone/>
            </a:pPr>
            <a:r>
              <a:rPr lang="en-US" altLang="en-US" sz="2400" dirty="0">
                <a:solidFill>
                  <a:srgbClr val="FFFFFF"/>
                </a:solidFill>
              </a:rPr>
              <a:t>...Agile teams do a little of everything all the time</a:t>
            </a:r>
          </a:p>
        </p:txBody>
      </p:sp>
      <p:sp>
        <p:nvSpPr>
          <p:cNvPr id="31755" name="Rectangle 10"/>
          <p:cNvSpPr>
            <a:spLocks/>
          </p:cNvSpPr>
          <p:nvPr/>
        </p:nvSpPr>
        <p:spPr bwMode="auto">
          <a:xfrm>
            <a:off x="2186940" y="1760220"/>
            <a:ext cx="1771650" cy="537210"/>
          </a:xfrm>
          <a:prstGeom prst="rect">
            <a:avLst/>
          </a:prstGeom>
          <a:solidFill>
            <a:schemeClr val="accent1"/>
          </a:solidFill>
          <a:ln w="25400">
            <a:solidFill>
              <a:schemeClr val="tx1"/>
            </a:solidFill>
            <a:miter lim="800000"/>
            <a:headEnd/>
            <a:tailEnd/>
          </a:ln>
        </p:spPr>
        <p:txBody>
          <a:bodyPr lIns="0" tIns="0" rIns="0" bIns="0" anchor="ctr"/>
          <a:lstStyle>
            <a:lvl1pPr>
              <a:spcBef>
                <a:spcPts val="1800"/>
              </a:spcBef>
              <a:buClr>
                <a:srgbClr val="5F7BAE"/>
              </a:buClr>
              <a:buSzPct val="150000"/>
              <a:buFont typeface="Lucida Grande" pitchFamily="1" charset="0"/>
              <a:buChar char="•"/>
              <a:defRPr sz="3600">
                <a:solidFill>
                  <a:schemeClr val="tx1"/>
                </a:solidFill>
                <a:latin typeface="Gill Sans" pitchFamily="1" charset="0"/>
                <a:ea typeface="ヒラギノ角ゴ Pro W3" pitchFamily="1" charset="-128"/>
                <a:sym typeface="Gill Sans" pitchFamily="1" charset="0"/>
              </a:defRPr>
            </a:lvl1pPr>
            <a:lvl2pPr marL="742950" indent="-285750">
              <a:spcBef>
                <a:spcPts val="1800"/>
              </a:spcBef>
              <a:buSzPct val="150000"/>
              <a:buFont typeface="Lucida Grande" pitchFamily="1" charset="0"/>
              <a:buChar char="•"/>
              <a:defRPr sz="3200">
                <a:solidFill>
                  <a:schemeClr val="tx1"/>
                </a:solidFill>
                <a:latin typeface="Gill Sans" pitchFamily="1" charset="0"/>
                <a:ea typeface="ヒラギノ角ゴ Pro W3" pitchFamily="1" charset="-128"/>
                <a:sym typeface="Gill Sans" pitchFamily="1" charset="0"/>
              </a:defRPr>
            </a:lvl2pPr>
            <a:lvl3pPr marL="1143000" indent="-228600">
              <a:spcBef>
                <a:spcPts val="1800"/>
              </a:spcBef>
              <a:buSzPct val="150000"/>
              <a:buFont typeface="Lucida Grande" pitchFamily="1" charset="0"/>
              <a:buChar char="•"/>
              <a:defRPr sz="2800">
                <a:solidFill>
                  <a:schemeClr val="tx1"/>
                </a:solidFill>
                <a:latin typeface="Gill Sans" pitchFamily="1" charset="0"/>
                <a:ea typeface="ヒラギノ角ゴ Pro W3" pitchFamily="1" charset="-128"/>
                <a:sym typeface="Gill Sans" pitchFamily="1" charset="0"/>
              </a:defRPr>
            </a:lvl3pPr>
            <a:lvl4pPr marL="1600200" indent="-228600">
              <a:spcBef>
                <a:spcPts val="1800"/>
              </a:spcBef>
              <a:buSzPct val="150000"/>
              <a:buFont typeface="Lucida Grande" pitchFamily="1" charset="0"/>
              <a:buChar char="•"/>
              <a:defRPr sz="2400">
                <a:solidFill>
                  <a:schemeClr val="tx1"/>
                </a:solidFill>
                <a:latin typeface="Gill Sans" pitchFamily="1" charset="0"/>
                <a:ea typeface="ヒラギノ角ゴ Pro W3" pitchFamily="1" charset="-128"/>
                <a:sym typeface="Gill Sans" pitchFamily="1" charset="0"/>
              </a:defRPr>
            </a:lvl4pPr>
            <a:lvl5pPr marL="2057400" indent="-228600">
              <a:spcBef>
                <a:spcPts val="1800"/>
              </a:spcBef>
              <a:buSzPct val="150000"/>
              <a:buFont typeface="Lucida Grande" pitchFamily="1" charset="0"/>
              <a:buChar char="•"/>
              <a:defRPr sz="2400">
                <a:solidFill>
                  <a:schemeClr val="tx1"/>
                </a:solidFill>
                <a:latin typeface="Gill Sans" pitchFamily="1" charset="0"/>
                <a:ea typeface="ヒラギノ角ゴ Pro W3" pitchFamily="1" charset="-128"/>
                <a:sym typeface="Gill Sans" pitchFamily="1" charset="0"/>
              </a:defRPr>
            </a:lvl5pPr>
            <a:lvl6pPr marL="2514600" indent="-228600" eaLnBrk="0" fontAlgn="base" hangingPunct="0">
              <a:spcBef>
                <a:spcPts val="1800"/>
              </a:spcBef>
              <a:spcAft>
                <a:spcPct val="0"/>
              </a:spcAft>
              <a:buSzPct val="150000"/>
              <a:buFont typeface="Lucida Grande" pitchFamily="1" charset="0"/>
              <a:buChar char="•"/>
              <a:defRPr sz="2400">
                <a:solidFill>
                  <a:schemeClr val="tx1"/>
                </a:solidFill>
                <a:latin typeface="Gill Sans" pitchFamily="1" charset="0"/>
                <a:ea typeface="ヒラギノ角ゴ Pro W3" pitchFamily="1" charset="-128"/>
                <a:sym typeface="Gill Sans" pitchFamily="1" charset="0"/>
              </a:defRPr>
            </a:lvl6pPr>
            <a:lvl7pPr marL="2971800" indent="-228600" eaLnBrk="0" fontAlgn="base" hangingPunct="0">
              <a:spcBef>
                <a:spcPts val="1800"/>
              </a:spcBef>
              <a:spcAft>
                <a:spcPct val="0"/>
              </a:spcAft>
              <a:buSzPct val="150000"/>
              <a:buFont typeface="Lucida Grande" pitchFamily="1" charset="0"/>
              <a:buChar char="•"/>
              <a:defRPr sz="2400">
                <a:solidFill>
                  <a:schemeClr val="tx1"/>
                </a:solidFill>
                <a:latin typeface="Gill Sans" pitchFamily="1" charset="0"/>
                <a:ea typeface="ヒラギノ角ゴ Pro W3" pitchFamily="1" charset="-128"/>
                <a:sym typeface="Gill Sans" pitchFamily="1" charset="0"/>
              </a:defRPr>
            </a:lvl7pPr>
            <a:lvl8pPr marL="3429000" indent="-228600" eaLnBrk="0" fontAlgn="base" hangingPunct="0">
              <a:spcBef>
                <a:spcPts val="1800"/>
              </a:spcBef>
              <a:spcAft>
                <a:spcPct val="0"/>
              </a:spcAft>
              <a:buSzPct val="150000"/>
              <a:buFont typeface="Lucida Grande" pitchFamily="1" charset="0"/>
              <a:buChar char="•"/>
              <a:defRPr sz="2400">
                <a:solidFill>
                  <a:schemeClr val="tx1"/>
                </a:solidFill>
                <a:latin typeface="Gill Sans" pitchFamily="1" charset="0"/>
                <a:ea typeface="ヒラギノ角ゴ Pro W3" pitchFamily="1" charset="-128"/>
                <a:sym typeface="Gill Sans" pitchFamily="1" charset="0"/>
              </a:defRPr>
            </a:lvl8pPr>
            <a:lvl9pPr marL="3886200" indent="-228600" eaLnBrk="0" fontAlgn="base" hangingPunct="0">
              <a:spcBef>
                <a:spcPts val="1800"/>
              </a:spcBef>
              <a:spcAft>
                <a:spcPct val="0"/>
              </a:spcAft>
              <a:buSzPct val="150000"/>
              <a:buFont typeface="Lucida Grande" pitchFamily="1" charset="0"/>
              <a:buChar char="•"/>
              <a:defRPr sz="2400">
                <a:solidFill>
                  <a:schemeClr val="tx1"/>
                </a:solidFill>
                <a:latin typeface="Gill Sans" pitchFamily="1" charset="0"/>
                <a:ea typeface="ヒラギノ角ゴ Pro W3" pitchFamily="1" charset="-128"/>
                <a:sym typeface="Gill Sans" pitchFamily="1" charset="0"/>
              </a:defRPr>
            </a:lvl9pPr>
          </a:lstStyle>
          <a:p>
            <a:pPr algn="ctr" eaLnBrk="1" hangingPunct="1">
              <a:spcBef>
                <a:spcPct val="0"/>
              </a:spcBef>
              <a:buClrTx/>
              <a:buSzTx/>
              <a:buFontTx/>
              <a:buNone/>
            </a:pPr>
            <a:r>
              <a:rPr lang="en-US" altLang="en-US" sz="2000" dirty="0">
                <a:solidFill>
                  <a:srgbClr val="FFFFFF"/>
                </a:solidFill>
              </a:rPr>
              <a:t>Requirements</a:t>
            </a:r>
          </a:p>
        </p:txBody>
      </p:sp>
      <p:sp>
        <p:nvSpPr>
          <p:cNvPr id="31756" name="Rectangle 11"/>
          <p:cNvSpPr>
            <a:spLocks/>
          </p:cNvSpPr>
          <p:nvPr/>
        </p:nvSpPr>
        <p:spPr bwMode="auto">
          <a:xfrm>
            <a:off x="4130040" y="1760220"/>
            <a:ext cx="1771650" cy="537210"/>
          </a:xfrm>
          <a:prstGeom prst="rect">
            <a:avLst/>
          </a:prstGeom>
          <a:solidFill>
            <a:srgbClr val="01FF01"/>
          </a:solidFill>
          <a:ln w="25400">
            <a:solidFill>
              <a:schemeClr val="tx1"/>
            </a:solidFill>
            <a:miter lim="800000"/>
            <a:headEnd/>
            <a:tailEnd/>
          </a:ln>
        </p:spPr>
        <p:txBody>
          <a:bodyPr lIns="0" tIns="0" rIns="0" bIns="0" anchor="ctr"/>
          <a:lstStyle>
            <a:lvl1pPr>
              <a:spcBef>
                <a:spcPts val="1800"/>
              </a:spcBef>
              <a:buClr>
                <a:srgbClr val="5F7BAE"/>
              </a:buClr>
              <a:buSzPct val="150000"/>
              <a:buFont typeface="Lucida Grande" pitchFamily="1" charset="0"/>
              <a:buChar char="•"/>
              <a:defRPr sz="3600">
                <a:solidFill>
                  <a:schemeClr val="tx1"/>
                </a:solidFill>
                <a:latin typeface="Gill Sans" pitchFamily="1" charset="0"/>
                <a:ea typeface="ヒラギノ角ゴ Pro W3" pitchFamily="1" charset="-128"/>
                <a:sym typeface="Gill Sans" pitchFamily="1" charset="0"/>
              </a:defRPr>
            </a:lvl1pPr>
            <a:lvl2pPr marL="742950" indent="-285750">
              <a:spcBef>
                <a:spcPts val="1800"/>
              </a:spcBef>
              <a:buSzPct val="150000"/>
              <a:buFont typeface="Lucida Grande" pitchFamily="1" charset="0"/>
              <a:buChar char="•"/>
              <a:defRPr sz="3200">
                <a:solidFill>
                  <a:schemeClr val="tx1"/>
                </a:solidFill>
                <a:latin typeface="Gill Sans" pitchFamily="1" charset="0"/>
                <a:ea typeface="ヒラギノ角ゴ Pro W3" pitchFamily="1" charset="-128"/>
                <a:sym typeface="Gill Sans" pitchFamily="1" charset="0"/>
              </a:defRPr>
            </a:lvl2pPr>
            <a:lvl3pPr marL="1143000" indent="-228600">
              <a:spcBef>
                <a:spcPts val="1800"/>
              </a:spcBef>
              <a:buSzPct val="150000"/>
              <a:buFont typeface="Lucida Grande" pitchFamily="1" charset="0"/>
              <a:buChar char="•"/>
              <a:defRPr sz="2800">
                <a:solidFill>
                  <a:schemeClr val="tx1"/>
                </a:solidFill>
                <a:latin typeface="Gill Sans" pitchFamily="1" charset="0"/>
                <a:ea typeface="ヒラギノ角ゴ Pro W3" pitchFamily="1" charset="-128"/>
                <a:sym typeface="Gill Sans" pitchFamily="1" charset="0"/>
              </a:defRPr>
            </a:lvl3pPr>
            <a:lvl4pPr marL="1600200" indent="-228600">
              <a:spcBef>
                <a:spcPts val="1800"/>
              </a:spcBef>
              <a:buSzPct val="150000"/>
              <a:buFont typeface="Lucida Grande" pitchFamily="1" charset="0"/>
              <a:buChar char="•"/>
              <a:defRPr sz="2400">
                <a:solidFill>
                  <a:schemeClr val="tx1"/>
                </a:solidFill>
                <a:latin typeface="Gill Sans" pitchFamily="1" charset="0"/>
                <a:ea typeface="ヒラギノ角ゴ Pro W3" pitchFamily="1" charset="-128"/>
                <a:sym typeface="Gill Sans" pitchFamily="1" charset="0"/>
              </a:defRPr>
            </a:lvl4pPr>
            <a:lvl5pPr marL="2057400" indent="-228600">
              <a:spcBef>
                <a:spcPts val="1800"/>
              </a:spcBef>
              <a:buSzPct val="150000"/>
              <a:buFont typeface="Lucida Grande" pitchFamily="1" charset="0"/>
              <a:buChar char="•"/>
              <a:defRPr sz="2400">
                <a:solidFill>
                  <a:schemeClr val="tx1"/>
                </a:solidFill>
                <a:latin typeface="Gill Sans" pitchFamily="1" charset="0"/>
                <a:ea typeface="ヒラギノ角ゴ Pro W3" pitchFamily="1" charset="-128"/>
                <a:sym typeface="Gill Sans" pitchFamily="1" charset="0"/>
              </a:defRPr>
            </a:lvl5pPr>
            <a:lvl6pPr marL="2514600" indent="-228600" eaLnBrk="0" fontAlgn="base" hangingPunct="0">
              <a:spcBef>
                <a:spcPts val="1800"/>
              </a:spcBef>
              <a:spcAft>
                <a:spcPct val="0"/>
              </a:spcAft>
              <a:buSzPct val="150000"/>
              <a:buFont typeface="Lucida Grande" pitchFamily="1" charset="0"/>
              <a:buChar char="•"/>
              <a:defRPr sz="2400">
                <a:solidFill>
                  <a:schemeClr val="tx1"/>
                </a:solidFill>
                <a:latin typeface="Gill Sans" pitchFamily="1" charset="0"/>
                <a:ea typeface="ヒラギノ角ゴ Pro W3" pitchFamily="1" charset="-128"/>
                <a:sym typeface="Gill Sans" pitchFamily="1" charset="0"/>
              </a:defRPr>
            </a:lvl6pPr>
            <a:lvl7pPr marL="2971800" indent="-228600" eaLnBrk="0" fontAlgn="base" hangingPunct="0">
              <a:spcBef>
                <a:spcPts val="1800"/>
              </a:spcBef>
              <a:spcAft>
                <a:spcPct val="0"/>
              </a:spcAft>
              <a:buSzPct val="150000"/>
              <a:buFont typeface="Lucida Grande" pitchFamily="1" charset="0"/>
              <a:buChar char="•"/>
              <a:defRPr sz="2400">
                <a:solidFill>
                  <a:schemeClr val="tx1"/>
                </a:solidFill>
                <a:latin typeface="Gill Sans" pitchFamily="1" charset="0"/>
                <a:ea typeface="ヒラギノ角ゴ Pro W3" pitchFamily="1" charset="-128"/>
                <a:sym typeface="Gill Sans" pitchFamily="1" charset="0"/>
              </a:defRPr>
            </a:lvl7pPr>
            <a:lvl8pPr marL="3429000" indent="-228600" eaLnBrk="0" fontAlgn="base" hangingPunct="0">
              <a:spcBef>
                <a:spcPts val="1800"/>
              </a:spcBef>
              <a:spcAft>
                <a:spcPct val="0"/>
              </a:spcAft>
              <a:buSzPct val="150000"/>
              <a:buFont typeface="Lucida Grande" pitchFamily="1" charset="0"/>
              <a:buChar char="•"/>
              <a:defRPr sz="2400">
                <a:solidFill>
                  <a:schemeClr val="tx1"/>
                </a:solidFill>
                <a:latin typeface="Gill Sans" pitchFamily="1" charset="0"/>
                <a:ea typeface="ヒラギノ角ゴ Pro W3" pitchFamily="1" charset="-128"/>
                <a:sym typeface="Gill Sans" pitchFamily="1" charset="0"/>
              </a:defRPr>
            </a:lvl8pPr>
            <a:lvl9pPr marL="3886200" indent="-228600" eaLnBrk="0" fontAlgn="base" hangingPunct="0">
              <a:spcBef>
                <a:spcPts val="1800"/>
              </a:spcBef>
              <a:spcAft>
                <a:spcPct val="0"/>
              </a:spcAft>
              <a:buSzPct val="150000"/>
              <a:buFont typeface="Lucida Grande" pitchFamily="1" charset="0"/>
              <a:buChar char="•"/>
              <a:defRPr sz="2400">
                <a:solidFill>
                  <a:schemeClr val="tx1"/>
                </a:solidFill>
                <a:latin typeface="Gill Sans" pitchFamily="1" charset="0"/>
                <a:ea typeface="ヒラギノ角ゴ Pro W3" pitchFamily="1" charset="-128"/>
                <a:sym typeface="Gill Sans" pitchFamily="1" charset="0"/>
              </a:defRPr>
            </a:lvl9pPr>
          </a:lstStyle>
          <a:p>
            <a:pPr algn="ctr" eaLnBrk="1" hangingPunct="1">
              <a:spcBef>
                <a:spcPct val="0"/>
              </a:spcBef>
              <a:buClrTx/>
              <a:buSzTx/>
              <a:buFontTx/>
              <a:buNone/>
            </a:pPr>
            <a:r>
              <a:rPr lang="en-US" altLang="en-US" sz="2000" dirty="0">
                <a:solidFill>
                  <a:srgbClr val="FFFFFF"/>
                </a:solidFill>
              </a:rPr>
              <a:t>Design</a:t>
            </a:r>
          </a:p>
        </p:txBody>
      </p:sp>
      <p:sp>
        <p:nvSpPr>
          <p:cNvPr id="31757" name="Rectangle 12"/>
          <p:cNvSpPr>
            <a:spLocks/>
          </p:cNvSpPr>
          <p:nvPr/>
        </p:nvSpPr>
        <p:spPr bwMode="auto">
          <a:xfrm>
            <a:off x="6073140" y="1760220"/>
            <a:ext cx="1771650" cy="537210"/>
          </a:xfrm>
          <a:prstGeom prst="rect">
            <a:avLst/>
          </a:prstGeom>
          <a:solidFill>
            <a:srgbClr val="00CCFF"/>
          </a:solidFill>
          <a:ln w="25400">
            <a:solidFill>
              <a:schemeClr val="tx1"/>
            </a:solidFill>
            <a:miter lim="800000"/>
            <a:headEnd/>
            <a:tailEnd/>
          </a:ln>
        </p:spPr>
        <p:txBody>
          <a:bodyPr lIns="0" tIns="0" rIns="0" bIns="0" anchor="ctr"/>
          <a:lstStyle>
            <a:lvl1pPr>
              <a:spcBef>
                <a:spcPts val="1800"/>
              </a:spcBef>
              <a:buClr>
                <a:srgbClr val="5F7BAE"/>
              </a:buClr>
              <a:buSzPct val="150000"/>
              <a:buFont typeface="Lucida Grande" pitchFamily="1" charset="0"/>
              <a:buChar char="•"/>
              <a:defRPr sz="3600">
                <a:solidFill>
                  <a:schemeClr val="tx1"/>
                </a:solidFill>
                <a:latin typeface="Gill Sans" pitchFamily="1" charset="0"/>
                <a:ea typeface="ヒラギノ角ゴ Pro W3" pitchFamily="1" charset="-128"/>
                <a:sym typeface="Gill Sans" pitchFamily="1" charset="0"/>
              </a:defRPr>
            </a:lvl1pPr>
            <a:lvl2pPr marL="742950" indent="-285750">
              <a:spcBef>
                <a:spcPts val="1800"/>
              </a:spcBef>
              <a:buSzPct val="150000"/>
              <a:buFont typeface="Lucida Grande" pitchFamily="1" charset="0"/>
              <a:buChar char="•"/>
              <a:defRPr sz="3200">
                <a:solidFill>
                  <a:schemeClr val="tx1"/>
                </a:solidFill>
                <a:latin typeface="Gill Sans" pitchFamily="1" charset="0"/>
                <a:ea typeface="ヒラギノ角ゴ Pro W3" pitchFamily="1" charset="-128"/>
                <a:sym typeface="Gill Sans" pitchFamily="1" charset="0"/>
              </a:defRPr>
            </a:lvl2pPr>
            <a:lvl3pPr marL="1143000" indent="-228600">
              <a:spcBef>
                <a:spcPts val="1800"/>
              </a:spcBef>
              <a:buSzPct val="150000"/>
              <a:buFont typeface="Lucida Grande" pitchFamily="1" charset="0"/>
              <a:buChar char="•"/>
              <a:defRPr sz="2800">
                <a:solidFill>
                  <a:schemeClr val="tx1"/>
                </a:solidFill>
                <a:latin typeface="Gill Sans" pitchFamily="1" charset="0"/>
                <a:ea typeface="ヒラギノ角ゴ Pro W3" pitchFamily="1" charset="-128"/>
                <a:sym typeface="Gill Sans" pitchFamily="1" charset="0"/>
              </a:defRPr>
            </a:lvl3pPr>
            <a:lvl4pPr marL="1600200" indent="-228600">
              <a:spcBef>
                <a:spcPts val="1800"/>
              </a:spcBef>
              <a:buSzPct val="150000"/>
              <a:buFont typeface="Lucida Grande" pitchFamily="1" charset="0"/>
              <a:buChar char="•"/>
              <a:defRPr sz="2400">
                <a:solidFill>
                  <a:schemeClr val="tx1"/>
                </a:solidFill>
                <a:latin typeface="Gill Sans" pitchFamily="1" charset="0"/>
                <a:ea typeface="ヒラギノ角ゴ Pro W3" pitchFamily="1" charset="-128"/>
                <a:sym typeface="Gill Sans" pitchFamily="1" charset="0"/>
              </a:defRPr>
            </a:lvl4pPr>
            <a:lvl5pPr marL="2057400" indent="-228600">
              <a:spcBef>
                <a:spcPts val="1800"/>
              </a:spcBef>
              <a:buSzPct val="150000"/>
              <a:buFont typeface="Lucida Grande" pitchFamily="1" charset="0"/>
              <a:buChar char="•"/>
              <a:defRPr sz="2400">
                <a:solidFill>
                  <a:schemeClr val="tx1"/>
                </a:solidFill>
                <a:latin typeface="Gill Sans" pitchFamily="1" charset="0"/>
                <a:ea typeface="ヒラギノ角ゴ Pro W3" pitchFamily="1" charset="-128"/>
                <a:sym typeface="Gill Sans" pitchFamily="1" charset="0"/>
              </a:defRPr>
            </a:lvl5pPr>
            <a:lvl6pPr marL="2514600" indent="-228600" eaLnBrk="0" fontAlgn="base" hangingPunct="0">
              <a:spcBef>
                <a:spcPts val="1800"/>
              </a:spcBef>
              <a:spcAft>
                <a:spcPct val="0"/>
              </a:spcAft>
              <a:buSzPct val="150000"/>
              <a:buFont typeface="Lucida Grande" pitchFamily="1" charset="0"/>
              <a:buChar char="•"/>
              <a:defRPr sz="2400">
                <a:solidFill>
                  <a:schemeClr val="tx1"/>
                </a:solidFill>
                <a:latin typeface="Gill Sans" pitchFamily="1" charset="0"/>
                <a:ea typeface="ヒラギノ角ゴ Pro W3" pitchFamily="1" charset="-128"/>
                <a:sym typeface="Gill Sans" pitchFamily="1" charset="0"/>
              </a:defRPr>
            </a:lvl6pPr>
            <a:lvl7pPr marL="2971800" indent="-228600" eaLnBrk="0" fontAlgn="base" hangingPunct="0">
              <a:spcBef>
                <a:spcPts val="1800"/>
              </a:spcBef>
              <a:spcAft>
                <a:spcPct val="0"/>
              </a:spcAft>
              <a:buSzPct val="150000"/>
              <a:buFont typeface="Lucida Grande" pitchFamily="1" charset="0"/>
              <a:buChar char="•"/>
              <a:defRPr sz="2400">
                <a:solidFill>
                  <a:schemeClr val="tx1"/>
                </a:solidFill>
                <a:latin typeface="Gill Sans" pitchFamily="1" charset="0"/>
                <a:ea typeface="ヒラギノ角ゴ Pro W3" pitchFamily="1" charset="-128"/>
                <a:sym typeface="Gill Sans" pitchFamily="1" charset="0"/>
              </a:defRPr>
            </a:lvl7pPr>
            <a:lvl8pPr marL="3429000" indent="-228600" eaLnBrk="0" fontAlgn="base" hangingPunct="0">
              <a:spcBef>
                <a:spcPts val="1800"/>
              </a:spcBef>
              <a:spcAft>
                <a:spcPct val="0"/>
              </a:spcAft>
              <a:buSzPct val="150000"/>
              <a:buFont typeface="Lucida Grande" pitchFamily="1" charset="0"/>
              <a:buChar char="•"/>
              <a:defRPr sz="2400">
                <a:solidFill>
                  <a:schemeClr val="tx1"/>
                </a:solidFill>
                <a:latin typeface="Gill Sans" pitchFamily="1" charset="0"/>
                <a:ea typeface="ヒラギノ角ゴ Pro W3" pitchFamily="1" charset="-128"/>
                <a:sym typeface="Gill Sans" pitchFamily="1" charset="0"/>
              </a:defRPr>
            </a:lvl8pPr>
            <a:lvl9pPr marL="3886200" indent="-228600" eaLnBrk="0" fontAlgn="base" hangingPunct="0">
              <a:spcBef>
                <a:spcPts val="1800"/>
              </a:spcBef>
              <a:spcAft>
                <a:spcPct val="0"/>
              </a:spcAft>
              <a:buSzPct val="150000"/>
              <a:buFont typeface="Lucida Grande" pitchFamily="1" charset="0"/>
              <a:buChar char="•"/>
              <a:defRPr sz="2400">
                <a:solidFill>
                  <a:schemeClr val="tx1"/>
                </a:solidFill>
                <a:latin typeface="Gill Sans" pitchFamily="1" charset="0"/>
                <a:ea typeface="ヒラギノ角ゴ Pro W3" pitchFamily="1" charset="-128"/>
                <a:sym typeface="Gill Sans" pitchFamily="1" charset="0"/>
              </a:defRPr>
            </a:lvl9pPr>
          </a:lstStyle>
          <a:p>
            <a:pPr algn="ctr" eaLnBrk="1" hangingPunct="1">
              <a:spcBef>
                <a:spcPct val="0"/>
              </a:spcBef>
              <a:buClrTx/>
              <a:buSzTx/>
              <a:buFontTx/>
              <a:buNone/>
            </a:pPr>
            <a:r>
              <a:rPr lang="en-US" altLang="en-US" sz="2000" dirty="0">
                <a:solidFill>
                  <a:srgbClr val="FFFFFF"/>
                </a:solidFill>
              </a:rPr>
              <a:t>Code</a:t>
            </a:r>
          </a:p>
        </p:txBody>
      </p:sp>
      <p:sp>
        <p:nvSpPr>
          <p:cNvPr id="31758" name="Rectangle 13"/>
          <p:cNvSpPr>
            <a:spLocks/>
          </p:cNvSpPr>
          <p:nvPr/>
        </p:nvSpPr>
        <p:spPr bwMode="auto">
          <a:xfrm>
            <a:off x="8016240" y="1760220"/>
            <a:ext cx="1771650" cy="537210"/>
          </a:xfrm>
          <a:prstGeom prst="rect">
            <a:avLst/>
          </a:prstGeom>
          <a:solidFill>
            <a:srgbClr val="3366FF"/>
          </a:solidFill>
          <a:ln w="25400">
            <a:solidFill>
              <a:schemeClr val="tx1"/>
            </a:solidFill>
            <a:miter lim="800000"/>
            <a:headEnd/>
            <a:tailEnd/>
          </a:ln>
        </p:spPr>
        <p:txBody>
          <a:bodyPr lIns="0" tIns="0" rIns="0" bIns="0" anchor="ctr"/>
          <a:lstStyle>
            <a:lvl1pPr>
              <a:spcBef>
                <a:spcPts val="1800"/>
              </a:spcBef>
              <a:buClr>
                <a:srgbClr val="5F7BAE"/>
              </a:buClr>
              <a:buSzPct val="150000"/>
              <a:buFont typeface="Lucida Grande" pitchFamily="1" charset="0"/>
              <a:buChar char="•"/>
              <a:defRPr sz="3600">
                <a:solidFill>
                  <a:schemeClr val="tx1"/>
                </a:solidFill>
                <a:latin typeface="Gill Sans" pitchFamily="1" charset="0"/>
                <a:ea typeface="ヒラギノ角ゴ Pro W3" pitchFamily="1" charset="-128"/>
                <a:sym typeface="Gill Sans" pitchFamily="1" charset="0"/>
              </a:defRPr>
            </a:lvl1pPr>
            <a:lvl2pPr marL="742950" indent="-285750">
              <a:spcBef>
                <a:spcPts val="1800"/>
              </a:spcBef>
              <a:buSzPct val="150000"/>
              <a:buFont typeface="Lucida Grande" pitchFamily="1" charset="0"/>
              <a:buChar char="•"/>
              <a:defRPr sz="3200">
                <a:solidFill>
                  <a:schemeClr val="tx1"/>
                </a:solidFill>
                <a:latin typeface="Gill Sans" pitchFamily="1" charset="0"/>
                <a:ea typeface="ヒラギノ角ゴ Pro W3" pitchFamily="1" charset="-128"/>
                <a:sym typeface="Gill Sans" pitchFamily="1" charset="0"/>
              </a:defRPr>
            </a:lvl2pPr>
            <a:lvl3pPr marL="1143000" indent="-228600">
              <a:spcBef>
                <a:spcPts val="1800"/>
              </a:spcBef>
              <a:buSzPct val="150000"/>
              <a:buFont typeface="Lucida Grande" pitchFamily="1" charset="0"/>
              <a:buChar char="•"/>
              <a:defRPr sz="2800">
                <a:solidFill>
                  <a:schemeClr val="tx1"/>
                </a:solidFill>
                <a:latin typeface="Gill Sans" pitchFamily="1" charset="0"/>
                <a:ea typeface="ヒラギノ角ゴ Pro W3" pitchFamily="1" charset="-128"/>
                <a:sym typeface="Gill Sans" pitchFamily="1" charset="0"/>
              </a:defRPr>
            </a:lvl3pPr>
            <a:lvl4pPr marL="1600200" indent="-228600">
              <a:spcBef>
                <a:spcPts val="1800"/>
              </a:spcBef>
              <a:buSzPct val="150000"/>
              <a:buFont typeface="Lucida Grande" pitchFamily="1" charset="0"/>
              <a:buChar char="•"/>
              <a:defRPr sz="2400">
                <a:solidFill>
                  <a:schemeClr val="tx1"/>
                </a:solidFill>
                <a:latin typeface="Gill Sans" pitchFamily="1" charset="0"/>
                <a:ea typeface="ヒラギノ角ゴ Pro W3" pitchFamily="1" charset="-128"/>
                <a:sym typeface="Gill Sans" pitchFamily="1" charset="0"/>
              </a:defRPr>
            </a:lvl4pPr>
            <a:lvl5pPr marL="2057400" indent="-228600">
              <a:spcBef>
                <a:spcPts val="1800"/>
              </a:spcBef>
              <a:buSzPct val="150000"/>
              <a:buFont typeface="Lucida Grande" pitchFamily="1" charset="0"/>
              <a:buChar char="•"/>
              <a:defRPr sz="2400">
                <a:solidFill>
                  <a:schemeClr val="tx1"/>
                </a:solidFill>
                <a:latin typeface="Gill Sans" pitchFamily="1" charset="0"/>
                <a:ea typeface="ヒラギノ角ゴ Pro W3" pitchFamily="1" charset="-128"/>
                <a:sym typeface="Gill Sans" pitchFamily="1" charset="0"/>
              </a:defRPr>
            </a:lvl5pPr>
            <a:lvl6pPr marL="2514600" indent="-228600" eaLnBrk="0" fontAlgn="base" hangingPunct="0">
              <a:spcBef>
                <a:spcPts val="1800"/>
              </a:spcBef>
              <a:spcAft>
                <a:spcPct val="0"/>
              </a:spcAft>
              <a:buSzPct val="150000"/>
              <a:buFont typeface="Lucida Grande" pitchFamily="1" charset="0"/>
              <a:buChar char="•"/>
              <a:defRPr sz="2400">
                <a:solidFill>
                  <a:schemeClr val="tx1"/>
                </a:solidFill>
                <a:latin typeface="Gill Sans" pitchFamily="1" charset="0"/>
                <a:ea typeface="ヒラギノ角ゴ Pro W3" pitchFamily="1" charset="-128"/>
                <a:sym typeface="Gill Sans" pitchFamily="1" charset="0"/>
              </a:defRPr>
            </a:lvl6pPr>
            <a:lvl7pPr marL="2971800" indent="-228600" eaLnBrk="0" fontAlgn="base" hangingPunct="0">
              <a:spcBef>
                <a:spcPts val="1800"/>
              </a:spcBef>
              <a:spcAft>
                <a:spcPct val="0"/>
              </a:spcAft>
              <a:buSzPct val="150000"/>
              <a:buFont typeface="Lucida Grande" pitchFamily="1" charset="0"/>
              <a:buChar char="•"/>
              <a:defRPr sz="2400">
                <a:solidFill>
                  <a:schemeClr val="tx1"/>
                </a:solidFill>
                <a:latin typeface="Gill Sans" pitchFamily="1" charset="0"/>
                <a:ea typeface="ヒラギノ角ゴ Pro W3" pitchFamily="1" charset="-128"/>
                <a:sym typeface="Gill Sans" pitchFamily="1" charset="0"/>
              </a:defRPr>
            </a:lvl7pPr>
            <a:lvl8pPr marL="3429000" indent="-228600" eaLnBrk="0" fontAlgn="base" hangingPunct="0">
              <a:spcBef>
                <a:spcPts val="1800"/>
              </a:spcBef>
              <a:spcAft>
                <a:spcPct val="0"/>
              </a:spcAft>
              <a:buSzPct val="150000"/>
              <a:buFont typeface="Lucida Grande" pitchFamily="1" charset="0"/>
              <a:buChar char="•"/>
              <a:defRPr sz="2400">
                <a:solidFill>
                  <a:schemeClr val="tx1"/>
                </a:solidFill>
                <a:latin typeface="Gill Sans" pitchFamily="1" charset="0"/>
                <a:ea typeface="ヒラギノ角ゴ Pro W3" pitchFamily="1" charset="-128"/>
                <a:sym typeface="Gill Sans" pitchFamily="1" charset="0"/>
              </a:defRPr>
            </a:lvl8pPr>
            <a:lvl9pPr marL="3886200" indent="-228600" eaLnBrk="0" fontAlgn="base" hangingPunct="0">
              <a:spcBef>
                <a:spcPts val="1800"/>
              </a:spcBef>
              <a:spcAft>
                <a:spcPct val="0"/>
              </a:spcAft>
              <a:buSzPct val="150000"/>
              <a:buFont typeface="Lucida Grande" pitchFamily="1" charset="0"/>
              <a:buChar char="•"/>
              <a:defRPr sz="2400">
                <a:solidFill>
                  <a:schemeClr val="tx1"/>
                </a:solidFill>
                <a:latin typeface="Gill Sans" pitchFamily="1" charset="0"/>
                <a:ea typeface="ヒラギノ角ゴ Pro W3" pitchFamily="1" charset="-128"/>
                <a:sym typeface="Gill Sans" pitchFamily="1" charset="0"/>
              </a:defRPr>
            </a:lvl9pPr>
          </a:lstStyle>
          <a:p>
            <a:pPr algn="ctr" eaLnBrk="1" hangingPunct="1">
              <a:spcBef>
                <a:spcPct val="0"/>
              </a:spcBef>
              <a:buClrTx/>
              <a:buSzTx/>
              <a:buFontTx/>
              <a:buNone/>
            </a:pPr>
            <a:r>
              <a:rPr lang="en-US" altLang="en-US" sz="2000" dirty="0">
                <a:solidFill>
                  <a:srgbClr val="FFFFFF"/>
                </a:solidFill>
              </a:rPr>
              <a:t>Test</a:t>
            </a:r>
          </a:p>
        </p:txBody>
      </p:sp>
    </p:spTree>
    <p:extLst>
      <p:ext uri="{BB962C8B-B14F-4D97-AF65-F5344CB8AC3E}">
        <p14:creationId xmlns:p14="http://schemas.microsoft.com/office/powerpoint/2010/main" val="2540572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8</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344493" y="350149"/>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Roles in Agile</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72209"/>
            <a:ext cx="10071653" cy="1477328"/>
          </a:xfrm>
          <a:prstGeom prst="rect">
            <a:avLst/>
          </a:prstGeom>
          <a:noFill/>
        </p:spPr>
        <p:txBody>
          <a:bodyPr wrap="square" rtlCol="0">
            <a:spAutoFit/>
          </a:bodyPr>
          <a:lstStyle/>
          <a:p>
            <a:r>
              <a:rPr lang="en-IN" dirty="0"/>
              <a:t>Following are the major roles in Agile Development</a:t>
            </a:r>
          </a:p>
          <a:p>
            <a:pPr marL="285750" indent="-285750">
              <a:buFont typeface="Arial" panose="020B0604020202020204" pitchFamily="34" charset="0"/>
              <a:buChar char="•"/>
            </a:pPr>
            <a:r>
              <a:rPr lang="en-IN" dirty="0"/>
              <a:t>Scrum Master</a:t>
            </a:r>
          </a:p>
          <a:p>
            <a:pPr marL="285750" indent="-285750">
              <a:buFont typeface="Arial" panose="020B0604020202020204" pitchFamily="34" charset="0"/>
              <a:buChar char="•"/>
            </a:pPr>
            <a:r>
              <a:rPr lang="en-IN" dirty="0"/>
              <a:t>Product Owner</a:t>
            </a:r>
          </a:p>
          <a:p>
            <a:pPr marL="285750" indent="-285750">
              <a:buFont typeface="Arial" panose="020B0604020202020204" pitchFamily="34" charset="0"/>
              <a:buChar char="•"/>
            </a:pPr>
            <a:r>
              <a:rPr lang="en-IN" dirty="0"/>
              <a:t>Cross-functional Team or Development Team</a:t>
            </a:r>
          </a:p>
          <a:p>
            <a:endParaRPr lang="en-IN" dirty="0"/>
          </a:p>
        </p:txBody>
      </p:sp>
    </p:spTree>
    <p:extLst>
      <p:ext uri="{BB962C8B-B14F-4D97-AF65-F5344CB8AC3E}">
        <p14:creationId xmlns:p14="http://schemas.microsoft.com/office/powerpoint/2010/main" val="1577928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9</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344493" y="350149"/>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Scrum Master </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15617" y="1272209"/>
            <a:ext cx="10071653" cy="3970318"/>
          </a:xfrm>
          <a:prstGeom prst="rect">
            <a:avLst/>
          </a:prstGeom>
          <a:noFill/>
        </p:spPr>
        <p:txBody>
          <a:bodyPr wrap="square" rtlCol="0">
            <a:spAutoFit/>
          </a:bodyPr>
          <a:lstStyle/>
          <a:p>
            <a:r>
              <a:rPr lang="en-US" dirty="0"/>
              <a:t>A Scrum Master is a team leader and facilitator who helps the team members to follow agile practices so that they can meet their commitments. The responsibilities of a scrum master are as follows −</a:t>
            </a:r>
          </a:p>
          <a:p>
            <a:endParaRPr lang="en-US" dirty="0"/>
          </a:p>
          <a:p>
            <a:pPr marL="285750" indent="-285750">
              <a:buFont typeface="Arial" panose="020B0604020202020204" pitchFamily="34" charset="0"/>
              <a:buChar char="•"/>
            </a:pPr>
            <a:r>
              <a:rPr lang="en-US" dirty="0"/>
              <a:t>To enable close co-operation between all roles and functions.</a:t>
            </a:r>
          </a:p>
          <a:p>
            <a:pPr marL="285750" indent="-285750">
              <a:buFont typeface="Arial" panose="020B0604020202020204" pitchFamily="34" charset="0"/>
              <a:buChar char="•"/>
            </a:pPr>
            <a:r>
              <a:rPr lang="en-US" dirty="0"/>
              <a:t>To remove any blocks.</a:t>
            </a:r>
          </a:p>
          <a:p>
            <a:pPr marL="285750" indent="-285750">
              <a:buFont typeface="Arial" panose="020B0604020202020204" pitchFamily="34" charset="0"/>
              <a:buChar char="•"/>
            </a:pPr>
            <a:r>
              <a:rPr lang="en-US" dirty="0"/>
              <a:t>To shield the team from any </a:t>
            </a:r>
            <a:r>
              <a:rPr lang="en-US" altLang="en-US" dirty="0"/>
              <a:t>external interferences</a:t>
            </a:r>
            <a:r>
              <a:rPr lang="en-US" dirty="0"/>
              <a:t>.</a:t>
            </a:r>
          </a:p>
          <a:p>
            <a:pPr marL="285750" indent="-285750">
              <a:buFont typeface="Arial" panose="020B0604020202020204" pitchFamily="34" charset="0"/>
              <a:buChar char="•"/>
            </a:pPr>
            <a:r>
              <a:rPr lang="en-US" dirty="0"/>
              <a:t>To work with the organization to track the progress and processes of the company.</a:t>
            </a:r>
          </a:p>
          <a:p>
            <a:pPr marL="285750" indent="-285750">
              <a:buFont typeface="Arial" panose="020B0604020202020204" pitchFamily="34" charset="0"/>
              <a:buChar char="•"/>
            </a:pPr>
            <a:r>
              <a:rPr lang="en-US" dirty="0"/>
              <a:t>To ensure that Agile Inspect &amp; Adapt processes are leveraged properly which includes</a:t>
            </a:r>
          </a:p>
          <a:p>
            <a:pPr marL="742950" lvl="1" indent="-285750">
              <a:buFont typeface="Arial" panose="020B0604020202020204" pitchFamily="34" charset="0"/>
              <a:buChar char="•"/>
            </a:pPr>
            <a:r>
              <a:rPr lang="en-US" dirty="0"/>
              <a:t>Daily stand-ups,</a:t>
            </a:r>
          </a:p>
          <a:p>
            <a:pPr marL="742950" lvl="1" indent="-285750">
              <a:buFont typeface="Arial" panose="020B0604020202020204" pitchFamily="34" charset="0"/>
              <a:buChar char="•"/>
            </a:pPr>
            <a:r>
              <a:rPr lang="en-US" dirty="0"/>
              <a:t>Planned meetings,</a:t>
            </a:r>
          </a:p>
          <a:p>
            <a:pPr marL="742950" lvl="1" indent="-285750">
              <a:buFont typeface="Arial" panose="020B0604020202020204" pitchFamily="34" charset="0"/>
              <a:buChar char="•"/>
            </a:pPr>
            <a:r>
              <a:rPr lang="en-US" dirty="0"/>
              <a:t>Demo,</a:t>
            </a:r>
          </a:p>
          <a:p>
            <a:pPr marL="742950" lvl="1" indent="-285750">
              <a:buFont typeface="Arial" panose="020B0604020202020204" pitchFamily="34" charset="0"/>
              <a:buChar char="•"/>
            </a:pPr>
            <a:r>
              <a:rPr lang="en-US" dirty="0"/>
              <a:t>Review,</a:t>
            </a:r>
          </a:p>
          <a:p>
            <a:pPr marL="742950" lvl="1" indent="-285750">
              <a:buFont typeface="Arial" panose="020B0604020202020204" pitchFamily="34" charset="0"/>
              <a:buChar char="•"/>
            </a:pPr>
            <a:r>
              <a:rPr lang="en-US" dirty="0"/>
              <a:t>Retrospective Meetings, and</a:t>
            </a:r>
          </a:p>
          <a:p>
            <a:pPr marL="742950" lvl="1" indent="-285750">
              <a:buFont typeface="Arial" panose="020B0604020202020204" pitchFamily="34" charset="0"/>
              <a:buChar char="•"/>
            </a:pPr>
            <a:r>
              <a:rPr lang="en-US" dirty="0"/>
              <a:t>To facilitate team meetings and decision-making process.</a:t>
            </a:r>
          </a:p>
        </p:txBody>
      </p:sp>
    </p:spTree>
    <p:extLst>
      <p:ext uri="{BB962C8B-B14F-4D97-AF65-F5344CB8AC3E}">
        <p14:creationId xmlns:p14="http://schemas.microsoft.com/office/powerpoint/2010/main" val="2544921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4326AE96828742B08A2AE574155151" ma:contentTypeVersion="14" ma:contentTypeDescription="Create a new document." ma:contentTypeScope="" ma:versionID="f9d03f87620c1bbfa73343e018408d3c">
  <xsd:schema xmlns:xsd="http://www.w3.org/2001/XMLSchema" xmlns:xs="http://www.w3.org/2001/XMLSchema" xmlns:p="http://schemas.microsoft.com/office/2006/metadata/properties" xmlns:ns1="http://schemas.microsoft.com/sharepoint/v3" xmlns:ns2="51bec22b-d9cb-44c3-a130-28697305e84e" xmlns:ns3="b62372a1-b8a1-4f66-b561-00c686e4c1f3" targetNamespace="http://schemas.microsoft.com/office/2006/metadata/properties" ma:root="true" ma:fieldsID="8571b16ed4cdaf0c97bb58a6b8e80760" ns1:_="" ns2:_="" ns3:_="">
    <xsd:import namespace="http://schemas.microsoft.com/sharepoint/v3"/>
    <xsd:import namespace="51bec22b-d9cb-44c3-a130-28697305e84e"/>
    <xsd:import namespace="b62372a1-b8a1-4f66-b561-00c686e4c1f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1:PublishingStartDate" minOccurs="0"/>
                <xsd:element ref="ns1:PublishingExpirationDate" minOccurs="0"/>
                <xsd:element ref="ns3:MediaServiceGenerationTime" minOccurs="0"/>
                <xsd:element ref="ns3:MediaServiceEventHashCode"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6"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7"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bec22b-d9cb-44c3-a130-28697305e84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62372a1-b8a1-4f66-b561-00c686e4c1f3"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Location" ma:index="15" nillable="true" ma:displayName="MediaServiceLocation"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LengthInSeconds" ma:index="22"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CEF94CBF-FC1B-4DA5-B52E-C03479706EB4}"/>
</file>

<file path=customXml/itemProps2.xml><?xml version="1.0" encoding="utf-8"?>
<ds:datastoreItem xmlns:ds="http://schemas.openxmlformats.org/officeDocument/2006/customXml" ds:itemID="{B73CA57F-397C-4774-835D-2730CA9AC79F}"/>
</file>

<file path=customXml/itemProps3.xml><?xml version="1.0" encoding="utf-8"?>
<ds:datastoreItem xmlns:ds="http://schemas.openxmlformats.org/officeDocument/2006/customXml" ds:itemID="{838A122E-6249-493B-986B-FED5E00E806D}"/>
</file>

<file path=docProps/app.xml><?xml version="1.0" encoding="utf-8"?>
<Properties xmlns="http://schemas.openxmlformats.org/officeDocument/2006/extended-properties" xmlns:vt="http://schemas.openxmlformats.org/officeDocument/2006/docPropsVTypes">
  <Template>TM04033925[[fn=Droplet]]</Template>
  <TotalTime>23590</TotalTime>
  <Words>2996</Words>
  <Application>Microsoft Office PowerPoint</Application>
  <PresentationFormat>Widescreen</PresentationFormat>
  <Paragraphs>530</Paragraphs>
  <Slides>42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ＭＳ Ｐゴシック</vt:lpstr>
      <vt:lpstr>Arial</vt:lpstr>
      <vt:lpstr>Calibri</vt:lpstr>
      <vt:lpstr>Calibri Light</vt:lpstr>
      <vt:lpstr>Gill Sans</vt:lpstr>
      <vt:lpstr>ヒラギノ角ゴ Pro W3</vt:lpstr>
      <vt:lpstr>Office Theme</vt:lpstr>
      <vt:lpstr>Agile SCRUM Basics</vt:lpstr>
      <vt:lpstr>PowerPoint Presentation</vt:lpstr>
      <vt:lpstr>PowerPoint Presentation</vt:lpstr>
      <vt:lpstr>PowerPoint Presentation</vt:lpstr>
      <vt:lpstr>PowerPoint Presentation</vt:lpstr>
      <vt:lpstr>PowerPoint Presentation</vt:lpstr>
      <vt:lpstr>Sequential vs. Overlapping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Smitha Hemmigae</dc:creator>
  <cp:lastModifiedBy>Neetu Srivastava</cp:lastModifiedBy>
  <cp:revision>522</cp:revision>
  <dcterms:created xsi:type="dcterms:W3CDTF">2016-06-30T15:09:23Z</dcterms:created>
  <dcterms:modified xsi:type="dcterms:W3CDTF">2019-05-13T09:46:38Z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0x010100044326AE96828742B08A2AE574155151</vt:lpwstr>
  </property>
</Properties>
</file>